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6"/>
  </p:notesMasterIdLst>
  <p:sldIdLst>
    <p:sldId id="256" r:id="rId2"/>
    <p:sldId id="258" r:id="rId3"/>
    <p:sldId id="278" r:id="rId4"/>
    <p:sldId id="303" r:id="rId5"/>
    <p:sldId id="263" r:id="rId6"/>
    <p:sldId id="283" r:id="rId7"/>
    <p:sldId id="284" r:id="rId8"/>
    <p:sldId id="285" r:id="rId9"/>
    <p:sldId id="282" r:id="rId10"/>
    <p:sldId id="264" r:id="rId11"/>
    <p:sldId id="262" r:id="rId12"/>
    <p:sldId id="286" r:id="rId13"/>
    <p:sldId id="268" r:id="rId14"/>
    <p:sldId id="300" r:id="rId15"/>
    <p:sldId id="281" r:id="rId16"/>
    <p:sldId id="265" r:id="rId17"/>
    <p:sldId id="287" r:id="rId18"/>
    <p:sldId id="288" r:id="rId19"/>
    <p:sldId id="289" r:id="rId20"/>
    <p:sldId id="269" r:id="rId21"/>
    <p:sldId id="266" r:id="rId22"/>
    <p:sldId id="290" r:id="rId23"/>
    <p:sldId id="292" r:id="rId24"/>
    <p:sldId id="293" r:id="rId25"/>
    <p:sldId id="294" r:id="rId26"/>
    <p:sldId id="267" r:id="rId27"/>
    <p:sldId id="295" r:id="rId28"/>
    <p:sldId id="296" r:id="rId29"/>
    <p:sldId id="297" r:id="rId30"/>
    <p:sldId id="298" r:id="rId31"/>
    <p:sldId id="299" r:id="rId32"/>
    <p:sldId id="301" r:id="rId33"/>
    <p:sldId id="302" r:id="rId34"/>
    <p:sldId id="291" r:id="rId3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4D91"/>
    <a:srgbClr val="F9FF11"/>
    <a:srgbClr val="0BE200"/>
    <a:srgbClr val="FF3737"/>
    <a:srgbClr val="EDF0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07642C-2626-4090-8655-8243C94CB782}" v="704" dt="2024-06-11T12:27:52.966"/>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5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5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1266FC-0E14-4813-88BF-BDC8FE996E4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828D18C-5919-4971-B9BC-02AF7321CCA7}">
      <dgm:prSet/>
      <dgm:spPr/>
      <dgm:t>
        <a:bodyPr/>
        <a:lstStyle/>
        <a:p>
          <a:pPr>
            <a:lnSpc>
              <a:spcPct val="100000"/>
            </a:lnSpc>
          </a:pPr>
          <a:r>
            <a:rPr lang="pl-PL"/>
            <a:t>We may add other risk factors (e.g.: GDP, inflation, FX rates, interest rates).</a:t>
          </a:r>
          <a:endParaRPr lang="en-US"/>
        </a:p>
      </dgm:t>
    </dgm:pt>
    <dgm:pt modelId="{5D631DE0-D9A5-465C-B5FA-7E4C36EE1B03}" type="parTrans" cxnId="{CE8150EC-7D18-42BC-A346-84D30BCF5C65}">
      <dgm:prSet/>
      <dgm:spPr/>
      <dgm:t>
        <a:bodyPr/>
        <a:lstStyle/>
        <a:p>
          <a:endParaRPr lang="en-US"/>
        </a:p>
      </dgm:t>
    </dgm:pt>
    <dgm:pt modelId="{C1F53F50-51FF-498F-9DD6-15C72F9C76B9}" type="sibTrans" cxnId="{CE8150EC-7D18-42BC-A346-84D30BCF5C65}">
      <dgm:prSet/>
      <dgm:spPr/>
      <dgm:t>
        <a:bodyPr/>
        <a:lstStyle/>
        <a:p>
          <a:endParaRPr lang="en-US"/>
        </a:p>
      </dgm:t>
    </dgm:pt>
    <dgm:pt modelId="{02E64B13-B812-4BAD-AC71-85D86DF50730}">
      <dgm:prSet/>
      <dgm:spPr/>
      <dgm:t>
        <a:bodyPr/>
        <a:lstStyle/>
        <a:p>
          <a:pPr>
            <a:lnSpc>
              <a:spcPct val="100000"/>
            </a:lnSpc>
          </a:pPr>
          <a:r>
            <a:rPr lang="pl-PL"/>
            <a:t>We may use filtered historical simulation. Using GARCH we can simulate volatility for historical return rates. Then divide these rates by its forecasted volatility. It should give us approximately I.I.D. values (returns).</a:t>
          </a:r>
          <a:endParaRPr lang="en-US"/>
        </a:p>
      </dgm:t>
    </dgm:pt>
    <dgm:pt modelId="{7C992FAB-59B7-48DD-AEEA-849B91866263}" type="parTrans" cxnId="{28CAE97E-FB4C-47EE-84EA-FE2A27E504A6}">
      <dgm:prSet/>
      <dgm:spPr/>
      <dgm:t>
        <a:bodyPr/>
        <a:lstStyle/>
        <a:p>
          <a:endParaRPr lang="en-US"/>
        </a:p>
      </dgm:t>
    </dgm:pt>
    <dgm:pt modelId="{DF1EC470-867E-474E-A81C-EEFF009C3FDB}" type="sibTrans" cxnId="{28CAE97E-FB4C-47EE-84EA-FE2A27E504A6}">
      <dgm:prSet/>
      <dgm:spPr/>
      <dgm:t>
        <a:bodyPr/>
        <a:lstStyle/>
        <a:p>
          <a:endParaRPr lang="en-US"/>
        </a:p>
      </dgm:t>
    </dgm:pt>
    <dgm:pt modelId="{D1717EBC-BFC9-4EFC-B7AA-8DA37DDB9C58}" type="pres">
      <dgm:prSet presAssocID="{D71266FC-0E14-4813-88BF-BDC8FE996E45}" presName="root" presStyleCnt="0">
        <dgm:presLayoutVars>
          <dgm:dir/>
          <dgm:resizeHandles val="exact"/>
        </dgm:presLayoutVars>
      </dgm:prSet>
      <dgm:spPr/>
    </dgm:pt>
    <dgm:pt modelId="{D38E4BDA-9459-4340-93C6-10A7B4CB8A19}" type="pres">
      <dgm:prSet presAssocID="{3828D18C-5919-4971-B9BC-02AF7321CCA7}" presName="compNode" presStyleCnt="0"/>
      <dgm:spPr/>
    </dgm:pt>
    <dgm:pt modelId="{1CF884BA-F397-4496-8F7C-320DCA641237}" type="pres">
      <dgm:prSet presAssocID="{3828D18C-5919-4971-B9BC-02AF7321CCA7}" presName="bgRect" presStyleLbl="bgShp" presStyleIdx="0" presStyleCnt="2"/>
      <dgm:spPr/>
    </dgm:pt>
    <dgm:pt modelId="{91BBCCEB-6FEF-4018-A47F-4F8576B8772C}" type="pres">
      <dgm:prSet presAssocID="{3828D18C-5919-4971-B9BC-02AF7321CCA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ieniądze"/>
        </a:ext>
      </dgm:extLst>
    </dgm:pt>
    <dgm:pt modelId="{13C2B7F1-6838-4A6B-8E89-B49168E7F190}" type="pres">
      <dgm:prSet presAssocID="{3828D18C-5919-4971-B9BC-02AF7321CCA7}" presName="spaceRect" presStyleCnt="0"/>
      <dgm:spPr/>
    </dgm:pt>
    <dgm:pt modelId="{5434426E-E2FD-4B8B-84EB-75D94ED538E6}" type="pres">
      <dgm:prSet presAssocID="{3828D18C-5919-4971-B9BC-02AF7321CCA7}" presName="parTx" presStyleLbl="revTx" presStyleIdx="0" presStyleCnt="2">
        <dgm:presLayoutVars>
          <dgm:chMax val="0"/>
          <dgm:chPref val="0"/>
        </dgm:presLayoutVars>
      </dgm:prSet>
      <dgm:spPr/>
    </dgm:pt>
    <dgm:pt modelId="{503620A1-BFF3-4396-86E3-9309F82E165D}" type="pres">
      <dgm:prSet presAssocID="{C1F53F50-51FF-498F-9DD6-15C72F9C76B9}" presName="sibTrans" presStyleCnt="0"/>
      <dgm:spPr/>
    </dgm:pt>
    <dgm:pt modelId="{FEB166FF-4B9F-47A7-B62E-5D4DFFDADAA9}" type="pres">
      <dgm:prSet presAssocID="{02E64B13-B812-4BAD-AC71-85D86DF50730}" presName="compNode" presStyleCnt="0"/>
      <dgm:spPr/>
    </dgm:pt>
    <dgm:pt modelId="{2804C279-E039-437F-BA2F-CE34AF3056DE}" type="pres">
      <dgm:prSet presAssocID="{02E64B13-B812-4BAD-AC71-85D86DF50730}" presName="bgRect" presStyleLbl="bgShp" presStyleIdx="1" presStyleCnt="2"/>
      <dgm:spPr/>
    </dgm:pt>
    <dgm:pt modelId="{FF514A91-A10D-47FE-8451-4BBDB51A6562}" type="pres">
      <dgm:prSet presAssocID="{02E64B13-B812-4BAD-AC71-85D86DF5073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za danych"/>
        </a:ext>
      </dgm:extLst>
    </dgm:pt>
    <dgm:pt modelId="{50ECED3A-02A9-4E9D-9F47-14356106525C}" type="pres">
      <dgm:prSet presAssocID="{02E64B13-B812-4BAD-AC71-85D86DF50730}" presName="spaceRect" presStyleCnt="0"/>
      <dgm:spPr/>
    </dgm:pt>
    <dgm:pt modelId="{69FC07EC-0C21-438D-BDD0-1BC0EC22C48D}" type="pres">
      <dgm:prSet presAssocID="{02E64B13-B812-4BAD-AC71-85D86DF50730}" presName="parTx" presStyleLbl="revTx" presStyleIdx="1" presStyleCnt="2">
        <dgm:presLayoutVars>
          <dgm:chMax val="0"/>
          <dgm:chPref val="0"/>
        </dgm:presLayoutVars>
      </dgm:prSet>
      <dgm:spPr/>
    </dgm:pt>
  </dgm:ptLst>
  <dgm:cxnLst>
    <dgm:cxn modelId="{E785BA06-491F-4A1C-AE22-A9F90C9E18D4}" type="presOf" srcId="{02E64B13-B812-4BAD-AC71-85D86DF50730}" destId="{69FC07EC-0C21-438D-BDD0-1BC0EC22C48D}" srcOrd="0" destOrd="0" presId="urn:microsoft.com/office/officeart/2018/2/layout/IconVerticalSolidList"/>
    <dgm:cxn modelId="{61A6B76B-D15E-4249-812B-2891CFFC715E}" type="presOf" srcId="{D71266FC-0E14-4813-88BF-BDC8FE996E45}" destId="{D1717EBC-BFC9-4EFC-B7AA-8DA37DDB9C58}" srcOrd="0" destOrd="0" presId="urn:microsoft.com/office/officeart/2018/2/layout/IconVerticalSolidList"/>
    <dgm:cxn modelId="{2DE82C51-EF65-4676-AE73-444CAE1F8BB8}" type="presOf" srcId="{3828D18C-5919-4971-B9BC-02AF7321CCA7}" destId="{5434426E-E2FD-4B8B-84EB-75D94ED538E6}" srcOrd="0" destOrd="0" presId="urn:microsoft.com/office/officeart/2018/2/layout/IconVerticalSolidList"/>
    <dgm:cxn modelId="{28CAE97E-FB4C-47EE-84EA-FE2A27E504A6}" srcId="{D71266FC-0E14-4813-88BF-BDC8FE996E45}" destId="{02E64B13-B812-4BAD-AC71-85D86DF50730}" srcOrd="1" destOrd="0" parTransId="{7C992FAB-59B7-48DD-AEEA-849B91866263}" sibTransId="{DF1EC470-867E-474E-A81C-EEFF009C3FDB}"/>
    <dgm:cxn modelId="{CE8150EC-7D18-42BC-A346-84D30BCF5C65}" srcId="{D71266FC-0E14-4813-88BF-BDC8FE996E45}" destId="{3828D18C-5919-4971-B9BC-02AF7321CCA7}" srcOrd="0" destOrd="0" parTransId="{5D631DE0-D9A5-465C-B5FA-7E4C36EE1B03}" sibTransId="{C1F53F50-51FF-498F-9DD6-15C72F9C76B9}"/>
    <dgm:cxn modelId="{064903AC-0107-4E26-8B3F-A883CE3F960A}" type="presParOf" srcId="{D1717EBC-BFC9-4EFC-B7AA-8DA37DDB9C58}" destId="{D38E4BDA-9459-4340-93C6-10A7B4CB8A19}" srcOrd="0" destOrd="0" presId="urn:microsoft.com/office/officeart/2018/2/layout/IconVerticalSolidList"/>
    <dgm:cxn modelId="{2771CC0B-36E9-4DB7-BE16-926627A9E050}" type="presParOf" srcId="{D38E4BDA-9459-4340-93C6-10A7B4CB8A19}" destId="{1CF884BA-F397-4496-8F7C-320DCA641237}" srcOrd="0" destOrd="0" presId="urn:microsoft.com/office/officeart/2018/2/layout/IconVerticalSolidList"/>
    <dgm:cxn modelId="{D8F06D9A-45BE-49DE-BEE0-4C742FC049FC}" type="presParOf" srcId="{D38E4BDA-9459-4340-93C6-10A7B4CB8A19}" destId="{91BBCCEB-6FEF-4018-A47F-4F8576B8772C}" srcOrd="1" destOrd="0" presId="urn:microsoft.com/office/officeart/2018/2/layout/IconVerticalSolidList"/>
    <dgm:cxn modelId="{6AA1D795-D16F-4B8D-8720-3B7E70988542}" type="presParOf" srcId="{D38E4BDA-9459-4340-93C6-10A7B4CB8A19}" destId="{13C2B7F1-6838-4A6B-8E89-B49168E7F190}" srcOrd="2" destOrd="0" presId="urn:microsoft.com/office/officeart/2018/2/layout/IconVerticalSolidList"/>
    <dgm:cxn modelId="{F61AE2BD-8643-4209-BF55-4D3DB82715A7}" type="presParOf" srcId="{D38E4BDA-9459-4340-93C6-10A7B4CB8A19}" destId="{5434426E-E2FD-4B8B-84EB-75D94ED538E6}" srcOrd="3" destOrd="0" presId="urn:microsoft.com/office/officeart/2018/2/layout/IconVerticalSolidList"/>
    <dgm:cxn modelId="{CF289578-2225-462D-8B3E-5BF20D983D65}" type="presParOf" srcId="{D1717EBC-BFC9-4EFC-B7AA-8DA37DDB9C58}" destId="{503620A1-BFF3-4396-86E3-9309F82E165D}" srcOrd="1" destOrd="0" presId="urn:microsoft.com/office/officeart/2018/2/layout/IconVerticalSolidList"/>
    <dgm:cxn modelId="{4BBA98B8-709E-4834-BA63-74B75AB291EA}" type="presParOf" srcId="{D1717EBC-BFC9-4EFC-B7AA-8DA37DDB9C58}" destId="{FEB166FF-4B9F-47A7-B62E-5D4DFFDADAA9}" srcOrd="2" destOrd="0" presId="urn:microsoft.com/office/officeart/2018/2/layout/IconVerticalSolidList"/>
    <dgm:cxn modelId="{08D63071-5326-457D-A12B-0DF448CEEFF3}" type="presParOf" srcId="{FEB166FF-4B9F-47A7-B62E-5D4DFFDADAA9}" destId="{2804C279-E039-437F-BA2F-CE34AF3056DE}" srcOrd="0" destOrd="0" presId="urn:microsoft.com/office/officeart/2018/2/layout/IconVerticalSolidList"/>
    <dgm:cxn modelId="{E4C4F3F4-BE69-462C-B6E0-5511A90343FC}" type="presParOf" srcId="{FEB166FF-4B9F-47A7-B62E-5D4DFFDADAA9}" destId="{FF514A91-A10D-47FE-8451-4BBDB51A6562}" srcOrd="1" destOrd="0" presId="urn:microsoft.com/office/officeart/2018/2/layout/IconVerticalSolidList"/>
    <dgm:cxn modelId="{1DAED7C8-B0DD-41CA-BC33-F4451117FDC7}" type="presParOf" srcId="{FEB166FF-4B9F-47A7-B62E-5D4DFFDADAA9}" destId="{50ECED3A-02A9-4E9D-9F47-14356106525C}" srcOrd="2" destOrd="0" presId="urn:microsoft.com/office/officeart/2018/2/layout/IconVerticalSolidList"/>
    <dgm:cxn modelId="{CA3E1C37-CAF7-4388-A98E-18569A4232BD}" type="presParOf" srcId="{FEB166FF-4B9F-47A7-B62E-5D4DFFDADAA9}" destId="{69FC07EC-0C21-438D-BDD0-1BC0EC22C48D}"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F884BA-F397-4496-8F7C-320DCA641237}">
      <dsp:nvSpPr>
        <dsp:cNvPr id="0" name=""/>
        <dsp:cNvSpPr/>
      </dsp:nvSpPr>
      <dsp:spPr>
        <a:xfrm>
          <a:off x="0" y="754837"/>
          <a:ext cx="6729984" cy="13935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BBCCEB-6FEF-4018-A47F-4F8576B8772C}">
      <dsp:nvSpPr>
        <dsp:cNvPr id="0" name=""/>
        <dsp:cNvSpPr/>
      </dsp:nvSpPr>
      <dsp:spPr>
        <a:xfrm>
          <a:off x="421547" y="1068384"/>
          <a:ext cx="766450" cy="7664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34426E-E2FD-4B8B-84EB-75D94ED538E6}">
      <dsp:nvSpPr>
        <dsp:cNvPr id="0" name=""/>
        <dsp:cNvSpPr/>
      </dsp:nvSpPr>
      <dsp:spPr>
        <a:xfrm>
          <a:off x="1609545" y="754837"/>
          <a:ext cx="5120438" cy="1393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84" tIns="147484" rIns="147484" bIns="147484" numCol="1" spcCol="1270" anchor="ctr" anchorCtr="0">
          <a:noAutofit/>
        </a:bodyPr>
        <a:lstStyle/>
        <a:p>
          <a:pPr marL="0" lvl="0" indent="0" algn="l" defTabSz="622300">
            <a:lnSpc>
              <a:spcPct val="100000"/>
            </a:lnSpc>
            <a:spcBef>
              <a:spcPct val="0"/>
            </a:spcBef>
            <a:spcAft>
              <a:spcPct val="35000"/>
            </a:spcAft>
            <a:buNone/>
          </a:pPr>
          <a:r>
            <a:rPr lang="pl-PL" sz="1400" kern="1200"/>
            <a:t>We may add other risk factors (e.g.: GDP, inflation, FX rates, interest rates).</a:t>
          </a:r>
          <a:endParaRPr lang="en-US" sz="1400" kern="1200"/>
        </a:p>
      </dsp:txBody>
      <dsp:txXfrm>
        <a:off x="1609545" y="754837"/>
        <a:ext cx="5120438" cy="1393545"/>
      </dsp:txXfrm>
    </dsp:sp>
    <dsp:sp modelId="{2804C279-E039-437F-BA2F-CE34AF3056DE}">
      <dsp:nvSpPr>
        <dsp:cNvPr id="0" name=""/>
        <dsp:cNvSpPr/>
      </dsp:nvSpPr>
      <dsp:spPr>
        <a:xfrm>
          <a:off x="0" y="2496769"/>
          <a:ext cx="6729984" cy="13935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514A91-A10D-47FE-8451-4BBDB51A6562}">
      <dsp:nvSpPr>
        <dsp:cNvPr id="0" name=""/>
        <dsp:cNvSpPr/>
      </dsp:nvSpPr>
      <dsp:spPr>
        <a:xfrm>
          <a:off x="421547" y="2810316"/>
          <a:ext cx="766450" cy="7664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FC07EC-0C21-438D-BDD0-1BC0EC22C48D}">
      <dsp:nvSpPr>
        <dsp:cNvPr id="0" name=""/>
        <dsp:cNvSpPr/>
      </dsp:nvSpPr>
      <dsp:spPr>
        <a:xfrm>
          <a:off x="1609545" y="2496769"/>
          <a:ext cx="5120438" cy="1393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84" tIns="147484" rIns="147484" bIns="147484" numCol="1" spcCol="1270" anchor="ctr" anchorCtr="0">
          <a:noAutofit/>
        </a:bodyPr>
        <a:lstStyle/>
        <a:p>
          <a:pPr marL="0" lvl="0" indent="0" algn="l" defTabSz="622300">
            <a:lnSpc>
              <a:spcPct val="100000"/>
            </a:lnSpc>
            <a:spcBef>
              <a:spcPct val="0"/>
            </a:spcBef>
            <a:spcAft>
              <a:spcPct val="35000"/>
            </a:spcAft>
            <a:buNone/>
          </a:pPr>
          <a:r>
            <a:rPr lang="pl-PL" sz="1400" kern="1200"/>
            <a:t>We may use filtered historical simulation. Using GARCH we can simulate volatility for historical return rates. Then divide these rates by its forecasted volatility. It should give us approximately I.I.D. values (returns).</a:t>
          </a:r>
          <a:endParaRPr lang="en-US" sz="1400" kern="1200"/>
        </a:p>
      </dsp:txBody>
      <dsp:txXfrm>
        <a:off x="1609545" y="2496769"/>
        <a:ext cx="5120438" cy="139354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A6E84-ABC3-48E2-88B1-7122DA0D1B10}" type="datetimeFigureOut">
              <a:rPr lang="pl-PL" smtClean="0"/>
              <a:t>17.06.2024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79CA0-216E-489F-96D4-D6D7BD31F6ED}" type="slidenum">
              <a:rPr lang="pl-PL" smtClean="0"/>
              <a:t>‹#›</a:t>
            </a:fld>
            <a:endParaRPr lang="pl-PL"/>
          </a:p>
        </p:txBody>
      </p:sp>
    </p:spTree>
    <p:extLst>
      <p:ext uri="{BB962C8B-B14F-4D97-AF65-F5344CB8AC3E}">
        <p14:creationId xmlns:p14="http://schemas.microsoft.com/office/powerpoint/2010/main" val="4040164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90079CA0-216E-489F-96D4-D6D7BD31F6ED}" type="slidenum">
              <a:rPr lang="pl-PL" smtClean="0"/>
              <a:t>1</a:t>
            </a:fld>
            <a:endParaRPr lang="pl-PL"/>
          </a:p>
        </p:txBody>
      </p:sp>
    </p:spTree>
    <p:extLst>
      <p:ext uri="{BB962C8B-B14F-4D97-AF65-F5344CB8AC3E}">
        <p14:creationId xmlns:p14="http://schemas.microsoft.com/office/powerpoint/2010/main" val="3270799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90079CA0-216E-489F-96D4-D6D7BD31F6ED}" type="slidenum">
              <a:rPr lang="pl-PL" smtClean="0"/>
              <a:t>26</a:t>
            </a:fld>
            <a:endParaRPr lang="pl-PL"/>
          </a:p>
        </p:txBody>
      </p:sp>
    </p:spTree>
    <p:extLst>
      <p:ext uri="{BB962C8B-B14F-4D97-AF65-F5344CB8AC3E}">
        <p14:creationId xmlns:p14="http://schemas.microsoft.com/office/powerpoint/2010/main" val="3365424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6/17/2024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922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6/17/2024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01525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6/17/2024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6034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6/17/2024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59279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6/17/2024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9231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6/17/2024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5749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6/17/2024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9707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6/17/2024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0240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6/17/2024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7116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6/17/2024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75820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6/17/2024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0314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6/17/2024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48043595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9.svg"/><Relationship Id="rId2" Type="http://schemas.openxmlformats.org/officeDocument/2006/relationships/image" Target="../media/image20.png"/><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50.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9.svg"/><Relationship Id="rId7" Type="http://schemas.openxmlformats.org/officeDocument/2006/relationships/diagramColors" Target="../diagrams/colors1.xml"/><Relationship Id="rId2" Type="http://schemas.openxmlformats.org/officeDocument/2006/relationships/image" Target="../media/image48.png"/><Relationship Id="rId1" Type="http://schemas.openxmlformats.org/officeDocument/2006/relationships/slideLayout" Target="../slideLayouts/slideLayout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4.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0.png"/><Relationship Id="rId1" Type="http://schemas.openxmlformats.org/officeDocument/2006/relationships/slideLayout" Target="../slideLayouts/slideLayout9.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a:extLst>
              <a:ext uri="{FF2B5EF4-FFF2-40B4-BE49-F238E27FC236}">
                <a16:creationId xmlns:a16="http://schemas.microsoft.com/office/drawing/2014/main" id="{DA238CE5-B683-9B4F-DC7F-97E8771C6DFA}"/>
              </a:ext>
            </a:extLst>
          </p:cNvPr>
          <p:cNvPicPr>
            <a:picLocks noChangeAspect="1"/>
          </p:cNvPicPr>
          <p:nvPr/>
        </p:nvPicPr>
        <p:blipFill rotWithShape="1">
          <a:blip r:embed="rId3"/>
          <a:srcRect t="29687"/>
          <a:stretch/>
        </p:blipFill>
        <p:spPr>
          <a:xfrm>
            <a:off x="20" y="10"/>
            <a:ext cx="12191981" cy="6857990"/>
          </a:xfrm>
          <a:prstGeom prst="rect">
            <a:avLst/>
          </a:prstGeom>
        </p:spPr>
      </p:pic>
      <p:sp>
        <p:nvSpPr>
          <p:cNvPr id="19"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62F3CC34-99FF-24DD-C226-96BE3C468AC2}"/>
              </a:ext>
            </a:extLst>
          </p:cNvPr>
          <p:cNvSpPr>
            <a:spLocks noGrp="1"/>
          </p:cNvSpPr>
          <p:nvPr>
            <p:ph type="ctrTitle"/>
          </p:nvPr>
        </p:nvSpPr>
        <p:spPr>
          <a:xfrm>
            <a:off x="404553" y="3091928"/>
            <a:ext cx="9078562" cy="2387600"/>
          </a:xfrm>
        </p:spPr>
        <p:txBody>
          <a:bodyPr>
            <a:normAutofit/>
          </a:bodyPr>
          <a:lstStyle/>
          <a:p>
            <a:r>
              <a:rPr lang="pl-PL" sz="6600" dirty="0">
                <a:solidFill>
                  <a:schemeClr val="bg1"/>
                </a:solidFill>
              </a:rPr>
              <a:t>Value </a:t>
            </a:r>
            <a:r>
              <a:rPr lang="pl-PL" sz="6600" dirty="0" err="1">
                <a:solidFill>
                  <a:schemeClr val="bg1"/>
                </a:solidFill>
              </a:rPr>
              <a:t>at</a:t>
            </a:r>
            <a:r>
              <a:rPr lang="pl-PL" sz="6600" dirty="0">
                <a:solidFill>
                  <a:schemeClr val="bg1"/>
                </a:solidFill>
              </a:rPr>
              <a:t> </a:t>
            </a:r>
            <a:r>
              <a:rPr lang="pl-PL" sz="6600" dirty="0" err="1">
                <a:solidFill>
                  <a:schemeClr val="bg1"/>
                </a:solidFill>
              </a:rPr>
              <a:t>risk</a:t>
            </a:r>
            <a:endParaRPr lang="pl-PL" sz="6600" dirty="0">
              <a:solidFill>
                <a:schemeClr val="bg1"/>
              </a:solidFill>
            </a:endParaRPr>
          </a:p>
        </p:txBody>
      </p:sp>
      <p:sp>
        <p:nvSpPr>
          <p:cNvPr id="20"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odtytuł 2">
            <a:extLst>
              <a:ext uri="{FF2B5EF4-FFF2-40B4-BE49-F238E27FC236}">
                <a16:creationId xmlns:a16="http://schemas.microsoft.com/office/drawing/2014/main" id="{507F0C05-9283-FB34-4210-22BF25FD83F8}"/>
              </a:ext>
            </a:extLst>
          </p:cNvPr>
          <p:cNvSpPr>
            <a:spLocks noGrp="1"/>
          </p:cNvSpPr>
          <p:nvPr>
            <p:ph type="subTitle" idx="1"/>
          </p:nvPr>
        </p:nvSpPr>
        <p:spPr>
          <a:xfrm>
            <a:off x="404553" y="5624945"/>
            <a:ext cx="9078562" cy="592975"/>
          </a:xfrm>
        </p:spPr>
        <p:txBody>
          <a:bodyPr anchor="ctr">
            <a:normAutofit/>
          </a:bodyPr>
          <a:lstStyle/>
          <a:p>
            <a:r>
              <a:rPr lang="pl-PL" dirty="0">
                <a:solidFill>
                  <a:schemeClr val="bg1"/>
                </a:solidFill>
              </a:rPr>
              <a:t> </a:t>
            </a:r>
          </a:p>
        </p:txBody>
      </p:sp>
      <p:sp>
        <p:nvSpPr>
          <p:cNvPr id="4" name="Podtytuł 2">
            <a:extLst>
              <a:ext uri="{FF2B5EF4-FFF2-40B4-BE49-F238E27FC236}">
                <a16:creationId xmlns:a16="http://schemas.microsoft.com/office/drawing/2014/main" id="{9C7DBE8C-F198-E4A4-48F3-16867E1C9410}"/>
              </a:ext>
            </a:extLst>
          </p:cNvPr>
          <p:cNvSpPr txBox="1">
            <a:spLocks/>
          </p:cNvSpPr>
          <p:nvPr/>
        </p:nvSpPr>
        <p:spPr>
          <a:xfrm>
            <a:off x="5938684" y="5624945"/>
            <a:ext cx="3847213" cy="592975"/>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l-PL" sz="1400" dirty="0">
              <a:solidFill>
                <a:schemeClr val="bg1"/>
              </a:solidFill>
            </a:endParaRPr>
          </a:p>
        </p:txBody>
      </p:sp>
    </p:spTree>
    <p:extLst>
      <p:ext uri="{BB962C8B-B14F-4D97-AF65-F5344CB8AC3E}">
        <p14:creationId xmlns:p14="http://schemas.microsoft.com/office/powerpoint/2010/main" val="45644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D7CCFD86-E2F3-38A5-27C9-769068489834}"/>
              </a:ext>
            </a:extLst>
          </p:cNvPr>
          <p:cNvSpPr>
            <a:spLocks noGrp="1"/>
          </p:cNvSpPr>
          <p:nvPr>
            <p:ph type="title"/>
          </p:nvPr>
        </p:nvSpPr>
        <p:spPr>
          <a:xfrm>
            <a:off x="1046746" y="586822"/>
            <a:ext cx="3537285" cy="1645920"/>
          </a:xfrm>
        </p:spPr>
        <p:txBody>
          <a:bodyPr vert="horz" lIns="91440" tIns="45720" rIns="91440" bIns="45720" rtlCol="0" anchor="ctr">
            <a:normAutofit/>
          </a:bodyPr>
          <a:lstStyle/>
          <a:p>
            <a:r>
              <a:rPr lang="en-US" sz="3200"/>
              <a:t>Results</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pole tekstowe 6">
            <a:extLst>
              <a:ext uri="{FF2B5EF4-FFF2-40B4-BE49-F238E27FC236}">
                <a16:creationId xmlns:a16="http://schemas.microsoft.com/office/drawing/2014/main" id="{A09969C3-A203-1F3C-3B9C-28388FAF48F7}"/>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indent="-228600">
              <a:lnSpc>
                <a:spcPct val="110000"/>
              </a:lnSpc>
              <a:spcAft>
                <a:spcPts val="600"/>
              </a:spcAft>
              <a:buFont typeface="Arial" panose="020B0604020202020204" pitchFamily="34" charset="0"/>
              <a:buChar char="•"/>
            </a:pPr>
            <a:r>
              <a:rPr lang="en-US" dirty="0"/>
              <a:t>Below we present the table with p-values of tests which were desc</a:t>
            </a:r>
            <a:r>
              <a:rPr lang="pl-PL" dirty="0" err="1"/>
              <a:t>ri</a:t>
            </a:r>
            <a:r>
              <a:rPr lang="en-US" dirty="0"/>
              <a:t>bed in the previous slide performed on our 4 indexes: </a:t>
            </a:r>
          </a:p>
        </p:txBody>
      </p:sp>
      <p:graphicFrame>
        <p:nvGraphicFramePr>
          <p:cNvPr id="4" name="Tabela 3">
            <a:extLst>
              <a:ext uri="{FF2B5EF4-FFF2-40B4-BE49-F238E27FC236}">
                <a16:creationId xmlns:a16="http://schemas.microsoft.com/office/drawing/2014/main" id="{2D86DBF9-9DD6-F37B-FA77-1B53B05704E9}"/>
              </a:ext>
            </a:extLst>
          </p:cNvPr>
          <p:cNvGraphicFramePr>
            <a:graphicFrameLocks noGrp="1"/>
          </p:cNvGraphicFramePr>
          <p:nvPr>
            <p:extLst>
              <p:ext uri="{D42A27DB-BD31-4B8C-83A1-F6EECF244321}">
                <p14:modId xmlns:p14="http://schemas.microsoft.com/office/powerpoint/2010/main" val="3300776385"/>
              </p:ext>
            </p:extLst>
          </p:nvPr>
        </p:nvGraphicFramePr>
        <p:xfrm>
          <a:off x="557784" y="2949422"/>
          <a:ext cx="11164825" cy="3053132"/>
        </p:xfrm>
        <a:graphic>
          <a:graphicData uri="http://schemas.openxmlformats.org/drawingml/2006/table">
            <a:tbl>
              <a:tblPr firstRow="1" bandRow="1">
                <a:tableStyleId>{5C22544A-7EE6-4342-B048-85BDC9FD1C3A}</a:tableStyleId>
              </a:tblPr>
              <a:tblGrid>
                <a:gridCol w="1431913">
                  <a:extLst>
                    <a:ext uri="{9D8B030D-6E8A-4147-A177-3AD203B41FA5}">
                      <a16:colId xmlns:a16="http://schemas.microsoft.com/office/drawing/2014/main" val="67067833"/>
                    </a:ext>
                  </a:extLst>
                </a:gridCol>
                <a:gridCol w="2408724">
                  <a:extLst>
                    <a:ext uri="{9D8B030D-6E8A-4147-A177-3AD203B41FA5}">
                      <a16:colId xmlns:a16="http://schemas.microsoft.com/office/drawing/2014/main" val="1884791596"/>
                    </a:ext>
                  </a:extLst>
                </a:gridCol>
                <a:gridCol w="2362780">
                  <a:extLst>
                    <a:ext uri="{9D8B030D-6E8A-4147-A177-3AD203B41FA5}">
                      <a16:colId xmlns:a16="http://schemas.microsoft.com/office/drawing/2014/main" val="1489026313"/>
                    </a:ext>
                  </a:extLst>
                </a:gridCol>
                <a:gridCol w="2469983">
                  <a:extLst>
                    <a:ext uri="{9D8B030D-6E8A-4147-A177-3AD203B41FA5}">
                      <a16:colId xmlns:a16="http://schemas.microsoft.com/office/drawing/2014/main" val="1378860759"/>
                    </a:ext>
                  </a:extLst>
                </a:gridCol>
                <a:gridCol w="2491425">
                  <a:extLst>
                    <a:ext uri="{9D8B030D-6E8A-4147-A177-3AD203B41FA5}">
                      <a16:colId xmlns:a16="http://schemas.microsoft.com/office/drawing/2014/main" val="1372773618"/>
                    </a:ext>
                  </a:extLst>
                </a:gridCol>
              </a:tblGrid>
              <a:tr h="479778">
                <a:tc>
                  <a:txBody>
                    <a:bodyPr/>
                    <a:lstStyle/>
                    <a:p>
                      <a:pPr algn="ctr"/>
                      <a:r>
                        <a:rPr lang="pl-PL" sz="2100"/>
                        <a:t>Test</a:t>
                      </a:r>
                    </a:p>
                  </a:txBody>
                  <a:tcPr marL="109040" marR="109040" marT="54520" marB="54520" anchor="ctr"/>
                </a:tc>
                <a:tc>
                  <a:txBody>
                    <a:bodyPr/>
                    <a:lstStyle/>
                    <a:p>
                      <a:pPr algn="ctr"/>
                      <a:r>
                        <a:rPr lang="pl-PL" sz="2100" dirty="0"/>
                        <a:t>S&amp;P 500</a:t>
                      </a:r>
                    </a:p>
                  </a:txBody>
                  <a:tcPr marL="109040" marR="109040" marT="54520" marB="54520" anchor="ctr"/>
                </a:tc>
                <a:tc>
                  <a:txBody>
                    <a:bodyPr/>
                    <a:lstStyle/>
                    <a:p>
                      <a:pPr algn="ctr"/>
                      <a:r>
                        <a:rPr lang="pl-PL" sz="2100"/>
                        <a:t>DAX</a:t>
                      </a:r>
                    </a:p>
                  </a:txBody>
                  <a:tcPr marL="109040" marR="109040" marT="54520" marB="54520" anchor="ctr"/>
                </a:tc>
                <a:tc>
                  <a:txBody>
                    <a:bodyPr/>
                    <a:lstStyle/>
                    <a:p>
                      <a:pPr algn="ctr"/>
                      <a:r>
                        <a:rPr lang="pl-PL" sz="2100" dirty="0"/>
                        <a:t>FTSE 100</a:t>
                      </a:r>
                    </a:p>
                  </a:txBody>
                  <a:tcPr marL="109040" marR="109040" marT="54520" marB="54520" anchor="ctr"/>
                </a:tc>
                <a:tc>
                  <a:txBody>
                    <a:bodyPr/>
                    <a:lstStyle/>
                    <a:p>
                      <a:pPr algn="ctr"/>
                      <a:r>
                        <a:rPr lang="pl-PL" sz="2100" dirty="0"/>
                        <a:t>NIKKEI 225</a:t>
                      </a:r>
                    </a:p>
                  </a:txBody>
                  <a:tcPr marL="109040" marR="109040" marT="54520" marB="54520" anchor="ctr"/>
                </a:tc>
                <a:extLst>
                  <a:ext uri="{0D108BD9-81ED-4DB2-BD59-A6C34878D82A}">
                    <a16:rowId xmlns:a16="http://schemas.microsoft.com/office/drawing/2014/main" val="755790912"/>
                  </a:ext>
                </a:extLst>
              </a:tr>
              <a:tr h="806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2100" b="1" dirty="0" err="1"/>
                        <a:t>Shapiro</a:t>
                      </a:r>
                      <a:r>
                        <a:rPr lang="pl-PL" sz="2100" b="1" dirty="0"/>
                        <a:t>-Wilk</a:t>
                      </a:r>
                    </a:p>
                  </a:txBody>
                  <a:tcPr marL="109040" marR="109040" marT="54520" marB="54520" anchor="ctr"/>
                </a:tc>
                <a:tc>
                  <a:txBody>
                    <a:bodyPr/>
                    <a:lstStyle/>
                    <a:p>
                      <a:pPr algn="ctr"/>
                      <a:r>
                        <a:rPr lang="pl-PL" sz="2100" b="0" i="0" kern="1200">
                          <a:solidFill>
                            <a:schemeClr val="dk1"/>
                          </a:solidFill>
                          <a:effectLst/>
                          <a:latin typeface="+mn-lt"/>
                          <a:ea typeface="+mn-ea"/>
                          <a:cs typeface="+mn-cs"/>
                        </a:rPr>
                        <a:t>1.27e-30</a:t>
                      </a:r>
                      <a:endParaRPr lang="pl-PL" sz="2100"/>
                    </a:p>
                  </a:txBody>
                  <a:tcPr marL="109040" marR="109040" marT="54520" marB="54520" anchor="ctr"/>
                </a:tc>
                <a:tc>
                  <a:txBody>
                    <a:bodyPr/>
                    <a:lstStyle/>
                    <a:p>
                      <a:pPr algn="ctr"/>
                      <a:r>
                        <a:rPr lang="pl-PL" sz="2100" b="0" i="0" kern="1200" dirty="0">
                          <a:solidFill>
                            <a:schemeClr val="dk1"/>
                          </a:solidFill>
                          <a:effectLst/>
                          <a:latin typeface="+mn-lt"/>
                          <a:ea typeface="+mn-ea"/>
                          <a:cs typeface="+mn-cs"/>
                        </a:rPr>
                        <a:t>2.54e-29</a:t>
                      </a:r>
                      <a:endParaRPr lang="pl-PL" sz="2100" dirty="0"/>
                    </a:p>
                  </a:txBody>
                  <a:tcPr marL="109040" marR="109040" marT="54520" marB="54520" anchor="ctr"/>
                </a:tc>
                <a:tc>
                  <a:txBody>
                    <a:bodyPr/>
                    <a:lstStyle/>
                    <a:p>
                      <a:pPr algn="ctr"/>
                      <a:r>
                        <a:rPr lang="pl-PL" sz="2100" b="0" i="0" kern="1200">
                          <a:solidFill>
                            <a:schemeClr val="dk1"/>
                          </a:solidFill>
                          <a:effectLst/>
                          <a:latin typeface="+mn-lt"/>
                          <a:ea typeface="+mn-ea"/>
                          <a:cs typeface="+mn-cs"/>
                        </a:rPr>
                        <a:t>7.43e-30</a:t>
                      </a:r>
                      <a:endParaRPr lang="pl-PL" sz="2100"/>
                    </a:p>
                  </a:txBody>
                  <a:tcPr marL="109040" marR="109040" marT="54520" marB="54520" anchor="ctr"/>
                </a:tc>
                <a:tc>
                  <a:txBody>
                    <a:bodyPr/>
                    <a:lstStyle/>
                    <a:p>
                      <a:pPr algn="ctr"/>
                      <a:r>
                        <a:rPr lang="pl-PL" sz="2100" b="0" i="0" kern="1200">
                          <a:solidFill>
                            <a:schemeClr val="dk1"/>
                          </a:solidFill>
                          <a:effectLst/>
                          <a:latin typeface="+mn-lt"/>
                          <a:ea typeface="+mn-ea"/>
                          <a:cs typeface="+mn-cs"/>
                        </a:rPr>
                        <a:t>1.42e-15</a:t>
                      </a:r>
                      <a:endParaRPr lang="pl-PL" sz="2100"/>
                    </a:p>
                  </a:txBody>
                  <a:tcPr marL="109040" marR="109040" marT="54520" marB="54520" anchor="ctr"/>
                </a:tc>
                <a:extLst>
                  <a:ext uri="{0D108BD9-81ED-4DB2-BD59-A6C34878D82A}">
                    <a16:rowId xmlns:a16="http://schemas.microsoft.com/office/drawing/2014/main" val="3774374604"/>
                  </a:ext>
                </a:extLst>
              </a:tr>
              <a:tr h="806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2100" b="1" dirty="0" err="1"/>
                        <a:t>Ljung</a:t>
                      </a:r>
                      <a:r>
                        <a:rPr lang="pl-PL" sz="2100" b="1" dirty="0"/>
                        <a:t>-Box</a:t>
                      </a:r>
                    </a:p>
                  </a:txBody>
                  <a:tcPr marL="109040" marR="109040" marT="54520" marB="54520" anchor="ctr"/>
                </a:tc>
                <a:tc>
                  <a:txBody>
                    <a:bodyPr/>
                    <a:lstStyle/>
                    <a:p>
                      <a:pPr algn="ctr"/>
                      <a:r>
                        <a:rPr lang="pl-PL" sz="2100" b="0" i="0" kern="1200">
                          <a:solidFill>
                            <a:schemeClr val="dk1"/>
                          </a:solidFill>
                          <a:effectLst/>
                          <a:latin typeface="+mn-lt"/>
                          <a:ea typeface="+mn-ea"/>
                          <a:cs typeface="+mn-cs"/>
                        </a:rPr>
                        <a:t>1.96e-53</a:t>
                      </a:r>
                      <a:endParaRPr lang="pl-PL" sz="2100"/>
                    </a:p>
                  </a:txBody>
                  <a:tcPr marL="109040" marR="109040" marT="54520" marB="54520" anchor="ctr"/>
                </a:tc>
                <a:tc>
                  <a:txBody>
                    <a:bodyPr/>
                    <a:lstStyle/>
                    <a:p>
                      <a:pPr algn="ctr"/>
                      <a:r>
                        <a:rPr lang="pl-PL" sz="2100" b="0" i="0" kern="1200" dirty="0">
                          <a:solidFill>
                            <a:schemeClr val="dk1"/>
                          </a:solidFill>
                          <a:effectLst/>
                          <a:latin typeface="+mn-lt"/>
                          <a:ea typeface="+mn-ea"/>
                          <a:cs typeface="+mn-cs"/>
                        </a:rPr>
                        <a:t>7e-08</a:t>
                      </a:r>
                      <a:endParaRPr lang="pl-PL" sz="2100" dirty="0"/>
                    </a:p>
                  </a:txBody>
                  <a:tcPr marL="109040" marR="109040" marT="54520" marB="54520" anchor="ctr"/>
                </a:tc>
                <a:tc>
                  <a:txBody>
                    <a:bodyPr/>
                    <a:lstStyle/>
                    <a:p>
                      <a:pPr algn="ctr"/>
                      <a:r>
                        <a:rPr lang="pl-PL" sz="2100" b="0" i="0" kern="1200">
                          <a:solidFill>
                            <a:schemeClr val="dk1"/>
                          </a:solidFill>
                          <a:effectLst/>
                          <a:latin typeface="+mn-lt"/>
                          <a:ea typeface="+mn-ea"/>
                          <a:cs typeface="+mn-cs"/>
                        </a:rPr>
                        <a:t>7.78e-10</a:t>
                      </a:r>
                      <a:endParaRPr lang="pl-PL" sz="2100"/>
                    </a:p>
                  </a:txBody>
                  <a:tcPr marL="109040" marR="109040" marT="54520" marB="54520" anchor="ctr"/>
                </a:tc>
                <a:tc>
                  <a:txBody>
                    <a:bodyPr/>
                    <a:lstStyle/>
                    <a:p>
                      <a:pPr algn="ctr"/>
                      <a:r>
                        <a:rPr lang="pl-PL" sz="2100" b="0" i="0" kern="1200">
                          <a:solidFill>
                            <a:schemeClr val="dk1"/>
                          </a:solidFill>
                          <a:effectLst/>
                          <a:latin typeface="+mn-lt"/>
                          <a:ea typeface="+mn-ea"/>
                          <a:cs typeface="+mn-cs"/>
                        </a:rPr>
                        <a:t>0.14</a:t>
                      </a:r>
                      <a:endParaRPr lang="pl-PL" sz="2100"/>
                    </a:p>
                  </a:txBody>
                  <a:tcPr marL="109040" marR="109040" marT="54520" marB="54520" anchor="ctr"/>
                </a:tc>
                <a:extLst>
                  <a:ext uri="{0D108BD9-81ED-4DB2-BD59-A6C34878D82A}">
                    <a16:rowId xmlns:a16="http://schemas.microsoft.com/office/drawing/2014/main" val="2682745728"/>
                  </a:ext>
                </a:extLst>
              </a:tr>
              <a:tr h="4797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2100" b="1" dirty="0" err="1"/>
                        <a:t>Levene</a:t>
                      </a:r>
                      <a:endParaRPr lang="pl-PL" sz="2100" b="1" dirty="0"/>
                    </a:p>
                  </a:txBody>
                  <a:tcPr marL="109040" marR="109040" marT="54520" marB="54520" anchor="ctr"/>
                </a:tc>
                <a:tc>
                  <a:txBody>
                    <a:bodyPr/>
                    <a:lstStyle/>
                    <a:p>
                      <a:pPr algn="ctr"/>
                      <a:r>
                        <a:rPr lang="pl-PL" sz="2100" b="0" i="0" kern="1200">
                          <a:solidFill>
                            <a:schemeClr val="dk1"/>
                          </a:solidFill>
                          <a:effectLst/>
                          <a:latin typeface="+mn-lt"/>
                          <a:ea typeface="+mn-ea"/>
                          <a:cs typeface="+mn-cs"/>
                        </a:rPr>
                        <a:t>1.32e-27</a:t>
                      </a:r>
                      <a:endParaRPr lang="pl-PL" sz="2100"/>
                    </a:p>
                  </a:txBody>
                  <a:tcPr marL="109040" marR="109040" marT="54520" marB="54520" anchor="ctr"/>
                </a:tc>
                <a:tc>
                  <a:txBody>
                    <a:bodyPr/>
                    <a:lstStyle/>
                    <a:p>
                      <a:pPr algn="ctr"/>
                      <a:r>
                        <a:rPr lang="pl-PL" sz="2100" b="0" i="0" kern="1200" dirty="0">
                          <a:solidFill>
                            <a:schemeClr val="dk1"/>
                          </a:solidFill>
                          <a:effectLst/>
                          <a:latin typeface="+mn-lt"/>
                          <a:ea typeface="+mn-ea"/>
                          <a:cs typeface="+mn-cs"/>
                        </a:rPr>
                        <a:t>5.77e-25</a:t>
                      </a:r>
                      <a:endParaRPr lang="pl-PL" sz="2100" dirty="0"/>
                    </a:p>
                  </a:txBody>
                  <a:tcPr marL="109040" marR="109040" marT="54520" marB="54520" anchor="ctr"/>
                </a:tc>
                <a:tc>
                  <a:txBody>
                    <a:bodyPr/>
                    <a:lstStyle/>
                    <a:p>
                      <a:pPr algn="ctr"/>
                      <a:r>
                        <a:rPr lang="pl-PL" sz="2100" b="0" i="0" kern="1200">
                          <a:solidFill>
                            <a:schemeClr val="dk1"/>
                          </a:solidFill>
                          <a:effectLst/>
                          <a:latin typeface="+mn-lt"/>
                          <a:ea typeface="+mn-ea"/>
                          <a:cs typeface="+mn-cs"/>
                        </a:rPr>
                        <a:t>1.31e-28</a:t>
                      </a:r>
                      <a:endParaRPr lang="pl-PL" sz="2100"/>
                    </a:p>
                  </a:txBody>
                  <a:tcPr marL="109040" marR="109040" marT="54520" marB="54520" anchor="ctr"/>
                </a:tc>
                <a:tc>
                  <a:txBody>
                    <a:bodyPr/>
                    <a:lstStyle/>
                    <a:p>
                      <a:pPr algn="ctr"/>
                      <a:r>
                        <a:rPr lang="pl-PL" sz="2100" b="0" i="0" kern="1200">
                          <a:solidFill>
                            <a:schemeClr val="dk1"/>
                          </a:solidFill>
                          <a:effectLst/>
                          <a:latin typeface="+mn-lt"/>
                          <a:ea typeface="+mn-ea"/>
                          <a:cs typeface="+mn-cs"/>
                        </a:rPr>
                        <a:t>6.35e-09</a:t>
                      </a:r>
                      <a:endParaRPr lang="pl-PL" sz="2100"/>
                    </a:p>
                  </a:txBody>
                  <a:tcPr marL="109040" marR="109040" marT="54520" marB="54520" anchor="ctr"/>
                </a:tc>
                <a:extLst>
                  <a:ext uri="{0D108BD9-81ED-4DB2-BD59-A6C34878D82A}">
                    <a16:rowId xmlns:a16="http://schemas.microsoft.com/office/drawing/2014/main" val="3639763192"/>
                  </a:ext>
                </a:extLst>
              </a:tr>
              <a:tr h="4797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2100" b="1" dirty="0"/>
                        <a:t>ADF</a:t>
                      </a:r>
                    </a:p>
                  </a:txBody>
                  <a:tcPr marL="109040" marR="109040" marT="54520" marB="54520" anchor="ctr"/>
                </a:tc>
                <a:tc>
                  <a:txBody>
                    <a:bodyPr/>
                    <a:lstStyle/>
                    <a:p>
                      <a:pPr algn="ctr"/>
                      <a:r>
                        <a:rPr lang="pl-PL" sz="2100" b="0" i="0" kern="1200">
                          <a:solidFill>
                            <a:schemeClr val="dk1"/>
                          </a:solidFill>
                          <a:effectLst/>
                          <a:latin typeface="+mn-lt"/>
                          <a:ea typeface="+mn-ea"/>
                          <a:cs typeface="+mn-cs"/>
                        </a:rPr>
                        <a:t>5.81e-19</a:t>
                      </a:r>
                      <a:endParaRPr lang="pl-PL" sz="2100"/>
                    </a:p>
                  </a:txBody>
                  <a:tcPr marL="109040" marR="109040" marT="54520" marB="54520" anchor="ctr"/>
                </a:tc>
                <a:tc>
                  <a:txBody>
                    <a:bodyPr/>
                    <a:lstStyle/>
                    <a:p>
                      <a:pPr algn="ctr"/>
                      <a:r>
                        <a:rPr lang="pl-PL" sz="2100" b="0" i="0" kern="1200">
                          <a:solidFill>
                            <a:schemeClr val="dk1"/>
                          </a:solidFill>
                          <a:effectLst/>
                          <a:latin typeface="+mn-lt"/>
                          <a:ea typeface="+mn-ea"/>
                          <a:cs typeface="+mn-cs"/>
                        </a:rPr>
                        <a:t>4.25e-23</a:t>
                      </a:r>
                      <a:endParaRPr lang="pl-PL" sz="2100"/>
                    </a:p>
                  </a:txBody>
                  <a:tcPr marL="109040" marR="109040" marT="54520" marB="54520" anchor="ctr"/>
                </a:tc>
                <a:tc>
                  <a:txBody>
                    <a:bodyPr/>
                    <a:lstStyle/>
                    <a:p>
                      <a:pPr algn="ctr"/>
                      <a:r>
                        <a:rPr lang="pl-PL" sz="2100" b="0" i="0" kern="1200">
                          <a:solidFill>
                            <a:schemeClr val="dk1"/>
                          </a:solidFill>
                          <a:effectLst/>
                          <a:latin typeface="+mn-lt"/>
                          <a:ea typeface="+mn-ea"/>
                          <a:cs typeface="+mn-cs"/>
                        </a:rPr>
                        <a:t>1.96e-12</a:t>
                      </a:r>
                      <a:endParaRPr lang="pl-PL" sz="2100"/>
                    </a:p>
                  </a:txBody>
                  <a:tcPr marL="109040" marR="109040" marT="54520" marB="54520" anchor="ctr"/>
                </a:tc>
                <a:tc>
                  <a:txBody>
                    <a:bodyPr/>
                    <a:lstStyle/>
                    <a:p>
                      <a:pPr algn="ctr"/>
                      <a:r>
                        <a:rPr lang="pl-PL" sz="2100" b="0" i="0" kern="1200" dirty="0">
                          <a:solidFill>
                            <a:schemeClr val="dk1"/>
                          </a:solidFill>
                          <a:effectLst/>
                          <a:latin typeface="+mn-lt"/>
                          <a:ea typeface="+mn-ea"/>
                          <a:cs typeface="+mn-cs"/>
                        </a:rPr>
                        <a:t>0.0</a:t>
                      </a:r>
                      <a:endParaRPr lang="pl-PL" sz="2100" dirty="0"/>
                    </a:p>
                  </a:txBody>
                  <a:tcPr marL="109040" marR="109040" marT="54520" marB="54520" anchor="ctr"/>
                </a:tc>
                <a:extLst>
                  <a:ext uri="{0D108BD9-81ED-4DB2-BD59-A6C34878D82A}">
                    <a16:rowId xmlns:a16="http://schemas.microsoft.com/office/drawing/2014/main" val="35214926"/>
                  </a:ext>
                </a:extLst>
              </a:tr>
            </a:tbl>
          </a:graphicData>
        </a:graphic>
      </p:graphicFrame>
    </p:spTree>
    <p:extLst>
      <p:ext uri="{BB962C8B-B14F-4D97-AF65-F5344CB8AC3E}">
        <p14:creationId xmlns:p14="http://schemas.microsoft.com/office/powerpoint/2010/main" val="1179563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8C1C6F8-B7CA-BAF5-D42A-57C0DCBFCAFC}"/>
              </a:ext>
            </a:extLst>
          </p:cNvPr>
          <p:cNvSpPr>
            <a:spLocks noGrp="1"/>
          </p:cNvSpPr>
          <p:nvPr>
            <p:ph type="title"/>
          </p:nvPr>
        </p:nvSpPr>
        <p:spPr>
          <a:xfrm>
            <a:off x="612648" y="1078992"/>
            <a:ext cx="6268770" cy="1536192"/>
          </a:xfrm>
        </p:spPr>
        <p:txBody>
          <a:bodyPr vert="horz" lIns="91440" tIns="45720" rIns="91440" bIns="45720" rtlCol="0" anchor="b">
            <a:normAutofit/>
          </a:bodyPr>
          <a:lstStyle/>
          <a:p>
            <a:pPr>
              <a:lnSpc>
                <a:spcPct val="90000"/>
              </a:lnSpc>
            </a:pPr>
            <a:r>
              <a:rPr lang="en-US" sz="5200"/>
              <a:t>Estimators</a:t>
            </a:r>
          </a:p>
        </p:txBody>
      </p:sp>
      <p:sp>
        <p:nvSpPr>
          <p:cNvPr id="35" name="Rectangle 34">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 name="pole tekstowe 3">
                <a:extLst>
                  <a:ext uri="{FF2B5EF4-FFF2-40B4-BE49-F238E27FC236}">
                    <a16:creationId xmlns:a16="http://schemas.microsoft.com/office/drawing/2014/main" id="{611DA1E0-C9A2-6AE4-46AE-C2771E12E151}"/>
                  </a:ext>
                </a:extLst>
              </p:cNvPr>
              <p:cNvSpPr txBox="1"/>
              <p:nvPr/>
            </p:nvSpPr>
            <p:spPr>
              <a:xfrm>
                <a:off x="612648" y="3355848"/>
                <a:ext cx="6268770" cy="2825496"/>
              </a:xfrm>
              <a:prstGeom prst="rect">
                <a:avLst/>
              </a:prstGeom>
            </p:spPr>
            <p:txBody>
              <a:bodyPr vert="horz" lIns="91440" tIns="45720" rIns="91440" bIns="45720" rtlCol="0">
                <a:normAutofit/>
              </a:bodyPr>
              <a:lstStyle/>
              <a:p>
                <a:pPr>
                  <a:lnSpc>
                    <a:spcPct val="110000"/>
                  </a:lnSpc>
                  <a:spcAft>
                    <a:spcPts val="600"/>
                  </a:spcAft>
                </a:pPr>
                <a:r>
                  <a:rPr lang="en-US" dirty="0"/>
                  <a:t>Let </a:t>
                </a:r>
                <a14:m>
                  <m:oMath xmlns:m="http://schemas.openxmlformats.org/officeDocument/2006/math">
                    <m:r>
                      <a:rPr lang="pl-PL" b="0" i="1" dirty="0" smtClean="0">
                        <a:latin typeface="Cambria Math" panose="02040503050406030204" pitchFamily="18" charset="0"/>
                      </a:rPr>
                      <m:t>𝑥</m:t>
                    </m:r>
                  </m:oMath>
                </a14:m>
                <a:r>
                  <a:rPr lang="en-US" dirty="0"/>
                  <a:t> denote vector of simulated one-day P&amp;L scenarios and n its length. By </a:t>
                </a:r>
                <a14:m>
                  <m:oMath xmlns:m="http://schemas.openxmlformats.org/officeDocument/2006/math">
                    <m:acc>
                      <m:accPr>
                        <m:chr m:val="̅"/>
                        <m:ctrlPr>
                          <a:rPr lang="pl-PL" i="1" dirty="0">
                            <a:latin typeface="Cambria Math" panose="02040503050406030204" pitchFamily="18" charset="0"/>
                          </a:rPr>
                        </m:ctrlPr>
                      </m:accPr>
                      <m:e>
                        <m:r>
                          <a:rPr lang="pl-PL" i="1" dirty="0">
                            <a:latin typeface="Cambria Math" panose="02040503050406030204" pitchFamily="18" charset="0"/>
                          </a:rPr>
                          <m:t>𝑥</m:t>
                        </m:r>
                      </m:e>
                    </m:acc>
                  </m:oMath>
                </a14:m>
                <a:r>
                  <a:rPr lang="en-US" dirty="0"/>
                  <a:t> we denote mean and by </a:t>
                </a:r>
                <a14:m>
                  <m:oMath xmlns:m="http://schemas.openxmlformats.org/officeDocument/2006/math">
                    <m:acc>
                      <m:accPr>
                        <m:chr m:val="̅"/>
                        <m:ctrlPr>
                          <a:rPr lang="pl-PL" b="0" i="1" smtClean="0">
                            <a:latin typeface="Cambria Math" panose="02040503050406030204" pitchFamily="18" charset="0"/>
                          </a:rPr>
                        </m:ctrlPr>
                      </m:accPr>
                      <m:e>
                        <m:r>
                          <a:rPr lang="pl-PL" b="0" i="1" smtClean="0">
                            <a:latin typeface="Cambria Math" panose="02040503050406030204" pitchFamily="18" charset="0"/>
                          </a:rPr>
                          <m:t>𝜎</m:t>
                        </m:r>
                      </m:e>
                    </m:acc>
                  </m:oMath>
                </a14:m>
                <a:r>
                  <a:rPr lang="en-US" dirty="0"/>
                  <a:t> we denote standard estimator of standard deviation. For price with index </a:t>
                </a:r>
                <a:r>
                  <a:rPr lang="en-US" i="1" dirty="0" err="1"/>
                  <a:t>i</a:t>
                </a:r>
                <a:r>
                  <a:rPr lang="en-US" i="1" dirty="0"/>
                  <a:t> we </a:t>
                </a:r>
                <a:r>
                  <a:rPr lang="en-US" dirty="0"/>
                  <a:t>calculate</a:t>
                </a:r>
                <a:r>
                  <a:rPr lang="en-US" i="1" dirty="0"/>
                  <a:t> n </a:t>
                </a:r>
                <a:r>
                  <a:rPr lang="en-US" dirty="0"/>
                  <a:t>previous return rates. Then we create </a:t>
                </a:r>
                <a14:m>
                  <m:oMath xmlns:m="http://schemas.openxmlformats.org/officeDocument/2006/math">
                    <m:r>
                      <a:rPr lang="pl-PL" i="1" dirty="0">
                        <a:latin typeface="Cambria Math" panose="02040503050406030204" pitchFamily="18" charset="0"/>
                      </a:rPr>
                      <m:t>𝑥</m:t>
                    </m:r>
                  </m:oMath>
                </a14:m>
                <a:r>
                  <a:rPr lang="en-US" dirty="0"/>
                  <a:t> by multiplying every return rate by the price with </a:t>
                </a:r>
                <a:r>
                  <a:rPr lang="en-US" i="1" dirty="0" err="1"/>
                  <a:t>i</a:t>
                </a:r>
                <a:r>
                  <a:rPr lang="en-US" dirty="0" err="1"/>
                  <a:t>-th</a:t>
                </a:r>
                <a:r>
                  <a:rPr lang="en-US" i="1" dirty="0"/>
                  <a:t> </a:t>
                </a:r>
                <a:r>
                  <a:rPr lang="en-US" dirty="0"/>
                  <a:t>index</a:t>
                </a:r>
                <a:r>
                  <a:rPr lang="en-US" i="1" dirty="0"/>
                  <a:t>. </a:t>
                </a:r>
              </a:p>
            </p:txBody>
          </p:sp>
        </mc:Choice>
        <mc:Fallback xmlns="">
          <p:sp>
            <p:nvSpPr>
              <p:cNvPr id="4" name="pole tekstowe 3">
                <a:extLst>
                  <a:ext uri="{FF2B5EF4-FFF2-40B4-BE49-F238E27FC236}">
                    <a16:creationId xmlns:a16="http://schemas.microsoft.com/office/drawing/2014/main" id="{611DA1E0-C9A2-6AE4-46AE-C2771E12E151}"/>
                  </a:ext>
                </a:extLst>
              </p:cNvPr>
              <p:cNvSpPr txBox="1">
                <a:spLocks noRot="1" noChangeAspect="1" noMove="1" noResize="1" noEditPoints="1" noAdjustHandles="1" noChangeArrowheads="1" noChangeShapeType="1" noTextEdit="1"/>
              </p:cNvSpPr>
              <p:nvPr/>
            </p:nvSpPr>
            <p:spPr>
              <a:xfrm>
                <a:off x="612648" y="3355848"/>
                <a:ext cx="6268770" cy="2825496"/>
              </a:xfrm>
              <a:prstGeom prst="rect">
                <a:avLst/>
              </a:prstGeom>
              <a:blipFill>
                <a:blip r:embed="rId2"/>
                <a:stretch>
                  <a:fillRect l="-875" t="-1080"/>
                </a:stretch>
              </a:blipFill>
            </p:spPr>
            <p:txBody>
              <a:bodyPr/>
              <a:lstStyle/>
              <a:p>
                <a:r>
                  <a:rPr lang="en-GB">
                    <a:noFill/>
                  </a:rPr>
                  <a:t> </a:t>
                </a:r>
              </a:p>
            </p:txBody>
          </p:sp>
        </mc:Fallback>
      </mc:AlternateContent>
      <p:pic>
        <p:nvPicPr>
          <p:cNvPr id="22" name="Grafika 21" descr="Atom z wypełnieniem pełnym">
            <a:extLst>
              <a:ext uri="{FF2B5EF4-FFF2-40B4-BE49-F238E27FC236}">
                <a16:creationId xmlns:a16="http://schemas.microsoft.com/office/drawing/2014/main" id="{C6C103B6-6062-3B52-5329-6E81A302F0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94066" y="1272395"/>
            <a:ext cx="4237686" cy="4237686"/>
          </a:xfrm>
          <a:prstGeom prst="rect">
            <a:avLst/>
          </a:prstGeom>
        </p:spPr>
      </p:pic>
    </p:spTree>
    <p:extLst>
      <p:ext uri="{BB962C8B-B14F-4D97-AF65-F5344CB8AC3E}">
        <p14:creationId xmlns:p14="http://schemas.microsoft.com/office/powerpoint/2010/main" val="421267523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D4651FF8-1F10-0AB7-49F0-978701972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2687644F-3E4E-9C97-DFDC-D3F7A2B6A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9801" y="638176"/>
            <a:ext cx="9172398"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C8C1C6F8-B7CA-BAF5-D42A-57C0DCBFCAFC}"/>
              </a:ext>
            </a:extLst>
          </p:cNvPr>
          <p:cNvSpPr>
            <a:spLocks noGrp="1"/>
          </p:cNvSpPr>
          <p:nvPr>
            <p:ph type="title"/>
          </p:nvPr>
        </p:nvSpPr>
        <p:spPr>
          <a:xfrm>
            <a:off x="2003103" y="185158"/>
            <a:ext cx="8178484" cy="2570656"/>
          </a:xfrm>
        </p:spPr>
        <p:txBody>
          <a:bodyPr vert="horz" lIns="91440" tIns="45720" rIns="91440" bIns="45720" rtlCol="0" anchor="ctr">
            <a:normAutofit/>
          </a:bodyPr>
          <a:lstStyle/>
          <a:p>
            <a:pPr algn="ctr">
              <a:lnSpc>
                <a:spcPct val="90000"/>
              </a:lnSpc>
            </a:pPr>
            <a:r>
              <a:rPr lang="pl-PL" sz="6600" dirty="0" err="1"/>
              <a:t>Estimators</a:t>
            </a:r>
            <a:endParaRPr lang="en-US" sz="6600" dirty="0"/>
          </a:p>
        </p:txBody>
      </p:sp>
      <p:sp>
        <p:nvSpPr>
          <p:cNvPr id="17" name="Rectangle 16">
            <a:extLst>
              <a:ext uri="{FF2B5EF4-FFF2-40B4-BE49-F238E27FC236}">
                <a16:creationId xmlns:a16="http://schemas.microsoft.com/office/drawing/2014/main" id="{38058123-00F3-558B-D353-674B7B9B1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4440" y="4259315"/>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9211104-5508-9F53-82C5-732E80D73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5854064"/>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Obraz 5">
            <a:extLst>
              <a:ext uri="{FF2B5EF4-FFF2-40B4-BE49-F238E27FC236}">
                <a16:creationId xmlns:a16="http://schemas.microsoft.com/office/drawing/2014/main" id="{D58769A4-6A46-FA30-03DD-15BA454071B4}"/>
              </a:ext>
            </a:extLst>
          </p:cNvPr>
          <p:cNvPicPr>
            <a:picLocks noChangeAspect="1"/>
          </p:cNvPicPr>
          <p:nvPr/>
        </p:nvPicPr>
        <p:blipFill>
          <a:blip r:embed="rId2"/>
          <a:stretch>
            <a:fillRect/>
          </a:stretch>
        </p:blipFill>
        <p:spPr>
          <a:xfrm>
            <a:off x="2055142" y="2064359"/>
            <a:ext cx="2581635" cy="400106"/>
          </a:xfrm>
          <a:prstGeom prst="rect">
            <a:avLst/>
          </a:prstGeom>
        </p:spPr>
      </p:pic>
      <p:pic>
        <p:nvPicPr>
          <p:cNvPr id="8" name="Obraz 7">
            <a:extLst>
              <a:ext uri="{FF2B5EF4-FFF2-40B4-BE49-F238E27FC236}">
                <a16:creationId xmlns:a16="http://schemas.microsoft.com/office/drawing/2014/main" id="{140363CB-4E23-E726-5A75-C5DBFCDE66E1}"/>
              </a:ext>
            </a:extLst>
          </p:cNvPr>
          <p:cNvPicPr>
            <a:picLocks noChangeAspect="1"/>
          </p:cNvPicPr>
          <p:nvPr/>
        </p:nvPicPr>
        <p:blipFill rotWithShape="1">
          <a:blip r:embed="rId3"/>
          <a:srcRect t="11731"/>
          <a:stretch/>
        </p:blipFill>
        <p:spPr>
          <a:xfrm>
            <a:off x="2029584" y="2803935"/>
            <a:ext cx="3810532" cy="420438"/>
          </a:xfrm>
          <a:prstGeom prst="rect">
            <a:avLst/>
          </a:prstGeom>
        </p:spPr>
      </p:pic>
      <p:pic>
        <p:nvPicPr>
          <p:cNvPr id="12" name="Obraz 11">
            <a:extLst>
              <a:ext uri="{FF2B5EF4-FFF2-40B4-BE49-F238E27FC236}">
                <a16:creationId xmlns:a16="http://schemas.microsoft.com/office/drawing/2014/main" id="{A7726D26-00B3-ABB3-BA3E-7861692ADAA6}"/>
              </a:ext>
            </a:extLst>
          </p:cNvPr>
          <p:cNvPicPr>
            <a:picLocks noChangeAspect="1"/>
          </p:cNvPicPr>
          <p:nvPr/>
        </p:nvPicPr>
        <p:blipFill rotWithShape="1">
          <a:blip r:embed="rId4"/>
          <a:srcRect r="4150"/>
          <a:stretch/>
        </p:blipFill>
        <p:spPr>
          <a:xfrm>
            <a:off x="2086700" y="3410720"/>
            <a:ext cx="4255045" cy="628738"/>
          </a:xfrm>
          <a:prstGeom prst="rect">
            <a:avLst/>
          </a:prstGeom>
        </p:spPr>
      </p:pic>
      <p:sp>
        <p:nvSpPr>
          <p:cNvPr id="16" name="Prostokąt 15">
            <a:extLst>
              <a:ext uri="{FF2B5EF4-FFF2-40B4-BE49-F238E27FC236}">
                <a16:creationId xmlns:a16="http://schemas.microsoft.com/office/drawing/2014/main" id="{AD517E15-0FC2-7802-D54C-5A3E80EF15AA}"/>
              </a:ext>
            </a:extLst>
          </p:cNvPr>
          <p:cNvSpPr/>
          <p:nvPr/>
        </p:nvSpPr>
        <p:spPr>
          <a:xfrm>
            <a:off x="1949698" y="2241330"/>
            <a:ext cx="87630" cy="8763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rostokąt 17">
            <a:extLst>
              <a:ext uri="{FF2B5EF4-FFF2-40B4-BE49-F238E27FC236}">
                <a16:creationId xmlns:a16="http://schemas.microsoft.com/office/drawing/2014/main" id="{07BE9EF1-1323-AC55-BA98-08BE6BB83855}"/>
              </a:ext>
            </a:extLst>
          </p:cNvPr>
          <p:cNvSpPr/>
          <p:nvPr/>
        </p:nvSpPr>
        <p:spPr>
          <a:xfrm>
            <a:off x="1968969" y="2948987"/>
            <a:ext cx="87630" cy="8763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rostokąt 19">
            <a:extLst>
              <a:ext uri="{FF2B5EF4-FFF2-40B4-BE49-F238E27FC236}">
                <a16:creationId xmlns:a16="http://schemas.microsoft.com/office/drawing/2014/main" id="{9427D0AB-0F32-BA7F-F82B-B26AC88A3B20}"/>
              </a:ext>
            </a:extLst>
          </p:cNvPr>
          <p:cNvSpPr/>
          <p:nvPr/>
        </p:nvSpPr>
        <p:spPr>
          <a:xfrm>
            <a:off x="1968968" y="3620774"/>
            <a:ext cx="87631" cy="8763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mc:AlternateContent xmlns:mc="http://schemas.openxmlformats.org/markup-compatibility/2006" xmlns:a14="http://schemas.microsoft.com/office/drawing/2010/main">
        <mc:Choice Requires="a14">
          <p:sp>
            <p:nvSpPr>
              <p:cNvPr id="4" name="pole tekstowe 3">
                <a:extLst>
                  <a:ext uri="{FF2B5EF4-FFF2-40B4-BE49-F238E27FC236}">
                    <a16:creationId xmlns:a16="http://schemas.microsoft.com/office/drawing/2014/main" id="{611DA1E0-C9A2-6AE4-46AE-C2771E12E151}"/>
                  </a:ext>
                </a:extLst>
              </p:cNvPr>
              <p:cNvSpPr txBox="1"/>
              <p:nvPr/>
            </p:nvSpPr>
            <p:spPr>
              <a:xfrm>
                <a:off x="1695683" y="4580712"/>
                <a:ext cx="8800633" cy="923330"/>
              </a:xfrm>
              <a:prstGeom prst="rect">
                <a:avLst/>
              </a:prstGeom>
              <a:noFill/>
            </p:spPr>
            <p:txBody>
              <a:bodyPr wrap="square">
                <a:spAutoFit/>
              </a:bodyPr>
              <a:lstStyle/>
              <a:p>
                <a:r>
                  <a:rPr lang="pl-PL" dirty="0"/>
                  <a:t>For h</a:t>
                </a:r>
                <a:r>
                  <a:rPr lang="en-GB" dirty="0" err="1"/>
                  <a:t>istorical</a:t>
                </a:r>
                <a:r>
                  <a:rPr lang="en-GB" dirty="0"/>
                  <a:t> </a:t>
                </a:r>
                <a:r>
                  <a:rPr lang="en-GB" dirty="0" err="1"/>
                  <a:t>VaR</a:t>
                </a:r>
                <a:r>
                  <a:rPr lang="en-GB" dirty="0"/>
                  <a:t> we sort increasingly obtained </a:t>
                </a:r>
                <a:r>
                  <a:rPr lang="pl-PL" dirty="0" err="1"/>
                  <a:t>vector</a:t>
                </a:r>
                <a:r>
                  <a:rPr lang="pl-PL" dirty="0"/>
                  <a:t> </a:t>
                </a:r>
                <a14:m>
                  <m:oMath xmlns:m="http://schemas.openxmlformats.org/officeDocument/2006/math">
                    <m:r>
                      <a:rPr lang="pl-PL" b="0" i="1" smtClean="0">
                        <a:latin typeface="Cambria Math" panose="02040503050406030204" pitchFamily="18" charset="0"/>
                      </a:rPr>
                      <m:t>𝑥</m:t>
                    </m:r>
                  </m:oMath>
                </a14:m>
                <a:r>
                  <a:rPr lang="en-GB" dirty="0"/>
                  <a:t> and we choose empirical quantile for given confidence level. This will be our value at risk for the next day.</a:t>
                </a:r>
                <a:r>
                  <a:rPr lang="pl-PL" dirty="0"/>
                  <a:t> </a:t>
                </a:r>
                <a:r>
                  <a:rPr lang="pl-PL" dirty="0" err="1"/>
                  <a:t>Analogously</a:t>
                </a:r>
                <a:r>
                  <a:rPr lang="pl-PL" dirty="0"/>
                  <a:t> we </a:t>
                </a:r>
                <a:r>
                  <a:rPr lang="pl-PL" dirty="0" err="1"/>
                  <a:t>use</a:t>
                </a:r>
                <a:r>
                  <a:rPr lang="pl-PL" dirty="0"/>
                  <a:t> </a:t>
                </a:r>
                <a:r>
                  <a:rPr lang="pl-PL" dirty="0" err="1"/>
                  <a:t>vector</a:t>
                </a:r>
                <a:r>
                  <a:rPr lang="pl-PL" dirty="0"/>
                  <a:t> </a:t>
                </a:r>
                <a14:m>
                  <m:oMath xmlns:m="http://schemas.openxmlformats.org/officeDocument/2006/math">
                    <m:r>
                      <a:rPr lang="pl-PL" i="1">
                        <a:latin typeface="Cambria Math" panose="02040503050406030204" pitchFamily="18" charset="0"/>
                      </a:rPr>
                      <m:t>𝑥</m:t>
                    </m:r>
                  </m:oMath>
                </a14:m>
                <a:r>
                  <a:rPr lang="en-GB" dirty="0"/>
                  <a:t> </a:t>
                </a:r>
                <a:r>
                  <a:rPr lang="pl-PL" dirty="0"/>
                  <a:t>in </a:t>
                </a:r>
                <a:r>
                  <a:rPr lang="pl-PL" dirty="0" err="1"/>
                  <a:t>Gaussian</a:t>
                </a:r>
                <a:r>
                  <a:rPr lang="pl-PL" dirty="0"/>
                  <a:t> </a:t>
                </a:r>
                <a:r>
                  <a:rPr lang="pl-PL" dirty="0" err="1"/>
                  <a:t>VaR</a:t>
                </a:r>
                <a:r>
                  <a:rPr lang="pl-PL" dirty="0"/>
                  <a:t> and </a:t>
                </a:r>
                <a:r>
                  <a:rPr lang="pl-PL" dirty="0" err="1"/>
                  <a:t>its</a:t>
                </a:r>
                <a:r>
                  <a:rPr lang="pl-PL" dirty="0"/>
                  <a:t> </a:t>
                </a:r>
                <a:r>
                  <a:rPr lang="pl-PL" dirty="0" err="1"/>
                  <a:t>unbiased</a:t>
                </a:r>
                <a:r>
                  <a:rPr lang="pl-PL" dirty="0"/>
                  <a:t> version.</a:t>
                </a:r>
                <a:endParaRPr lang="en-GB" i="1" dirty="0"/>
              </a:p>
            </p:txBody>
          </p:sp>
        </mc:Choice>
        <mc:Fallback xmlns="">
          <p:sp>
            <p:nvSpPr>
              <p:cNvPr id="4" name="pole tekstowe 3">
                <a:extLst>
                  <a:ext uri="{FF2B5EF4-FFF2-40B4-BE49-F238E27FC236}">
                    <a16:creationId xmlns:a16="http://schemas.microsoft.com/office/drawing/2014/main" id="{611DA1E0-C9A2-6AE4-46AE-C2771E12E151}"/>
                  </a:ext>
                </a:extLst>
              </p:cNvPr>
              <p:cNvSpPr txBox="1">
                <a:spLocks noRot="1" noChangeAspect="1" noMove="1" noResize="1" noEditPoints="1" noAdjustHandles="1" noChangeArrowheads="1" noChangeShapeType="1" noTextEdit="1"/>
              </p:cNvSpPr>
              <p:nvPr/>
            </p:nvSpPr>
            <p:spPr>
              <a:xfrm>
                <a:off x="1695683" y="4580712"/>
                <a:ext cx="8800633" cy="923330"/>
              </a:xfrm>
              <a:prstGeom prst="rect">
                <a:avLst/>
              </a:prstGeom>
              <a:blipFill>
                <a:blip r:embed="rId5"/>
                <a:stretch>
                  <a:fillRect l="-554" t="-3289" b="-9211"/>
                </a:stretch>
              </a:blipFill>
            </p:spPr>
            <p:txBody>
              <a:bodyPr/>
              <a:lstStyle/>
              <a:p>
                <a:r>
                  <a:rPr lang="pl-PL">
                    <a:noFill/>
                  </a:rPr>
                  <a:t> </a:t>
                </a:r>
              </a:p>
            </p:txBody>
          </p:sp>
        </mc:Fallback>
      </mc:AlternateContent>
      <p:sp>
        <p:nvSpPr>
          <p:cNvPr id="3" name="pole tekstowe 2">
            <a:extLst>
              <a:ext uri="{FF2B5EF4-FFF2-40B4-BE49-F238E27FC236}">
                <a16:creationId xmlns:a16="http://schemas.microsoft.com/office/drawing/2014/main" id="{100B696C-4FFB-EA11-9141-5594FF3D084C}"/>
              </a:ext>
            </a:extLst>
          </p:cNvPr>
          <p:cNvSpPr txBox="1"/>
          <p:nvPr/>
        </p:nvSpPr>
        <p:spPr>
          <a:xfrm>
            <a:off x="4581985" y="2160868"/>
            <a:ext cx="3698240" cy="369332"/>
          </a:xfrm>
          <a:prstGeom prst="rect">
            <a:avLst/>
          </a:prstGeom>
          <a:noFill/>
        </p:spPr>
        <p:txBody>
          <a:bodyPr wrap="square" rtlCol="0">
            <a:spAutoFit/>
          </a:bodyPr>
          <a:lstStyle/>
          <a:p>
            <a:r>
              <a:rPr lang="pl-PL" dirty="0"/>
              <a:t>- </a:t>
            </a:r>
            <a:r>
              <a:rPr lang="pl-PL" dirty="0" err="1"/>
              <a:t>Historical</a:t>
            </a:r>
            <a:r>
              <a:rPr lang="pl-PL" dirty="0"/>
              <a:t> </a:t>
            </a:r>
            <a:r>
              <a:rPr lang="pl-PL" dirty="0" err="1"/>
              <a:t>VaR</a:t>
            </a:r>
            <a:endParaRPr lang="pl-PL" dirty="0"/>
          </a:p>
        </p:txBody>
      </p:sp>
      <p:sp>
        <p:nvSpPr>
          <p:cNvPr id="5" name="pole tekstowe 4">
            <a:extLst>
              <a:ext uri="{FF2B5EF4-FFF2-40B4-BE49-F238E27FC236}">
                <a16:creationId xmlns:a16="http://schemas.microsoft.com/office/drawing/2014/main" id="{5A7E0046-E901-87C6-637A-43BD705F3AEE}"/>
              </a:ext>
            </a:extLst>
          </p:cNvPr>
          <p:cNvSpPr txBox="1"/>
          <p:nvPr/>
        </p:nvSpPr>
        <p:spPr>
          <a:xfrm>
            <a:off x="5730240" y="2817037"/>
            <a:ext cx="1913924" cy="369332"/>
          </a:xfrm>
          <a:prstGeom prst="rect">
            <a:avLst/>
          </a:prstGeom>
          <a:noFill/>
        </p:spPr>
        <p:txBody>
          <a:bodyPr wrap="square" rtlCol="0">
            <a:spAutoFit/>
          </a:bodyPr>
          <a:lstStyle/>
          <a:p>
            <a:r>
              <a:rPr lang="pl-PL" dirty="0"/>
              <a:t>- </a:t>
            </a:r>
            <a:r>
              <a:rPr lang="pl-PL" dirty="0" err="1"/>
              <a:t>Gaussian</a:t>
            </a:r>
            <a:r>
              <a:rPr lang="pl-PL" dirty="0"/>
              <a:t> </a:t>
            </a:r>
            <a:r>
              <a:rPr lang="pl-PL" dirty="0" err="1"/>
              <a:t>VaR</a:t>
            </a:r>
            <a:endParaRPr lang="pl-PL" dirty="0"/>
          </a:p>
        </p:txBody>
      </p:sp>
      <p:sp>
        <p:nvSpPr>
          <p:cNvPr id="7" name="pole tekstowe 6">
            <a:extLst>
              <a:ext uri="{FF2B5EF4-FFF2-40B4-BE49-F238E27FC236}">
                <a16:creationId xmlns:a16="http://schemas.microsoft.com/office/drawing/2014/main" id="{B8910446-C746-2BE1-B04F-74172337C10D}"/>
              </a:ext>
            </a:extLst>
          </p:cNvPr>
          <p:cNvSpPr txBox="1"/>
          <p:nvPr/>
        </p:nvSpPr>
        <p:spPr>
          <a:xfrm>
            <a:off x="6461760" y="3540423"/>
            <a:ext cx="2974958" cy="369332"/>
          </a:xfrm>
          <a:prstGeom prst="rect">
            <a:avLst/>
          </a:prstGeom>
          <a:noFill/>
        </p:spPr>
        <p:txBody>
          <a:bodyPr wrap="square" rtlCol="0">
            <a:spAutoFit/>
          </a:bodyPr>
          <a:lstStyle/>
          <a:p>
            <a:r>
              <a:rPr lang="pl-PL" dirty="0"/>
              <a:t>- </a:t>
            </a:r>
            <a:r>
              <a:rPr lang="pl-PL" dirty="0" err="1"/>
              <a:t>Unbiased</a:t>
            </a:r>
            <a:r>
              <a:rPr lang="pl-PL" dirty="0"/>
              <a:t> </a:t>
            </a:r>
            <a:r>
              <a:rPr lang="pl-PL" dirty="0" err="1"/>
              <a:t>Gaussian</a:t>
            </a:r>
            <a:r>
              <a:rPr lang="pl-PL" dirty="0"/>
              <a:t> </a:t>
            </a:r>
            <a:r>
              <a:rPr lang="pl-PL" dirty="0" err="1"/>
              <a:t>VaR</a:t>
            </a:r>
            <a:endParaRPr lang="pl-PL" dirty="0"/>
          </a:p>
        </p:txBody>
      </p:sp>
      <p:pic>
        <p:nvPicPr>
          <p:cNvPr id="10" name="Grafika 9" descr="Atom z wypełnieniem pełnym">
            <a:extLst>
              <a:ext uri="{FF2B5EF4-FFF2-40B4-BE49-F238E27FC236}">
                <a16:creationId xmlns:a16="http://schemas.microsoft.com/office/drawing/2014/main" id="{7917C1A0-0DCF-8D3C-02FB-42B7EE685D1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48710" y="-746572"/>
            <a:ext cx="3863398" cy="3863398"/>
          </a:xfrm>
          <a:prstGeom prst="rect">
            <a:avLst/>
          </a:prstGeom>
        </p:spPr>
      </p:pic>
    </p:spTree>
    <p:extLst>
      <p:ext uri="{BB962C8B-B14F-4D97-AF65-F5344CB8AC3E}">
        <p14:creationId xmlns:p14="http://schemas.microsoft.com/office/powerpoint/2010/main" val="3291175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D4651FF8-1F10-0AB7-49F0-978701972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2687644F-3E4E-9C97-DFDC-D3F7A2B6A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9801" y="638176"/>
            <a:ext cx="9172398"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C8C1C6F8-B7CA-BAF5-D42A-57C0DCBFCAFC}"/>
              </a:ext>
            </a:extLst>
          </p:cNvPr>
          <p:cNvSpPr>
            <a:spLocks noGrp="1"/>
          </p:cNvSpPr>
          <p:nvPr>
            <p:ph type="title"/>
          </p:nvPr>
        </p:nvSpPr>
        <p:spPr>
          <a:xfrm>
            <a:off x="2006758" y="1269995"/>
            <a:ext cx="8178484" cy="2570656"/>
          </a:xfrm>
        </p:spPr>
        <p:txBody>
          <a:bodyPr vert="horz" lIns="91440" tIns="45720" rIns="91440" bIns="45720" rtlCol="0" anchor="ctr">
            <a:normAutofit/>
          </a:bodyPr>
          <a:lstStyle/>
          <a:p>
            <a:pPr algn="ctr">
              <a:lnSpc>
                <a:spcPct val="90000"/>
              </a:lnSpc>
            </a:pPr>
            <a:r>
              <a:rPr lang="pl-PL" sz="6600" dirty="0" err="1"/>
              <a:t>Weighted</a:t>
            </a:r>
            <a:r>
              <a:rPr lang="pl-PL" sz="6600" dirty="0"/>
              <a:t> </a:t>
            </a:r>
            <a:r>
              <a:rPr lang="pl-PL" sz="6600" dirty="0" err="1"/>
              <a:t>historical</a:t>
            </a:r>
            <a:r>
              <a:rPr lang="pl-PL" sz="6600" dirty="0"/>
              <a:t> </a:t>
            </a:r>
            <a:r>
              <a:rPr lang="pl-PL" sz="6600" dirty="0" err="1"/>
              <a:t>VaR</a:t>
            </a:r>
            <a:endParaRPr lang="en-US" sz="6600" dirty="0"/>
          </a:p>
        </p:txBody>
      </p:sp>
      <p:sp>
        <p:nvSpPr>
          <p:cNvPr id="17" name="Rectangle 16">
            <a:extLst>
              <a:ext uri="{FF2B5EF4-FFF2-40B4-BE49-F238E27FC236}">
                <a16:creationId xmlns:a16="http://schemas.microsoft.com/office/drawing/2014/main" id="{38058123-00F3-558B-D353-674B7B9B1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4440" y="4259315"/>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9211104-5508-9F53-82C5-732E80D73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5854064"/>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 name="pole tekstowe 2">
                <a:extLst>
                  <a:ext uri="{FF2B5EF4-FFF2-40B4-BE49-F238E27FC236}">
                    <a16:creationId xmlns:a16="http://schemas.microsoft.com/office/drawing/2014/main" id="{0BF648E7-EDE9-9D0C-8DAE-2ADC1922AF88}"/>
                  </a:ext>
                </a:extLst>
              </p:cNvPr>
              <p:cNvSpPr txBox="1"/>
              <p:nvPr/>
            </p:nvSpPr>
            <p:spPr>
              <a:xfrm>
                <a:off x="1737851" y="4447308"/>
                <a:ext cx="8716297" cy="1759264"/>
              </a:xfrm>
              <a:prstGeom prst="rect">
                <a:avLst/>
              </a:prstGeom>
              <a:noFill/>
            </p:spPr>
            <p:txBody>
              <a:bodyPr wrap="square" rtlCol="0">
                <a:spAutoFit/>
              </a:bodyPr>
              <a:lstStyle/>
              <a:p>
                <a:pPr algn="just"/>
                <a:r>
                  <a:rPr lang="en-US" dirty="0"/>
                  <a:t>A popular extension of the historical estimator is its weighted </a:t>
                </a:r>
                <a:r>
                  <a:rPr lang="pl-PL" dirty="0"/>
                  <a:t>version</a:t>
                </a:r>
                <a:r>
                  <a:rPr lang="en-US" dirty="0"/>
                  <a:t> (exponentially weighted </a:t>
                </a:r>
                <a:r>
                  <a:rPr lang="en-US" dirty="0" err="1"/>
                  <a:t>VaR</a:t>
                </a:r>
                <a:r>
                  <a:rPr lang="en-US" dirty="0"/>
                  <a:t>). The largest weight is assigned to the most recent observation, and the weight of each subsequent backward estimate </a:t>
                </a:r>
                <a:r>
                  <a:rPr lang="pl-PL" dirty="0" err="1"/>
                  <a:t>is</a:t>
                </a:r>
                <a:r>
                  <a:rPr lang="en-US" dirty="0"/>
                  <a:t> multiplied by a factor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𝜆</m:t>
                        </m:r>
                      </m:e>
                      <m:sup>
                        <m:r>
                          <a:rPr lang="pl-PL" b="0" i="1" smtClean="0">
                            <a:latin typeface="Cambria Math" panose="02040503050406030204" pitchFamily="18" charset="0"/>
                            <a:ea typeface="Cambria Math" panose="02040503050406030204" pitchFamily="18" charset="0"/>
                          </a:rPr>
                          <m:t>𝑘</m:t>
                        </m:r>
                      </m:sup>
                    </m:sSup>
                  </m:oMath>
                </a14:m>
                <a:r>
                  <a:rPr lang="pl-PL" dirty="0"/>
                  <a:t>, </a:t>
                </a:r>
                <a:r>
                  <a:rPr lang="pl-PL" dirty="0" err="1"/>
                  <a:t>where</a:t>
                </a:r>
                <a:r>
                  <a:rPr lang="pl-PL" dirty="0"/>
                  <a:t> </a:t>
                </a:r>
                <a14:m>
                  <m:oMath xmlns:m="http://schemas.openxmlformats.org/officeDocument/2006/math">
                    <m:r>
                      <a:rPr lang="pl-PL" b="0" i="1" smtClean="0">
                        <a:latin typeface="Cambria Math" panose="02040503050406030204" pitchFamily="18" charset="0"/>
                      </a:rPr>
                      <m:t>𝑘</m:t>
                    </m:r>
                  </m:oMath>
                </a14:m>
                <a:r>
                  <a:rPr lang="pl-PL" dirty="0"/>
                  <a:t> </a:t>
                </a:r>
                <a:r>
                  <a:rPr lang="pl-PL" dirty="0" err="1"/>
                  <a:t>is</a:t>
                </a:r>
                <a:r>
                  <a:rPr lang="pl-PL" dirty="0"/>
                  <a:t> a numer of </a:t>
                </a:r>
                <a:r>
                  <a:rPr lang="pl-PL" dirty="0" err="1"/>
                  <a:t>backward</a:t>
                </a:r>
                <a:r>
                  <a:rPr lang="pl-PL" dirty="0"/>
                  <a:t> </a:t>
                </a:r>
                <a:r>
                  <a:rPr lang="pl-PL" dirty="0" err="1"/>
                  <a:t>steps</a:t>
                </a:r>
                <a:r>
                  <a:rPr lang="pl-PL" dirty="0"/>
                  <a:t> and </a:t>
                </a:r>
                <a14:m>
                  <m:oMath xmlns:m="http://schemas.openxmlformats.org/officeDocument/2006/math">
                    <m:r>
                      <a:rPr lang="pl-PL" i="1">
                        <a:latin typeface="Cambria Math" panose="02040503050406030204" pitchFamily="18" charset="0"/>
                        <a:ea typeface="Cambria Math" panose="02040503050406030204" pitchFamily="18" charset="0"/>
                      </a:rPr>
                      <m:t> </m:t>
                    </m:r>
                    <m:r>
                      <a:rPr lang="pl-PL" i="1">
                        <a:latin typeface="Cambria Math" panose="02040503050406030204" pitchFamily="18" charset="0"/>
                        <a:ea typeface="Cambria Math" panose="02040503050406030204" pitchFamily="18" charset="0"/>
                      </a:rPr>
                      <m:t>𝜆</m:t>
                    </m:r>
                    <m:r>
                      <a:rPr lang="pl-PL" i="1">
                        <a:latin typeface="Cambria Math" panose="02040503050406030204" pitchFamily="18" charset="0"/>
                        <a:ea typeface="Cambria Math" panose="02040503050406030204" pitchFamily="18" charset="0"/>
                      </a:rPr>
                      <m:t> ∈ </m:t>
                    </m:r>
                    <m:d>
                      <m:dPr>
                        <m:ctrlPr>
                          <a:rPr lang="pl-PL" i="1">
                            <a:latin typeface="Cambria Math" panose="02040503050406030204" pitchFamily="18" charset="0"/>
                            <a:ea typeface="Cambria Math" panose="02040503050406030204" pitchFamily="18" charset="0"/>
                          </a:rPr>
                        </m:ctrlPr>
                      </m:dPr>
                      <m:e>
                        <m:r>
                          <a:rPr lang="pl-PL" i="1">
                            <a:latin typeface="Cambria Math" panose="02040503050406030204" pitchFamily="18" charset="0"/>
                            <a:ea typeface="Cambria Math" panose="02040503050406030204" pitchFamily="18" charset="0"/>
                          </a:rPr>
                          <m:t>0,1</m:t>
                        </m:r>
                      </m:e>
                    </m:d>
                  </m:oMath>
                </a14:m>
                <a:r>
                  <a:rPr lang="en-US" dirty="0"/>
                  <a:t>. </a:t>
                </a:r>
                <a:r>
                  <a:rPr lang="pl-PL" dirty="0"/>
                  <a:t>A sum of </a:t>
                </a:r>
                <a:r>
                  <a:rPr lang="pl-PL" dirty="0" err="1"/>
                  <a:t>weights</a:t>
                </a:r>
                <a:r>
                  <a:rPr lang="pl-PL" dirty="0"/>
                  <a:t> </a:t>
                </a:r>
                <a:r>
                  <a:rPr lang="pl-PL" dirty="0" err="1"/>
                  <a:t>is</a:t>
                </a:r>
                <a:r>
                  <a:rPr lang="pl-PL" dirty="0"/>
                  <a:t> </a:t>
                </a:r>
                <a:r>
                  <a:rPr lang="pl-PL" dirty="0" err="1"/>
                  <a:t>equal</a:t>
                </a:r>
                <a:r>
                  <a:rPr lang="pl-PL" dirty="0"/>
                  <a:t> to one. </a:t>
                </a:r>
                <a:r>
                  <a:rPr lang="en-US" dirty="0"/>
                  <a:t>The </a:t>
                </a:r>
                <a:r>
                  <a:rPr lang="en-US" dirty="0" err="1"/>
                  <a:t>VaR</a:t>
                </a:r>
                <a:r>
                  <a:rPr lang="en-US" dirty="0"/>
                  <a:t> is calculated by summing the weights for the worst forecasts up to the significance lev</a:t>
                </a:r>
                <a:r>
                  <a:rPr lang="pl-PL" dirty="0"/>
                  <a:t>el</a:t>
                </a:r>
                <a:r>
                  <a:rPr lang="en-US" dirty="0"/>
                  <a:t>.</a:t>
                </a:r>
                <a:endParaRPr lang="pl-PL" dirty="0">
                  <a:latin typeface="+mj-lt"/>
                </a:endParaRPr>
              </a:p>
            </p:txBody>
          </p:sp>
        </mc:Choice>
        <mc:Fallback xmlns="">
          <p:sp>
            <p:nvSpPr>
              <p:cNvPr id="3" name="pole tekstowe 2">
                <a:extLst>
                  <a:ext uri="{FF2B5EF4-FFF2-40B4-BE49-F238E27FC236}">
                    <a16:creationId xmlns:a16="http://schemas.microsoft.com/office/drawing/2014/main" id="{0BF648E7-EDE9-9D0C-8DAE-2ADC1922AF88}"/>
                  </a:ext>
                </a:extLst>
              </p:cNvPr>
              <p:cNvSpPr txBox="1">
                <a:spLocks noRot="1" noChangeAspect="1" noMove="1" noResize="1" noEditPoints="1" noAdjustHandles="1" noChangeArrowheads="1" noChangeShapeType="1" noTextEdit="1"/>
              </p:cNvSpPr>
              <p:nvPr/>
            </p:nvSpPr>
            <p:spPr>
              <a:xfrm>
                <a:off x="1737851" y="4447308"/>
                <a:ext cx="8716297" cy="1759264"/>
              </a:xfrm>
              <a:prstGeom prst="rect">
                <a:avLst/>
              </a:prstGeom>
              <a:blipFill>
                <a:blip r:embed="rId2"/>
                <a:stretch>
                  <a:fillRect l="-559" t="-2083" r="-629" b="-4861"/>
                </a:stretch>
              </a:blipFill>
            </p:spPr>
            <p:txBody>
              <a:bodyPr/>
              <a:lstStyle/>
              <a:p>
                <a:r>
                  <a:rPr lang="pl-PL">
                    <a:noFill/>
                  </a:rPr>
                  <a:t> </a:t>
                </a:r>
              </a:p>
            </p:txBody>
          </p:sp>
        </mc:Fallback>
      </mc:AlternateContent>
    </p:spTree>
    <p:extLst>
      <p:ext uri="{BB962C8B-B14F-4D97-AF65-F5344CB8AC3E}">
        <p14:creationId xmlns:p14="http://schemas.microsoft.com/office/powerpoint/2010/main" val="362469306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6" name="Rectangle 104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7" name="Rectangle 104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68" name="Rectangle 1049">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EB76D354-A43B-F2CE-ED68-FC14A90BA028}"/>
              </a:ext>
            </a:extLst>
          </p:cNvPr>
          <p:cNvSpPr>
            <a:spLocks noGrp="1"/>
          </p:cNvSpPr>
          <p:nvPr>
            <p:ph type="title"/>
          </p:nvPr>
        </p:nvSpPr>
        <p:spPr>
          <a:xfrm>
            <a:off x="851183" y="1143000"/>
            <a:ext cx="4846320" cy="2898648"/>
          </a:xfrm>
        </p:spPr>
        <p:txBody>
          <a:bodyPr vert="horz" lIns="91440" tIns="45720" rIns="91440" bIns="45720" rtlCol="0" anchor="b">
            <a:normAutofit/>
          </a:bodyPr>
          <a:lstStyle/>
          <a:p>
            <a:pPr>
              <a:lnSpc>
                <a:spcPct val="90000"/>
              </a:lnSpc>
            </a:pPr>
            <a:r>
              <a:rPr lang="en-US" sz="5400"/>
              <a:t>Weighted historical VaR</a:t>
            </a:r>
          </a:p>
        </p:txBody>
      </p:sp>
      <p:sp>
        <p:nvSpPr>
          <p:cNvPr id="1069" name="Rectangle 1051">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509E0B28-A9BD-C1A8-B72F-30D7AF77439E}"/>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746" r="1746"/>
          <a:stretch>
            <a:fillRect/>
          </a:stretch>
        </p:blipFill>
        <p:spPr bwMode="auto">
          <a:xfrm>
            <a:off x="6700196" y="191959"/>
            <a:ext cx="4562521" cy="3143860"/>
          </a:xfrm>
          <a:prstGeom prst="rect">
            <a:avLst/>
          </a:prstGeom>
          <a:noFill/>
          <a:extLst>
            <a:ext uri="{909E8E84-426E-40DD-AFC4-6F175D3DCCD1}">
              <a14:hiddenFill xmlns:a14="http://schemas.microsoft.com/office/drawing/2010/main">
                <a:solidFill>
                  <a:srgbClr val="FFFFFF"/>
                </a:solidFill>
              </a14:hiddenFill>
            </a:ext>
          </a:extLst>
        </p:spPr>
      </p:pic>
      <p:sp>
        <p:nvSpPr>
          <p:cNvPr id="1070" name="Rectangle 1053">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4177748"/>
            <a:ext cx="4824407"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a:extLst>
              <a:ext uri="{FF2B5EF4-FFF2-40B4-BE49-F238E27FC236}">
                <a16:creationId xmlns:a16="http://schemas.microsoft.com/office/drawing/2014/main" id="{550B5036-6F79-6654-ECCC-70539B53F20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17652" y="3522180"/>
            <a:ext cx="4727609" cy="3143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391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547860B1-BFC9-51C2-A9C5-16277B8FE8E5}"/>
              </a:ext>
            </a:extLst>
          </p:cNvPr>
          <p:cNvSpPr>
            <a:spLocks noGrp="1"/>
          </p:cNvSpPr>
          <p:nvPr>
            <p:ph type="title"/>
          </p:nvPr>
        </p:nvSpPr>
        <p:spPr>
          <a:xfrm>
            <a:off x="841248" y="503132"/>
            <a:ext cx="10509504" cy="2249900"/>
          </a:xfrm>
        </p:spPr>
        <p:txBody>
          <a:bodyPr vert="horz" lIns="91440" tIns="45720" rIns="91440" bIns="45720" rtlCol="0" anchor="b">
            <a:normAutofit/>
          </a:bodyPr>
          <a:lstStyle/>
          <a:p>
            <a:pPr algn="ctr">
              <a:lnSpc>
                <a:spcPct val="90000"/>
              </a:lnSpc>
            </a:pPr>
            <a:r>
              <a:rPr lang="en-US" sz="4400" dirty="0"/>
              <a:t>Pros and cons</a:t>
            </a:r>
            <a:r>
              <a:rPr lang="pl-PL" sz="4400" dirty="0"/>
              <a:t> of </a:t>
            </a:r>
            <a:r>
              <a:rPr lang="pl-PL" sz="4400" dirty="0" err="1"/>
              <a:t>estimators</a:t>
            </a:r>
            <a:endParaRPr lang="en-US" sz="4400" dirty="0"/>
          </a:p>
        </p:txBody>
      </p:sp>
      <p:sp>
        <p:nvSpPr>
          <p:cNvPr id="17" name="Rectangle 16">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ymbol zastępczy tekstu 3">
            <a:extLst>
              <a:ext uri="{FF2B5EF4-FFF2-40B4-BE49-F238E27FC236}">
                <a16:creationId xmlns:a16="http://schemas.microsoft.com/office/drawing/2014/main" id="{F6CA9EBE-BC58-48C8-2108-9B385DAC2428}"/>
              </a:ext>
            </a:extLst>
          </p:cNvPr>
          <p:cNvSpPr>
            <a:spLocks noGrp="1"/>
          </p:cNvSpPr>
          <p:nvPr>
            <p:ph type="body" sz="half" idx="2"/>
          </p:nvPr>
        </p:nvSpPr>
        <p:spPr>
          <a:xfrm>
            <a:off x="841248" y="3328416"/>
            <a:ext cx="5254752" cy="2715768"/>
          </a:xfrm>
        </p:spPr>
        <p:txBody>
          <a:bodyPr vert="horz" lIns="91440" tIns="45720" rIns="91440" bIns="45720" rtlCol="0">
            <a:normAutofit lnSpcReduction="10000"/>
          </a:bodyPr>
          <a:lstStyle/>
          <a:p>
            <a:pPr marL="114300" indent="-342900">
              <a:buFont typeface="Neue Haas Grotesk Text Pro" panose="020B0504020202020204" pitchFamily="34" charset="-18"/>
              <a:buChar char="+"/>
            </a:pPr>
            <a:r>
              <a:rPr lang="pl-PL" sz="2000" dirty="0" err="1"/>
              <a:t>Historical</a:t>
            </a:r>
            <a:r>
              <a:rPr lang="pl-PL" sz="2000" dirty="0"/>
              <a:t> </a:t>
            </a:r>
            <a:r>
              <a:rPr lang="pl-PL" sz="2000" dirty="0" err="1"/>
              <a:t>VaR</a:t>
            </a:r>
            <a:r>
              <a:rPr lang="pl-PL" sz="2000" dirty="0"/>
              <a:t> </a:t>
            </a:r>
            <a:r>
              <a:rPr lang="pl-PL" sz="2000" dirty="0" err="1"/>
              <a:t>is</a:t>
            </a:r>
            <a:r>
              <a:rPr lang="pl-PL" sz="2000" dirty="0"/>
              <a:t> </a:t>
            </a:r>
            <a:r>
              <a:rPr lang="pl-PL" sz="2000" dirty="0" err="1"/>
              <a:t>very</a:t>
            </a:r>
            <a:r>
              <a:rPr lang="pl-PL" sz="2000" dirty="0"/>
              <a:t> </a:t>
            </a:r>
            <a:r>
              <a:rPr lang="pl-PL" sz="2000" dirty="0" err="1"/>
              <a:t>intuitive</a:t>
            </a:r>
            <a:r>
              <a:rPr lang="pl-PL" sz="2000" dirty="0"/>
              <a:t> and popular </a:t>
            </a:r>
            <a:r>
              <a:rPr lang="pl-PL" sz="2000" dirty="0" err="1"/>
              <a:t>estimator</a:t>
            </a:r>
            <a:endParaRPr lang="pl-PL" sz="2000" dirty="0"/>
          </a:p>
          <a:p>
            <a:pPr marL="114300" indent="-342900">
              <a:buFont typeface="Neue Haas Grotesk Text Pro" panose="020B0504020202020204" pitchFamily="34" charset="-18"/>
              <a:buChar char="+"/>
            </a:pPr>
            <a:r>
              <a:rPr lang="pl-PL" sz="2000" dirty="0" err="1"/>
              <a:t>Gaussian</a:t>
            </a:r>
            <a:r>
              <a:rPr lang="pl-PL" sz="2000" dirty="0"/>
              <a:t> </a:t>
            </a:r>
            <a:r>
              <a:rPr lang="pl-PL" sz="2000" dirty="0" err="1"/>
              <a:t>VaR</a:t>
            </a:r>
            <a:r>
              <a:rPr lang="pl-PL" sz="2000" dirty="0"/>
              <a:t> </a:t>
            </a:r>
            <a:r>
              <a:rPr lang="pl-PL" sz="2000" dirty="0" err="1"/>
              <a:t>is</a:t>
            </a:r>
            <a:r>
              <a:rPr lang="pl-PL" sz="2000" dirty="0"/>
              <a:t> </a:t>
            </a:r>
            <a:r>
              <a:rPr lang="pl-PL" sz="2000" dirty="0" err="1"/>
              <a:t>easy</a:t>
            </a:r>
            <a:r>
              <a:rPr lang="pl-PL" sz="2000" dirty="0"/>
              <a:t> to </a:t>
            </a:r>
            <a:r>
              <a:rPr lang="pl-PL" sz="2000" dirty="0" err="1"/>
              <a:t>implement</a:t>
            </a:r>
            <a:endParaRPr lang="pl-PL" sz="2000" dirty="0"/>
          </a:p>
          <a:p>
            <a:pPr marL="114300" indent="-342900">
              <a:buFont typeface="Neue Haas Grotesk Text Pro" panose="020B0504020202020204" pitchFamily="34" charset="-18"/>
              <a:buChar char="+"/>
            </a:pPr>
            <a:r>
              <a:rPr lang="pl-PL" sz="2000" dirty="0" err="1"/>
              <a:t>Unbiased</a:t>
            </a:r>
            <a:r>
              <a:rPr lang="pl-PL" sz="2000" dirty="0"/>
              <a:t> </a:t>
            </a:r>
            <a:r>
              <a:rPr lang="pl-PL" sz="2000" dirty="0" err="1"/>
              <a:t>Gaussian</a:t>
            </a:r>
            <a:r>
              <a:rPr lang="pl-PL" sz="2000" dirty="0"/>
              <a:t> </a:t>
            </a:r>
            <a:r>
              <a:rPr lang="pl-PL" sz="2000" dirty="0" err="1"/>
              <a:t>VaR</a:t>
            </a:r>
            <a:r>
              <a:rPr lang="pl-PL" sz="2000" dirty="0"/>
              <a:t> </a:t>
            </a:r>
            <a:r>
              <a:rPr lang="pl-PL" sz="2000" dirty="0" err="1"/>
              <a:t>is</a:t>
            </a:r>
            <a:r>
              <a:rPr lang="pl-PL" sz="2000" dirty="0"/>
              <a:t> </a:t>
            </a:r>
            <a:r>
              <a:rPr lang="pl-PL" sz="2000" dirty="0" err="1"/>
              <a:t>an</a:t>
            </a:r>
            <a:r>
              <a:rPr lang="pl-PL" sz="2000" dirty="0"/>
              <a:t> </a:t>
            </a:r>
            <a:r>
              <a:rPr lang="pl-PL" sz="2000" dirty="0" err="1"/>
              <a:t>unbiased</a:t>
            </a:r>
            <a:r>
              <a:rPr lang="pl-PL" sz="2000" dirty="0"/>
              <a:t> </a:t>
            </a:r>
            <a:r>
              <a:rPr lang="pl-PL" sz="2000" dirty="0" err="1"/>
              <a:t>estimator</a:t>
            </a:r>
            <a:endParaRPr lang="pl-PL" sz="2000" dirty="0"/>
          </a:p>
          <a:p>
            <a:pPr marL="114300" indent="-342900">
              <a:buFont typeface="Neue Haas Grotesk Text Pro" panose="020B0504020202020204" pitchFamily="34" charset="-18"/>
              <a:buChar char="+"/>
            </a:pPr>
            <a:r>
              <a:rPr lang="pl-PL" sz="2000" dirty="0" err="1"/>
              <a:t>Weighted</a:t>
            </a:r>
            <a:r>
              <a:rPr lang="pl-PL" sz="2000" dirty="0"/>
              <a:t> </a:t>
            </a:r>
            <a:r>
              <a:rPr lang="pl-PL" sz="2000" dirty="0" err="1"/>
              <a:t>historical</a:t>
            </a:r>
            <a:r>
              <a:rPr lang="pl-PL" sz="2000" dirty="0"/>
              <a:t> </a:t>
            </a:r>
            <a:r>
              <a:rPr lang="pl-PL" sz="2000" dirty="0" err="1"/>
              <a:t>VaR</a:t>
            </a:r>
            <a:r>
              <a:rPr lang="pl-PL" sz="2000" dirty="0"/>
              <a:t> </a:t>
            </a:r>
            <a:r>
              <a:rPr lang="pl-PL" sz="2000" dirty="0" err="1"/>
              <a:t>can</a:t>
            </a:r>
            <a:r>
              <a:rPr lang="pl-PL" sz="2000" dirty="0"/>
              <a:t> </a:t>
            </a:r>
            <a:r>
              <a:rPr lang="pl-PL" sz="2000" dirty="0" err="1"/>
              <a:t>better</a:t>
            </a:r>
            <a:r>
              <a:rPr lang="pl-PL" sz="2000" dirty="0"/>
              <a:t> </a:t>
            </a:r>
            <a:r>
              <a:rPr lang="pl-PL" sz="2000" dirty="0" err="1"/>
              <a:t>reflect</a:t>
            </a:r>
            <a:r>
              <a:rPr lang="pl-PL" sz="2000" dirty="0"/>
              <a:t> </a:t>
            </a:r>
            <a:r>
              <a:rPr lang="pl-PL" sz="2000" dirty="0" err="1"/>
              <a:t>events</a:t>
            </a:r>
            <a:endParaRPr lang="pl-PL" sz="2000" dirty="0"/>
          </a:p>
        </p:txBody>
      </p:sp>
      <p:pic>
        <p:nvPicPr>
          <p:cNvPr id="6" name="Grafika 5" descr="Dodaj z wypełnieniem pełnym">
            <a:extLst>
              <a:ext uri="{FF2B5EF4-FFF2-40B4-BE49-F238E27FC236}">
                <a16:creationId xmlns:a16="http://schemas.microsoft.com/office/drawing/2014/main" id="{7087AFC5-0845-ADE7-836E-79E1AB3F9C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128" y="503132"/>
            <a:ext cx="1840567" cy="1840567"/>
          </a:xfrm>
          <a:prstGeom prst="rect">
            <a:avLst/>
          </a:prstGeom>
        </p:spPr>
      </p:pic>
      <p:sp>
        <p:nvSpPr>
          <p:cNvPr id="7" name="Prostokąt 6">
            <a:extLst>
              <a:ext uri="{FF2B5EF4-FFF2-40B4-BE49-F238E27FC236}">
                <a16:creationId xmlns:a16="http://schemas.microsoft.com/office/drawing/2014/main" id="{29DD5D28-586D-056B-0B96-317F7FFF5B5B}"/>
              </a:ext>
            </a:extLst>
          </p:cNvPr>
          <p:cNvSpPr/>
          <p:nvPr/>
        </p:nvSpPr>
        <p:spPr>
          <a:xfrm>
            <a:off x="9604328" y="1374387"/>
            <a:ext cx="1567635" cy="234106"/>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Symbol zastępczy tekstu 3">
            <a:extLst>
              <a:ext uri="{FF2B5EF4-FFF2-40B4-BE49-F238E27FC236}">
                <a16:creationId xmlns:a16="http://schemas.microsoft.com/office/drawing/2014/main" id="{F192557D-7003-C88C-44E6-BFBA4BF5473F}"/>
              </a:ext>
            </a:extLst>
          </p:cNvPr>
          <p:cNvSpPr txBox="1">
            <a:spLocks/>
          </p:cNvSpPr>
          <p:nvPr/>
        </p:nvSpPr>
        <p:spPr>
          <a:xfrm>
            <a:off x="6248554" y="3328416"/>
            <a:ext cx="5254752" cy="2715768"/>
          </a:xfrm>
          <a:prstGeom prst="rect">
            <a:avLst/>
          </a:prstGeom>
        </p:spPr>
        <p:txBody>
          <a:bodyPr vert="horz" lIns="91440" tIns="45720" rIns="91440" bIns="45720" rtlCol="0">
            <a:normAutofit lnSpcReduction="10000"/>
          </a:bodyPr>
          <a:lstStyle>
            <a:lvl1pPr marL="0" indent="0" algn="l" defTabSz="914400" rtl="0" eaLnBrk="1" latinLnBrk="0" hangingPunct="1">
              <a:lnSpc>
                <a:spcPct val="11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114300" indent="-342900">
              <a:buFont typeface="Neue Haas Grotesk Text Pro" panose="020B0504020202020204" pitchFamily="34" charset="-18"/>
              <a:buChar char="-"/>
            </a:pPr>
            <a:r>
              <a:rPr lang="pl-PL" sz="2000" dirty="0"/>
              <a:t>It </a:t>
            </a:r>
            <a:r>
              <a:rPr lang="pl-PL" sz="2000" dirty="0" err="1"/>
              <a:t>is</a:t>
            </a:r>
            <a:r>
              <a:rPr lang="pl-PL" sz="2000" dirty="0"/>
              <a:t> </a:t>
            </a:r>
            <a:r>
              <a:rPr lang="pl-PL" sz="2000" dirty="0" err="1"/>
              <a:t>highly</a:t>
            </a:r>
            <a:r>
              <a:rPr lang="pl-PL" sz="2000" dirty="0"/>
              <a:t> dependent on </a:t>
            </a:r>
            <a:r>
              <a:rPr lang="pl-PL" sz="2000" dirty="0" err="1"/>
              <a:t>forepast</a:t>
            </a:r>
            <a:r>
              <a:rPr lang="pl-PL" sz="2000" dirty="0"/>
              <a:t> </a:t>
            </a:r>
            <a:r>
              <a:rPr lang="pl-PL" sz="2000" dirty="0" err="1"/>
              <a:t>events</a:t>
            </a:r>
            <a:endParaRPr lang="pl-PL" sz="2000" dirty="0"/>
          </a:p>
          <a:p>
            <a:pPr marL="114300" indent="-342900">
              <a:buFont typeface="Neue Haas Grotesk Text Pro" panose="020B0504020202020204" pitchFamily="34" charset="-18"/>
              <a:buChar char="-"/>
            </a:pPr>
            <a:r>
              <a:rPr lang="pl-PL" sz="2000" dirty="0"/>
              <a:t>We </a:t>
            </a:r>
            <a:r>
              <a:rPr lang="pl-PL" sz="2000" dirty="0" err="1"/>
              <a:t>assume</a:t>
            </a:r>
            <a:r>
              <a:rPr lang="pl-PL" sz="2000" dirty="0"/>
              <a:t> </a:t>
            </a:r>
            <a:r>
              <a:rPr lang="pl-PL" sz="2000" dirty="0" err="1"/>
              <a:t>normality</a:t>
            </a:r>
            <a:r>
              <a:rPr lang="pl-PL" sz="2000" dirty="0"/>
              <a:t> of return </a:t>
            </a:r>
            <a:r>
              <a:rPr lang="pl-PL" sz="2000" dirty="0" err="1"/>
              <a:t>rates</a:t>
            </a:r>
            <a:endParaRPr lang="pl-PL" sz="2000" dirty="0"/>
          </a:p>
          <a:p>
            <a:pPr marL="114300" indent="-342900">
              <a:buFont typeface="Neue Haas Grotesk Text Pro" panose="020B0504020202020204" pitchFamily="34" charset="-18"/>
              <a:buChar char="-"/>
            </a:pPr>
            <a:r>
              <a:rPr lang="pl-PL" sz="2000" dirty="0"/>
              <a:t>It </a:t>
            </a:r>
            <a:r>
              <a:rPr lang="pl-PL" sz="2000" dirty="0" err="1"/>
              <a:t>is</a:t>
            </a:r>
            <a:r>
              <a:rPr lang="pl-PL" sz="2000" dirty="0"/>
              <a:t> </a:t>
            </a:r>
            <a:r>
              <a:rPr lang="pl-PL" sz="2000" dirty="0" err="1"/>
              <a:t>unbiased</a:t>
            </a:r>
            <a:r>
              <a:rPr lang="pl-PL" sz="2000" dirty="0"/>
              <a:t> </a:t>
            </a:r>
            <a:r>
              <a:rPr lang="pl-PL" sz="2000" dirty="0" err="1"/>
              <a:t>only</a:t>
            </a:r>
            <a:r>
              <a:rPr lang="pl-PL" sz="2000" dirty="0"/>
              <a:t> </a:t>
            </a:r>
            <a:r>
              <a:rPr lang="pl-PL" sz="2000" dirty="0" err="1"/>
              <a:t>when</a:t>
            </a:r>
            <a:r>
              <a:rPr lang="pl-PL" sz="2000" dirty="0"/>
              <a:t> we </a:t>
            </a:r>
            <a:r>
              <a:rPr lang="pl-PL" sz="2000" dirty="0" err="1"/>
              <a:t>assume</a:t>
            </a:r>
            <a:r>
              <a:rPr lang="pl-PL" sz="2000" dirty="0"/>
              <a:t> </a:t>
            </a:r>
            <a:r>
              <a:rPr lang="pl-PL" sz="2000" dirty="0" err="1"/>
              <a:t>normality</a:t>
            </a:r>
            <a:r>
              <a:rPr lang="pl-PL" sz="2000" dirty="0"/>
              <a:t> of return </a:t>
            </a:r>
            <a:r>
              <a:rPr lang="pl-PL" sz="2000" dirty="0" err="1"/>
              <a:t>rates</a:t>
            </a:r>
            <a:endParaRPr lang="pl-PL" sz="2000" dirty="0"/>
          </a:p>
          <a:p>
            <a:pPr marL="114300" indent="-342900">
              <a:buFont typeface="Neue Haas Grotesk Text Pro" panose="020B0504020202020204" pitchFamily="34" charset="-18"/>
              <a:buChar char="-"/>
            </a:pPr>
            <a:r>
              <a:rPr lang="pl-PL" sz="2000" dirty="0" err="1"/>
              <a:t>Outcome</a:t>
            </a:r>
            <a:r>
              <a:rPr lang="pl-PL" sz="2000" dirty="0"/>
              <a:t> </a:t>
            </a:r>
            <a:r>
              <a:rPr lang="pl-PL" sz="2000" dirty="0" err="1"/>
              <a:t>is</a:t>
            </a:r>
            <a:r>
              <a:rPr lang="pl-PL" sz="2000" dirty="0"/>
              <a:t> </a:t>
            </a:r>
            <a:r>
              <a:rPr lang="pl-PL" sz="2000" dirty="0" err="1"/>
              <a:t>highly</a:t>
            </a:r>
            <a:r>
              <a:rPr lang="pl-PL" sz="2000" dirty="0"/>
              <a:t> dependent on </a:t>
            </a:r>
            <a:r>
              <a:rPr lang="pl-PL" sz="2000" dirty="0" err="1"/>
              <a:t>chosen</a:t>
            </a:r>
            <a:r>
              <a:rPr lang="pl-PL" sz="2000" dirty="0"/>
              <a:t> lambda</a:t>
            </a:r>
          </a:p>
        </p:txBody>
      </p:sp>
    </p:spTree>
    <p:extLst>
      <p:ext uri="{BB962C8B-B14F-4D97-AF65-F5344CB8AC3E}">
        <p14:creationId xmlns:p14="http://schemas.microsoft.com/office/powerpoint/2010/main" val="2304570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a:extLst>
              <a:ext uri="{FF2B5EF4-FFF2-40B4-BE49-F238E27FC236}">
                <a16:creationId xmlns:a16="http://schemas.microsoft.com/office/drawing/2014/main" id="{E33F8E67-AB9E-0DE8-DB79-C3CB9B47DBA4}"/>
              </a:ext>
            </a:extLst>
          </p:cNvPr>
          <p:cNvSpPr/>
          <p:nvPr/>
        </p:nvSpPr>
        <p:spPr>
          <a:xfrm>
            <a:off x="5647084" y="1158827"/>
            <a:ext cx="5716800" cy="468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ytuł 1">
            <a:extLst>
              <a:ext uri="{FF2B5EF4-FFF2-40B4-BE49-F238E27FC236}">
                <a16:creationId xmlns:a16="http://schemas.microsoft.com/office/drawing/2014/main" id="{A50945E0-1139-608C-FCF9-4414B784B6A8}"/>
              </a:ext>
            </a:extLst>
          </p:cNvPr>
          <p:cNvSpPr>
            <a:spLocks noGrp="1"/>
          </p:cNvSpPr>
          <p:nvPr>
            <p:ph type="title"/>
          </p:nvPr>
        </p:nvSpPr>
        <p:spPr/>
        <p:txBody>
          <a:bodyPr/>
          <a:lstStyle/>
          <a:p>
            <a:r>
              <a:rPr lang="pl-PL"/>
              <a:t>S&amp;P 500</a:t>
            </a:r>
            <a:br>
              <a:rPr lang="pl-PL"/>
            </a:br>
            <a:r>
              <a:rPr lang="pl-PL"/>
              <a:t>1-Day 99% VaR</a:t>
            </a:r>
            <a:endParaRPr lang="pl-PL" dirty="0"/>
          </a:p>
        </p:txBody>
      </p:sp>
      <p:sp>
        <p:nvSpPr>
          <p:cNvPr id="4" name="Symbol zastępczy tekstu 3">
            <a:extLst>
              <a:ext uri="{FF2B5EF4-FFF2-40B4-BE49-F238E27FC236}">
                <a16:creationId xmlns:a16="http://schemas.microsoft.com/office/drawing/2014/main" id="{42FA0CBF-49E4-D1F1-7E71-EC8E74C7A43A}"/>
              </a:ext>
            </a:extLst>
          </p:cNvPr>
          <p:cNvSpPr>
            <a:spLocks noGrp="1"/>
          </p:cNvSpPr>
          <p:nvPr>
            <p:ph type="body" sz="half" idx="2"/>
          </p:nvPr>
        </p:nvSpPr>
        <p:spPr/>
        <p:txBody>
          <a:bodyPr/>
          <a:lstStyle/>
          <a:p>
            <a:r>
              <a:rPr lang="pl-PL"/>
              <a:t>Lookback 250 days</a:t>
            </a:r>
            <a:endParaRPr lang="pl-PL" dirty="0"/>
          </a:p>
        </p:txBody>
      </p:sp>
      <p:pic>
        <p:nvPicPr>
          <p:cNvPr id="2050" name="Picture 2">
            <a:extLst>
              <a:ext uri="{FF2B5EF4-FFF2-40B4-BE49-F238E27FC236}">
                <a16:creationId xmlns:a16="http://schemas.microsoft.com/office/drawing/2014/main" id="{E9659CCD-5F02-9392-4014-F1A4BF8CD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955" y="1248827"/>
            <a:ext cx="5517058" cy="45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543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a:extLst>
              <a:ext uri="{FF2B5EF4-FFF2-40B4-BE49-F238E27FC236}">
                <a16:creationId xmlns:a16="http://schemas.microsoft.com/office/drawing/2014/main" id="{E33F8E67-AB9E-0DE8-DB79-C3CB9B47DBA4}"/>
              </a:ext>
            </a:extLst>
          </p:cNvPr>
          <p:cNvSpPr/>
          <p:nvPr/>
        </p:nvSpPr>
        <p:spPr>
          <a:xfrm>
            <a:off x="5647084" y="1158827"/>
            <a:ext cx="5716800" cy="468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ytuł 1">
            <a:extLst>
              <a:ext uri="{FF2B5EF4-FFF2-40B4-BE49-F238E27FC236}">
                <a16:creationId xmlns:a16="http://schemas.microsoft.com/office/drawing/2014/main" id="{A50945E0-1139-608C-FCF9-4414B784B6A8}"/>
              </a:ext>
            </a:extLst>
          </p:cNvPr>
          <p:cNvSpPr>
            <a:spLocks noGrp="1"/>
          </p:cNvSpPr>
          <p:nvPr>
            <p:ph type="title"/>
          </p:nvPr>
        </p:nvSpPr>
        <p:spPr/>
        <p:txBody>
          <a:bodyPr/>
          <a:lstStyle/>
          <a:p>
            <a:r>
              <a:rPr lang="pl-PL" dirty="0"/>
              <a:t>DAX</a:t>
            </a:r>
            <a:br>
              <a:rPr lang="pl-PL" dirty="0"/>
            </a:br>
            <a:r>
              <a:rPr lang="pl-PL" dirty="0"/>
              <a:t>1-Day 99% </a:t>
            </a:r>
            <a:r>
              <a:rPr lang="pl-PL" dirty="0" err="1"/>
              <a:t>VaR</a:t>
            </a:r>
            <a:endParaRPr lang="pl-PL" dirty="0"/>
          </a:p>
        </p:txBody>
      </p:sp>
      <p:sp>
        <p:nvSpPr>
          <p:cNvPr id="4" name="Symbol zastępczy tekstu 3">
            <a:extLst>
              <a:ext uri="{FF2B5EF4-FFF2-40B4-BE49-F238E27FC236}">
                <a16:creationId xmlns:a16="http://schemas.microsoft.com/office/drawing/2014/main" id="{42FA0CBF-49E4-D1F1-7E71-EC8E74C7A43A}"/>
              </a:ext>
            </a:extLst>
          </p:cNvPr>
          <p:cNvSpPr>
            <a:spLocks noGrp="1"/>
          </p:cNvSpPr>
          <p:nvPr>
            <p:ph type="body" sz="half" idx="2"/>
          </p:nvPr>
        </p:nvSpPr>
        <p:spPr/>
        <p:txBody>
          <a:bodyPr/>
          <a:lstStyle/>
          <a:p>
            <a:r>
              <a:rPr lang="pl-PL"/>
              <a:t>Lookback 250 days</a:t>
            </a:r>
            <a:endParaRPr lang="pl-PL" dirty="0"/>
          </a:p>
        </p:txBody>
      </p:sp>
      <p:pic>
        <p:nvPicPr>
          <p:cNvPr id="5122" name="Picture 2">
            <a:extLst>
              <a:ext uri="{FF2B5EF4-FFF2-40B4-BE49-F238E27FC236}">
                <a16:creationId xmlns:a16="http://schemas.microsoft.com/office/drawing/2014/main" id="{AA6CEE0C-9A0D-36A8-D0DE-F5DB3336A22F}"/>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5600" y="1249200"/>
            <a:ext cx="5518800" cy="45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026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a:extLst>
              <a:ext uri="{FF2B5EF4-FFF2-40B4-BE49-F238E27FC236}">
                <a16:creationId xmlns:a16="http://schemas.microsoft.com/office/drawing/2014/main" id="{E33F8E67-AB9E-0DE8-DB79-C3CB9B47DBA4}"/>
              </a:ext>
            </a:extLst>
          </p:cNvPr>
          <p:cNvSpPr/>
          <p:nvPr/>
        </p:nvSpPr>
        <p:spPr>
          <a:xfrm>
            <a:off x="5647084" y="1158827"/>
            <a:ext cx="5716800" cy="468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ytuł 1">
            <a:extLst>
              <a:ext uri="{FF2B5EF4-FFF2-40B4-BE49-F238E27FC236}">
                <a16:creationId xmlns:a16="http://schemas.microsoft.com/office/drawing/2014/main" id="{A50945E0-1139-608C-FCF9-4414B784B6A8}"/>
              </a:ext>
            </a:extLst>
          </p:cNvPr>
          <p:cNvSpPr>
            <a:spLocks noGrp="1"/>
          </p:cNvSpPr>
          <p:nvPr>
            <p:ph type="title"/>
          </p:nvPr>
        </p:nvSpPr>
        <p:spPr/>
        <p:txBody>
          <a:bodyPr/>
          <a:lstStyle/>
          <a:p>
            <a:r>
              <a:rPr lang="pl-PL" dirty="0"/>
              <a:t>FTSE 100</a:t>
            </a:r>
            <a:br>
              <a:rPr lang="pl-PL" dirty="0"/>
            </a:br>
            <a:r>
              <a:rPr lang="pl-PL" dirty="0"/>
              <a:t>1-Day 99% </a:t>
            </a:r>
            <a:r>
              <a:rPr lang="pl-PL" dirty="0" err="1"/>
              <a:t>VaR</a:t>
            </a:r>
            <a:endParaRPr lang="pl-PL" dirty="0"/>
          </a:p>
        </p:txBody>
      </p:sp>
      <p:sp>
        <p:nvSpPr>
          <p:cNvPr id="4" name="Symbol zastępczy tekstu 3">
            <a:extLst>
              <a:ext uri="{FF2B5EF4-FFF2-40B4-BE49-F238E27FC236}">
                <a16:creationId xmlns:a16="http://schemas.microsoft.com/office/drawing/2014/main" id="{42FA0CBF-49E4-D1F1-7E71-EC8E74C7A43A}"/>
              </a:ext>
            </a:extLst>
          </p:cNvPr>
          <p:cNvSpPr>
            <a:spLocks noGrp="1"/>
          </p:cNvSpPr>
          <p:nvPr>
            <p:ph type="body" sz="half" idx="2"/>
          </p:nvPr>
        </p:nvSpPr>
        <p:spPr/>
        <p:txBody>
          <a:bodyPr/>
          <a:lstStyle/>
          <a:p>
            <a:r>
              <a:rPr lang="pl-PL"/>
              <a:t>Lookback 250 days</a:t>
            </a:r>
            <a:endParaRPr lang="pl-PL" dirty="0"/>
          </a:p>
        </p:txBody>
      </p:sp>
      <p:pic>
        <p:nvPicPr>
          <p:cNvPr id="6146" name="Picture 2">
            <a:extLst>
              <a:ext uri="{FF2B5EF4-FFF2-40B4-BE49-F238E27FC236}">
                <a16:creationId xmlns:a16="http://schemas.microsoft.com/office/drawing/2014/main" id="{2C1C685B-256E-55CE-2874-E38AE0A99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5600" y="1249200"/>
            <a:ext cx="5517058" cy="45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067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a:extLst>
              <a:ext uri="{FF2B5EF4-FFF2-40B4-BE49-F238E27FC236}">
                <a16:creationId xmlns:a16="http://schemas.microsoft.com/office/drawing/2014/main" id="{E33F8E67-AB9E-0DE8-DB79-C3CB9B47DBA4}"/>
              </a:ext>
            </a:extLst>
          </p:cNvPr>
          <p:cNvSpPr/>
          <p:nvPr/>
        </p:nvSpPr>
        <p:spPr>
          <a:xfrm>
            <a:off x="5647084" y="1158827"/>
            <a:ext cx="5716800" cy="468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ytuł 1">
            <a:extLst>
              <a:ext uri="{FF2B5EF4-FFF2-40B4-BE49-F238E27FC236}">
                <a16:creationId xmlns:a16="http://schemas.microsoft.com/office/drawing/2014/main" id="{A50945E0-1139-608C-FCF9-4414B784B6A8}"/>
              </a:ext>
            </a:extLst>
          </p:cNvPr>
          <p:cNvSpPr>
            <a:spLocks noGrp="1"/>
          </p:cNvSpPr>
          <p:nvPr>
            <p:ph type="title"/>
          </p:nvPr>
        </p:nvSpPr>
        <p:spPr/>
        <p:txBody>
          <a:bodyPr/>
          <a:lstStyle/>
          <a:p>
            <a:r>
              <a:rPr lang="pl-PL" dirty="0"/>
              <a:t>NIKKEI 225</a:t>
            </a:r>
            <a:br>
              <a:rPr lang="pl-PL" dirty="0"/>
            </a:br>
            <a:r>
              <a:rPr lang="pl-PL" dirty="0"/>
              <a:t>1-Day 99% </a:t>
            </a:r>
            <a:r>
              <a:rPr lang="pl-PL" dirty="0" err="1"/>
              <a:t>VaR</a:t>
            </a:r>
            <a:endParaRPr lang="pl-PL" dirty="0"/>
          </a:p>
        </p:txBody>
      </p:sp>
      <p:sp>
        <p:nvSpPr>
          <p:cNvPr id="4" name="Symbol zastępczy tekstu 3">
            <a:extLst>
              <a:ext uri="{FF2B5EF4-FFF2-40B4-BE49-F238E27FC236}">
                <a16:creationId xmlns:a16="http://schemas.microsoft.com/office/drawing/2014/main" id="{42FA0CBF-49E4-D1F1-7E71-EC8E74C7A43A}"/>
              </a:ext>
            </a:extLst>
          </p:cNvPr>
          <p:cNvSpPr>
            <a:spLocks noGrp="1"/>
          </p:cNvSpPr>
          <p:nvPr>
            <p:ph type="body" sz="half" idx="2"/>
          </p:nvPr>
        </p:nvSpPr>
        <p:spPr/>
        <p:txBody>
          <a:bodyPr/>
          <a:lstStyle/>
          <a:p>
            <a:r>
              <a:rPr lang="pl-PL"/>
              <a:t>Lookback 250 days</a:t>
            </a:r>
            <a:endParaRPr lang="pl-PL" dirty="0"/>
          </a:p>
        </p:txBody>
      </p:sp>
      <p:pic>
        <p:nvPicPr>
          <p:cNvPr id="7170" name="Picture 2">
            <a:extLst>
              <a:ext uri="{FF2B5EF4-FFF2-40B4-BE49-F238E27FC236}">
                <a16:creationId xmlns:a16="http://schemas.microsoft.com/office/drawing/2014/main" id="{87A8AA75-577B-34D6-81E3-328858EBEAC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5600" y="1249200"/>
            <a:ext cx="5518800" cy="45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158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F58DB87D-5D32-4BC0-412F-245A0B6E8A1F}"/>
              </a:ext>
            </a:extLst>
          </p:cNvPr>
          <p:cNvSpPr>
            <a:spLocks noGrp="1"/>
          </p:cNvSpPr>
          <p:nvPr>
            <p:ph type="title"/>
          </p:nvPr>
        </p:nvSpPr>
        <p:spPr>
          <a:xfrm>
            <a:off x="5215368" y="838728"/>
            <a:ext cx="6288158" cy="1105514"/>
          </a:xfrm>
        </p:spPr>
        <p:txBody>
          <a:bodyPr vert="horz" lIns="91440" tIns="45720" rIns="91440" bIns="45720" rtlCol="0" anchor="ctr">
            <a:normAutofit/>
          </a:bodyPr>
          <a:lstStyle/>
          <a:p>
            <a:pPr>
              <a:lnSpc>
                <a:spcPct val="90000"/>
              </a:lnSpc>
            </a:pPr>
            <a:r>
              <a:rPr lang="pl-PL" sz="4000" dirty="0"/>
              <a:t>Value-</a:t>
            </a:r>
            <a:r>
              <a:rPr lang="pl-PL" sz="4000" dirty="0" err="1"/>
              <a:t>at</a:t>
            </a:r>
            <a:r>
              <a:rPr lang="pl-PL" sz="4000" dirty="0"/>
              <a:t>-</a:t>
            </a:r>
            <a:r>
              <a:rPr lang="pl-PL" sz="4000" dirty="0" err="1"/>
              <a:t>Risk</a:t>
            </a:r>
            <a:endParaRPr lang="en-US" sz="4000" dirty="0"/>
          </a:p>
        </p:txBody>
      </p:sp>
      <p:sp>
        <p:nvSpPr>
          <p:cNvPr id="21" name="Rectangle 20">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ole tekstowe 7">
            <a:extLst>
              <a:ext uri="{FF2B5EF4-FFF2-40B4-BE49-F238E27FC236}">
                <a16:creationId xmlns:a16="http://schemas.microsoft.com/office/drawing/2014/main" id="{506BB56D-A7F8-DBF0-1C2A-963128AB6099}"/>
              </a:ext>
            </a:extLst>
          </p:cNvPr>
          <p:cNvSpPr txBox="1"/>
          <p:nvPr/>
        </p:nvSpPr>
        <p:spPr>
          <a:xfrm>
            <a:off x="5215368" y="2011680"/>
            <a:ext cx="6105644" cy="1200329"/>
          </a:xfrm>
          <a:prstGeom prst="rect">
            <a:avLst/>
          </a:prstGeom>
          <a:noFill/>
        </p:spPr>
        <p:txBody>
          <a:bodyPr wrap="square">
            <a:spAutoFit/>
          </a:bodyPr>
          <a:lstStyle/>
          <a:p>
            <a:r>
              <a:rPr lang="en-US" sz="1800" dirty="0">
                <a:effectLst/>
                <a:latin typeface="+mj-lt"/>
                <a:ea typeface="Aptos" panose="020B0004020202020204" pitchFamily="34" charset="0"/>
                <a:cs typeface="Times New Roman" panose="02020603050405020304" pitchFamily="18" charset="0"/>
              </a:rPr>
              <a:t>One of the most popular </a:t>
            </a:r>
            <a:r>
              <a:rPr lang="pl-PL" sz="1800">
                <a:effectLst/>
                <a:latin typeface="+mj-lt"/>
                <a:ea typeface="Aptos" panose="020B0004020202020204" pitchFamily="34" charset="0"/>
                <a:cs typeface="Times New Roman" panose="02020603050405020304" pitchFamily="18" charset="0"/>
              </a:rPr>
              <a:t>measure</a:t>
            </a:r>
            <a:r>
              <a:rPr lang="en-US" sz="1800">
                <a:effectLst/>
                <a:latin typeface="+mj-lt"/>
                <a:ea typeface="Aptos" panose="020B0004020202020204" pitchFamily="34" charset="0"/>
                <a:cs typeface="Times New Roman" panose="02020603050405020304" pitchFamily="18" charset="0"/>
              </a:rPr>
              <a:t> </a:t>
            </a:r>
            <a:r>
              <a:rPr lang="en-US" sz="1800" dirty="0">
                <a:effectLst/>
                <a:latin typeface="+mj-lt"/>
                <a:ea typeface="Aptos" panose="020B0004020202020204" pitchFamily="34" charset="0"/>
                <a:cs typeface="Times New Roman" panose="02020603050405020304" pitchFamily="18" charset="0"/>
              </a:rPr>
              <a:t>for describing market risk is Value-at-Risk. We use it to calculate the reserve we need to cover potential losses that may occur at a certain </a:t>
            </a:r>
            <a:r>
              <a:rPr lang="pl-PL" sz="1800" dirty="0" err="1">
                <a:effectLst/>
                <a:latin typeface="+mj-lt"/>
                <a:ea typeface="Aptos" panose="020B0004020202020204" pitchFamily="34" charset="0"/>
                <a:cs typeface="Times New Roman" panose="02020603050405020304" pitchFamily="18" charset="0"/>
              </a:rPr>
              <a:t>probability</a:t>
            </a:r>
            <a:r>
              <a:rPr lang="en-US" sz="1800" dirty="0">
                <a:effectLst/>
                <a:latin typeface="+mj-lt"/>
                <a:ea typeface="Aptos" panose="020B0004020202020204" pitchFamily="34" charset="0"/>
                <a:cs typeface="Times New Roman" panose="02020603050405020304" pitchFamily="18" charset="0"/>
              </a:rPr>
              <a:t>.</a:t>
            </a:r>
            <a:endParaRPr lang="pl-PL" dirty="0">
              <a:latin typeface="+mj-lt"/>
            </a:endParaRPr>
          </a:p>
        </p:txBody>
      </p:sp>
      <p:sp>
        <p:nvSpPr>
          <p:cNvPr id="10" name="pole tekstowe 9">
            <a:extLst>
              <a:ext uri="{FF2B5EF4-FFF2-40B4-BE49-F238E27FC236}">
                <a16:creationId xmlns:a16="http://schemas.microsoft.com/office/drawing/2014/main" id="{B47DD662-1741-77F2-9FE8-DC86A064120E}"/>
              </a:ext>
            </a:extLst>
          </p:cNvPr>
          <p:cNvSpPr txBox="1"/>
          <p:nvPr/>
        </p:nvSpPr>
        <p:spPr>
          <a:xfrm>
            <a:off x="5207958" y="3515073"/>
            <a:ext cx="6096000" cy="923330"/>
          </a:xfrm>
          <a:prstGeom prst="rect">
            <a:avLst/>
          </a:prstGeom>
          <a:noFill/>
        </p:spPr>
        <p:txBody>
          <a:bodyPr wrap="square">
            <a:spAutoFit/>
          </a:bodyPr>
          <a:lstStyle/>
          <a:p>
            <a:r>
              <a:rPr lang="en-US" dirty="0">
                <a:latin typeface="+mj-lt"/>
              </a:rPr>
              <a:t>The mathematical definition is as follows:</a:t>
            </a:r>
            <a:endParaRPr lang="pl-PL" dirty="0">
              <a:latin typeface="+mj-lt"/>
            </a:endParaRPr>
          </a:p>
          <a:p>
            <a:r>
              <a:rPr lang="en-US" dirty="0">
                <a:latin typeface="+mj-lt"/>
              </a:rPr>
              <a:t>For a random variable </a:t>
            </a:r>
            <a:r>
              <a:rPr lang="en-US" i="1" dirty="0">
                <a:latin typeface="+mj-lt"/>
              </a:rPr>
              <a:t>X</a:t>
            </a:r>
            <a:r>
              <a:rPr lang="en-US" dirty="0">
                <a:latin typeface="+mj-lt"/>
              </a:rPr>
              <a:t> that measures the return of our portfolio</a:t>
            </a:r>
            <a:r>
              <a:rPr lang="pl-PL" dirty="0">
                <a:latin typeface="+mj-lt"/>
              </a:rPr>
              <a:t> and </a:t>
            </a:r>
            <a:r>
              <a:rPr lang="en-US" dirty="0">
                <a:latin typeface="+mj-lt"/>
              </a:rPr>
              <a:t>a significance level </a:t>
            </a:r>
            <a:r>
              <a:rPr lang="en-US" i="1" dirty="0">
                <a:latin typeface="+mj-lt"/>
              </a:rPr>
              <a:t>α</a:t>
            </a:r>
            <a:r>
              <a:rPr lang="pl-PL" dirty="0">
                <a:latin typeface="+mj-lt"/>
              </a:rPr>
              <a:t>:</a:t>
            </a:r>
          </a:p>
        </p:txBody>
      </p:sp>
      <p:pic>
        <p:nvPicPr>
          <p:cNvPr id="1026" name="Picture 2">
            <a:extLst>
              <a:ext uri="{FF2B5EF4-FFF2-40B4-BE49-F238E27FC236}">
                <a16:creationId xmlns:a16="http://schemas.microsoft.com/office/drawing/2014/main" id="{E727701B-EDCF-0867-2414-7436FC159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16" y="2331358"/>
            <a:ext cx="4443984" cy="2629268"/>
          </a:xfrm>
          <a:prstGeom prst="rect">
            <a:avLst/>
          </a:prstGeom>
          <a:noFill/>
          <a:extLst>
            <a:ext uri="{909E8E84-426E-40DD-AFC4-6F175D3DCCD1}">
              <a14:hiddenFill xmlns:a14="http://schemas.microsoft.com/office/drawing/2010/main">
                <a:solidFill>
                  <a:srgbClr val="FFFFFF"/>
                </a:solidFill>
              </a14:hiddenFill>
            </a:ext>
          </a:extLst>
        </p:spPr>
      </p:pic>
      <p:pic>
        <p:nvPicPr>
          <p:cNvPr id="5" name="Obraz 4">
            <a:extLst>
              <a:ext uri="{FF2B5EF4-FFF2-40B4-BE49-F238E27FC236}">
                <a16:creationId xmlns:a16="http://schemas.microsoft.com/office/drawing/2014/main" id="{8E8BF1CF-87C4-4B54-47CA-4204F975282B}"/>
              </a:ext>
            </a:extLst>
          </p:cNvPr>
          <p:cNvPicPr>
            <a:picLocks noChangeAspect="1"/>
          </p:cNvPicPr>
          <p:nvPr/>
        </p:nvPicPr>
        <p:blipFill>
          <a:blip r:embed="rId3"/>
          <a:stretch>
            <a:fillRect/>
          </a:stretch>
        </p:blipFill>
        <p:spPr>
          <a:xfrm>
            <a:off x="5265441" y="4486015"/>
            <a:ext cx="5981034" cy="353180"/>
          </a:xfrm>
          <a:prstGeom prst="rect">
            <a:avLst/>
          </a:prstGeom>
        </p:spPr>
      </p:pic>
    </p:spTree>
    <p:extLst>
      <p:ext uri="{BB962C8B-B14F-4D97-AF65-F5344CB8AC3E}">
        <p14:creationId xmlns:p14="http://schemas.microsoft.com/office/powerpoint/2010/main" val="3594701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B44DDF-B265-5DBE-DF68-1AAF1A1DDF59}"/>
              </a:ext>
            </a:extLst>
          </p:cNvPr>
          <p:cNvSpPr>
            <a:spLocks noGrp="1"/>
          </p:cNvSpPr>
          <p:nvPr>
            <p:ph type="title"/>
          </p:nvPr>
        </p:nvSpPr>
        <p:spPr/>
        <p:txBody>
          <a:bodyPr/>
          <a:lstStyle/>
          <a:p>
            <a:r>
              <a:rPr lang="pl-PL" dirty="0"/>
              <a:t>Model monitoring - </a:t>
            </a:r>
            <a:r>
              <a:rPr lang="pl-PL" dirty="0" err="1"/>
              <a:t>backtesting</a:t>
            </a:r>
            <a:endParaRPr lang="pl-PL" dirty="0"/>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68E90919-11C2-9C4F-F911-4AB0F9D42A1B}"/>
                  </a:ext>
                </a:extLst>
              </p:cNvPr>
              <p:cNvSpPr>
                <a:spLocks noGrp="1"/>
              </p:cNvSpPr>
              <p:nvPr>
                <p:ph idx="1"/>
              </p:nvPr>
            </p:nvSpPr>
            <p:spPr/>
            <p:txBody>
              <a:bodyPr>
                <a:normAutofit/>
              </a:bodyPr>
              <a:lstStyle/>
              <a:p>
                <a:pPr marL="0" indent="0">
                  <a:buNone/>
                </a:pPr>
                <a:r>
                  <a:rPr lang="en-US" sz="2000" dirty="0"/>
                  <a:t>We should monitor the adequacy of the estimator on an ongoing basis. Statistical properties such as: stationarity, independence are also important.</a:t>
                </a:r>
                <a:endParaRPr lang="pl-PL" sz="2000" dirty="0"/>
              </a:p>
              <a:p>
                <a:pPr marL="0" indent="0">
                  <a:buNone/>
                </a:pPr>
                <a:r>
                  <a:rPr lang="en-US" sz="2000" dirty="0"/>
                  <a:t>We will check the quality of the estimator by calculating the </a:t>
                </a:r>
                <a:r>
                  <a:rPr lang="pl-PL" sz="2000" dirty="0" err="1"/>
                  <a:t>breaches</a:t>
                </a:r>
                <a:r>
                  <a:rPr lang="en-US" sz="2000" dirty="0"/>
                  <a:t> that occur</a:t>
                </a:r>
                <a:r>
                  <a:rPr lang="pl-PL" sz="2000" dirty="0"/>
                  <a:t>ed.</a:t>
                </a:r>
              </a:p>
              <a:p>
                <a:pPr marL="0" indent="0">
                  <a:buNone/>
                </a:pPr>
                <a14:m>
                  <m:oMathPara xmlns:m="http://schemas.openxmlformats.org/officeDocument/2006/math">
                    <m:oMathParaPr>
                      <m:jc m:val="centerGroup"/>
                    </m:oMathParaPr>
                    <m:oMath xmlns:m="http://schemas.openxmlformats.org/officeDocument/2006/math">
                      <m:sSub>
                        <m:sSubPr>
                          <m:ctrlPr>
                            <a:rPr lang="pl-PL" sz="2000" b="0" i="1" smtClean="0">
                              <a:latin typeface="Cambria Math" panose="02040503050406030204" pitchFamily="18" charset="0"/>
                            </a:rPr>
                          </m:ctrlPr>
                        </m:sSubPr>
                        <m:e>
                          <m:r>
                            <a:rPr lang="pl-PL" sz="2000" b="0" i="1" smtClean="0">
                              <a:latin typeface="Cambria Math" panose="02040503050406030204" pitchFamily="18" charset="0"/>
                            </a:rPr>
                            <m:t>𝑇</m:t>
                          </m:r>
                        </m:e>
                        <m:sub>
                          <m:r>
                            <a:rPr lang="pl-PL" sz="2000" b="0" i="1" smtClean="0">
                              <a:latin typeface="Cambria Math" panose="02040503050406030204" pitchFamily="18" charset="0"/>
                            </a:rPr>
                            <m:t>𝑘</m:t>
                          </m:r>
                        </m:sub>
                      </m:sSub>
                      <m:r>
                        <a:rPr lang="pl-PL" sz="2000" b="0" i="1" smtClean="0">
                          <a:latin typeface="Cambria Math" panose="02040503050406030204" pitchFamily="18" charset="0"/>
                        </a:rPr>
                        <m:t>=</m:t>
                      </m:r>
                      <m:f>
                        <m:fPr>
                          <m:ctrlPr>
                            <a:rPr lang="pl-PL" sz="2000" b="0" i="1" smtClean="0">
                              <a:latin typeface="Cambria Math" panose="02040503050406030204" pitchFamily="18" charset="0"/>
                            </a:rPr>
                          </m:ctrlPr>
                        </m:fPr>
                        <m:num>
                          <m:r>
                            <a:rPr lang="pl-PL" sz="2000" b="0" i="1" smtClean="0">
                              <a:latin typeface="Cambria Math" panose="02040503050406030204" pitchFamily="18" charset="0"/>
                            </a:rPr>
                            <m:t>1</m:t>
                          </m:r>
                        </m:num>
                        <m:den>
                          <m:r>
                            <a:rPr lang="pl-PL" sz="2000" b="0" i="1" smtClean="0">
                              <a:latin typeface="Cambria Math" panose="02040503050406030204" pitchFamily="18" charset="0"/>
                            </a:rPr>
                            <m:t>𝑘</m:t>
                          </m:r>
                        </m:den>
                      </m:f>
                      <m:nary>
                        <m:naryPr>
                          <m:chr m:val="∑"/>
                          <m:ctrlPr>
                            <a:rPr lang="pl-PL" sz="2000" b="0" i="1" smtClean="0">
                              <a:latin typeface="Cambria Math" panose="02040503050406030204" pitchFamily="18" charset="0"/>
                            </a:rPr>
                          </m:ctrlPr>
                        </m:naryPr>
                        <m:sub>
                          <m:r>
                            <m:rPr>
                              <m:brk m:alnAt="23"/>
                            </m:rPr>
                            <a:rPr lang="pl-PL" sz="2000" b="0" i="1" smtClean="0">
                              <a:latin typeface="Cambria Math" panose="02040503050406030204" pitchFamily="18" charset="0"/>
                            </a:rPr>
                            <m:t>𝑖</m:t>
                          </m:r>
                          <m:r>
                            <a:rPr lang="pl-PL" sz="2000" b="0" i="1" smtClean="0">
                              <a:latin typeface="Cambria Math" panose="02040503050406030204" pitchFamily="18" charset="0"/>
                            </a:rPr>
                            <m:t>=1</m:t>
                          </m:r>
                        </m:sub>
                        <m:sup>
                          <m:r>
                            <a:rPr lang="pl-PL" sz="2000" b="0" i="1" smtClean="0">
                              <a:latin typeface="Cambria Math" panose="02040503050406030204" pitchFamily="18" charset="0"/>
                            </a:rPr>
                            <m:t>𝑘</m:t>
                          </m:r>
                        </m:sup>
                        <m:e>
                          <m:sSub>
                            <m:sSubPr>
                              <m:ctrlPr>
                                <a:rPr lang="pl-PL" sz="2000" b="0" i="1" smtClean="0">
                                  <a:latin typeface="Cambria Math" panose="02040503050406030204" pitchFamily="18" charset="0"/>
                                  <a:ea typeface="Cambria Math" panose="02040503050406030204" pitchFamily="18" charset="0"/>
                                </a:rPr>
                              </m:ctrlPr>
                            </m:sSubPr>
                            <m:e>
                              <m:r>
                                <a:rPr lang="pl-PL" sz="2000" i="1">
                                  <a:latin typeface="Cambria Math" panose="02040503050406030204" pitchFamily="18" charset="0"/>
                                  <a:ea typeface="Cambria Math" panose="02040503050406030204" pitchFamily="18" charset="0"/>
                                </a:rPr>
                                <m:t>𝕀</m:t>
                              </m:r>
                            </m:e>
                            <m:sub>
                              <m:sSub>
                                <m:sSubPr>
                                  <m:ctrlPr>
                                    <a:rPr lang="pl-PL" sz="2000" b="0" i="1" smtClean="0">
                                      <a:latin typeface="Cambria Math" panose="02040503050406030204" pitchFamily="18" charset="0"/>
                                      <a:ea typeface="Cambria Math" panose="02040503050406030204" pitchFamily="18" charset="0"/>
                                    </a:rPr>
                                  </m:ctrlPr>
                                </m:sSubPr>
                                <m:e>
                                  <m:r>
                                    <a:rPr lang="pl-PL" sz="2000" b="0" i="1" smtClean="0">
                                      <a:latin typeface="Cambria Math" panose="02040503050406030204" pitchFamily="18" charset="0"/>
                                      <a:ea typeface="Cambria Math" panose="02040503050406030204" pitchFamily="18" charset="0"/>
                                    </a:rPr>
                                    <m:t>{</m:t>
                                  </m:r>
                                  <m:r>
                                    <a:rPr lang="pl-PL" sz="2000" b="0" i="1" smtClean="0">
                                      <a:latin typeface="Cambria Math" panose="02040503050406030204" pitchFamily="18" charset="0"/>
                                      <a:ea typeface="Cambria Math" panose="02040503050406030204" pitchFamily="18" charset="0"/>
                                    </a:rPr>
                                    <m:t>𝑥</m:t>
                                  </m:r>
                                </m:e>
                                <m:sub>
                                  <m:r>
                                    <a:rPr lang="pl-PL" sz="2000" b="0" i="1" smtClean="0">
                                      <a:latin typeface="Cambria Math" panose="02040503050406030204" pitchFamily="18" charset="0"/>
                                      <a:ea typeface="Cambria Math" panose="02040503050406030204" pitchFamily="18" charset="0"/>
                                    </a:rPr>
                                    <m:t>𝑖</m:t>
                                  </m:r>
                                </m:sub>
                              </m:sSub>
                              <m:r>
                                <a:rPr lang="pl-PL" sz="2000" b="0" i="1" smtClean="0">
                                  <a:latin typeface="Cambria Math" panose="02040503050406030204" pitchFamily="18" charset="0"/>
                                  <a:ea typeface="Cambria Math" panose="02040503050406030204" pitchFamily="18" charset="0"/>
                                </a:rPr>
                                <m:t>+</m:t>
                              </m:r>
                              <m:r>
                                <a:rPr lang="pl-PL" sz="2000" b="0" i="1" smtClean="0">
                                  <a:latin typeface="Cambria Math" panose="02040503050406030204" pitchFamily="18" charset="0"/>
                                  <a:ea typeface="Cambria Math" panose="02040503050406030204" pitchFamily="18" charset="0"/>
                                </a:rPr>
                                <m:t>𝑉𝑎</m:t>
                              </m:r>
                              <m:sSub>
                                <m:sSubPr>
                                  <m:ctrlPr>
                                    <a:rPr lang="pl-PL" sz="2000" b="0" i="1" smtClean="0">
                                      <a:latin typeface="Cambria Math" panose="02040503050406030204" pitchFamily="18" charset="0"/>
                                      <a:ea typeface="Cambria Math" panose="02040503050406030204" pitchFamily="18" charset="0"/>
                                    </a:rPr>
                                  </m:ctrlPr>
                                </m:sSubPr>
                                <m:e>
                                  <m:r>
                                    <a:rPr lang="pl-PL" sz="2000" b="0" i="1" smtClean="0">
                                      <a:latin typeface="Cambria Math" panose="02040503050406030204" pitchFamily="18" charset="0"/>
                                      <a:ea typeface="Cambria Math" panose="02040503050406030204" pitchFamily="18" charset="0"/>
                                    </a:rPr>
                                    <m:t>𝑅</m:t>
                                  </m:r>
                                </m:e>
                                <m:sub>
                                  <m:r>
                                    <a:rPr lang="pl-PL" sz="2000" b="0" i="1" smtClean="0">
                                      <a:latin typeface="Cambria Math" panose="02040503050406030204" pitchFamily="18" charset="0"/>
                                      <a:ea typeface="Cambria Math" panose="02040503050406030204" pitchFamily="18" charset="0"/>
                                    </a:rPr>
                                    <m:t>𝑖</m:t>
                                  </m:r>
                                </m:sub>
                              </m:sSub>
                              <m:r>
                                <a:rPr lang="pl-PL" sz="2000" b="0" i="1" smtClean="0">
                                  <a:latin typeface="Cambria Math" panose="02040503050406030204" pitchFamily="18" charset="0"/>
                                  <a:ea typeface="Cambria Math" panose="02040503050406030204" pitchFamily="18" charset="0"/>
                                </a:rPr>
                                <m:t>&lt;0}</m:t>
                              </m:r>
                            </m:sub>
                          </m:sSub>
                          <m:r>
                            <a:rPr lang="pl-PL" sz="2000" b="0" i="1" smtClean="0">
                              <a:latin typeface="Cambria Math" panose="02040503050406030204" pitchFamily="18" charset="0"/>
                              <a:ea typeface="Cambria Math" panose="02040503050406030204" pitchFamily="18" charset="0"/>
                            </a:rPr>
                            <m:t>.</m:t>
                          </m:r>
                        </m:e>
                      </m:nary>
                    </m:oMath>
                  </m:oMathPara>
                </a14:m>
                <a:endParaRPr lang="pl-PL" sz="2000" dirty="0"/>
              </a:p>
              <a:p>
                <a:pPr marL="0" indent="0">
                  <a:buNone/>
                </a:pPr>
                <a14:m>
                  <m:oMath xmlns:m="http://schemas.openxmlformats.org/officeDocument/2006/math">
                    <m:sSub>
                      <m:sSubPr>
                        <m:ctrlPr>
                          <a:rPr lang="pl-PL" sz="1800" b="0" i="1" smtClean="0">
                            <a:latin typeface="Cambria Math" panose="02040503050406030204" pitchFamily="18" charset="0"/>
                          </a:rPr>
                        </m:ctrlPr>
                      </m:sSubPr>
                      <m:e>
                        <m:r>
                          <a:rPr lang="pl-PL" sz="1800" b="0" i="1" smtClean="0">
                            <a:latin typeface="Cambria Math" panose="02040503050406030204" pitchFamily="18" charset="0"/>
                          </a:rPr>
                          <m:t>𝑥</m:t>
                        </m:r>
                      </m:e>
                      <m:sub>
                        <m:r>
                          <a:rPr lang="pl-PL" sz="1800" b="0" i="1" smtClean="0">
                            <a:latin typeface="Cambria Math" panose="02040503050406030204" pitchFamily="18" charset="0"/>
                          </a:rPr>
                          <m:t>𝑖</m:t>
                        </m:r>
                      </m:sub>
                    </m:sSub>
                    <m:r>
                      <a:rPr lang="pl-PL" sz="1800" b="0" i="1" smtClean="0">
                        <a:latin typeface="Cambria Math" panose="02040503050406030204" pitchFamily="18" charset="0"/>
                      </a:rPr>
                      <m:t>−</m:t>
                    </m:r>
                    <m:r>
                      <a:rPr lang="pl-PL" sz="1800" b="0" i="1" smtClean="0">
                        <a:latin typeface="Cambria Math" panose="02040503050406030204" pitchFamily="18" charset="0"/>
                      </a:rPr>
                      <m:t>𝑟𝑒𝑎𝑙</m:t>
                    </m:r>
                    <m:r>
                      <a:rPr lang="pl-PL" sz="1800" b="0" i="1" smtClean="0">
                        <a:latin typeface="Cambria Math" panose="02040503050406030204" pitchFamily="18" charset="0"/>
                      </a:rPr>
                      <m:t> </m:t>
                    </m:r>
                    <m:r>
                      <a:rPr lang="pl-PL" sz="1800" b="0" i="1" smtClean="0">
                        <a:latin typeface="Cambria Math" panose="02040503050406030204" pitchFamily="18" charset="0"/>
                      </a:rPr>
                      <m:t>𝑟𝑒𝑡𝑢𝑟𝑛</m:t>
                    </m:r>
                  </m:oMath>
                </a14:m>
                <a:r>
                  <a:rPr lang="pl-PL" sz="1800" b="0" dirty="0"/>
                  <a:t>,</a:t>
                </a:r>
                <a:br>
                  <a:rPr lang="pl-PL" sz="1800" b="0" dirty="0"/>
                </a:br>
                <a14:m>
                  <m:oMathPara xmlns:m="http://schemas.openxmlformats.org/officeDocument/2006/math">
                    <m:oMathParaPr>
                      <m:jc m:val="left"/>
                    </m:oMathParaPr>
                    <m:oMath xmlns:m="http://schemas.openxmlformats.org/officeDocument/2006/math">
                      <m:r>
                        <a:rPr lang="pl-PL" sz="1800" b="0" i="1" smtClean="0">
                          <a:latin typeface="Cambria Math" panose="02040503050406030204" pitchFamily="18" charset="0"/>
                        </a:rPr>
                        <m:t>𝑉𝑎</m:t>
                      </m:r>
                      <m:sSub>
                        <m:sSubPr>
                          <m:ctrlPr>
                            <a:rPr lang="pl-PL" sz="1800" b="0" i="1" smtClean="0">
                              <a:latin typeface="Cambria Math" panose="02040503050406030204" pitchFamily="18" charset="0"/>
                            </a:rPr>
                          </m:ctrlPr>
                        </m:sSubPr>
                        <m:e>
                          <m:r>
                            <a:rPr lang="pl-PL" sz="1800" b="0" i="1" smtClean="0">
                              <a:latin typeface="Cambria Math" panose="02040503050406030204" pitchFamily="18" charset="0"/>
                            </a:rPr>
                            <m:t>𝑅</m:t>
                          </m:r>
                        </m:e>
                        <m:sub>
                          <m:r>
                            <a:rPr lang="pl-PL" sz="1800" b="0" i="1" smtClean="0">
                              <a:latin typeface="Cambria Math" panose="02040503050406030204" pitchFamily="18" charset="0"/>
                            </a:rPr>
                            <m:t>𝑖</m:t>
                          </m:r>
                        </m:sub>
                      </m:sSub>
                      <m:r>
                        <a:rPr lang="pl-PL" sz="1800" b="0" i="1" smtClean="0">
                          <a:latin typeface="Cambria Math" panose="02040503050406030204" pitchFamily="18" charset="0"/>
                        </a:rPr>
                        <m:t>−</m:t>
                      </m:r>
                      <m:r>
                        <a:rPr lang="pl-PL" sz="1800" b="0" i="1" smtClean="0">
                          <a:latin typeface="Cambria Math" panose="02040503050406030204" pitchFamily="18" charset="0"/>
                        </a:rPr>
                        <m:t>𝑐𝑎𝑙𝑐𝑢𝑙𝑎𝑡𝑒𝑑</m:t>
                      </m:r>
                      <m:r>
                        <a:rPr lang="pl-PL" sz="1800" b="0" i="1" smtClean="0">
                          <a:latin typeface="Cambria Math" panose="02040503050406030204" pitchFamily="18" charset="0"/>
                        </a:rPr>
                        <m:t> </m:t>
                      </m:r>
                      <m:r>
                        <a:rPr lang="pl-PL" sz="1800" b="0" i="1" smtClean="0">
                          <a:latin typeface="Cambria Math" panose="02040503050406030204" pitchFamily="18" charset="0"/>
                        </a:rPr>
                        <m:t>𝑉𝑎𝑅</m:t>
                      </m:r>
                      <m:r>
                        <a:rPr lang="pl-PL" sz="1800" b="0" i="1" smtClean="0">
                          <a:latin typeface="Cambria Math" panose="02040503050406030204" pitchFamily="18" charset="0"/>
                        </a:rPr>
                        <m:t> </m:t>
                      </m:r>
                      <m:r>
                        <a:rPr lang="pl-PL" sz="1800" b="0" i="1" smtClean="0">
                          <a:latin typeface="Cambria Math" panose="02040503050406030204" pitchFamily="18" charset="0"/>
                        </a:rPr>
                        <m:t>𝑐𝑜𝑟𝑟𝑒𝑠𝑝𝑜𝑛𝑑𝑖𝑛𝑔</m:t>
                      </m:r>
                      <m:r>
                        <a:rPr lang="pl-PL" sz="1800" b="0" i="1" smtClean="0">
                          <a:latin typeface="Cambria Math" panose="02040503050406030204" pitchFamily="18" charset="0"/>
                        </a:rPr>
                        <m:t> </m:t>
                      </m:r>
                      <m:sSub>
                        <m:sSubPr>
                          <m:ctrlPr>
                            <a:rPr lang="pl-PL" sz="1800" b="0" i="1" smtClean="0">
                              <a:latin typeface="Cambria Math" panose="02040503050406030204" pitchFamily="18" charset="0"/>
                            </a:rPr>
                          </m:ctrlPr>
                        </m:sSubPr>
                        <m:e>
                          <m:r>
                            <a:rPr lang="pl-PL" sz="1800" b="0" i="1" smtClean="0">
                              <a:latin typeface="Cambria Math" panose="02040503050406030204" pitchFamily="18" charset="0"/>
                            </a:rPr>
                            <m:t>𝑥</m:t>
                          </m:r>
                        </m:e>
                        <m:sub>
                          <m:r>
                            <a:rPr lang="pl-PL" sz="1800" b="0" i="1" smtClean="0">
                              <a:latin typeface="Cambria Math" panose="02040503050406030204" pitchFamily="18" charset="0"/>
                            </a:rPr>
                            <m:t>𝑖</m:t>
                          </m:r>
                        </m:sub>
                      </m:sSub>
                      <m:r>
                        <a:rPr lang="pl-PL" sz="1800" b="0" i="0" smtClean="0">
                          <a:latin typeface="Cambria Math" panose="02040503050406030204" pitchFamily="18" charset="0"/>
                        </a:rPr>
                        <m:t>,</m:t>
                      </m:r>
                    </m:oMath>
                    <m:oMath xmlns:m="http://schemas.openxmlformats.org/officeDocument/2006/math">
                      <m:r>
                        <a:rPr lang="pl-PL" sz="1800" b="0" i="1" smtClean="0">
                          <a:latin typeface="Cambria Math" panose="02040503050406030204" pitchFamily="18" charset="0"/>
                        </a:rPr>
                        <m:t>𝑘</m:t>
                      </m:r>
                      <m:r>
                        <a:rPr lang="pl-PL" sz="1800" b="0" i="1" smtClean="0">
                          <a:latin typeface="Cambria Math" panose="02040503050406030204" pitchFamily="18" charset="0"/>
                        </a:rPr>
                        <m:t> −</m:t>
                      </m:r>
                      <m:r>
                        <a:rPr lang="pl-PL" sz="1800" b="0" i="1" smtClean="0">
                          <a:latin typeface="Cambria Math" panose="02040503050406030204" pitchFamily="18" charset="0"/>
                        </a:rPr>
                        <m:t>𝑛𝑢𝑚𝑏𝑒𝑟</m:t>
                      </m:r>
                      <m:r>
                        <a:rPr lang="pl-PL" sz="1800" b="0" i="1" smtClean="0">
                          <a:latin typeface="Cambria Math" panose="02040503050406030204" pitchFamily="18" charset="0"/>
                        </a:rPr>
                        <m:t> </m:t>
                      </m:r>
                      <m:r>
                        <a:rPr lang="pl-PL" sz="1800" b="0" i="1" smtClean="0">
                          <a:latin typeface="Cambria Math" panose="02040503050406030204" pitchFamily="18" charset="0"/>
                        </a:rPr>
                        <m:t>𝑜𝑓</m:t>
                      </m:r>
                      <m:r>
                        <a:rPr lang="pl-PL" sz="1800" b="0" i="1" smtClean="0">
                          <a:latin typeface="Cambria Math" panose="02040503050406030204" pitchFamily="18" charset="0"/>
                        </a:rPr>
                        <m:t> </m:t>
                      </m:r>
                      <m:r>
                        <a:rPr lang="pl-PL" sz="1800" b="0" i="1" smtClean="0">
                          <a:latin typeface="Cambria Math" panose="02040503050406030204" pitchFamily="18" charset="0"/>
                        </a:rPr>
                        <m:t>𝑏𝑎𝑐𝑘𝑡𝑒𝑠𝑡𝑒𝑑</m:t>
                      </m:r>
                      <m:r>
                        <a:rPr lang="pl-PL" sz="1800" b="0" i="1" smtClean="0">
                          <a:latin typeface="Cambria Math" panose="02040503050406030204" pitchFamily="18" charset="0"/>
                        </a:rPr>
                        <m:t> </m:t>
                      </m:r>
                      <m:r>
                        <a:rPr lang="pl-PL" sz="1800" b="0" i="1" smtClean="0">
                          <a:latin typeface="Cambria Math" panose="02040503050406030204" pitchFamily="18" charset="0"/>
                        </a:rPr>
                        <m:t>𝑑𝑎𝑦𝑠</m:t>
                      </m:r>
                      <m:r>
                        <a:rPr lang="pl-PL" sz="1800" b="0" i="1" smtClean="0">
                          <a:latin typeface="Cambria Math" panose="02040503050406030204" pitchFamily="18" charset="0"/>
                        </a:rPr>
                        <m:t>.</m:t>
                      </m:r>
                    </m:oMath>
                  </m:oMathPara>
                </a14:m>
                <a:endParaRPr lang="pl-PL" sz="2000" dirty="0"/>
              </a:p>
            </p:txBody>
          </p:sp>
        </mc:Choice>
        <mc:Fallback xmlns="">
          <p:sp>
            <p:nvSpPr>
              <p:cNvPr id="3" name="Symbol zastępczy zawartości 2">
                <a:extLst>
                  <a:ext uri="{FF2B5EF4-FFF2-40B4-BE49-F238E27FC236}">
                    <a16:creationId xmlns:a16="http://schemas.microsoft.com/office/drawing/2014/main" id="{68E90919-11C2-9C4F-F911-4AB0F9D42A1B}"/>
                  </a:ext>
                </a:extLst>
              </p:cNvPr>
              <p:cNvSpPr>
                <a:spLocks noGrp="1" noRot="1" noChangeAspect="1" noMove="1" noResize="1" noEditPoints="1" noAdjustHandles="1" noChangeArrowheads="1" noChangeShapeType="1" noTextEdit="1"/>
              </p:cNvSpPr>
              <p:nvPr>
                <p:ph idx="1"/>
              </p:nvPr>
            </p:nvSpPr>
            <p:spPr>
              <a:blipFill>
                <a:blip r:embed="rId2"/>
                <a:stretch>
                  <a:fillRect l="-600" t="-825"/>
                </a:stretch>
              </a:blipFill>
            </p:spPr>
            <p:txBody>
              <a:bodyPr/>
              <a:lstStyle/>
              <a:p>
                <a:r>
                  <a:rPr lang="pl-PL">
                    <a:noFill/>
                  </a:rPr>
                  <a:t> </a:t>
                </a:r>
              </a:p>
            </p:txBody>
          </p:sp>
        </mc:Fallback>
      </mc:AlternateContent>
    </p:spTree>
    <p:extLst>
      <p:ext uri="{BB962C8B-B14F-4D97-AF65-F5344CB8AC3E}">
        <p14:creationId xmlns:p14="http://schemas.microsoft.com/office/powerpoint/2010/main" val="1227992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74" name="Rectangle 416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75" name="Rectangle 416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76" name="Rectangle 416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77" name="Rectangle 416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50945E0-1139-608C-FCF9-4414B784B6A8}"/>
              </a:ext>
            </a:extLst>
          </p:cNvPr>
          <p:cNvSpPr>
            <a:spLocks noGrp="1"/>
          </p:cNvSpPr>
          <p:nvPr>
            <p:ph type="title"/>
          </p:nvPr>
        </p:nvSpPr>
        <p:spPr>
          <a:xfrm>
            <a:off x="841248" y="426720"/>
            <a:ext cx="10506456" cy="1919141"/>
          </a:xfrm>
        </p:spPr>
        <p:txBody>
          <a:bodyPr vert="horz" lIns="91440" tIns="45720" rIns="91440" bIns="45720" rtlCol="0" anchor="b">
            <a:normAutofit/>
          </a:bodyPr>
          <a:lstStyle/>
          <a:p>
            <a:pPr>
              <a:lnSpc>
                <a:spcPct val="90000"/>
              </a:lnSpc>
            </a:pPr>
            <a:r>
              <a:rPr lang="en-US" sz="6000"/>
              <a:t>Backtesting</a:t>
            </a:r>
          </a:p>
        </p:txBody>
      </p:sp>
      <p:sp>
        <p:nvSpPr>
          <p:cNvPr id="4178" name="Rectangle 416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79" name="Rectangle 417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 name="Symbol zastępczy tekstu 4">
                <a:extLst>
                  <a:ext uri="{FF2B5EF4-FFF2-40B4-BE49-F238E27FC236}">
                    <a16:creationId xmlns:a16="http://schemas.microsoft.com/office/drawing/2014/main" id="{01D042C7-9FCB-8F9C-5425-47031AF031C1}"/>
                  </a:ext>
                </a:extLst>
              </p:cNvPr>
              <p:cNvSpPr>
                <a:spLocks noGrp="1"/>
              </p:cNvSpPr>
              <p:nvPr>
                <p:ph type="body" sz="half" idx="2"/>
              </p:nvPr>
            </p:nvSpPr>
            <p:spPr>
              <a:xfrm>
                <a:off x="841248" y="3337269"/>
                <a:ext cx="10509504" cy="2905686"/>
              </a:xfrm>
            </p:spPr>
            <p:txBody>
              <a:bodyPr vert="horz" lIns="91440" tIns="45720" rIns="91440" bIns="45720" rtlCol="0">
                <a:normAutofit/>
              </a:bodyPr>
              <a:lstStyle/>
              <a:p>
                <a:r>
                  <a:rPr lang="en-US" sz="2000" dirty="0"/>
                  <a:t>Depending on the value of </a:t>
                </a:r>
                <a14:m>
                  <m:oMath xmlns:m="http://schemas.openxmlformats.org/officeDocument/2006/math">
                    <m:sSub>
                      <m:sSubPr>
                        <m:ctrlPr>
                          <a:rPr lang="en-US" sz="2000" b="0" i="1">
                            <a:latin typeface="Cambria Math" panose="02040503050406030204" pitchFamily="18" charset="0"/>
                          </a:rPr>
                        </m:ctrlPr>
                      </m:sSubPr>
                      <m:e>
                        <m:r>
                          <a:rPr lang="en-US" sz="2000" b="0" i="1">
                            <a:latin typeface="Cambria Math" panose="02040503050406030204" pitchFamily="18" charset="0"/>
                          </a:rPr>
                          <m:t>𝑇</m:t>
                        </m:r>
                      </m:e>
                      <m:sub>
                        <m:r>
                          <a:rPr lang="en-US" sz="2000" b="0" i="1">
                            <a:latin typeface="Cambria Math" panose="02040503050406030204" pitchFamily="18" charset="0"/>
                          </a:rPr>
                          <m:t>𝑘</m:t>
                        </m:r>
                      </m:sub>
                    </m:sSub>
                  </m:oMath>
                </a14:m>
                <a:r>
                  <a:rPr lang="en-US" sz="2000" dirty="0"/>
                  <a:t> we can fall into one of three zones, for </a:t>
                </a:r>
                <a:r>
                  <a:rPr lang="en-US" sz="2000" dirty="0">
                    <a:latin typeface="Cambria Math" panose="02040503050406030204" pitchFamily="18" charset="0"/>
                    <a:ea typeface="Cambria Math" panose="02040503050406030204" pitchFamily="18" charset="0"/>
                  </a:rPr>
                  <a:t>𝑘=250 </a:t>
                </a:r>
                <a:r>
                  <a:rPr lang="en-US" sz="2000" dirty="0"/>
                  <a:t>we have:</a:t>
                </a:r>
              </a:p>
              <a:p>
                <a:pPr marL="285750" indent="-228600">
                  <a:buFont typeface="Arial" panose="020B0604020202020204" pitchFamily="34" charset="0"/>
                  <a:buChar char="•"/>
                </a:pPr>
                <a:r>
                  <a:rPr lang="en-US" sz="2000" dirty="0"/>
                  <a:t>Green: </a:t>
                </a:r>
                <a14:m>
                  <m:oMath xmlns:m="http://schemas.openxmlformats.org/officeDocument/2006/math">
                    <m:sSub>
                      <m:sSubPr>
                        <m:ctrlPr>
                          <a:rPr lang="en-US" sz="2000" b="0" i="1">
                            <a:latin typeface="Cambria Math" panose="02040503050406030204" pitchFamily="18" charset="0"/>
                          </a:rPr>
                        </m:ctrlPr>
                      </m:sSubPr>
                      <m:e>
                        <m:r>
                          <a:rPr lang="en-US" sz="2000" b="0" i="1">
                            <a:latin typeface="Cambria Math" panose="02040503050406030204" pitchFamily="18" charset="0"/>
                          </a:rPr>
                          <m:t>𝑇</m:t>
                        </m:r>
                      </m:e>
                      <m:sub>
                        <m:r>
                          <a:rPr lang="en-US" sz="2000" b="0" i="1">
                            <a:latin typeface="Cambria Math" panose="02040503050406030204" pitchFamily="18" charset="0"/>
                          </a:rPr>
                          <m:t>𝑘</m:t>
                        </m:r>
                      </m:sub>
                    </m:sSub>
                    <m:r>
                      <a:rPr lang="en-US" sz="2000" b="0" i="1">
                        <a:latin typeface="Cambria Math" panose="02040503050406030204" pitchFamily="18" charset="0"/>
                      </a:rPr>
                      <m:t>∈</m:t>
                    </m:r>
                    <m:d>
                      <m:dPr>
                        <m:begChr m:val="["/>
                        <m:ctrlPr>
                          <a:rPr lang="en-US" sz="2000" b="0" i="1">
                            <a:latin typeface="Cambria Math" panose="02040503050406030204" pitchFamily="18" charset="0"/>
                          </a:rPr>
                        </m:ctrlPr>
                      </m:dPr>
                      <m:e>
                        <m:r>
                          <a:rPr lang="en-US" sz="2000" b="0" i="1">
                            <a:latin typeface="Cambria Math" panose="02040503050406030204" pitchFamily="18" charset="0"/>
                          </a:rPr>
                          <m:t>0, 0.02</m:t>
                        </m:r>
                      </m:e>
                    </m:d>
                    <m:r>
                      <a:rPr lang="en-US" sz="2000" b="0" i="1">
                        <a:latin typeface="Cambria Math" panose="02040503050406030204" pitchFamily="18" charset="0"/>
                      </a:rPr>
                      <m:t> </m:t>
                    </m:r>
                  </m:oMath>
                </a14:m>
                <a:r>
                  <a:rPr lang="en-US" sz="2000" dirty="0"/>
                  <a:t>- correct estimator has </a:t>
                </a:r>
                <a:r>
                  <a:rPr lang="pl-PL" sz="2000" dirty="0" err="1"/>
                  <a:t>about</a:t>
                </a:r>
                <a:r>
                  <a:rPr lang="en-US" sz="2000" dirty="0"/>
                  <a:t> 90% chance to be there,</a:t>
                </a:r>
              </a:p>
              <a:p>
                <a:pPr marL="285750" indent="-228600">
                  <a:buFont typeface="Arial" panose="020B0604020202020204" pitchFamily="34" charset="0"/>
                  <a:buChar char="•"/>
                </a:pPr>
                <a:r>
                  <a:rPr lang="en-US" sz="2000" dirty="0"/>
                  <a:t>Yellow: </a:t>
                </a:r>
                <a14:m>
                  <m:oMath xmlns:m="http://schemas.openxmlformats.org/officeDocument/2006/math">
                    <m:sSub>
                      <m:sSubPr>
                        <m:ctrlPr>
                          <a:rPr lang="en-US" sz="2000" b="0" i="1">
                            <a:latin typeface="Cambria Math" panose="02040503050406030204" pitchFamily="18" charset="0"/>
                          </a:rPr>
                        </m:ctrlPr>
                      </m:sSubPr>
                      <m:e>
                        <m:r>
                          <a:rPr lang="en-US" sz="2000" b="0" i="1">
                            <a:latin typeface="Cambria Math" panose="02040503050406030204" pitchFamily="18" charset="0"/>
                          </a:rPr>
                          <m:t>𝑇</m:t>
                        </m:r>
                      </m:e>
                      <m:sub>
                        <m:r>
                          <a:rPr lang="en-US" sz="2000" b="0" i="1">
                            <a:latin typeface="Cambria Math" panose="02040503050406030204" pitchFamily="18" charset="0"/>
                          </a:rPr>
                          <m:t>𝑘</m:t>
                        </m:r>
                      </m:sub>
                    </m:sSub>
                    <m:r>
                      <a:rPr lang="en-US" sz="2000" b="0" i="1">
                        <a:latin typeface="Cambria Math" panose="02040503050406030204" pitchFamily="18" charset="0"/>
                      </a:rPr>
                      <m:t>∈</m:t>
                    </m:r>
                    <m:d>
                      <m:dPr>
                        <m:begChr m:val="["/>
                        <m:ctrlPr>
                          <a:rPr lang="en-US" sz="2000" b="0" i="1">
                            <a:latin typeface="Cambria Math" panose="02040503050406030204" pitchFamily="18" charset="0"/>
                          </a:rPr>
                        </m:ctrlPr>
                      </m:dPr>
                      <m:e>
                        <m:r>
                          <a:rPr lang="en-US" sz="2000" b="0" i="1">
                            <a:latin typeface="Cambria Math" panose="02040503050406030204" pitchFamily="18" charset="0"/>
                          </a:rPr>
                          <m:t>0.02 0.04</m:t>
                        </m:r>
                      </m:e>
                    </m:d>
                  </m:oMath>
                </a14:m>
                <a:r>
                  <a:rPr lang="en-US" sz="2000" dirty="0"/>
                  <a:t> - correct estimator has </a:t>
                </a:r>
                <a:r>
                  <a:rPr lang="pl-PL" sz="2000" dirty="0" err="1"/>
                  <a:t>about</a:t>
                </a:r>
                <a:r>
                  <a:rPr lang="en-US" sz="2000" dirty="0"/>
                  <a:t> 10% chance to be there,</a:t>
                </a:r>
              </a:p>
              <a:p>
                <a:pPr marL="285750" indent="-228600">
                  <a:buFont typeface="Arial" panose="020B0604020202020204" pitchFamily="34" charset="0"/>
                  <a:buChar char="•"/>
                </a:pPr>
                <a:r>
                  <a:rPr lang="en-US" sz="2000" dirty="0"/>
                  <a:t>Red: </a:t>
                </a:r>
                <a14:m>
                  <m:oMath xmlns:m="http://schemas.openxmlformats.org/officeDocument/2006/math">
                    <m:sSub>
                      <m:sSubPr>
                        <m:ctrlPr>
                          <a:rPr lang="en-US" sz="2000" b="0" i="1">
                            <a:latin typeface="Cambria Math" panose="02040503050406030204" pitchFamily="18" charset="0"/>
                          </a:rPr>
                        </m:ctrlPr>
                      </m:sSubPr>
                      <m:e>
                        <m:r>
                          <a:rPr lang="en-US" sz="2000" b="0" i="1">
                            <a:latin typeface="Cambria Math" panose="02040503050406030204" pitchFamily="18" charset="0"/>
                          </a:rPr>
                          <m:t>𝑇</m:t>
                        </m:r>
                      </m:e>
                      <m:sub>
                        <m:r>
                          <a:rPr lang="en-US" sz="2000" b="0" i="1">
                            <a:latin typeface="Cambria Math" panose="02040503050406030204" pitchFamily="18" charset="0"/>
                          </a:rPr>
                          <m:t>𝑘</m:t>
                        </m:r>
                      </m:sub>
                    </m:sSub>
                    <m:r>
                      <a:rPr lang="en-US" sz="2000" b="0" i="1">
                        <a:latin typeface="Cambria Math" panose="02040503050406030204" pitchFamily="18" charset="0"/>
                      </a:rPr>
                      <m:t>∈</m:t>
                    </m:r>
                    <m:d>
                      <m:dPr>
                        <m:begChr m:val="["/>
                        <m:endChr m:val="]"/>
                        <m:ctrlPr>
                          <a:rPr lang="en-US" sz="2000" b="0" i="1">
                            <a:latin typeface="Cambria Math" panose="02040503050406030204" pitchFamily="18" charset="0"/>
                          </a:rPr>
                        </m:ctrlPr>
                      </m:dPr>
                      <m:e>
                        <m:r>
                          <a:rPr lang="en-US" sz="2000" b="0" i="1">
                            <a:latin typeface="Cambria Math" panose="02040503050406030204" pitchFamily="18" charset="0"/>
                          </a:rPr>
                          <m:t>0.04, 1</m:t>
                        </m:r>
                      </m:e>
                    </m:d>
                    <m:r>
                      <a:rPr lang="en-US" sz="2000" b="0" i="0">
                        <a:latin typeface="Cambria Math" panose="02040503050406030204" pitchFamily="18" charset="0"/>
                      </a:rPr>
                      <m:t> </m:t>
                    </m:r>
                  </m:oMath>
                </a14:m>
                <a:r>
                  <a:rPr lang="en-US" sz="2000" dirty="0"/>
                  <a:t>- correct estimator has </a:t>
                </a:r>
                <a:r>
                  <a:rPr lang="pl-PL" sz="2000" dirty="0" err="1"/>
                  <a:t>about</a:t>
                </a:r>
                <a:r>
                  <a:rPr lang="en-US" sz="2000" dirty="0"/>
                  <a:t> 0.01% chance to be there.</a:t>
                </a:r>
              </a:p>
            </p:txBody>
          </p:sp>
        </mc:Choice>
        <mc:Fallback xmlns="">
          <p:sp>
            <p:nvSpPr>
              <p:cNvPr id="5" name="Symbol zastępczy tekstu 4">
                <a:extLst>
                  <a:ext uri="{FF2B5EF4-FFF2-40B4-BE49-F238E27FC236}">
                    <a16:creationId xmlns:a16="http://schemas.microsoft.com/office/drawing/2014/main" id="{01D042C7-9FCB-8F9C-5425-47031AF031C1}"/>
                  </a:ext>
                </a:extLst>
              </p:cNvPr>
              <p:cNvSpPr>
                <a:spLocks noGrp="1" noRot="1" noChangeAspect="1" noMove="1" noResize="1" noEditPoints="1" noAdjustHandles="1" noChangeArrowheads="1" noChangeShapeType="1" noTextEdit="1"/>
              </p:cNvSpPr>
              <p:nvPr>
                <p:ph type="body" sz="half" idx="2"/>
              </p:nvPr>
            </p:nvSpPr>
            <p:spPr>
              <a:xfrm>
                <a:off x="841248" y="3337269"/>
                <a:ext cx="10509504" cy="2905686"/>
              </a:xfrm>
              <a:blipFill>
                <a:blip r:embed="rId2"/>
                <a:stretch>
                  <a:fillRect l="-580" t="-1048"/>
                </a:stretch>
              </a:blipFill>
            </p:spPr>
            <p:txBody>
              <a:bodyPr/>
              <a:lstStyle/>
              <a:p>
                <a:r>
                  <a:rPr lang="en-GB">
                    <a:noFill/>
                  </a:rPr>
                  <a:t> </a:t>
                </a:r>
              </a:p>
            </p:txBody>
          </p:sp>
        </mc:Fallback>
      </mc:AlternateContent>
    </p:spTree>
    <p:extLst>
      <p:ext uri="{BB962C8B-B14F-4D97-AF65-F5344CB8AC3E}">
        <p14:creationId xmlns:p14="http://schemas.microsoft.com/office/powerpoint/2010/main" val="4157070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6" name="Rectangle 309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8" name="Rectangle 309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00" name="Rectangle 3099">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02" name="Rectangle 310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A50945E0-1139-608C-FCF9-4414B784B6A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dirty="0" err="1"/>
              <a:t>Backtesting</a:t>
            </a:r>
            <a:endParaRPr lang="en-US" sz="2800" dirty="0"/>
          </a:p>
        </p:txBody>
      </p:sp>
      <p:sp>
        <p:nvSpPr>
          <p:cNvPr id="3104" name="Rectangle: Rounded Corners 310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3074" name="Picture 2" descr="Obraz zawierający tekst, diagram, Wykres, zrzut ekranu&#10;&#10;Opis wygenerowany automatycznie">
            <a:extLst>
              <a:ext uri="{FF2B5EF4-FFF2-40B4-BE49-F238E27FC236}">
                <a16:creationId xmlns:a16="http://schemas.microsoft.com/office/drawing/2014/main" id="{B74D17B2-9F78-C8C3-BD17-C6A3BAE39C91}"/>
              </a:ext>
            </a:extLst>
          </p:cNvPr>
          <p:cNvPicPr preferRelativeResize="0">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0000" y="2160000"/>
            <a:ext cx="4968000" cy="4104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Obraz zawierający tekst, diagram, linia, Wykres&#10;&#10;Opis wygenerowany automatycznie">
            <a:extLst>
              <a:ext uri="{FF2B5EF4-FFF2-40B4-BE49-F238E27FC236}">
                <a16:creationId xmlns:a16="http://schemas.microsoft.com/office/drawing/2014/main" id="{520AC04B-4E12-7CE8-25DE-9785B840D223}"/>
              </a:ext>
            </a:extLst>
          </p:cNvPr>
          <p:cNvPicPr preferRelativeResize="0">
            <a:picLocks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80000" y="2160000"/>
            <a:ext cx="4968000" cy="4104000"/>
          </a:xfrm>
          <a:prstGeom prst="rect">
            <a:avLst/>
          </a:prstGeom>
          <a:noFill/>
          <a:extLst>
            <a:ext uri="{909E8E84-426E-40DD-AFC4-6F175D3DCCD1}">
              <a14:hiddenFill xmlns:a14="http://schemas.microsoft.com/office/drawing/2010/main">
                <a:solidFill>
                  <a:srgbClr val="FFFFFF"/>
                </a:solidFill>
              </a14:hiddenFill>
            </a:ext>
          </a:extLst>
        </p:spPr>
      </p:pic>
      <p:sp>
        <p:nvSpPr>
          <p:cNvPr id="9" name="pole tekstowe 8">
            <a:extLst>
              <a:ext uri="{FF2B5EF4-FFF2-40B4-BE49-F238E27FC236}">
                <a16:creationId xmlns:a16="http://schemas.microsoft.com/office/drawing/2014/main" id="{A4A034D9-10EC-F119-6A63-86EC7FA3A8D6}"/>
              </a:ext>
            </a:extLst>
          </p:cNvPr>
          <p:cNvSpPr txBox="1"/>
          <p:nvPr/>
        </p:nvSpPr>
        <p:spPr>
          <a:xfrm>
            <a:off x="2566219" y="1305502"/>
            <a:ext cx="7069395" cy="523220"/>
          </a:xfrm>
          <a:prstGeom prst="rect">
            <a:avLst/>
          </a:prstGeom>
          <a:noFill/>
        </p:spPr>
        <p:txBody>
          <a:bodyPr wrap="square">
            <a:spAutoFit/>
          </a:bodyPr>
          <a:lstStyle/>
          <a:p>
            <a:pPr algn="ctr"/>
            <a:r>
              <a:rPr lang="en-US" sz="2800" b="1" dirty="0">
                <a:solidFill>
                  <a:schemeClr val="bg1"/>
                </a:solidFill>
              </a:rPr>
              <a:t>S&amp;P</a:t>
            </a:r>
            <a:r>
              <a:rPr lang="pl-PL" sz="2800" b="1" dirty="0">
                <a:solidFill>
                  <a:schemeClr val="bg1"/>
                </a:solidFill>
              </a:rPr>
              <a:t> </a:t>
            </a:r>
            <a:r>
              <a:rPr lang="en-US" sz="2800" b="1" dirty="0">
                <a:solidFill>
                  <a:schemeClr val="bg1"/>
                </a:solidFill>
              </a:rPr>
              <a:t>500</a:t>
            </a:r>
            <a:endParaRPr lang="en-GB" sz="2800" b="1" dirty="0">
              <a:solidFill>
                <a:schemeClr val="bg1"/>
              </a:solidFill>
            </a:endParaRPr>
          </a:p>
        </p:txBody>
      </p:sp>
    </p:spTree>
    <p:extLst>
      <p:ext uri="{BB962C8B-B14F-4D97-AF65-F5344CB8AC3E}">
        <p14:creationId xmlns:p14="http://schemas.microsoft.com/office/powerpoint/2010/main" val="1770111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6" name="Rectangle 309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8" name="Rectangle 309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00" name="Rectangle 3099">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02" name="Rectangle 310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A50945E0-1139-608C-FCF9-4414B784B6A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dirty="0" err="1"/>
              <a:t>Backtesting</a:t>
            </a:r>
            <a:endParaRPr lang="en-US" sz="2800" dirty="0"/>
          </a:p>
        </p:txBody>
      </p:sp>
      <p:sp>
        <p:nvSpPr>
          <p:cNvPr id="3104" name="Rectangle: Rounded Corners 310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9" name="pole tekstowe 8">
            <a:extLst>
              <a:ext uri="{FF2B5EF4-FFF2-40B4-BE49-F238E27FC236}">
                <a16:creationId xmlns:a16="http://schemas.microsoft.com/office/drawing/2014/main" id="{A4A034D9-10EC-F119-6A63-86EC7FA3A8D6}"/>
              </a:ext>
            </a:extLst>
          </p:cNvPr>
          <p:cNvSpPr txBox="1"/>
          <p:nvPr/>
        </p:nvSpPr>
        <p:spPr>
          <a:xfrm>
            <a:off x="2566219" y="1305502"/>
            <a:ext cx="7069395" cy="523220"/>
          </a:xfrm>
          <a:prstGeom prst="rect">
            <a:avLst/>
          </a:prstGeom>
          <a:noFill/>
        </p:spPr>
        <p:txBody>
          <a:bodyPr wrap="square">
            <a:spAutoFit/>
          </a:bodyPr>
          <a:lstStyle/>
          <a:p>
            <a:pPr algn="ctr"/>
            <a:r>
              <a:rPr lang="pl-PL" sz="2800" b="1" dirty="0">
                <a:solidFill>
                  <a:schemeClr val="bg1"/>
                </a:solidFill>
              </a:rPr>
              <a:t>DAX</a:t>
            </a:r>
            <a:endParaRPr lang="en-GB" sz="2800" b="1" dirty="0">
              <a:solidFill>
                <a:schemeClr val="bg1"/>
              </a:solidFill>
            </a:endParaRPr>
          </a:p>
        </p:txBody>
      </p:sp>
      <p:pic>
        <p:nvPicPr>
          <p:cNvPr id="8194" name="Picture 2">
            <a:extLst>
              <a:ext uri="{FF2B5EF4-FFF2-40B4-BE49-F238E27FC236}">
                <a16:creationId xmlns:a16="http://schemas.microsoft.com/office/drawing/2014/main" id="{9C571A47-05DB-CBE1-7172-F1B8456BF56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2160000"/>
            <a:ext cx="4968000" cy="41040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40FABCB3-946C-4030-CEC7-EEBF82EA10D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000" y="2160000"/>
            <a:ext cx="4968000" cy="41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041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6" name="Rectangle 309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8" name="Rectangle 309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00" name="Rectangle 3099">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02" name="Rectangle 310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A50945E0-1139-608C-FCF9-4414B784B6A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dirty="0" err="1"/>
              <a:t>Backtesting</a:t>
            </a:r>
            <a:endParaRPr lang="en-US" sz="2800" dirty="0"/>
          </a:p>
        </p:txBody>
      </p:sp>
      <p:sp>
        <p:nvSpPr>
          <p:cNvPr id="3104" name="Rectangle: Rounded Corners 310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9" name="pole tekstowe 8">
            <a:extLst>
              <a:ext uri="{FF2B5EF4-FFF2-40B4-BE49-F238E27FC236}">
                <a16:creationId xmlns:a16="http://schemas.microsoft.com/office/drawing/2014/main" id="{A4A034D9-10EC-F119-6A63-86EC7FA3A8D6}"/>
              </a:ext>
            </a:extLst>
          </p:cNvPr>
          <p:cNvSpPr txBox="1"/>
          <p:nvPr/>
        </p:nvSpPr>
        <p:spPr>
          <a:xfrm>
            <a:off x="2566219" y="1305502"/>
            <a:ext cx="7069395" cy="523220"/>
          </a:xfrm>
          <a:prstGeom prst="rect">
            <a:avLst/>
          </a:prstGeom>
          <a:noFill/>
        </p:spPr>
        <p:txBody>
          <a:bodyPr wrap="square">
            <a:spAutoFit/>
          </a:bodyPr>
          <a:lstStyle/>
          <a:p>
            <a:pPr algn="ctr"/>
            <a:r>
              <a:rPr lang="pl-PL" sz="2800" b="1" dirty="0">
                <a:solidFill>
                  <a:schemeClr val="bg1"/>
                </a:solidFill>
              </a:rPr>
              <a:t>FTSE 100</a:t>
            </a:r>
            <a:endParaRPr lang="en-GB" sz="2800" b="1" dirty="0">
              <a:solidFill>
                <a:schemeClr val="bg1"/>
              </a:solidFill>
            </a:endParaRPr>
          </a:p>
        </p:txBody>
      </p:sp>
      <p:pic>
        <p:nvPicPr>
          <p:cNvPr id="9218" name="Picture 2">
            <a:extLst>
              <a:ext uri="{FF2B5EF4-FFF2-40B4-BE49-F238E27FC236}">
                <a16:creationId xmlns:a16="http://schemas.microsoft.com/office/drawing/2014/main" id="{D47E205F-8FD4-4600-6D55-5A40448E065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2160000"/>
            <a:ext cx="4968000" cy="41040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95FE8DE7-27BD-9D2D-C405-E303E28A1EF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000" y="2160000"/>
            <a:ext cx="4968000" cy="41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394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6" name="Rectangle 309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8" name="Rectangle 309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00" name="Rectangle 3099">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02" name="Rectangle 310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A50945E0-1139-608C-FCF9-4414B784B6A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dirty="0" err="1"/>
              <a:t>Backtesting</a:t>
            </a:r>
            <a:endParaRPr lang="en-US" sz="2800" dirty="0"/>
          </a:p>
        </p:txBody>
      </p:sp>
      <p:sp>
        <p:nvSpPr>
          <p:cNvPr id="3104" name="Rectangle: Rounded Corners 310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9" name="pole tekstowe 8">
            <a:extLst>
              <a:ext uri="{FF2B5EF4-FFF2-40B4-BE49-F238E27FC236}">
                <a16:creationId xmlns:a16="http://schemas.microsoft.com/office/drawing/2014/main" id="{A4A034D9-10EC-F119-6A63-86EC7FA3A8D6}"/>
              </a:ext>
            </a:extLst>
          </p:cNvPr>
          <p:cNvSpPr txBox="1"/>
          <p:nvPr/>
        </p:nvSpPr>
        <p:spPr>
          <a:xfrm>
            <a:off x="2566219" y="1305502"/>
            <a:ext cx="7069395" cy="523220"/>
          </a:xfrm>
          <a:prstGeom prst="rect">
            <a:avLst/>
          </a:prstGeom>
          <a:noFill/>
        </p:spPr>
        <p:txBody>
          <a:bodyPr wrap="square">
            <a:spAutoFit/>
          </a:bodyPr>
          <a:lstStyle/>
          <a:p>
            <a:pPr algn="ctr"/>
            <a:r>
              <a:rPr lang="pl-PL" sz="2800" b="1" dirty="0">
                <a:solidFill>
                  <a:schemeClr val="bg1"/>
                </a:solidFill>
              </a:rPr>
              <a:t>NIKKEI 225</a:t>
            </a:r>
            <a:endParaRPr lang="en-GB" sz="2800" b="1" dirty="0">
              <a:solidFill>
                <a:schemeClr val="bg1"/>
              </a:solidFill>
            </a:endParaRPr>
          </a:p>
        </p:txBody>
      </p:sp>
      <p:pic>
        <p:nvPicPr>
          <p:cNvPr id="10242" name="Picture 2">
            <a:extLst>
              <a:ext uri="{FF2B5EF4-FFF2-40B4-BE49-F238E27FC236}">
                <a16:creationId xmlns:a16="http://schemas.microsoft.com/office/drawing/2014/main" id="{B768DDE0-943A-DA1B-0B81-726CFCDDA81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2160000"/>
            <a:ext cx="4968000" cy="41040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B0286A94-EA9F-DCC0-F167-E731200D476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000" y="2160000"/>
            <a:ext cx="4968000" cy="41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399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53" name="Rectangle 413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54" name="Rectangle 413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55" name="Rectangle 414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56" name="Rectangle 4142">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50945E0-1139-608C-FCF9-4414B784B6A8}"/>
              </a:ext>
            </a:extLst>
          </p:cNvPr>
          <p:cNvSpPr>
            <a:spLocks noGrp="1"/>
          </p:cNvSpPr>
          <p:nvPr>
            <p:ph type="title"/>
          </p:nvPr>
        </p:nvSpPr>
        <p:spPr>
          <a:xfrm>
            <a:off x="411480" y="991443"/>
            <a:ext cx="4443154" cy="1087819"/>
          </a:xfrm>
        </p:spPr>
        <p:txBody>
          <a:bodyPr vert="horz" lIns="91440" tIns="45720" rIns="91440" bIns="45720" rtlCol="0" anchor="b">
            <a:normAutofit/>
          </a:bodyPr>
          <a:lstStyle/>
          <a:p>
            <a:pPr>
              <a:lnSpc>
                <a:spcPct val="90000"/>
              </a:lnSpc>
            </a:pPr>
            <a:r>
              <a:rPr lang="en-US" dirty="0" err="1"/>
              <a:t>Backtesting</a:t>
            </a:r>
            <a:endParaRPr lang="en-US" dirty="0"/>
          </a:p>
        </p:txBody>
      </p:sp>
      <p:sp>
        <p:nvSpPr>
          <p:cNvPr id="4157" name="Rectangle 4144">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58" name="Rectangle 4146">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ymbol zastępczy tekstu 3">
            <a:extLst>
              <a:ext uri="{FF2B5EF4-FFF2-40B4-BE49-F238E27FC236}">
                <a16:creationId xmlns:a16="http://schemas.microsoft.com/office/drawing/2014/main" id="{42FA0CBF-49E4-D1F1-7E71-EC8E74C7A43A}"/>
              </a:ext>
            </a:extLst>
          </p:cNvPr>
          <p:cNvSpPr>
            <a:spLocks noGrp="1"/>
          </p:cNvSpPr>
          <p:nvPr>
            <p:ph type="body" sz="half" idx="2"/>
          </p:nvPr>
        </p:nvSpPr>
        <p:spPr>
          <a:xfrm>
            <a:off x="411480" y="2684095"/>
            <a:ext cx="4443154" cy="3492868"/>
          </a:xfrm>
        </p:spPr>
        <p:txBody>
          <a:bodyPr vert="horz" lIns="91440" tIns="45720" rIns="91440" bIns="45720" rtlCol="0">
            <a:normAutofit/>
          </a:bodyPr>
          <a:lstStyle/>
          <a:p>
            <a:r>
              <a:rPr lang="en-US" sz="1700" dirty="0"/>
              <a:t>Backtesting can be done for all calculated </a:t>
            </a:r>
            <a:r>
              <a:rPr lang="en-US" sz="1700" dirty="0" err="1"/>
              <a:t>VaRs</a:t>
            </a:r>
            <a:r>
              <a:rPr lang="en-US" sz="1700" dirty="0"/>
              <a:t> (𝑘=1007), in which case</a:t>
            </a:r>
            <a:r>
              <a:rPr lang="pl-PL" sz="1700" dirty="0"/>
              <a:t>:</a:t>
            </a:r>
          </a:p>
          <a:p>
            <a:pPr marL="285750" indent="-285750">
              <a:buFont typeface="Arial" panose="020B0604020202020204" pitchFamily="34" charset="0"/>
              <a:buChar char="•"/>
            </a:pPr>
            <a:r>
              <a:rPr lang="pl-PL" sz="1700" b="0" i="0" dirty="0"/>
              <a:t>the </a:t>
            </a:r>
            <a:r>
              <a:rPr lang="pl-PL" sz="1700" b="0" i="0" dirty="0" err="1"/>
              <a:t>green</a:t>
            </a:r>
            <a:r>
              <a:rPr lang="pl-PL" sz="1700" b="0" i="0" dirty="0"/>
              <a:t> </a:t>
            </a:r>
            <a:r>
              <a:rPr lang="pl-PL" sz="1700" b="0" i="0" dirty="0" err="1"/>
              <a:t>zone</a:t>
            </a:r>
            <a:r>
              <a:rPr lang="pl-PL" sz="1700" b="0" i="0" dirty="0"/>
              <a:t> </a:t>
            </a:r>
            <a:r>
              <a:rPr lang="pl-PL" sz="1700" b="0" i="0" dirty="0" err="1"/>
              <a:t>ends</a:t>
            </a:r>
            <a:r>
              <a:rPr lang="pl-PL" sz="1700" b="0" i="0" dirty="0"/>
              <a:t> with 13 </a:t>
            </a:r>
            <a:r>
              <a:rPr lang="pl-PL" sz="1700" b="0" i="0" dirty="0" err="1"/>
              <a:t>breaches</a:t>
            </a:r>
            <a:endParaRPr lang="pl-PL" sz="1700" dirty="0"/>
          </a:p>
          <a:p>
            <a:pPr marL="285750" indent="-285750">
              <a:buFont typeface="Arial" panose="020B0604020202020204" pitchFamily="34" charset="0"/>
              <a:buChar char="•"/>
            </a:pPr>
            <a:r>
              <a:rPr lang="en-US" sz="1700" dirty="0"/>
              <a:t>the yellow zone starts with 14 </a:t>
            </a:r>
            <a:r>
              <a:rPr lang="pl-PL" sz="1700" dirty="0" err="1"/>
              <a:t>breaches</a:t>
            </a:r>
            <a:endParaRPr lang="pl-PL" sz="1700" dirty="0"/>
          </a:p>
          <a:p>
            <a:pPr marL="285750" indent="-285750">
              <a:buFont typeface="Arial" panose="020B0604020202020204" pitchFamily="34" charset="0"/>
              <a:buChar char="•"/>
            </a:pPr>
            <a:r>
              <a:rPr lang="en-US" sz="1700" dirty="0"/>
              <a:t>the red zone starts with 24 </a:t>
            </a:r>
            <a:r>
              <a:rPr lang="pl-PL" sz="1700" dirty="0" err="1"/>
              <a:t>breaches</a:t>
            </a:r>
            <a:endParaRPr lang="pl-PL" sz="1700" b="0" i="0" dirty="0"/>
          </a:p>
        </p:txBody>
      </p:sp>
      <p:graphicFrame>
        <p:nvGraphicFramePr>
          <p:cNvPr id="3" name="Tabela 2">
            <a:extLst>
              <a:ext uri="{FF2B5EF4-FFF2-40B4-BE49-F238E27FC236}">
                <a16:creationId xmlns:a16="http://schemas.microsoft.com/office/drawing/2014/main" id="{558AEBC1-A6B7-28FF-7DAC-3257FC72762F}"/>
              </a:ext>
            </a:extLst>
          </p:cNvPr>
          <p:cNvGraphicFramePr>
            <a:graphicFrameLocks noGrp="1"/>
          </p:cNvGraphicFramePr>
          <p:nvPr>
            <p:extLst>
              <p:ext uri="{D42A27DB-BD31-4B8C-83A1-F6EECF244321}">
                <p14:modId xmlns:p14="http://schemas.microsoft.com/office/powerpoint/2010/main" val="3256674380"/>
              </p:ext>
            </p:extLst>
          </p:nvPr>
        </p:nvGraphicFramePr>
        <p:xfrm>
          <a:off x="5266114" y="1941094"/>
          <a:ext cx="6560128" cy="3381873"/>
        </p:xfrm>
        <a:graphic>
          <a:graphicData uri="http://schemas.openxmlformats.org/drawingml/2006/table">
            <a:tbl>
              <a:tblPr firstRow="1" bandRow="1">
                <a:tableStyleId>{5C22544A-7EE6-4342-B048-85BDC9FD1C3A}</a:tableStyleId>
              </a:tblPr>
              <a:tblGrid>
                <a:gridCol w="1298359">
                  <a:extLst>
                    <a:ext uri="{9D8B030D-6E8A-4147-A177-3AD203B41FA5}">
                      <a16:colId xmlns:a16="http://schemas.microsoft.com/office/drawing/2014/main" val="539989791"/>
                    </a:ext>
                  </a:extLst>
                </a:gridCol>
                <a:gridCol w="1154097">
                  <a:extLst>
                    <a:ext uri="{9D8B030D-6E8A-4147-A177-3AD203B41FA5}">
                      <a16:colId xmlns:a16="http://schemas.microsoft.com/office/drawing/2014/main" val="349241118"/>
                    </a:ext>
                  </a:extLst>
                </a:gridCol>
                <a:gridCol w="1173078">
                  <a:extLst>
                    <a:ext uri="{9D8B030D-6E8A-4147-A177-3AD203B41FA5}">
                      <a16:colId xmlns:a16="http://schemas.microsoft.com/office/drawing/2014/main" val="2411615418"/>
                    </a:ext>
                  </a:extLst>
                </a:gridCol>
                <a:gridCol w="1343915">
                  <a:extLst>
                    <a:ext uri="{9D8B030D-6E8A-4147-A177-3AD203B41FA5}">
                      <a16:colId xmlns:a16="http://schemas.microsoft.com/office/drawing/2014/main" val="1942990170"/>
                    </a:ext>
                  </a:extLst>
                </a:gridCol>
                <a:gridCol w="1590679">
                  <a:extLst>
                    <a:ext uri="{9D8B030D-6E8A-4147-A177-3AD203B41FA5}">
                      <a16:colId xmlns:a16="http://schemas.microsoft.com/office/drawing/2014/main" val="1674727045"/>
                    </a:ext>
                  </a:extLst>
                </a:gridCol>
              </a:tblGrid>
              <a:tr h="891653">
                <a:tc>
                  <a:txBody>
                    <a:bodyPr/>
                    <a:lstStyle/>
                    <a:p>
                      <a:pPr algn="ctr"/>
                      <a:endParaRPr lang="en-GB" sz="1800" dirty="0"/>
                    </a:p>
                  </a:txBody>
                  <a:tcPr marL="134175" marR="134175" marT="67088" marB="67088" anchor="ctr"/>
                </a:tc>
                <a:tc>
                  <a:txBody>
                    <a:bodyPr/>
                    <a:lstStyle/>
                    <a:p>
                      <a:pPr algn="ctr"/>
                      <a:r>
                        <a:rPr lang="pl-PL" sz="1800" dirty="0"/>
                        <a:t>S&amp;P 500</a:t>
                      </a:r>
                      <a:endParaRPr lang="en-GB" sz="1800" dirty="0"/>
                    </a:p>
                  </a:txBody>
                  <a:tcPr marL="134175" marR="134175" marT="67088" marB="67088" anchor="ctr"/>
                </a:tc>
                <a:tc>
                  <a:txBody>
                    <a:bodyPr/>
                    <a:lstStyle/>
                    <a:p>
                      <a:pPr algn="ctr"/>
                      <a:r>
                        <a:rPr lang="pl-PL" sz="1800" dirty="0"/>
                        <a:t>DAX</a:t>
                      </a:r>
                      <a:endParaRPr lang="en-GB" sz="1800" dirty="0"/>
                    </a:p>
                  </a:txBody>
                  <a:tcPr marL="134175" marR="134175" marT="67088" marB="67088" anchor="ctr"/>
                </a:tc>
                <a:tc>
                  <a:txBody>
                    <a:bodyPr/>
                    <a:lstStyle/>
                    <a:p>
                      <a:pPr algn="ctr"/>
                      <a:r>
                        <a:rPr lang="pl-PL" sz="1800" dirty="0"/>
                        <a:t>FTSE 100</a:t>
                      </a:r>
                    </a:p>
                  </a:txBody>
                  <a:tcPr marL="134175" marR="134175" marT="67088" marB="67088" anchor="ctr"/>
                </a:tc>
                <a:tc>
                  <a:txBody>
                    <a:bodyPr/>
                    <a:lstStyle/>
                    <a:p>
                      <a:pPr algn="ctr"/>
                      <a:r>
                        <a:rPr lang="pl-PL" sz="1800" dirty="0"/>
                        <a:t>NIKKEI 225</a:t>
                      </a:r>
                      <a:endParaRPr lang="en-GB" sz="1800" dirty="0"/>
                    </a:p>
                  </a:txBody>
                  <a:tcPr marL="134175" marR="134175" marT="67088" marB="67088" anchor="ctr"/>
                </a:tc>
                <a:extLst>
                  <a:ext uri="{0D108BD9-81ED-4DB2-BD59-A6C34878D82A}">
                    <a16:rowId xmlns:a16="http://schemas.microsoft.com/office/drawing/2014/main" val="988212168"/>
                  </a:ext>
                </a:extLst>
              </a:tr>
              <a:tr h="602468">
                <a:tc>
                  <a:txBody>
                    <a:bodyPr/>
                    <a:lstStyle/>
                    <a:p>
                      <a:pPr algn="ctr"/>
                      <a:r>
                        <a:rPr lang="pl-PL" sz="1800" dirty="0" err="1"/>
                        <a:t>Empirical</a:t>
                      </a:r>
                      <a:endParaRPr lang="en-GB" sz="1800" dirty="0"/>
                    </a:p>
                  </a:txBody>
                  <a:tcPr marL="134175" marR="134175" marT="67088" marB="67088" anchor="ctr"/>
                </a:tc>
                <a:tc>
                  <a:txBody>
                    <a:bodyPr/>
                    <a:lstStyle/>
                    <a:p>
                      <a:pPr algn="ctr"/>
                      <a:r>
                        <a:rPr lang="pl-PL" sz="1800" b="0" i="0" kern="1200" dirty="0">
                          <a:solidFill>
                            <a:schemeClr val="dk1"/>
                          </a:solidFill>
                          <a:effectLst/>
                          <a:latin typeface="+mn-lt"/>
                          <a:ea typeface="+mn-ea"/>
                          <a:cs typeface="+mn-cs"/>
                        </a:rPr>
                        <a:t>21</a:t>
                      </a:r>
                      <a:endParaRPr lang="en-GB" sz="1800" dirty="0"/>
                    </a:p>
                  </a:txBody>
                  <a:tcPr marL="134175" marR="134175" marT="67088" marB="67088" anchor="ctr">
                    <a:solidFill>
                      <a:srgbClr val="F9FF11"/>
                    </a:solidFill>
                  </a:tcPr>
                </a:tc>
                <a:tc>
                  <a:txBody>
                    <a:bodyPr/>
                    <a:lstStyle/>
                    <a:p>
                      <a:pPr algn="ctr"/>
                      <a:r>
                        <a:rPr lang="pl-PL" sz="1800" dirty="0"/>
                        <a:t>17</a:t>
                      </a:r>
                      <a:endParaRPr lang="en-GB" sz="1800" dirty="0"/>
                    </a:p>
                  </a:txBody>
                  <a:tcPr marL="134175" marR="134175" marT="67088" marB="67088" anchor="ctr">
                    <a:solidFill>
                      <a:srgbClr val="F9FF11"/>
                    </a:solidFill>
                  </a:tcPr>
                </a:tc>
                <a:tc>
                  <a:txBody>
                    <a:bodyPr/>
                    <a:lstStyle/>
                    <a:p>
                      <a:pPr algn="ctr"/>
                      <a:r>
                        <a:rPr lang="pl-PL" sz="1800" dirty="0"/>
                        <a:t>19</a:t>
                      </a:r>
                      <a:endParaRPr lang="en-GB" sz="1800" dirty="0"/>
                    </a:p>
                  </a:txBody>
                  <a:tcPr marL="134175" marR="134175" marT="67088" marB="67088" anchor="ctr">
                    <a:solidFill>
                      <a:srgbClr val="F9FF11"/>
                    </a:solidFill>
                  </a:tcPr>
                </a:tc>
                <a:tc>
                  <a:txBody>
                    <a:bodyPr/>
                    <a:lstStyle/>
                    <a:p>
                      <a:pPr algn="ctr"/>
                      <a:r>
                        <a:rPr lang="pl-PL" sz="1800" dirty="0"/>
                        <a:t>17</a:t>
                      </a:r>
                      <a:endParaRPr lang="en-GB" sz="1800" dirty="0"/>
                    </a:p>
                  </a:txBody>
                  <a:tcPr marL="134175" marR="134175" marT="67088" marB="67088" anchor="ctr">
                    <a:solidFill>
                      <a:srgbClr val="F9FF11"/>
                    </a:solidFill>
                  </a:tcPr>
                </a:tc>
                <a:extLst>
                  <a:ext uri="{0D108BD9-81ED-4DB2-BD59-A6C34878D82A}">
                    <a16:rowId xmlns:a16="http://schemas.microsoft.com/office/drawing/2014/main" val="3879685073"/>
                  </a:ext>
                </a:extLst>
              </a:tr>
              <a:tr h="602468">
                <a:tc>
                  <a:txBody>
                    <a:bodyPr/>
                    <a:lstStyle/>
                    <a:p>
                      <a:pPr algn="ctr"/>
                      <a:r>
                        <a:rPr lang="pl-PL" sz="1800" dirty="0" err="1"/>
                        <a:t>Normal</a:t>
                      </a:r>
                      <a:endParaRPr lang="en-GB" sz="1800" dirty="0"/>
                    </a:p>
                  </a:txBody>
                  <a:tcPr marL="134175" marR="134175" marT="67088" marB="67088" anchor="ctr"/>
                </a:tc>
                <a:tc>
                  <a:txBody>
                    <a:bodyPr/>
                    <a:lstStyle/>
                    <a:p>
                      <a:pPr algn="ctr"/>
                      <a:r>
                        <a:rPr lang="pl-PL" sz="1800" dirty="0"/>
                        <a:t>32</a:t>
                      </a:r>
                      <a:endParaRPr lang="en-GB" sz="1800" dirty="0"/>
                    </a:p>
                  </a:txBody>
                  <a:tcPr marL="134175" marR="134175" marT="67088" marB="67088" anchor="ctr">
                    <a:solidFill>
                      <a:srgbClr val="FF3737"/>
                    </a:solidFill>
                  </a:tcPr>
                </a:tc>
                <a:tc>
                  <a:txBody>
                    <a:bodyPr/>
                    <a:lstStyle/>
                    <a:p>
                      <a:pPr algn="ctr"/>
                      <a:r>
                        <a:rPr lang="pl-PL" sz="1800" dirty="0"/>
                        <a:t>23</a:t>
                      </a:r>
                      <a:endParaRPr lang="en-GB" sz="1800" dirty="0"/>
                    </a:p>
                  </a:txBody>
                  <a:tcPr marL="134175" marR="134175" marT="67088" marB="67088" anchor="ctr">
                    <a:solidFill>
                      <a:srgbClr val="F9FF11"/>
                    </a:solidFill>
                  </a:tcPr>
                </a:tc>
                <a:tc>
                  <a:txBody>
                    <a:bodyPr/>
                    <a:lstStyle/>
                    <a:p>
                      <a:pPr algn="ctr"/>
                      <a:r>
                        <a:rPr lang="pl-PL" sz="1800" dirty="0"/>
                        <a:t>25</a:t>
                      </a:r>
                      <a:endParaRPr lang="en-GB" sz="1800" dirty="0"/>
                    </a:p>
                  </a:txBody>
                  <a:tcPr marL="134175" marR="134175" marT="67088" marB="67088" anchor="ctr">
                    <a:solidFill>
                      <a:srgbClr val="FF3737"/>
                    </a:solidFill>
                  </a:tcPr>
                </a:tc>
                <a:tc>
                  <a:txBody>
                    <a:bodyPr/>
                    <a:lstStyle/>
                    <a:p>
                      <a:pPr algn="ctr"/>
                      <a:r>
                        <a:rPr lang="pl-PL" sz="1800" dirty="0"/>
                        <a:t>19</a:t>
                      </a:r>
                      <a:endParaRPr lang="en-GB" sz="1800" dirty="0"/>
                    </a:p>
                  </a:txBody>
                  <a:tcPr marL="134175" marR="134175" marT="67088" marB="67088" anchor="ctr">
                    <a:solidFill>
                      <a:srgbClr val="F9FF11"/>
                    </a:solidFill>
                  </a:tcPr>
                </a:tc>
                <a:extLst>
                  <a:ext uri="{0D108BD9-81ED-4DB2-BD59-A6C34878D82A}">
                    <a16:rowId xmlns:a16="http://schemas.microsoft.com/office/drawing/2014/main" val="4246642950"/>
                  </a:ext>
                </a:extLst>
              </a:tr>
              <a:tr h="647506">
                <a:tc>
                  <a:txBody>
                    <a:bodyPr/>
                    <a:lstStyle/>
                    <a:p>
                      <a:pPr algn="ctr"/>
                      <a:r>
                        <a:rPr lang="pl-PL" sz="1800" dirty="0" err="1"/>
                        <a:t>Unbiased</a:t>
                      </a:r>
                      <a:r>
                        <a:rPr lang="pl-PL" sz="1800" dirty="0"/>
                        <a:t> </a:t>
                      </a:r>
                      <a:r>
                        <a:rPr lang="pl-PL" sz="1800" dirty="0" err="1"/>
                        <a:t>normal</a:t>
                      </a:r>
                      <a:endParaRPr lang="en-GB" sz="1800" dirty="0"/>
                    </a:p>
                  </a:txBody>
                  <a:tcPr marL="134175" marR="134175" marT="67088" marB="67088" anchor="ctr"/>
                </a:tc>
                <a:tc>
                  <a:txBody>
                    <a:bodyPr/>
                    <a:lstStyle/>
                    <a:p>
                      <a:pPr algn="ctr"/>
                      <a:r>
                        <a:rPr lang="pl-PL" sz="1800" dirty="0"/>
                        <a:t>31</a:t>
                      </a:r>
                      <a:endParaRPr lang="en-GB" sz="1800" dirty="0"/>
                    </a:p>
                  </a:txBody>
                  <a:tcPr marL="134175" marR="134175" marT="67088" marB="67088" anchor="ctr">
                    <a:solidFill>
                      <a:srgbClr val="FF3737"/>
                    </a:solidFill>
                  </a:tcPr>
                </a:tc>
                <a:tc>
                  <a:txBody>
                    <a:bodyPr/>
                    <a:lstStyle/>
                    <a:p>
                      <a:pPr algn="ctr"/>
                      <a:r>
                        <a:rPr lang="pl-PL" sz="1800" dirty="0"/>
                        <a:t>23</a:t>
                      </a:r>
                      <a:endParaRPr lang="en-GB" sz="1800" dirty="0"/>
                    </a:p>
                  </a:txBody>
                  <a:tcPr marL="134175" marR="134175" marT="67088" marB="67088" anchor="ctr">
                    <a:solidFill>
                      <a:srgbClr val="F9FF11"/>
                    </a:solidFill>
                  </a:tcPr>
                </a:tc>
                <a:tc>
                  <a:txBody>
                    <a:bodyPr/>
                    <a:lstStyle/>
                    <a:p>
                      <a:pPr algn="ctr"/>
                      <a:r>
                        <a:rPr lang="pl-PL" sz="1800" dirty="0"/>
                        <a:t>24</a:t>
                      </a:r>
                      <a:endParaRPr lang="en-GB" sz="1800" dirty="0"/>
                    </a:p>
                  </a:txBody>
                  <a:tcPr marL="134175" marR="134175" marT="67088" marB="67088" anchor="ctr">
                    <a:solidFill>
                      <a:srgbClr val="FF3737"/>
                    </a:solidFill>
                  </a:tcPr>
                </a:tc>
                <a:tc>
                  <a:txBody>
                    <a:bodyPr/>
                    <a:lstStyle/>
                    <a:p>
                      <a:pPr algn="ctr"/>
                      <a:r>
                        <a:rPr lang="pl-PL" sz="1800" dirty="0"/>
                        <a:t>19</a:t>
                      </a:r>
                      <a:endParaRPr lang="en-GB" sz="1800" dirty="0"/>
                    </a:p>
                  </a:txBody>
                  <a:tcPr marL="134175" marR="134175" marT="67088" marB="67088" anchor="ctr">
                    <a:solidFill>
                      <a:srgbClr val="F9FF11"/>
                    </a:solidFill>
                  </a:tcPr>
                </a:tc>
                <a:extLst>
                  <a:ext uri="{0D108BD9-81ED-4DB2-BD59-A6C34878D82A}">
                    <a16:rowId xmlns:a16="http://schemas.microsoft.com/office/drawing/2014/main" val="3245300286"/>
                  </a:ext>
                </a:extLst>
              </a:tr>
              <a:tr h="602468">
                <a:tc>
                  <a:txBody>
                    <a:bodyPr/>
                    <a:lstStyle/>
                    <a:p>
                      <a:pPr algn="ctr"/>
                      <a:r>
                        <a:rPr lang="pl-PL" sz="1800" dirty="0" err="1"/>
                        <a:t>Weighted</a:t>
                      </a:r>
                      <a:endParaRPr lang="en-GB" sz="1800" dirty="0"/>
                    </a:p>
                  </a:txBody>
                  <a:tcPr marL="134175" marR="134175" marT="67088" marB="67088" anchor="ctr"/>
                </a:tc>
                <a:tc>
                  <a:txBody>
                    <a:bodyPr/>
                    <a:lstStyle/>
                    <a:p>
                      <a:pPr algn="ctr"/>
                      <a:r>
                        <a:rPr lang="pl-PL" sz="1800" dirty="0"/>
                        <a:t>14</a:t>
                      </a:r>
                      <a:endParaRPr lang="en-GB" sz="1800" dirty="0"/>
                    </a:p>
                  </a:txBody>
                  <a:tcPr marL="134175" marR="134175" marT="67088" marB="67088" anchor="ctr">
                    <a:solidFill>
                      <a:srgbClr val="F9FF11"/>
                    </a:solidFill>
                  </a:tcPr>
                </a:tc>
                <a:tc>
                  <a:txBody>
                    <a:bodyPr/>
                    <a:lstStyle/>
                    <a:p>
                      <a:pPr algn="ctr"/>
                      <a:r>
                        <a:rPr lang="pl-PL" sz="1800" dirty="0"/>
                        <a:t>12</a:t>
                      </a:r>
                      <a:endParaRPr lang="en-GB" sz="1800" dirty="0"/>
                    </a:p>
                  </a:txBody>
                  <a:tcPr marL="134175" marR="134175" marT="67088" marB="67088" anchor="ctr">
                    <a:solidFill>
                      <a:srgbClr val="0BE200"/>
                    </a:solidFill>
                  </a:tcPr>
                </a:tc>
                <a:tc>
                  <a:txBody>
                    <a:bodyPr/>
                    <a:lstStyle/>
                    <a:p>
                      <a:pPr algn="ctr"/>
                      <a:r>
                        <a:rPr lang="pl-PL" sz="1800" dirty="0"/>
                        <a:t>10</a:t>
                      </a:r>
                      <a:endParaRPr lang="en-GB" sz="1800" dirty="0"/>
                    </a:p>
                  </a:txBody>
                  <a:tcPr marL="134175" marR="134175" marT="67088" marB="67088" anchor="ctr">
                    <a:solidFill>
                      <a:srgbClr val="0BE200"/>
                    </a:solidFill>
                  </a:tcPr>
                </a:tc>
                <a:tc>
                  <a:txBody>
                    <a:bodyPr/>
                    <a:lstStyle/>
                    <a:p>
                      <a:pPr algn="ctr"/>
                      <a:r>
                        <a:rPr lang="pl-PL" sz="1800" dirty="0"/>
                        <a:t>14</a:t>
                      </a:r>
                      <a:endParaRPr lang="en-GB" sz="1800" dirty="0"/>
                    </a:p>
                  </a:txBody>
                  <a:tcPr marL="134175" marR="134175" marT="67088" marB="67088" anchor="ctr">
                    <a:solidFill>
                      <a:srgbClr val="F9FF11"/>
                    </a:solidFill>
                  </a:tcPr>
                </a:tc>
                <a:extLst>
                  <a:ext uri="{0D108BD9-81ED-4DB2-BD59-A6C34878D82A}">
                    <a16:rowId xmlns:a16="http://schemas.microsoft.com/office/drawing/2014/main" val="1764992992"/>
                  </a:ext>
                </a:extLst>
              </a:tr>
            </a:tbl>
          </a:graphicData>
        </a:graphic>
      </p:graphicFrame>
    </p:spTree>
    <p:extLst>
      <p:ext uri="{BB962C8B-B14F-4D97-AF65-F5344CB8AC3E}">
        <p14:creationId xmlns:p14="http://schemas.microsoft.com/office/powerpoint/2010/main" val="1362376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6" name="Rectangle 309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8" name="Rectangle 309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00" name="Rectangle 3099">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02" name="Rectangle 310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A50945E0-1139-608C-FCF9-4414B784B6A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dirty="0" err="1"/>
              <a:t>Backtesting</a:t>
            </a:r>
            <a:br>
              <a:rPr lang="pl-PL" sz="2800" dirty="0"/>
            </a:br>
            <a:r>
              <a:rPr lang="pl-PL" sz="1800" dirty="0"/>
              <a:t>for </a:t>
            </a:r>
            <a:r>
              <a:rPr lang="pl-PL" sz="1800" dirty="0" err="1"/>
              <a:t>VaR’s</a:t>
            </a:r>
            <a:r>
              <a:rPr lang="pl-PL" sz="1800" dirty="0"/>
              <a:t> </a:t>
            </a:r>
            <a:r>
              <a:rPr lang="pl-PL" sz="1800" dirty="0" err="1"/>
              <a:t>lookback</a:t>
            </a:r>
            <a:r>
              <a:rPr lang="pl-PL" sz="1800" dirty="0"/>
              <a:t> = 500 </a:t>
            </a:r>
            <a:r>
              <a:rPr lang="pl-PL" sz="1800" dirty="0" err="1"/>
              <a:t>days</a:t>
            </a:r>
            <a:endParaRPr lang="en-US" sz="2800" dirty="0"/>
          </a:p>
        </p:txBody>
      </p:sp>
      <p:sp>
        <p:nvSpPr>
          <p:cNvPr id="3104" name="Rectangle: Rounded Corners 310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9" name="pole tekstowe 8">
            <a:extLst>
              <a:ext uri="{FF2B5EF4-FFF2-40B4-BE49-F238E27FC236}">
                <a16:creationId xmlns:a16="http://schemas.microsoft.com/office/drawing/2014/main" id="{A4A034D9-10EC-F119-6A63-86EC7FA3A8D6}"/>
              </a:ext>
            </a:extLst>
          </p:cNvPr>
          <p:cNvSpPr txBox="1"/>
          <p:nvPr/>
        </p:nvSpPr>
        <p:spPr>
          <a:xfrm>
            <a:off x="2566219" y="1305502"/>
            <a:ext cx="7069395" cy="523220"/>
          </a:xfrm>
          <a:prstGeom prst="rect">
            <a:avLst/>
          </a:prstGeom>
          <a:noFill/>
        </p:spPr>
        <p:txBody>
          <a:bodyPr wrap="square">
            <a:spAutoFit/>
          </a:bodyPr>
          <a:lstStyle/>
          <a:p>
            <a:pPr algn="ctr"/>
            <a:r>
              <a:rPr lang="en-US" sz="2800" b="1" dirty="0">
                <a:solidFill>
                  <a:schemeClr val="bg1"/>
                </a:solidFill>
              </a:rPr>
              <a:t>S&amp;P</a:t>
            </a:r>
            <a:r>
              <a:rPr lang="pl-PL" sz="2800" b="1" dirty="0">
                <a:solidFill>
                  <a:schemeClr val="bg1"/>
                </a:solidFill>
              </a:rPr>
              <a:t> </a:t>
            </a:r>
            <a:r>
              <a:rPr lang="en-US" sz="2800" b="1" dirty="0">
                <a:solidFill>
                  <a:schemeClr val="bg1"/>
                </a:solidFill>
              </a:rPr>
              <a:t>500</a:t>
            </a:r>
            <a:endParaRPr lang="en-GB" sz="2800" b="1" dirty="0">
              <a:solidFill>
                <a:schemeClr val="bg1"/>
              </a:solidFill>
            </a:endParaRPr>
          </a:p>
        </p:txBody>
      </p:sp>
      <p:pic>
        <p:nvPicPr>
          <p:cNvPr id="11266" name="Picture 2">
            <a:extLst>
              <a:ext uri="{FF2B5EF4-FFF2-40B4-BE49-F238E27FC236}">
                <a16:creationId xmlns:a16="http://schemas.microsoft.com/office/drawing/2014/main" id="{0CFB5DB0-EF6F-3356-B2A0-864C90CB31B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2160000"/>
            <a:ext cx="4968000" cy="396000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6EE843D2-E12A-B9B1-8AA3-B2F3C8BC59A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000" y="2160000"/>
            <a:ext cx="4968000" cy="45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297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6" name="Rectangle 309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8" name="Rectangle 309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00" name="Rectangle 3099">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02" name="Rectangle 310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A50945E0-1139-608C-FCF9-4414B784B6A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dirty="0" err="1"/>
              <a:t>Backtesting</a:t>
            </a:r>
            <a:br>
              <a:rPr lang="pl-PL" sz="2800" dirty="0"/>
            </a:br>
            <a:r>
              <a:rPr kumimoji="0" lang="pl-PL" sz="1800" b="1" i="0" u="none" strike="noStrike" kern="1200" cap="none" spc="0" normalizeH="0" baseline="0" noProof="0" dirty="0">
                <a:ln>
                  <a:noFill/>
                </a:ln>
                <a:solidFill>
                  <a:srgbClr val="000000"/>
                </a:solidFill>
                <a:effectLst/>
                <a:uLnTx/>
                <a:uFillTx/>
                <a:latin typeface="Neue Haas Grotesk Text Pro"/>
                <a:ea typeface="+mj-ea"/>
                <a:cs typeface="+mj-cs"/>
              </a:rPr>
              <a:t>for </a:t>
            </a:r>
            <a:r>
              <a:rPr kumimoji="0" lang="pl-PL" sz="1800" b="1" i="0" u="none" strike="noStrike" kern="1200" cap="none" spc="0" normalizeH="0" baseline="0" noProof="0" dirty="0" err="1">
                <a:ln>
                  <a:noFill/>
                </a:ln>
                <a:solidFill>
                  <a:srgbClr val="000000"/>
                </a:solidFill>
                <a:effectLst/>
                <a:uLnTx/>
                <a:uFillTx/>
                <a:latin typeface="Neue Haas Grotesk Text Pro"/>
                <a:ea typeface="+mj-ea"/>
                <a:cs typeface="+mj-cs"/>
              </a:rPr>
              <a:t>VaR’s</a:t>
            </a:r>
            <a:r>
              <a:rPr kumimoji="0" lang="pl-PL" sz="1800" b="1" i="0" u="none" strike="noStrike" kern="1200" cap="none" spc="0" normalizeH="0" baseline="0" noProof="0" dirty="0">
                <a:ln>
                  <a:noFill/>
                </a:ln>
                <a:solidFill>
                  <a:srgbClr val="000000"/>
                </a:solidFill>
                <a:effectLst/>
                <a:uLnTx/>
                <a:uFillTx/>
                <a:latin typeface="Neue Haas Grotesk Text Pro"/>
                <a:ea typeface="+mj-ea"/>
                <a:cs typeface="+mj-cs"/>
              </a:rPr>
              <a:t> </a:t>
            </a:r>
            <a:r>
              <a:rPr kumimoji="0" lang="pl-PL" sz="1800" b="1" i="0" u="none" strike="noStrike" kern="1200" cap="none" spc="0" normalizeH="0" baseline="0" noProof="0" dirty="0" err="1">
                <a:ln>
                  <a:noFill/>
                </a:ln>
                <a:solidFill>
                  <a:srgbClr val="000000"/>
                </a:solidFill>
                <a:effectLst/>
                <a:uLnTx/>
                <a:uFillTx/>
                <a:latin typeface="Neue Haas Grotesk Text Pro"/>
                <a:ea typeface="+mj-ea"/>
                <a:cs typeface="+mj-cs"/>
              </a:rPr>
              <a:t>lookback</a:t>
            </a:r>
            <a:r>
              <a:rPr kumimoji="0" lang="pl-PL" sz="1800" b="1" i="0" u="none" strike="noStrike" kern="1200" cap="none" spc="0" normalizeH="0" baseline="0" noProof="0" dirty="0">
                <a:ln>
                  <a:noFill/>
                </a:ln>
                <a:solidFill>
                  <a:srgbClr val="000000"/>
                </a:solidFill>
                <a:effectLst/>
                <a:uLnTx/>
                <a:uFillTx/>
                <a:latin typeface="Neue Haas Grotesk Text Pro"/>
                <a:ea typeface="+mj-ea"/>
                <a:cs typeface="+mj-cs"/>
              </a:rPr>
              <a:t> = 500 </a:t>
            </a:r>
            <a:r>
              <a:rPr kumimoji="0" lang="pl-PL" sz="1800" b="1" i="0" u="none" strike="noStrike" kern="1200" cap="none" spc="0" normalizeH="0" baseline="0" noProof="0" dirty="0" err="1">
                <a:ln>
                  <a:noFill/>
                </a:ln>
                <a:solidFill>
                  <a:srgbClr val="000000"/>
                </a:solidFill>
                <a:effectLst/>
                <a:uLnTx/>
                <a:uFillTx/>
                <a:latin typeface="Neue Haas Grotesk Text Pro"/>
                <a:ea typeface="+mj-ea"/>
                <a:cs typeface="+mj-cs"/>
              </a:rPr>
              <a:t>days</a:t>
            </a:r>
            <a:endParaRPr lang="en-US" sz="2800" b="0" dirty="0"/>
          </a:p>
        </p:txBody>
      </p:sp>
      <p:sp>
        <p:nvSpPr>
          <p:cNvPr id="3104" name="Rectangle: Rounded Corners 310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9" name="pole tekstowe 8">
            <a:extLst>
              <a:ext uri="{FF2B5EF4-FFF2-40B4-BE49-F238E27FC236}">
                <a16:creationId xmlns:a16="http://schemas.microsoft.com/office/drawing/2014/main" id="{A4A034D9-10EC-F119-6A63-86EC7FA3A8D6}"/>
              </a:ext>
            </a:extLst>
          </p:cNvPr>
          <p:cNvSpPr txBox="1"/>
          <p:nvPr/>
        </p:nvSpPr>
        <p:spPr>
          <a:xfrm>
            <a:off x="2566219" y="1305502"/>
            <a:ext cx="7069395" cy="523220"/>
          </a:xfrm>
          <a:prstGeom prst="rect">
            <a:avLst/>
          </a:prstGeom>
          <a:noFill/>
        </p:spPr>
        <p:txBody>
          <a:bodyPr wrap="square">
            <a:spAutoFit/>
          </a:bodyPr>
          <a:lstStyle/>
          <a:p>
            <a:pPr algn="ctr"/>
            <a:r>
              <a:rPr lang="pl-PL" sz="2800" b="1" dirty="0">
                <a:solidFill>
                  <a:schemeClr val="bg1"/>
                </a:solidFill>
              </a:rPr>
              <a:t>DAX</a:t>
            </a:r>
            <a:endParaRPr lang="en-GB" sz="2800" b="1" dirty="0">
              <a:solidFill>
                <a:schemeClr val="bg1"/>
              </a:solidFill>
            </a:endParaRPr>
          </a:p>
        </p:txBody>
      </p:sp>
      <p:pic>
        <p:nvPicPr>
          <p:cNvPr id="12290" name="Picture 2">
            <a:extLst>
              <a:ext uri="{FF2B5EF4-FFF2-40B4-BE49-F238E27FC236}">
                <a16:creationId xmlns:a16="http://schemas.microsoft.com/office/drawing/2014/main" id="{59976211-3627-69CC-3D91-9963F688CA8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2160000"/>
            <a:ext cx="4968000" cy="396000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7151C979-50DD-F544-B87F-C3016D83920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000" y="2160000"/>
            <a:ext cx="4968000" cy="45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515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6" name="Rectangle 309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8" name="Rectangle 309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00" name="Rectangle 3099">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02" name="Rectangle 310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A50945E0-1139-608C-FCF9-4414B784B6A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dirty="0" err="1"/>
              <a:t>Backtesting</a:t>
            </a:r>
            <a:br>
              <a:rPr lang="pl-PL" sz="2800" dirty="0"/>
            </a:br>
            <a:r>
              <a:rPr kumimoji="0" lang="pl-PL" sz="1800" b="1" i="0" u="none" strike="noStrike" kern="1200" cap="none" spc="0" normalizeH="0" baseline="0" noProof="0" dirty="0">
                <a:ln>
                  <a:noFill/>
                </a:ln>
                <a:solidFill>
                  <a:srgbClr val="000000"/>
                </a:solidFill>
                <a:effectLst/>
                <a:uLnTx/>
                <a:uFillTx/>
                <a:latin typeface="Neue Haas Grotesk Text Pro"/>
                <a:ea typeface="+mj-ea"/>
                <a:cs typeface="+mj-cs"/>
              </a:rPr>
              <a:t>for </a:t>
            </a:r>
            <a:r>
              <a:rPr kumimoji="0" lang="pl-PL" sz="1800" b="1" i="0" u="none" strike="noStrike" kern="1200" cap="none" spc="0" normalizeH="0" baseline="0" noProof="0" dirty="0" err="1">
                <a:ln>
                  <a:noFill/>
                </a:ln>
                <a:solidFill>
                  <a:srgbClr val="000000"/>
                </a:solidFill>
                <a:effectLst/>
                <a:uLnTx/>
                <a:uFillTx/>
                <a:latin typeface="Neue Haas Grotesk Text Pro"/>
                <a:ea typeface="+mj-ea"/>
                <a:cs typeface="+mj-cs"/>
              </a:rPr>
              <a:t>VaR’s</a:t>
            </a:r>
            <a:r>
              <a:rPr kumimoji="0" lang="pl-PL" sz="1800" b="1" i="0" u="none" strike="noStrike" kern="1200" cap="none" spc="0" normalizeH="0" baseline="0" noProof="0" dirty="0">
                <a:ln>
                  <a:noFill/>
                </a:ln>
                <a:solidFill>
                  <a:srgbClr val="000000"/>
                </a:solidFill>
                <a:effectLst/>
                <a:uLnTx/>
                <a:uFillTx/>
                <a:latin typeface="Neue Haas Grotesk Text Pro"/>
                <a:ea typeface="+mj-ea"/>
                <a:cs typeface="+mj-cs"/>
              </a:rPr>
              <a:t> </a:t>
            </a:r>
            <a:r>
              <a:rPr kumimoji="0" lang="pl-PL" sz="1800" b="1" i="0" u="none" strike="noStrike" kern="1200" cap="none" spc="0" normalizeH="0" baseline="0" noProof="0" dirty="0" err="1">
                <a:ln>
                  <a:noFill/>
                </a:ln>
                <a:solidFill>
                  <a:srgbClr val="000000"/>
                </a:solidFill>
                <a:effectLst/>
                <a:uLnTx/>
                <a:uFillTx/>
                <a:latin typeface="Neue Haas Grotesk Text Pro"/>
                <a:ea typeface="+mj-ea"/>
                <a:cs typeface="+mj-cs"/>
              </a:rPr>
              <a:t>lookback</a:t>
            </a:r>
            <a:r>
              <a:rPr kumimoji="0" lang="pl-PL" sz="1800" b="1" i="0" u="none" strike="noStrike" kern="1200" cap="none" spc="0" normalizeH="0" baseline="0" noProof="0" dirty="0">
                <a:ln>
                  <a:noFill/>
                </a:ln>
                <a:solidFill>
                  <a:srgbClr val="000000"/>
                </a:solidFill>
                <a:effectLst/>
                <a:uLnTx/>
                <a:uFillTx/>
                <a:latin typeface="Neue Haas Grotesk Text Pro"/>
                <a:ea typeface="+mj-ea"/>
                <a:cs typeface="+mj-cs"/>
              </a:rPr>
              <a:t> = 500 </a:t>
            </a:r>
            <a:r>
              <a:rPr kumimoji="0" lang="pl-PL" sz="1800" b="1" i="0" u="none" strike="noStrike" kern="1200" cap="none" spc="0" normalizeH="0" baseline="0" noProof="0" dirty="0" err="1">
                <a:ln>
                  <a:noFill/>
                </a:ln>
                <a:solidFill>
                  <a:srgbClr val="000000"/>
                </a:solidFill>
                <a:effectLst/>
                <a:uLnTx/>
                <a:uFillTx/>
                <a:latin typeface="Neue Haas Grotesk Text Pro"/>
                <a:ea typeface="+mj-ea"/>
                <a:cs typeface="+mj-cs"/>
              </a:rPr>
              <a:t>days</a:t>
            </a:r>
            <a:endParaRPr lang="en-US" sz="2800" b="0" dirty="0"/>
          </a:p>
        </p:txBody>
      </p:sp>
      <p:sp>
        <p:nvSpPr>
          <p:cNvPr id="3104" name="Rectangle: Rounded Corners 310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9" name="pole tekstowe 8">
            <a:extLst>
              <a:ext uri="{FF2B5EF4-FFF2-40B4-BE49-F238E27FC236}">
                <a16:creationId xmlns:a16="http://schemas.microsoft.com/office/drawing/2014/main" id="{A4A034D9-10EC-F119-6A63-86EC7FA3A8D6}"/>
              </a:ext>
            </a:extLst>
          </p:cNvPr>
          <p:cNvSpPr txBox="1"/>
          <p:nvPr/>
        </p:nvSpPr>
        <p:spPr>
          <a:xfrm>
            <a:off x="2566219" y="1305502"/>
            <a:ext cx="7069395" cy="523220"/>
          </a:xfrm>
          <a:prstGeom prst="rect">
            <a:avLst/>
          </a:prstGeom>
          <a:noFill/>
        </p:spPr>
        <p:txBody>
          <a:bodyPr wrap="square">
            <a:spAutoFit/>
          </a:bodyPr>
          <a:lstStyle/>
          <a:p>
            <a:pPr algn="ctr"/>
            <a:r>
              <a:rPr lang="pl-PL" sz="2800" b="1" dirty="0">
                <a:solidFill>
                  <a:schemeClr val="bg1"/>
                </a:solidFill>
              </a:rPr>
              <a:t>FTSE 100</a:t>
            </a:r>
            <a:endParaRPr lang="en-GB" sz="2800" b="1" dirty="0">
              <a:solidFill>
                <a:schemeClr val="bg1"/>
              </a:solidFill>
            </a:endParaRPr>
          </a:p>
        </p:txBody>
      </p:sp>
      <p:pic>
        <p:nvPicPr>
          <p:cNvPr id="13314" name="Picture 2">
            <a:extLst>
              <a:ext uri="{FF2B5EF4-FFF2-40B4-BE49-F238E27FC236}">
                <a16:creationId xmlns:a16="http://schemas.microsoft.com/office/drawing/2014/main" id="{86EFCBF4-3330-C6CD-926E-BCB01D420ED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2160000"/>
            <a:ext cx="4968000" cy="39600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21167C12-7083-2C0F-D87B-1DEBD5BB2BB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000" y="2160000"/>
            <a:ext cx="4968000" cy="45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766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DF0863FC-7EF5-A836-52D7-495F8A26FDD8}"/>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nSpc>
                <a:spcPct val="90000"/>
              </a:lnSpc>
            </a:pPr>
            <a:r>
              <a:rPr lang="en-US" sz="4800" dirty="0"/>
              <a:t>DATA</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Bar chart">
            <a:extLst>
              <a:ext uri="{FF2B5EF4-FFF2-40B4-BE49-F238E27FC236}">
                <a16:creationId xmlns:a16="http://schemas.microsoft.com/office/drawing/2014/main" id="{01F02F1E-70C3-F638-9416-8175B1056F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
        <p:nvSpPr>
          <p:cNvPr id="5" name="pole tekstowe 4">
            <a:extLst>
              <a:ext uri="{FF2B5EF4-FFF2-40B4-BE49-F238E27FC236}">
                <a16:creationId xmlns:a16="http://schemas.microsoft.com/office/drawing/2014/main" id="{FE9DDF29-9C75-C639-7E6D-A986672591C1}"/>
              </a:ext>
            </a:extLst>
          </p:cNvPr>
          <p:cNvSpPr txBox="1"/>
          <p:nvPr/>
        </p:nvSpPr>
        <p:spPr>
          <a:xfrm>
            <a:off x="578652" y="4754880"/>
            <a:ext cx="3729188" cy="1477328"/>
          </a:xfrm>
          <a:prstGeom prst="rect">
            <a:avLst/>
          </a:prstGeom>
          <a:noFill/>
        </p:spPr>
        <p:txBody>
          <a:bodyPr wrap="square" rtlCol="0">
            <a:spAutoFit/>
          </a:bodyPr>
          <a:lstStyle/>
          <a:p>
            <a:r>
              <a:rPr lang="pl-PL" dirty="0"/>
              <a:t>We </a:t>
            </a:r>
            <a:r>
              <a:rPr lang="pl-PL" dirty="0" err="1"/>
              <a:t>have</a:t>
            </a:r>
            <a:r>
              <a:rPr lang="pl-PL" dirty="0"/>
              <a:t> </a:t>
            </a:r>
            <a:r>
              <a:rPr lang="en-GB" dirty="0"/>
              <a:t>downloaded</a:t>
            </a:r>
            <a:r>
              <a:rPr lang="pl-PL" dirty="0"/>
              <a:t> the data from Yahoo Finance.</a:t>
            </a:r>
          </a:p>
          <a:p>
            <a:r>
              <a:rPr lang="pl-PL" dirty="0"/>
              <a:t>We </a:t>
            </a:r>
            <a:r>
              <a:rPr lang="pl-PL" dirty="0" err="1"/>
              <a:t>will</a:t>
            </a:r>
            <a:r>
              <a:rPr lang="pl-PL" dirty="0"/>
              <a:t> </a:t>
            </a:r>
            <a:r>
              <a:rPr lang="pl-PL" dirty="0" err="1"/>
              <a:t>use</a:t>
            </a:r>
            <a:r>
              <a:rPr lang="pl-PL" dirty="0"/>
              <a:t> </a:t>
            </a:r>
            <a:r>
              <a:rPr lang="pl-PL" dirty="0" err="1"/>
              <a:t>indexes</a:t>
            </a:r>
            <a:r>
              <a:rPr lang="pl-PL" dirty="0"/>
              <a:t> as </a:t>
            </a:r>
            <a:r>
              <a:rPr lang="pl-PL" dirty="0" err="1"/>
              <a:t>follows</a:t>
            </a:r>
            <a:r>
              <a:rPr lang="pl-PL" dirty="0"/>
              <a:t>: S&amp;P 500, DAX, FTSE 100, NIKKEI 225.</a:t>
            </a:r>
          </a:p>
        </p:txBody>
      </p:sp>
    </p:spTree>
    <p:extLst>
      <p:ext uri="{BB962C8B-B14F-4D97-AF65-F5344CB8AC3E}">
        <p14:creationId xmlns:p14="http://schemas.microsoft.com/office/powerpoint/2010/main" val="1544165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6" name="Rectangle 309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8" name="Rectangle 309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00" name="Rectangle 3099">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02" name="Rectangle 310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A50945E0-1139-608C-FCF9-4414B784B6A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dirty="0" err="1"/>
              <a:t>Backtesting</a:t>
            </a:r>
            <a:br>
              <a:rPr lang="pl-PL" sz="2800" dirty="0"/>
            </a:br>
            <a:r>
              <a:rPr kumimoji="0" lang="pl-PL" sz="1800" b="1" i="0" u="none" strike="noStrike" kern="1200" cap="none" spc="0" normalizeH="0" baseline="0" noProof="0" dirty="0">
                <a:ln>
                  <a:noFill/>
                </a:ln>
                <a:solidFill>
                  <a:srgbClr val="000000"/>
                </a:solidFill>
                <a:effectLst/>
                <a:uLnTx/>
                <a:uFillTx/>
                <a:latin typeface="Neue Haas Grotesk Text Pro"/>
                <a:ea typeface="+mj-ea"/>
                <a:cs typeface="+mj-cs"/>
              </a:rPr>
              <a:t>for </a:t>
            </a:r>
            <a:r>
              <a:rPr kumimoji="0" lang="pl-PL" sz="1800" b="1" i="0" u="none" strike="noStrike" kern="1200" cap="none" spc="0" normalizeH="0" baseline="0" noProof="0" dirty="0" err="1">
                <a:ln>
                  <a:noFill/>
                </a:ln>
                <a:solidFill>
                  <a:srgbClr val="000000"/>
                </a:solidFill>
                <a:effectLst/>
                <a:uLnTx/>
                <a:uFillTx/>
                <a:latin typeface="Neue Haas Grotesk Text Pro"/>
                <a:ea typeface="+mj-ea"/>
                <a:cs typeface="+mj-cs"/>
              </a:rPr>
              <a:t>VaR’s</a:t>
            </a:r>
            <a:r>
              <a:rPr kumimoji="0" lang="pl-PL" sz="1800" b="1" i="0" u="none" strike="noStrike" kern="1200" cap="none" spc="0" normalizeH="0" baseline="0" noProof="0" dirty="0">
                <a:ln>
                  <a:noFill/>
                </a:ln>
                <a:solidFill>
                  <a:srgbClr val="000000"/>
                </a:solidFill>
                <a:effectLst/>
                <a:uLnTx/>
                <a:uFillTx/>
                <a:latin typeface="Neue Haas Grotesk Text Pro"/>
                <a:ea typeface="+mj-ea"/>
                <a:cs typeface="+mj-cs"/>
              </a:rPr>
              <a:t> </a:t>
            </a:r>
            <a:r>
              <a:rPr kumimoji="0" lang="pl-PL" sz="1800" b="1" i="0" u="none" strike="noStrike" kern="1200" cap="none" spc="0" normalizeH="0" baseline="0" noProof="0" dirty="0" err="1">
                <a:ln>
                  <a:noFill/>
                </a:ln>
                <a:solidFill>
                  <a:srgbClr val="000000"/>
                </a:solidFill>
                <a:effectLst/>
                <a:uLnTx/>
                <a:uFillTx/>
                <a:latin typeface="Neue Haas Grotesk Text Pro"/>
                <a:ea typeface="+mj-ea"/>
                <a:cs typeface="+mj-cs"/>
              </a:rPr>
              <a:t>lookback</a:t>
            </a:r>
            <a:r>
              <a:rPr kumimoji="0" lang="pl-PL" sz="1800" b="1" i="0" u="none" strike="noStrike" kern="1200" cap="none" spc="0" normalizeH="0" baseline="0" noProof="0" dirty="0">
                <a:ln>
                  <a:noFill/>
                </a:ln>
                <a:solidFill>
                  <a:srgbClr val="000000"/>
                </a:solidFill>
                <a:effectLst/>
                <a:uLnTx/>
                <a:uFillTx/>
                <a:latin typeface="Neue Haas Grotesk Text Pro"/>
                <a:ea typeface="+mj-ea"/>
                <a:cs typeface="+mj-cs"/>
              </a:rPr>
              <a:t> = 500 </a:t>
            </a:r>
            <a:r>
              <a:rPr kumimoji="0" lang="pl-PL" sz="1800" b="1" i="0" u="none" strike="noStrike" kern="1200" cap="none" spc="0" normalizeH="0" baseline="0" noProof="0" dirty="0" err="1">
                <a:ln>
                  <a:noFill/>
                </a:ln>
                <a:solidFill>
                  <a:srgbClr val="000000"/>
                </a:solidFill>
                <a:effectLst/>
                <a:uLnTx/>
                <a:uFillTx/>
                <a:latin typeface="Neue Haas Grotesk Text Pro"/>
                <a:ea typeface="+mj-ea"/>
                <a:cs typeface="+mj-cs"/>
              </a:rPr>
              <a:t>days</a:t>
            </a:r>
            <a:endParaRPr lang="en-US" sz="2800" b="0" dirty="0"/>
          </a:p>
        </p:txBody>
      </p:sp>
      <p:sp>
        <p:nvSpPr>
          <p:cNvPr id="3104" name="Rectangle: Rounded Corners 310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9" name="pole tekstowe 8">
            <a:extLst>
              <a:ext uri="{FF2B5EF4-FFF2-40B4-BE49-F238E27FC236}">
                <a16:creationId xmlns:a16="http://schemas.microsoft.com/office/drawing/2014/main" id="{A4A034D9-10EC-F119-6A63-86EC7FA3A8D6}"/>
              </a:ext>
            </a:extLst>
          </p:cNvPr>
          <p:cNvSpPr txBox="1"/>
          <p:nvPr/>
        </p:nvSpPr>
        <p:spPr>
          <a:xfrm>
            <a:off x="2566219" y="1305502"/>
            <a:ext cx="7069395" cy="523220"/>
          </a:xfrm>
          <a:prstGeom prst="rect">
            <a:avLst/>
          </a:prstGeom>
          <a:noFill/>
        </p:spPr>
        <p:txBody>
          <a:bodyPr wrap="square">
            <a:spAutoFit/>
          </a:bodyPr>
          <a:lstStyle/>
          <a:p>
            <a:pPr algn="ctr"/>
            <a:r>
              <a:rPr lang="pl-PL" sz="2800" b="1" dirty="0">
                <a:solidFill>
                  <a:schemeClr val="bg1"/>
                </a:solidFill>
              </a:rPr>
              <a:t>NIKKEI 225</a:t>
            </a:r>
            <a:endParaRPr lang="en-GB" sz="2800" b="1" dirty="0">
              <a:solidFill>
                <a:schemeClr val="bg1"/>
              </a:solidFill>
            </a:endParaRPr>
          </a:p>
        </p:txBody>
      </p:sp>
      <p:pic>
        <p:nvPicPr>
          <p:cNvPr id="14338" name="Picture 2">
            <a:extLst>
              <a:ext uri="{FF2B5EF4-FFF2-40B4-BE49-F238E27FC236}">
                <a16:creationId xmlns:a16="http://schemas.microsoft.com/office/drawing/2014/main" id="{3FCC6918-7AA6-CF6A-93A7-F69F38EBC8C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2160000"/>
            <a:ext cx="4968000" cy="3960000"/>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E260E7AE-8ACA-B470-ED69-B58BB2D59C6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000" y="2160000"/>
            <a:ext cx="4968000" cy="45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382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53" name="Rectangle 413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54" name="Rectangle 413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55" name="Rectangle 414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56" name="Rectangle 4142">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50945E0-1139-608C-FCF9-4414B784B6A8}"/>
              </a:ext>
            </a:extLst>
          </p:cNvPr>
          <p:cNvSpPr>
            <a:spLocks noGrp="1"/>
          </p:cNvSpPr>
          <p:nvPr>
            <p:ph type="title"/>
          </p:nvPr>
        </p:nvSpPr>
        <p:spPr>
          <a:xfrm>
            <a:off x="411480" y="991443"/>
            <a:ext cx="4443154" cy="1087819"/>
          </a:xfrm>
        </p:spPr>
        <p:txBody>
          <a:bodyPr vert="horz" lIns="91440" tIns="45720" rIns="91440" bIns="45720" rtlCol="0" anchor="b">
            <a:normAutofit/>
          </a:bodyPr>
          <a:lstStyle/>
          <a:p>
            <a:pPr>
              <a:lnSpc>
                <a:spcPct val="90000"/>
              </a:lnSpc>
            </a:pPr>
            <a:r>
              <a:rPr lang="en-US" dirty="0" err="1"/>
              <a:t>Backtesting</a:t>
            </a:r>
            <a:br>
              <a:rPr lang="pl-PL" dirty="0"/>
            </a:br>
            <a:r>
              <a:rPr kumimoji="0" lang="pl-PL" sz="1800" b="1" i="0" u="none" strike="noStrike" kern="1200" cap="none" spc="0" normalizeH="0" baseline="0" noProof="0" dirty="0">
                <a:ln>
                  <a:noFill/>
                </a:ln>
                <a:solidFill>
                  <a:srgbClr val="000000"/>
                </a:solidFill>
                <a:effectLst/>
                <a:uLnTx/>
                <a:uFillTx/>
                <a:latin typeface="Neue Haas Grotesk Text Pro"/>
                <a:ea typeface="+mj-ea"/>
                <a:cs typeface="+mj-cs"/>
              </a:rPr>
              <a:t>for </a:t>
            </a:r>
            <a:r>
              <a:rPr kumimoji="0" lang="pl-PL" sz="1800" b="1" i="0" u="none" strike="noStrike" kern="1200" cap="none" spc="0" normalizeH="0" baseline="0" noProof="0" dirty="0" err="1">
                <a:ln>
                  <a:noFill/>
                </a:ln>
                <a:solidFill>
                  <a:srgbClr val="000000"/>
                </a:solidFill>
                <a:effectLst/>
                <a:uLnTx/>
                <a:uFillTx/>
                <a:latin typeface="Neue Haas Grotesk Text Pro"/>
                <a:ea typeface="+mj-ea"/>
                <a:cs typeface="+mj-cs"/>
              </a:rPr>
              <a:t>VaR’s</a:t>
            </a:r>
            <a:r>
              <a:rPr kumimoji="0" lang="pl-PL" sz="1800" b="1" i="0" u="none" strike="noStrike" kern="1200" cap="none" spc="0" normalizeH="0" baseline="0" noProof="0" dirty="0">
                <a:ln>
                  <a:noFill/>
                </a:ln>
                <a:solidFill>
                  <a:srgbClr val="000000"/>
                </a:solidFill>
                <a:effectLst/>
                <a:uLnTx/>
                <a:uFillTx/>
                <a:latin typeface="Neue Haas Grotesk Text Pro"/>
                <a:ea typeface="+mj-ea"/>
                <a:cs typeface="+mj-cs"/>
              </a:rPr>
              <a:t> </a:t>
            </a:r>
            <a:r>
              <a:rPr kumimoji="0" lang="pl-PL" sz="1800" b="1" i="0" u="none" strike="noStrike" kern="1200" cap="none" spc="0" normalizeH="0" baseline="0" noProof="0" dirty="0" err="1">
                <a:ln>
                  <a:noFill/>
                </a:ln>
                <a:solidFill>
                  <a:srgbClr val="000000"/>
                </a:solidFill>
                <a:effectLst/>
                <a:uLnTx/>
                <a:uFillTx/>
                <a:latin typeface="Neue Haas Grotesk Text Pro"/>
                <a:ea typeface="+mj-ea"/>
                <a:cs typeface="+mj-cs"/>
              </a:rPr>
              <a:t>lookback</a:t>
            </a:r>
            <a:r>
              <a:rPr kumimoji="0" lang="pl-PL" sz="1800" b="1" i="0" u="none" strike="noStrike" kern="1200" cap="none" spc="0" normalizeH="0" baseline="0" noProof="0" dirty="0">
                <a:ln>
                  <a:noFill/>
                </a:ln>
                <a:solidFill>
                  <a:srgbClr val="000000"/>
                </a:solidFill>
                <a:effectLst/>
                <a:uLnTx/>
                <a:uFillTx/>
                <a:latin typeface="Neue Haas Grotesk Text Pro"/>
                <a:ea typeface="+mj-ea"/>
                <a:cs typeface="+mj-cs"/>
              </a:rPr>
              <a:t> = 500 </a:t>
            </a:r>
            <a:r>
              <a:rPr kumimoji="0" lang="pl-PL" sz="1800" b="1" i="0" u="none" strike="noStrike" kern="1200" cap="none" spc="0" normalizeH="0" baseline="0" noProof="0" dirty="0" err="1">
                <a:ln>
                  <a:noFill/>
                </a:ln>
                <a:solidFill>
                  <a:srgbClr val="000000"/>
                </a:solidFill>
                <a:effectLst/>
                <a:uLnTx/>
                <a:uFillTx/>
                <a:latin typeface="Neue Haas Grotesk Text Pro"/>
                <a:ea typeface="+mj-ea"/>
                <a:cs typeface="+mj-cs"/>
              </a:rPr>
              <a:t>days</a:t>
            </a:r>
            <a:endParaRPr lang="en-US" dirty="0"/>
          </a:p>
        </p:txBody>
      </p:sp>
      <p:sp>
        <p:nvSpPr>
          <p:cNvPr id="4157" name="Rectangle 4144">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58" name="Rectangle 4146">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 name="Tabela 2">
            <a:extLst>
              <a:ext uri="{FF2B5EF4-FFF2-40B4-BE49-F238E27FC236}">
                <a16:creationId xmlns:a16="http://schemas.microsoft.com/office/drawing/2014/main" id="{558AEBC1-A6B7-28FF-7DAC-3257FC72762F}"/>
              </a:ext>
            </a:extLst>
          </p:cNvPr>
          <p:cNvGraphicFramePr>
            <a:graphicFrameLocks noGrp="1"/>
          </p:cNvGraphicFramePr>
          <p:nvPr>
            <p:extLst>
              <p:ext uri="{D42A27DB-BD31-4B8C-83A1-F6EECF244321}">
                <p14:modId xmlns:p14="http://schemas.microsoft.com/office/powerpoint/2010/main" val="1993541763"/>
              </p:ext>
            </p:extLst>
          </p:nvPr>
        </p:nvGraphicFramePr>
        <p:xfrm>
          <a:off x="5266114" y="1941094"/>
          <a:ext cx="6560128" cy="3381873"/>
        </p:xfrm>
        <a:graphic>
          <a:graphicData uri="http://schemas.openxmlformats.org/drawingml/2006/table">
            <a:tbl>
              <a:tblPr firstRow="1" bandRow="1">
                <a:tableStyleId>{5C22544A-7EE6-4342-B048-85BDC9FD1C3A}</a:tableStyleId>
              </a:tblPr>
              <a:tblGrid>
                <a:gridCol w="1298359">
                  <a:extLst>
                    <a:ext uri="{9D8B030D-6E8A-4147-A177-3AD203B41FA5}">
                      <a16:colId xmlns:a16="http://schemas.microsoft.com/office/drawing/2014/main" val="539989791"/>
                    </a:ext>
                  </a:extLst>
                </a:gridCol>
                <a:gridCol w="1154097">
                  <a:extLst>
                    <a:ext uri="{9D8B030D-6E8A-4147-A177-3AD203B41FA5}">
                      <a16:colId xmlns:a16="http://schemas.microsoft.com/office/drawing/2014/main" val="349241118"/>
                    </a:ext>
                  </a:extLst>
                </a:gridCol>
                <a:gridCol w="1173078">
                  <a:extLst>
                    <a:ext uri="{9D8B030D-6E8A-4147-A177-3AD203B41FA5}">
                      <a16:colId xmlns:a16="http://schemas.microsoft.com/office/drawing/2014/main" val="2411615418"/>
                    </a:ext>
                  </a:extLst>
                </a:gridCol>
                <a:gridCol w="1343915">
                  <a:extLst>
                    <a:ext uri="{9D8B030D-6E8A-4147-A177-3AD203B41FA5}">
                      <a16:colId xmlns:a16="http://schemas.microsoft.com/office/drawing/2014/main" val="1942990170"/>
                    </a:ext>
                  </a:extLst>
                </a:gridCol>
                <a:gridCol w="1590679">
                  <a:extLst>
                    <a:ext uri="{9D8B030D-6E8A-4147-A177-3AD203B41FA5}">
                      <a16:colId xmlns:a16="http://schemas.microsoft.com/office/drawing/2014/main" val="1674727045"/>
                    </a:ext>
                  </a:extLst>
                </a:gridCol>
              </a:tblGrid>
              <a:tr h="891653">
                <a:tc>
                  <a:txBody>
                    <a:bodyPr/>
                    <a:lstStyle/>
                    <a:p>
                      <a:pPr algn="ctr"/>
                      <a:endParaRPr lang="en-GB" sz="1800" dirty="0"/>
                    </a:p>
                  </a:txBody>
                  <a:tcPr marL="134175" marR="134175" marT="67088" marB="67088" anchor="ctr"/>
                </a:tc>
                <a:tc>
                  <a:txBody>
                    <a:bodyPr/>
                    <a:lstStyle/>
                    <a:p>
                      <a:pPr algn="ctr"/>
                      <a:r>
                        <a:rPr lang="pl-PL" sz="1800" dirty="0"/>
                        <a:t>S&amp;P 500</a:t>
                      </a:r>
                      <a:endParaRPr lang="en-GB" sz="1800" dirty="0"/>
                    </a:p>
                  </a:txBody>
                  <a:tcPr marL="134175" marR="134175" marT="67088" marB="67088" anchor="ctr"/>
                </a:tc>
                <a:tc>
                  <a:txBody>
                    <a:bodyPr/>
                    <a:lstStyle/>
                    <a:p>
                      <a:pPr algn="ctr"/>
                      <a:r>
                        <a:rPr lang="pl-PL" sz="1800" dirty="0"/>
                        <a:t>DAX</a:t>
                      </a:r>
                      <a:endParaRPr lang="en-GB" sz="1800" dirty="0"/>
                    </a:p>
                  </a:txBody>
                  <a:tcPr marL="134175" marR="134175" marT="67088" marB="67088" anchor="ctr"/>
                </a:tc>
                <a:tc>
                  <a:txBody>
                    <a:bodyPr/>
                    <a:lstStyle/>
                    <a:p>
                      <a:pPr algn="ctr"/>
                      <a:r>
                        <a:rPr lang="pl-PL" sz="1800" dirty="0"/>
                        <a:t>FTSE 100</a:t>
                      </a:r>
                    </a:p>
                  </a:txBody>
                  <a:tcPr marL="134175" marR="134175" marT="67088" marB="67088" anchor="ctr"/>
                </a:tc>
                <a:tc>
                  <a:txBody>
                    <a:bodyPr/>
                    <a:lstStyle/>
                    <a:p>
                      <a:pPr algn="ctr"/>
                      <a:r>
                        <a:rPr lang="pl-PL" sz="1800" dirty="0"/>
                        <a:t>NIKKEI 225</a:t>
                      </a:r>
                      <a:endParaRPr lang="en-GB" sz="1800" dirty="0"/>
                    </a:p>
                  </a:txBody>
                  <a:tcPr marL="134175" marR="134175" marT="67088" marB="67088" anchor="ctr"/>
                </a:tc>
                <a:extLst>
                  <a:ext uri="{0D108BD9-81ED-4DB2-BD59-A6C34878D82A}">
                    <a16:rowId xmlns:a16="http://schemas.microsoft.com/office/drawing/2014/main" val="988212168"/>
                  </a:ext>
                </a:extLst>
              </a:tr>
              <a:tr h="602468">
                <a:tc>
                  <a:txBody>
                    <a:bodyPr/>
                    <a:lstStyle/>
                    <a:p>
                      <a:pPr algn="ctr"/>
                      <a:r>
                        <a:rPr lang="pl-PL" sz="1800" dirty="0" err="1"/>
                        <a:t>Empirical</a:t>
                      </a:r>
                      <a:endParaRPr lang="en-GB" sz="1800" dirty="0"/>
                    </a:p>
                  </a:txBody>
                  <a:tcPr marL="134175" marR="134175" marT="67088" marB="67088" anchor="ctr"/>
                </a:tc>
                <a:tc>
                  <a:txBody>
                    <a:bodyPr/>
                    <a:lstStyle/>
                    <a:p>
                      <a:pPr algn="ctr"/>
                      <a:r>
                        <a:rPr lang="pl-PL" sz="1800" dirty="0"/>
                        <a:t>10</a:t>
                      </a:r>
                      <a:endParaRPr lang="en-GB" sz="1800" dirty="0"/>
                    </a:p>
                  </a:txBody>
                  <a:tcPr marL="134175" marR="134175" marT="67088" marB="67088" anchor="ctr">
                    <a:solidFill>
                      <a:srgbClr val="0BE200"/>
                    </a:solidFill>
                  </a:tcPr>
                </a:tc>
                <a:tc>
                  <a:txBody>
                    <a:bodyPr/>
                    <a:lstStyle/>
                    <a:p>
                      <a:pPr algn="ctr"/>
                      <a:r>
                        <a:rPr lang="pl-PL" sz="1800" dirty="0"/>
                        <a:t>2</a:t>
                      </a:r>
                      <a:endParaRPr lang="en-GB" sz="1800" dirty="0"/>
                    </a:p>
                  </a:txBody>
                  <a:tcPr marL="134175" marR="134175" marT="67088" marB="67088" anchor="ctr">
                    <a:solidFill>
                      <a:srgbClr val="0BE200"/>
                    </a:solidFill>
                  </a:tcPr>
                </a:tc>
                <a:tc>
                  <a:txBody>
                    <a:bodyPr/>
                    <a:lstStyle/>
                    <a:p>
                      <a:pPr algn="ctr"/>
                      <a:r>
                        <a:rPr lang="pl-PL" sz="1800" dirty="0"/>
                        <a:t>5</a:t>
                      </a:r>
                      <a:endParaRPr lang="en-GB" sz="1800" dirty="0"/>
                    </a:p>
                  </a:txBody>
                  <a:tcPr marL="134175" marR="134175" marT="67088" marB="67088" anchor="ctr">
                    <a:solidFill>
                      <a:srgbClr val="0BE200"/>
                    </a:solidFill>
                  </a:tcPr>
                </a:tc>
                <a:tc>
                  <a:txBody>
                    <a:bodyPr/>
                    <a:lstStyle/>
                    <a:p>
                      <a:pPr algn="ctr"/>
                      <a:r>
                        <a:rPr lang="pl-PL" sz="1800" dirty="0"/>
                        <a:t>2</a:t>
                      </a:r>
                      <a:endParaRPr lang="en-GB" sz="1800" dirty="0"/>
                    </a:p>
                  </a:txBody>
                  <a:tcPr marL="134175" marR="134175" marT="67088" marB="67088" anchor="ctr">
                    <a:solidFill>
                      <a:srgbClr val="0BE200"/>
                    </a:solidFill>
                  </a:tcPr>
                </a:tc>
                <a:extLst>
                  <a:ext uri="{0D108BD9-81ED-4DB2-BD59-A6C34878D82A}">
                    <a16:rowId xmlns:a16="http://schemas.microsoft.com/office/drawing/2014/main" val="3879685073"/>
                  </a:ext>
                </a:extLst>
              </a:tr>
              <a:tr h="602468">
                <a:tc>
                  <a:txBody>
                    <a:bodyPr/>
                    <a:lstStyle/>
                    <a:p>
                      <a:pPr algn="ctr"/>
                      <a:r>
                        <a:rPr lang="pl-PL" sz="1800" dirty="0" err="1"/>
                        <a:t>Normal</a:t>
                      </a:r>
                      <a:endParaRPr lang="en-GB" sz="1800" dirty="0"/>
                    </a:p>
                  </a:txBody>
                  <a:tcPr marL="134175" marR="134175" marT="67088" marB="67088" anchor="ctr"/>
                </a:tc>
                <a:tc>
                  <a:txBody>
                    <a:bodyPr/>
                    <a:lstStyle/>
                    <a:p>
                      <a:pPr algn="ctr"/>
                      <a:r>
                        <a:rPr lang="pl-PL" sz="1800" dirty="0"/>
                        <a:t>12</a:t>
                      </a:r>
                      <a:endParaRPr lang="en-GB" sz="1800" dirty="0"/>
                    </a:p>
                  </a:txBody>
                  <a:tcPr marL="134175" marR="134175" marT="67088" marB="67088" anchor="ctr">
                    <a:solidFill>
                      <a:srgbClr val="F9FF11"/>
                    </a:solidFill>
                  </a:tcPr>
                </a:tc>
                <a:tc>
                  <a:txBody>
                    <a:bodyPr/>
                    <a:lstStyle/>
                    <a:p>
                      <a:pPr algn="ctr"/>
                      <a:r>
                        <a:rPr lang="pl-PL" sz="1800" dirty="0"/>
                        <a:t>11</a:t>
                      </a:r>
                      <a:endParaRPr lang="en-GB" sz="1800" dirty="0"/>
                    </a:p>
                  </a:txBody>
                  <a:tcPr marL="134175" marR="134175" marT="67088" marB="67088" anchor="ctr">
                    <a:solidFill>
                      <a:srgbClr val="F9FF11"/>
                    </a:solidFill>
                  </a:tcPr>
                </a:tc>
                <a:tc>
                  <a:txBody>
                    <a:bodyPr/>
                    <a:lstStyle/>
                    <a:p>
                      <a:pPr algn="ctr"/>
                      <a:r>
                        <a:rPr lang="pl-PL" sz="1800" dirty="0"/>
                        <a:t>8</a:t>
                      </a:r>
                      <a:endParaRPr lang="en-GB" sz="1800" dirty="0"/>
                    </a:p>
                  </a:txBody>
                  <a:tcPr marL="134175" marR="134175" marT="67088" marB="67088" anchor="ctr">
                    <a:solidFill>
                      <a:srgbClr val="0BE200"/>
                    </a:solidFill>
                  </a:tcPr>
                </a:tc>
                <a:tc>
                  <a:txBody>
                    <a:bodyPr/>
                    <a:lstStyle/>
                    <a:p>
                      <a:pPr algn="ctr"/>
                      <a:r>
                        <a:rPr lang="pl-PL" sz="1800" dirty="0"/>
                        <a:t>5</a:t>
                      </a:r>
                      <a:endParaRPr lang="en-GB" sz="1800" dirty="0"/>
                    </a:p>
                  </a:txBody>
                  <a:tcPr marL="134175" marR="134175" marT="67088" marB="67088" anchor="ctr">
                    <a:solidFill>
                      <a:srgbClr val="0BE200"/>
                    </a:solidFill>
                  </a:tcPr>
                </a:tc>
                <a:extLst>
                  <a:ext uri="{0D108BD9-81ED-4DB2-BD59-A6C34878D82A}">
                    <a16:rowId xmlns:a16="http://schemas.microsoft.com/office/drawing/2014/main" val="4246642950"/>
                  </a:ext>
                </a:extLst>
              </a:tr>
              <a:tr h="647506">
                <a:tc>
                  <a:txBody>
                    <a:bodyPr/>
                    <a:lstStyle/>
                    <a:p>
                      <a:pPr algn="ctr"/>
                      <a:r>
                        <a:rPr lang="pl-PL" sz="1800" dirty="0" err="1"/>
                        <a:t>Unbiased</a:t>
                      </a:r>
                      <a:r>
                        <a:rPr lang="pl-PL" sz="1800" dirty="0"/>
                        <a:t> </a:t>
                      </a:r>
                      <a:r>
                        <a:rPr lang="pl-PL" sz="1800" dirty="0" err="1"/>
                        <a:t>normal</a:t>
                      </a:r>
                      <a:endParaRPr lang="en-GB" sz="1800" dirty="0"/>
                    </a:p>
                  </a:txBody>
                  <a:tcPr marL="134175" marR="134175" marT="67088" marB="67088" anchor="ctr"/>
                </a:tc>
                <a:tc>
                  <a:txBody>
                    <a:bodyPr/>
                    <a:lstStyle/>
                    <a:p>
                      <a:pPr algn="ctr"/>
                      <a:r>
                        <a:rPr lang="pl-PL" sz="1800" dirty="0"/>
                        <a:t>12</a:t>
                      </a:r>
                      <a:endParaRPr lang="en-GB" sz="1800" dirty="0"/>
                    </a:p>
                  </a:txBody>
                  <a:tcPr marL="134175" marR="134175" marT="67088" marB="67088" anchor="ctr">
                    <a:solidFill>
                      <a:srgbClr val="F9FF11"/>
                    </a:solidFill>
                  </a:tcPr>
                </a:tc>
                <a:tc>
                  <a:txBody>
                    <a:bodyPr/>
                    <a:lstStyle/>
                    <a:p>
                      <a:pPr algn="ctr"/>
                      <a:r>
                        <a:rPr lang="pl-PL" sz="1800" dirty="0"/>
                        <a:t>11</a:t>
                      </a:r>
                      <a:endParaRPr lang="en-GB" sz="1800" dirty="0"/>
                    </a:p>
                  </a:txBody>
                  <a:tcPr marL="134175" marR="134175" marT="67088" marB="67088" anchor="ctr">
                    <a:solidFill>
                      <a:srgbClr val="F9FF11"/>
                    </a:solidFill>
                  </a:tcPr>
                </a:tc>
                <a:tc>
                  <a:txBody>
                    <a:bodyPr/>
                    <a:lstStyle/>
                    <a:p>
                      <a:pPr algn="ctr"/>
                      <a:r>
                        <a:rPr lang="pl-PL" sz="1800" dirty="0"/>
                        <a:t>8</a:t>
                      </a:r>
                      <a:endParaRPr lang="en-GB" sz="1800" dirty="0"/>
                    </a:p>
                  </a:txBody>
                  <a:tcPr marL="134175" marR="134175" marT="67088" marB="67088" anchor="ctr">
                    <a:solidFill>
                      <a:srgbClr val="0BE200"/>
                    </a:solidFill>
                  </a:tcPr>
                </a:tc>
                <a:tc>
                  <a:txBody>
                    <a:bodyPr/>
                    <a:lstStyle/>
                    <a:p>
                      <a:pPr algn="ctr"/>
                      <a:r>
                        <a:rPr lang="pl-PL" sz="1800" dirty="0"/>
                        <a:t>5</a:t>
                      </a:r>
                      <a:endParaRPr lang="en-GB" sz="1800" dirty="0"/>
                    </a:p>
                  </a:txBody>
                  <a:tcPr marL="134175" marR="134175" marT="67088" marB="67088" anchor="ctr">
                    <a:solidFill>
                      <a:srgbClr val="0BE200"/>
                    </a:solidFill>
                  </a:tcPr>
                </a:tc>
                <a:extLst>
                  <a:ext uri="{0D108BD9-81ED-4DB2-BD59-A6C34878D82A}">
                    <a16:rowId xmlns:a16="http://schemas.microsoft.com/office/drawing/2014/main" val="3245300286"/>
                  </a:ext>
                </a:extLst>
              </a:tr>
              <a:tr h="602468">
                <a:tc>
                  <a:txBody>
                    <a:bodyPr/>
                    <a:lstStyle/>
                    <a:p>
                      <a:pPr algn="ctr"/>
                      <a:r>
                        <a:rPr lang="pl-PL" sz="1800" dirty="0" err="1"/>
                        <a:t>Weighted</a:t>
                      </a:r>
                      <a:endParaRPr lang="en-GB" sz="1800" dirty="0"/>
                    </a:p>
                  </a:txBody>
                  <a:tcPr marL="134175" marR="134175" marT="67088" marB="67088" anchor="ctr"/>
                </a:tc>
                <a:tc>
                  <a:txBody>
                    <a:bodyPr/>
                    <a:lstStyle/>
                    <a:p>
                      <a:pPr algn="ctr"/>
                      <a:r>
                        <a:rPr lang="pl-PL" sz="1800" dirty="0"/>
                        <a:t>8</a:t>
                      </a:r>
                      <a:endParaRPr lang="en-GB" sz="1800" dirty="0"/>
                    </a:p>
                  </a:txBody>
                  <a:tcPr marL="134175" marR="134175" marT="67088" marB="67088" anchor="ctr">
                    <a:solidFill>
                      <a:srgbClr val="0BE200"/>
                    </a:solidFill>
                  </a:tcPr>
                </a:tc>
                <a:tc>
                  <a:txBody>
                    <a:bodyPr/>
                    <a:lstStyle/>
                    <a:p>
                      <a:pPr algn="ctr"/>
                      <a:r>
                        <a:rPr lang="pl-PL" sz="1800" dirty="0"/>
                        <a:t>8</a:t>
                      </a:r>
                      <a:endParaRPr lang="en-GB" sz="1800" dirty="0"/>
                    </a:p>
                  </a:txBody>
                  <a:tcPr marL="134175" marR="134175" marT="67088" marB="67088" anchor="ctr">
                    <a:solidFill>
                      <a:srgbClr val="0BE200"/>
                    </a:solidFill>
                  </a:tcPr>
                </a:tc>
                <a:tc>
                  <a:txBody>
                    <a:bodyPr/>
                    <a:lstStyle/>
                    <a:p>
                      <a:pPr algn="ctr"/>
                      <a:r>
                        <a:rPr lang="pl-PL" sz="1800" dirty="0"/>
                        <a:t>5</a:t>
                      </a:r>
                      <a:endParaRPr lang="en-GB" sz="1800" dirty="0"/>
                    </a:p>
                  </a:txBody>
                  <a:tcPr marL="134175" marR="134175" marT="67088" marB="67088" anchor="ctr">
                    <a:solidFill>
                      <a:srgbClr val="0BE200"/>
                    </a:solidFill>
                  </a:tcPr>
                </a:tc>
                <a:tc>
                  <a:txBody>
                    <a:bodyPr/>
                    <a:lstStyle/>
                    <a:p>
                      <a:pPr algn="ctr"/>
                      <a:r>
                        <a:rPr lang="pl-PL" sz="1800" dirty="0"/>
                        <a:t>7</a:t>
                      </a:r>
                      <a:endParaRPr lang="en-GB" sz="1800" dirty="0"/>
                    </a:p>
                  </a:txBody>
                  <a:tcPr marL="134175" marR="134175" marT="67088" marB="67088" anchor="ctr">
                    <a:solidFill>
                      <a:srgbClr val="0BE200"/>
                    </a:solidFill>
                  </a:tcPr>
                </a:tc>
                <a:extLst>
                  <a:ext uri="{0D108BD9-81ED-4DB2-BD59-A6C34878D82A}">
                    <a16:rowId xmlns:a16="http://schemas.microsoft.com/office/drawing/2014/main" val="1764992992"/>
                  </a:ext>
                </a:extLst>
              </a:tr>
            </a:tbl>
          </a:graphicData>
        </a:graphic>
      </p:graphicFrame>
      <mc:AlternateContent xmlns:mc="http://schemas.openxmlformats.org/markup-compatibility/2006" xmlns:a14="http://schemas.microsoft.com/office/drawing/2010/main">
        <mc:Choice Requires="a14">
          <p:sp>
            <p:nvSpPr>
              <p:cNvPr id="5" name="Symbol zastępczy tekstu 3">
                <a:extLst>
                  <a:ext uri="{FF2B5EF4-FFF2-40B4-BE49-F238E27FC236}">
                    <a16:creationId xmlns:a16="http://schemas.microsoft.com/office/drawing/2014/main" id="{BE596FE4-00A6-67C2-1F60-27C8780D17CE}"/>
                  </a:ext>
                </a:extLst>
              </p:cNvPr>
              <p:cNvSpPr txBox="1">
                <a:spLocks/>
              </p:cNvSpPr>
              <p:nvPr/>
            </p:nvSpPr>
            <p:spPr>
              <a:xfrm>
                <a:off x="411480" y="2691969"/>
                <a:ext cx="4443154" cy="349286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700" dirty="0"/>
                  <a:t>Backtesting </a:t>
                </a:r>
                <a:r>
                  <a:rPr lang="pl-PL" sz="1700" dirty="0"/>
                  <a:t>for </a:t>
                </a:r>
                <a:r>
                  <a:rPr lang="pl-PL" sz="1700" dirty="0" err="1"/>
                  <a:t>all</a:t>
                </a:r>
                <a:r>
                  <a:rPr lang="pl-PL" sz="1700" dirty="0"/>
                  <a:t> (</a:t>
                </a:r>
                <a14:m>
                  <m:oMath xmlns:m="http://schemas.openxmlformats.org/officeDocument/2006/math">
                    <m:r>
                      <a:rPr lang="pl-PL" sz="1700" b="0" i="1" smtClean="0">
                        <a:latin typeface="Cambria Math" panose="02040503050406030204" pitchFamily="18" charset="0"/>
                      </a:rPr>
                      <m:t>𝑘</m:t>
                    </m:r>
                    <m:r>
                      <a:rPr lang="pl-PL" sz="1700" b="0" i="1" smtClean="0">
                        <a:latin typeface="Cambria Math" panose="02040503050406030204" pitchFamily="18" charset="0"/>
                      </a:rPr>
                      <m:t>=755)</m:t>
                    </m:r>
                  </m:oMath>
                </a14:m>
                <a:r>
                  <a:rPr lang="pl-PL" sz="1700" dirty="0"/>
                  <a:t> </a:t>
                </a:r>
                <a:r>
                  <a:rPr lang="pl-PL" sz="1700" dirty="0" err="1"/>
                  <a:t>calculated</a:t>
                </a:r>
                <a:r>
                  <a:rPr lang="pl-PL" sz="1700" dirty="0"/>
                  <a:t> </a:t>
                </a:r>
                <a:r>
                  <a:rPr lang="pl-PL" sz="1700" dirty="0" err="1"/>
                  <a:t>VaRs</a:t>
                </a:r>
                <a:r>
                  <a:rPr lang="pl-PL" sz="1700" dirty="0"/>
                  <a:t> with 500 </a:t>
                </a:r>
                <a:r>
                  <a:rPr lang="pl-PL" sz="1700" dirty="0" err="1"/>
                  <a:t>days</a:t>
                </a:r>
                <a:r>
                  <a:rPr lang="pl-PL" sz="1700" dirty="0"/>
                  <a:t> </a:t>
                </a:r>
                <a:r>
                  <a:rPr lang="pl-PL" sz="1700" dirty="0" err="1"/>
                  <a:t>lookback</a:t>
                </a:r>
                <a:r>
                  <a:rPr lang="pl-PL" sz="1700" dirty="0"/>
                  <a:t> period:</a:t>
                </a:r>
              </a:p>
              <a:p>
                <a:pPr marL="285750" indent="-285750">
                  <a:buFont typeface="Arial" panose="020B0604020202020204" pitchFamily="34" charset="0"/>
                  <a:buChar char="•"/>
                </a:pPr>
                <a:r>
                  <a:rPr lang="pl-PL" sz="1700" b="0" i="0" dirty="0"/>
                  <a:t>the </a:t>
                </a:r>
                <a:r>
                  <a:rPr lang="pl-PL" sz="1700" b="0" i="0" dirty="0" err="1"/>
                  <a:t>green</a:t>
                </a:r>
                <a:r>
                  <a:rPr lang="pl-PL" sz="1700" b="0" i="0" dirty="0"/>
                  <a:t> </a:t>
                </a:r>
                <a:r>
                  <a:rPr lang="pl-PL" sz="1700" b="0" i="0" dirty="0" err="1"/>
                  <a:t>zone</a:t>
                </a:r>
                <a:r>
                  <a:rPr lang="pl-PL" sz="1700" b="0" i="0" dirty="0"/>
                  <a:t> </a:t>
                </a:r>
                <a:r>
                  <a:rPr lang="pl-PL" sz="1700" b="0" i="0" dirty="0" err="1"/>
                  <a:t>ends</a:t>
                </a:r>
                <a:r>
                  <a:rPr lang="pl-PL" sz="1700" b="0" i="0" dirty="0"/>
                  <a:t> with 10 </a:t>
                </a:r>
                <a:r>
                  <a:rPr lang="pl-PL" sz="1700" b="0" i="0" dirty="0" err="1"/>
                  <a:t>breaches</a:t>
                </a:r>
                <a:endParaRPr lang="pl-PL" sz="1700" dirty="0"/>
              </a:p>
              <a:p>
                <a:pPr marL="285750" indent="-285750">
                  <a:buFont typeface="Arial" panose="020B0604020202020204" pitchFamily="34" charset="0"/>
                  <a:buChar char="•"/>
                </a:pPr>
                <a:r>
                  <a:rPr lang="en-US" sz="1700" dirty="0"/>
                  <a:t>the yellow zone starts with 1</a:t>
                </a:r>
                <a:r>
                  <a:rPr lang="pl-PL" sz="1700" dirty="0"/>
                  <a:t>1</a:t>
                </a:r>
                <a:r>
                  <a:rPr lang="en-US" sz="1700" dirty="0"/>
                  <a:t> </a:t>
                </a:r>
                <a:r>
                  <a:rPr lang="pl-PL" sz="1700" dirty="0" err="1"/>
                  <a:t>breaches</a:t>
                </a:r>
                <a:endParaRPr lang="pl-PL" sz="1700" dirty="0"/>
              </a:p>
              <a:p>
                <a:pPr marL="285750" indent="-285750">
                  <a:buFont typeface="Arial" panose="020B0604020202020204" pitchFamily="34" charset="0"/>
                  <a:buChar char="•"/>
                </a:pPr>
                <a:r>
                  <a:rPr lang="en-US" sz="1700" dirty="0"/>
                  <a:t>the red zone starts with </a:t>
                </a:r>
                <a:r>
                  <a:rPr lang="pl-PL" sz="1700" dirty="0"/>
                  <a:t>20</a:t>
                </a:r>
                <a:r>
                  <a:rPr lang="en-US" sz="1700" dirty="0"/>
                  <a:t> </a:t>
                </a:r>
                <a:r>
                  <a:rPr lang="pl-PL" sz="1700" dirty="0" err="1"/>
                  <a:t>breaches</a:t>
                </a:r>
                <a:endParaRPr lang="pl-PL" sz="1700" b="0" i="0" dirty="0"/>
              </a:p>
              <a:p>
                <a:endParaRPr lang="pl-PL" sz="1700" dirty="0"/>
              </a:p>
            </p:txBody>
          </p:sp>
        </mc:Choice>
        <mc:Fallback xmlns="">
          <p:sp>
            <p:nvSpPr>
              <p:cNvPr id="5" name="Symbol zastępczy tekstu 3">
                <a:extLst>
                  <a:ext uri="{FF2B5EF4-FFF2-40B4-BE49-F238E27FC236}">
                    <a16:creationId xmlns:a16="http://schemas.microsoft.com/office/drawing/2014/main" id="{BE596FE4-00A6-67C2-1F60-27C8780D17CE}"/>
                  </a:ext>
                </a:extLst>
              </p:cNvPr>
              <p:cNvSpPr txBox="1">
                <a:spLocks noRot="1" noChangeAspect="1" noMove="1" noResize="1" noEditPoints="1" noAdjustHandles="1" noChangeArrowheads="1" noChangeShapeType="1" noTextEdit="1"/>
              </p:cNvSpPr>
              <p:nvPr/>
            </p:nvSpPr>
            <p:spPr>
              <a:xfrm>
                <a:off x="411480" y="2691969"/>
                <a:ext cx="4443154" cy="3492868"/>
              </a:xfrm>
              <a:prstGeom prst="rect">
                <a:avLst/>
              </a:prstGeom>
              <a:blipFill>
                <a:blip r:embed="rId2"/>
                <a:stretch>
                  <a:fillRect l="-962" t="-349"/>
                </a:stretch>
              </a:blipFill>
            </p:spPr>
            <p:txBody>
              <a:bodyPr/>
              <a:lstStyle/>
              <a:p>
                <a:r>
                  <a:rPr lang="pl-PL">
                    <a:noFill/>
                  </a:rPr>
                  <a:t> </a:t>
                </a:r>
              </a:p>
            </p:txBody>
          </p:sp>
        </mc:Fallback>
      </mc:AlternateContent>
    </p:spTree>
    <p:extLst>
      <p:ext uri="{BB962C8B-B14F-4D97-AF65-F5344CB8AC3E}">
        <p14:creationId xmlns:p14="http://schemas.microsoft.com/office/powerpoint/2010/main" val="1433227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DB28DD5-87F0-ACBD-261E-90F41DE8CA0D}"/>
              </a:ext>
            </a:extLst>
          </p:cNvPr>
          <p:cNvSpPr>
            <a:spLocks noGrp="1"/>
          </p:cNvSpPr>
          <p:nvPr>
            <p:ph type="title"/>
          </p:nvPr>
        </p:nvSpPr>
        <p:spPr/>
        <p:txBody>
          <a:bodyPr/>
          <a:lstStyle/>
          <a:p>
            <a:r>
              <a:rPr lang="pl-PL" dirty="0" err="1"/>
              <a:t>Conclusions</a:t>
            </a:r>
            <a:endParaRPr lang="pl-PL" dirty="0"/>
          </a:p>
        </p:txBody>
      </p:sp>
      <p:sp>
        <p:nvSpPr>
          <p:cNvPr id="3" name="Symbol zastępczy obrazu 2">
            <a:extLst>
              <a:ext uri="{FF2B5EF4-FFF2-40B4-BE49-F238E27FC236}">
                <a16:creationId xmlns:a16="http://schemas.microsoft.com/office/drawing/2014/main" id="{530CE09A-70A2-EE0D-C69E-065556C0DF78}"/>
              </a:ext>
            </a:extLst>
          </p:cNvPr>
          <p:cNvSpPr>
            <a:spLocks noGrp="1"/>
          </p:cNvSpPr>
          <p:nvPr>
            <p:ph type="pic" idx="1"/>
          </p:nvPr>
        </p:nvSpPr>
        <p:spPr/>
        <p:txBody>
          <a:bodyPr>
            <a:normAutofit/>
          </a:bodyPr>
          <a:lstStyle/>
          <a:p>
            <a:r>
              <a:rPr lang="pl-PL" sz="2400" dirty="0"/>
              <a:t>The </a:t>
            </a:r>
            <a:r>
              <a:rPr lang="pl-PL" sz="2400" dirty="0" err="1"/>
              <a:t>best</a:t>
            </a:r>
            <a:r>
              <a:rPr lang="pl-PL" sz="2400" dirty="0"/>
              <a:t> </a:t>
            </a:r>
            <a:r>
              <a:rPr lang="pl-PL" sz="2400" dirty="0" err="1"/>
              <a:t>estimators</a:t>
            </a:r>
            <a:r>
              <a:rPr lang="pl-PL" sz="2400" dirty="0"/>
              <a:t> for </a:t>
            </a:r>
            <a:r>
              <a:rPr lang="pl-PL" sz="2400" dirty="0" err="1"/>
              <a:t>us</a:t>
            </a:r>
            <a:r>
              <a:rPr lang="pl-PL" sz="2400" dirty="0"/>
              <a:t> </a:t>
            </a:r>
            <a:r>
              <a:rPr lang="pl-PL" sz="2400" dirty="0" err="1"/>
              <a:t>are</a:t>
            </a:r>
            <a:r>
              <a:rPr lang="pl-PL" sz="2400" dirty="0"/>
              <a:t> </a:t>
            </a:r>
            <a:r>
              <a:rPr lang="pl-PL" sz="2400" dirty="0" err="1"/>
              <a:t>historical</a:t>
            </a:r>
            <a:r>
              <a:rPr lang="pl-PL" sz="2400" dirty="0"/>
              <a:t> and </a:t>
            </a:r>
            <a:r>
              <a:rPr lang="pl-PL" sz="2400" dirty="0" err="1"/>
              <a:t>weighted</a:t>
            </a:r>
            <a:r>
              <a:rPr lang="pl-PL" sz="2400" dirty="0"/>
              <a:t> </a:t>
            </a:r>
            <a:r>
              <a:rPr lang="pl-PL" sz="2400" dirty="0" err="1"/>
              <a:t>historical</a:t>
            </a:r>
            <a:r>
              <a:rPr lang="pl-PL" sz="2400" dirty="0"/>
              <a:t> </a:t>
            </a:r>
            <a:r>
              <a:rPr lang="pl-PL" sz="2400" dirty="0" err="1"/>
              <a:t>VaRs</a:t>
            </a:r>
            <a:r>
              <a:rPr lang="pl-PL" sz="2400" dirty="0"/>
              <a:t>. </a:t>
            </a:r>
          </a:p>
          <a:p>
            <a:r>
              <a:rPr lang="pl-PL" sz="2400" dirty="0"/>
              <a:t>We </a:t>
            </a:r>
            <a:r>
              <a:rPr lang="pl-PL" sz="2400" dirty="0" err="1"/>
              <a:t>see</a:t>
            </a:r>
            <a:r>
              <a:rPr lang="pl-PL" sz="2400" dirty="0"/>
              <a:t> </a:t>
            </a:r>
            <a:r>
              <a:rPr lang="pl-PL" sz="2400" dirty="0" err="1"/>
              <a:t>that</a:t>
            </a:r>
            <a:r>
              <a:rPr lang="pl-PL" sz="2400" dirty="0"/>
              <a:t> the </a:t>
            </a:r>
            <a:r>
              <a:rPr lang="pl-PL" sz="2400" dirty="0" err="1"/>
              <a:t>weighted</a:t>
            </a:r>
            <a:r>
              <a:rPr lang="pl-PL" sz="2400" dirty="0"/>
              <a:t> one </a:t>
            </a:r>
            <a:r>
              <a:rPr lang="pl-PL" sz="2400" dirty="0" err="1"/>
              <a:t>is</a:t>
            </a:r>
            <a:r>
              <a:rPr lang="pl-PL" sz="2400" dirty="0"/>
              <a:t> </a:t>
            </a:r>
            <a:r>
              <a:rPr lang="pl-PL" sz="2400" dirty="0" err="1"/>
              <a:t>slightly</a:t>
            </a:r>
            <a:r>
              <a:rPr lang="pl-PL" sz="2400" dirty="0"/>
              <a:t> </a:t>
            </a:r>
            <a:r>
              <a:rPr lang="pl-PL" sz="2400" dirty="0" err="1"/>
              <a:t>harder</a:t>
            </a:r>
            <a:r>
              <a:rPr lang="pl-PL" sz="2400" dirty="0"/>
              <a:t> to </a:t>
            </a:r>
            <a:r>
              <a:rPr lang="pl-PL" sz="2400" dirty="0" err="1"/>
              <a:t>implement</a:t>
            </a:r>
            <a:r>
              <a:rPr lang="pl-PL" sz="2400" dirty="0"/>
              <a:t> and we </a:t>
            </a:r>
            <a:r>
              <a:rPr lang="pl-PL" sz="2400" dirty="0" err="1"/>
              <a:t>must</a:t>
            </a:r>
            <a:r>
              <a:rPr lang="pl-PL" sz="2400" dirty="0"/>
              <a:t> </a:t>
            </a:r>
            <a:r>
              <a:rPr lang="pl-PL" sz="2400" dirty="0" err="1"/>
              <a:t>find</a:t>
            </a:r>
            <a:r>
              <a:rPr lang="pl-PL" sz="2400" dirty="0"/>
              <a:t> </a:t>
            </a:r>
            <a:r>
              <a:rPr lang="pl-PL" sz="2400" dirty="0" err="1"/>
              <a:t>appropriate</a:t>
            </a:r>
            <a:r>
              <a:rPr lang="pl-PL" sz="2400" dirty="0"/>
              <a:t> </a:t>
            </a:r>
            <a:r>
              <a:rPr lang="pl-PL" sz="2400" dirty="0" err="1"/>
              <a:t>decay</a:t>
            </a:r>
            <a:r>
              <a:rPr lang="pl-PL" sz="2400" dirty="0"/>
              <a:t> </a:t>
            </a:r>
            <a:r>
              <a:rPr lang="pl-PL" sz="2400" dirty="0" err="1"/>
              <a:t>factor</a:t>
            </a:r>
            <a:r>
              <a:rPr lang="pl-PL" sz="2400" dirty="0"/>
              <a:t>. </a:t>
            </a:r>
            <a:r>
              <a:rPr lang="pl-PL" sz="2400" dirty="0" err="1"/>
              <a:t>However</a:t>
            </a:r>
            <a:r>
              <a:rPr lang="pl-PL" sz="2400" dirty="0"/>
              <a:t> we </a:t>
            </a:r>
            <a:r>
              <a:rPr lang="pl-PL" sz="2400" dirty="0" err="1"/>
              <a:t>are</a:t>
            </a:r>
            <a:r>
              <a:rPr lang="pl-PL" sz="2400" dirty="0"/>
              <a:t> </a:t>
            </a:r>
            <a:r>
              <a:rPr lang="pl-PL" sz="2400" dirty="0" err="1"/>
              <a:t>more</a:t>
            </a:r>
            <a:r>
              <a:rPr lang="pl-PL" sz="2400" dirty="0"/>
              <a:t> </a:t>
            </a:r>
            <a:r>
              <a:rPr lang="pl-PL" sz="2400" dirty="0" err="1"/>
              <a:t>flexible</a:t>
            </a:r>
            <a:r>
              <a:rPr lang="pl-PL" sz="2400" dirty="0"/>
              <a:t> in </a:t>
            </a:r>
            <a:r>
              <a:rPr lang="pl-PL" sz="2400" dirty="0" err="1"/>
              <a:t>this</a:t>
            </a:r>
            <a:r>
              <a:rPr lang="pl-PL" sz="2400" dirty="0"/>
              <a:t> </a:t>
            </a:r>
            <a:r>
              <a:rPr lang="pl-PL" sz="2400" dirty="0" err="1"/>
              <a:t>case</a:t>
            </a:r>
            <a:r>
              <a:rPr lang="pl-PL" sz="2400" dirty="0"/>
              <a:t>.</a:t>
            </a:r>
          </a:p>
          <a:p>
            <a:r>
              <a:rPr lang="en-US" sz="2400" dirty="0"/>
              <a:t>To conclude, we decided to choose weighted historical </a:t>
            </a:r>
            <a:r>
              <a:rPr lang="en-US" sz="2400" dirty="0" err="1"/>
              <a:t>VaR</a:t>
            </a:r>
            <a:r>
              <a:rPr lang="en-US" sz="2400" dirty="0"/>
              <a:t> as the best estimator. As stated by the regulator, we chose a 250-day lookback period.</a:t>
            </a:r>
            <a:endParaRPr lang="pl-PL" sz="2400" dirty="0"/>
          </a:p>
        </p:txBody>
      </p:sp>
      <p:pic>
        <p:nvPicPr>
          <p:cNvPr id="8" name="Grafika 7" descr="Żarówka i koło zębate z wypełnieniem pełnym">
            <a:extLst>
              <a:ext uri="{FF2B5EF4-FFF2-40B4-BE49-F238E27FC236}">
                <a16:creationId xmlns:a16="http://schemas.microsoft.com/office/drawing/2014/main" id="{ECA22841-FCFB-1ECE-6457-C981F73D30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24749" y="3233043"/>
            <a:ext cx="2187678" cy="2187678"/>
          </a:xfrm>
          <a:prstGeom prst="rect">
            <a:avLst/>
          </a:prstGeom>
        </p:spPr>
      </p:pic>
    </p:spTree>
    <p:extLst>
      <p:ext uri="{BB962C8B-B14F-4D97-AF65-F5344CB8AC3E}">
        <p14:creationId xmlns:p14="http://schemas.microsoft.com/office/powerpoint/2010/main" val="4234985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DB28DD5-87F0-ACBD-261E-90F41DE8CA0D}"/>
              </a:ext>
            </a:extLst>
          </p:cNvPr>
          <p:cNvSpPr>
            <a:spLocks noGrp="1"/>
          </p:cNvSpPr>
          <p:nvPr>
            <p:ph type="title"/>
          </p:nvPr>
        </p:nvSpPr>
        <p:spPr>
          <a:xfrm>
            <a:off x="868680" y="1709928"/>
            <a:ext cx="3319862" cy="1709928"/>
          </a:xfrm>
        </p:spPr>
        <p:txBody>
          <a:bodyPr/>
          <a:lstStyle/>
          <a:p>
            <a:r>
              <a:rPr lang="pl-PL" dirty="0" err="1"/>
              <a:t>Potential</a:t>
            </a:r>
            <a:r>
              <a:rPr lang="pl-PL" dirty="0"/>
              <a:t> </a:t>
            </a:r>
            <a:r>
              <a:rPr lang="pl-PL" dirty="0" err="1"/>
              <a:t>enhancements</a:t>
            </a:r>
            <a:endParaRPr lang="pl-PL" dirty="0"/>
          </a:p>
        </p:txBody>
      </p:sp>
      <p:pic>
        <p:nvPicPr>
          <p:cNvPr id="8" name="Grafika 7" descr="Żarówka i koło zębate z wypełnieniem pełnym">
            <a:extLst>
              <a:ext uri="{FF2B5EF4-FFF2-40B4-BE49-F238E27FC236}">
                <a16:creationId xmlns:a16="http://schemas.microsoft.com/office/drawing/2014/main" id="{ECA22841-FCFB-1ECE-6457-C981F73D30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24749" y="3233043"/>
            <a:ext cx="2187678" cy="2187678"/>
          </a:xfrm>
          <a:prstGeom prst="rect">
            <a:avLst/>
          </a:prstGeom>
        </p:spPr>
      </p:pic>
      <p:graphicFrame>
        <p:nvGraphicFramePr>
          <p:cNvPr id="12" name="Symbol zastępczy obrazu 2">
            <a:extLst>
              <a:ext uri="{FF2B5EF4-FFF2-40B4-BE49-F238E27FC236}">
                <a16:creationId xmlns:a16="http://schemas.microsoft.com/office/drawing/2014/main" id="{6A4005C1-F4C9-1EB4-3302-F685D8BCE861}"/>
              </a:ext>
            </a:extLst>
          </p:cNvPr>
          <p:cNvGraphicFramePr/>
          <p:nvPr/>
        </p:nvGraphicFramePr>
        <p:xfrm>
          <a:off x="4965192" y="1161288"/>
          <a:ext cx="6729984" cy="46451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23011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7A980F2-515F-5005-8FAB-3C6017C42F4A}"/>
              </a:ext>
            </a:extLst>
          </p:cNvPr>
          <p:cNvSpPr>
            <a:spLocks noGrp="1"/>
          </p:cNvSpPr>
          <p:nvPr>
            <p:ph type="ctrTitle"/>
          </p:nvPr>
        </p:nvSpPr>
        <p:spPr>
          <a:xfrm>
            <a:off x="477981" y="1122363"/>
            <a:ext cx="4023360" cy="3204134"/>
          </a:xfrm>
        </p:spPr>
        <p:txBody>
          <a:bodyPr anchor="b">
            <a:normAutofit/>
          </a:bodyPr>
          <a:lstStyle/>
          <a:p>
            <a:r>
              <a:rPr lang="pl-PL" sz="4800"/>
              <a:t>Thank you!</a:t>
            </a:r>
            <a:endParaRPr lang="en-GB" sz="4800"/>
          </a:p>
        </p:txBody>
      </p:sp>
      <p:sp>
        <p:nvSpPr>
          <p:cNvPr id="3" name="Podtytuł 2">
            <a:extLst>
              <a:ext uri="{FF2B5EF4-FFF2-40B4-BE49-F238E27FC236}">
                <a16:creationId xmlns:a16="http://schemas.microsoft.com/office/drawing/2014/main" id="{C1B2BEED-EEE9-C45E-18BB-6E6AB5C52ED3}"/>
              </a:ext>
            </a:extLst>
          </p:cNvPr>
          <p:cNvSpPr>
            <a:spLocks noGrp="1"/>
          </p:cNvSpPr>
          <p:nvPr>
            <p:ph type="subTitle" idx="1"/>
          </p:nvPr>
        </p:nvSpPr>
        <p:spPr>
          <a:xfrm>
            <a:off x="477981" y="4872922"/>
            <a:ext cx="3933306" cy="1208141"/>
          </a:xfrm>
        </p:spPr>
        <p:txBody>
          <a:bodyPr>
            <a:normAutofit/>
          </a:bodyPr>
          <a:lstStyle/>
          <a:p>
            <a:r>
              <a:rPr lang="pl-PL" sz="2000" dirty="0"/>
              <a:t>Stanisław, Wojciech, Bartosz, Grzegorz, Norbert</a:t>
            </a:r>
            <a:endParaRPr lang="en-GB" sz="2000" dirty="0"/>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Uścisk dłoni">
            <a:extLst>
              <a:ext uri="{FF2B5EF4-FFF2-40B4-BE49-F238E27FC236}">
                <a16:creationId xmlns:a16="http://schemas.microsoft.com/office/drawing/2014/main" id="{B6C544A7-EE58-71D3-0050-8B281A30D0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141361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7">
            <a:extLst>
              <a:ext uri="{FF2B5EF4-FFF2-40B4-BE49-F238E27FC236}">
                <a16:creationId xmlns:a16="http://schemas.microsoft.com/office/drawing/2014/main" id="{D7D12574-25F0-4BB1-AA48-9DE7527AF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DF0863FC-7EF5-A836-52D7-495F8A26FDD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lnSpc>
                <a:spcPct val="90000"/>
              </a:lnSpc>
            </a:pPr>
            <a:r>
              <a:rPr lang="en-US" sz="4000"/>
              <a:t>DATA</a:t>
            </a:r>
          </a:p>
        </p:txBody>
      </p:sp>
      <p:sp>
        <p:nvSpPr>
          <p:cNvPr id="32" name="Rectangle: Rounded Corners 31">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8" name="Graphic 7" descr="Bar chart">
            <a:extLst>
              <a:ext uri="{FF2B5EF4-FFF2-40B4-BE49-F238E27FC236}">
                <a16:creationId xmlns:a16="http://schemas.microsoft.com/office/drawing/2014/main" id="{01F02F1E-70C3-F638-9416-8175B1056F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241" y="4606213"/>
            <a:ext cx="1991507" cy="1991507"/>
          </a:xfrm>
          <a:prstGeom prst="rect">
            <a:avLst/>
          </a:prstGeom>
        </p:spPr>
      </p:pic>
      <p:pic>
        <p:nvPicPr>
          <p:cNvPr id="4" name="Obraz 3">
            <a:extLst>
              <a:ext uri="{FF2B5EF4-FFF2-40B4-BE49-F238E27FC236}">
                <a16:creationId xmlns:a16="http://schemas.microsoft.com/office/drawing/2014/main" id="{8768F5DE-6D91-DE65-F34D-72076EB64FFE}"/>
              </a:ext>
            </a:extLst>
          </p:cNvPr>
          <p:cNvPicPr>
            <a:picLocks noChangeAspect="1"/>
          </p:cNvPicPr>
          <p:nvPr/>
        </p:nvPicPr>
        <p:blipFill>
          <a:blip r:embed="rId4"/>
          <a:stretch>
            <a:fillRect/>
          </a:stretch>
        </p:blipFill>
        <p:spPr>
          <a:xfrm>
            <a:off x="2462627" y="2338552"/>
            <a:ext cx="7246264" cy="1557945"/>
          </a:xfrm>
          <a:prstGeom prst="rect">
            <a:avLst/>
          </a:prstGeom>
        </p:spPr>
      </p:pic>
      <p:pic>
        <p:nvPicPr>
          <p:cNvPr id="7" name="Obraz 6">
            <a:extLst>
              <a:ext uri="{FF2B5EF4-FFF2-40B4-BE49-F238E27FC236}">
                <a16:creationId xmlns:a16="http://schemas.microsoft.com/office/drawing/2014/main" id="{C022AC45-3F18-1C04-71B2-7525C7BA525D}"/>
              </a:ext>
            </a:extLst>
          </p:cNvPr>
          <p:cNvPicPr>
            <a:picLocks noChangeAspect="1"/>
          </p:cNvPicPr>
          <p:nvPr/>
        </p:nvPicPr>
        <p:blipFill>
          <a:blip r:embed="rId5"/>
          <a:stretch>
            <a:fillRect/>
          </a:stretch>
        </p:blipFill>
        <p:spPr>
          <a:xfrm>
            <a:off x="4244340" y="4224921"/>
            <a:ext cx="3703320" cy="731881"/>
          </a:xfrm>
          <a:prstGeom prst="rect">
            <a:avLst/>
          </a:prstGeom>
        </p:spPr>
      </p:pic>
    </p:spTree>
    <p:extLst>
      <p:ext uri="{BB962C8B-B14F-4D97-AF65-F5344CB8AC3E}">
        <p14:creationId xmlns:p14="http://schemas.microsoft.com/office/powerpoint/2010/main" val="2254092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1" name="Rectangle 108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02" name="Rectangle 108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3" name="Rectangle 109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04" name="Rectangle 109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05" name="Rectangle 109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E8E470C0-7BD7-2BF5-0696-2CF9663E3ADE}"/>
              </a:ext>
            </a:extLst>
          </p:cNvPr>
          <p:cNvSpPr>
            <a:spLocks noGrp="1"/>
          </p:cNvSpPr>
          <p:nvPr>
            <p:ph type="title"/>
          </p:nvPr>
        </p:nvSpPr>
        <p:spPr>
          <a:xfrm>
            <a:off x="1051560" y="586822"/>
            <a:ext cx="3538728" cy="1645920"/>
          </a:xfrm>
        </p:spPr>
        <p:txBody>
          <a:bodyPr vert="horz" lIns="91440" tIns="45720" rIns="91440" bIns="45720" rtlCol="0" anchor="ctr">
            <a:normAutofit/>
          </a:bodyPr>
          <a:lstStyle/>
          <a:p>
            <a:pPr>
              <a:lnSpc>
                <a:spcPct val="90000"/>
              </a:lnSpc>
            </a:pPr>
            <a:r>
              <a:rPr lang="en-US" sz="2700" dirty="0"/>
              <a:t>S&amp;P 500</a:t>
            </a:r>
            <a:br>
              <a:rPr lang="en-US" sz="2700" dirty="0"/>
            </a:br>
            <a:r>
              <a:rPr lang="en-US" sz="2700" dirty="0"/>
              <a:t>1.01.2019-1.01.2024</a:t>
            </a:r>
          </a:p>
        </p:txBody>
      </p:sp>
      <p:sp>
        <p:nvSpPr>
          <p:cNvPr id="1106" name="Rectangle 109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0" name="Rectangle 109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ymbol zastępczy tekstu 3">
            <a:extLst>
              <a:ext uri="{FF2B5EF4-FFF2-40B4-BE49-F238E27FC236}">
                <a16:creationId xmlns:a16="http://schemas.microsoft.com/office/drawing/2014/main" id="{60C2EA99-F817-1E41-B514-694F24D7198A}"/>
              </a:ext>
            </a:extLst>
          </p:cNvPr>
          <p:cNvSpPr>
            <a:spLocks noGrp="1"/>
          </p:cNvSpPr>
          <p:nvPr>
            <p:ph type="body" sz="half" idx="2"/>
          </p:nvPr>
        </p:nvSpPr>
        <p:spPr>
          <a:xfrm>
            <a:off x="5349240" y="586822"/>
            <a:ext cx="2188466" cy="1645920"/>
          </a:xfrm>
        </p:spPr>
        <p:txBody>
          <a:bodyPr vert="horz" lIns="91440" tIns="45720" rIns="91440" bIns="45720" rtlCol="0" anchor="ctr">
            <a:normAutofit/>
          </a:bodyPr>
          <a:lstStyle/>
          <a:p>
            <a:pPr>
              <a:lnSpc>
                <a:spcPct val="100000"/>
              </a:lnSpc>
            </a:pPr>
            <a:r>
              <a:rPr lang="en-US" dirty="0"/>
              <a:t>World events:</a:t>
            </a:r>
          </a:p>
          <a:p>
            <a:pPr marL="285750" indent="-228600">
              <a:lnSpc>
                <a:spcPct val="100000"/>
              </a:lnSpc>
              <a:buFont typeface="Arial" panose="020B0604020202020204" pitchFamily="34" charset="0"/>
              <a:buChar char="•"/>
            </a:pPr>
            <a:r>
              <a:rPr lang="en-US" dirty="0"/>
              <a:t>Covid in Wuhan</a:t>
            </a:r>
          </a:p>
          <a:p>
            <a:pPr marL="285750" indent="-228600">
              <a:lnSpc>
                <a:spcPct val="100000"/>
              </a:lnSpc>
              <a:buFont typeface="Arial" panose="020B0604020202020204" pitchFamily="34" charset="0"/>
              <a:buChar char="•"/>
            </a:pPr>
            <a:r>
              <a:rPr lang="en-US" dirty="0"/>
              <a:t>Covid in Europe</a:t>
            </a:r>
          </a:p>
        </p:txBody>
      </p:sp>
      <p:pic>
        <p:nvPicPr>
          <p:cNvPr id="1036" name="Picture 12">
            <a:extLst>
              <a:ext uri="{FF2B5EF4-FFF2-40B4-BE49-F238E27FC236}">
                <a16:creationId xmlns:a16="http://schemas.microsoft.com/office/drawing/2014/main" id="{466F9310-F0BF-5BC7-6F6A-5FD251247C60}"/>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048" y="2510452"/>
            <a:ext cx="5580000" cy="4158000"/>
          </a:xfrm>
          <a:prstGeom prst="rect">
            <a:avLst/>
          </a:prstGeom>
          <a:noFill/>
          <a:extLst>
            <a:ext uri="{909E8E84-426E-40DD-AFC4-6F175D3DCCD1}">
              <a14:hiddenFill xmlns:a14="http://schemas.microsoft.com/office/drawing/2010/main">
                <a:solidFill>
                  <a:srgbClr val="FFFFFF"/>
                </a:solidFill>
              </a14:hiddenFill>
            </a:ext>
          </a:extLst>
        </p:spPr>
      </p:pic>
      <p:sp>
        <p:nvSpPr>
          <p:cNvPr id="5" name="pole tekstowe 4">
            <a:extLst>
              <a:ext uri="{FF2B5EF4-FFF2-40B4-BE49-F238E27FC236}">
                <a16:creationId xmlns:a16="http://schemas.microsoft.com/office/drawing/2014/main" id="{BCF94AD6-6AB8-D25C-4925-7B41F983B89C}"/>
              </a:ext>
            </a:extLst>
          </p:cNvPr>
          <p:cNvSpPr txBox="1"/>
          <p:nvPr/>
        </p:nvSpPr>
        <p:spPr>
          <a:xfrm>
            <a:off x="7902741" y="1150047"/>
            <a:ext cx="2188466" cy="923330"/>
          </a:xfrm>
          <a:prstGeom prst="rect">
            <a:avLst/>
          </a:prstGeom>
          <a:noFill/>
        </p:spPr>
        <p:txBody>
          <a:bodyPr wrap="square">
            <a:spAutoFit/>
          </a:bodyPr>
          <a:lstStyle/>
          <a:p>
            <a:pPr marL="285750" indent="-228600">
              <a:lnSpc>
                <a:spcPct val="100000"/>
              </a:lnSpc>
              <a:buFont typeface="Arial" panose="020B0604020202020204" pitchFamily="34" charset="0"/>
              <a:buChar char="•"/>
            </a:pPr>
            <a:r>
              <a:rPr lang="en-US" sz="1800" dirty="0"/>
              <a:t>USA elections</a:t>
            </a:r>
          </a:p>
          <a:p>
            <a:pPr marL="285750" indent="-228600">
              <a:lnSpc>
                <a:spcPct val="100000"/>
              </a:lnSpc>
              <a:buFont typeface="Arial" panose="020B0604020202020204" pitchFamily="34" charset="0"/>
              <a:buChar char="•"/>
            </a:pPr>
            <a:r>
              <a:rPr lang="en-US" sz="1800" dirty="0"/>
              <a:t>War in Ukraine</a:t>
            </a:r>
          </a:p>
          <a:p>
            <a:pPr marL="285750" indent="-228600">
              <a:lnSpc>
                <a:spcPct val="100000"/>
              </a:lnSpc>
              <a:buFont typeface="Arial" panose="020B0604020202020204" pitchFamily="34" charset="0"/>
              <a:buChar char="•"/>
            </a:pPr>
            <a:r>
              <a:rPr lang="en-US" sz="1800" dirty="0"/>
              <a:t>War </a:t>
            </a:r>
            <a:r>
              <a:rPr lang="pl-PL" dirty="0"/>
              <a:t>in</a:t>
            </a:r>
            <a:r>
              <a:rPr lang="en-US" sz="1800" dirty="0"/>
              <a:t> Gaza</a:t>
            </a:r>
          </a:p>
        </p:txBody>
      </p:sp>
      <p:pic>
        <p:nvPicPr>
          <p:cNvPr id="1026" name="Picture 2">
            <a:extLst>
              <a:ext uri="{FF2B5EF4-FFF2-40B4-BE49-F238E27FC236}">
                <a16:creationId xmlns:a16="http://schemas.microsoft.com/office/drawing/2014/main" id="{28936117-8106-9A64-5845-D860B3C32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834" y="2510452"/>
            <a:ext cx="5580000" cy="415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131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1" name="Rectangle 108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02" name="Rectangle 108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3" name="Rectangle 109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04" name="Rectangle 109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05" name="Rectangle 109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E8E470C0-7BD7-2BF5-0696-2CF9663E3ADE}"/>
              </a:ext>
            </a:extLst>
          </p:cNvPr>
          <p:cNvSpPr>
            <a:spLocks noGrp="1"/>
          </p:cNvSpPr>
          <p:nvPr>
            <p:ph type="title"/>
          </p:nvPr>
        </p:nvSpPr>
        <p:spPr>
          <a:xfrm>
            <a:off x="1051560" y="586822"/>
            <a:ext cx="3538728" cy="1645920"/>
          </a:xfrm>
        </p:spPr>
        <p:txBody>
          <a:bodyPr vert="horz" lIns="91440" tIns="45720" rIns="91440" bIns="45720" rtlCol="0" anchor="ctr">
            <a:normAutofit/>
          </a:bodyPr>
          <a:lstStyle/>
          <a:p>
            <a:pPr>
              <a:lnSpc>
                <a:spcPct val="90000"/>
              </a:lnSpc>
            </a:pPr>
            <a:r>
              <a:rPr lang="pl-PL" sz="2700" dirty="0"/>
              <a:t>DAX</a:t>
            </a:r>
            <a:br>
              <a:rPr lang="en-US" sz="2700" dirty="0"/>
            </a:br>
            <a:r>
              <a:rPr lang="en-US" sz="2700" dirty="0"/>
              <a:t>1.01.2019-1.01.2024</a:t>
            </a:r>
          </a:p>
        </p:txBody>
      </p:sp>
      <p:sp>
        <p:nvSpPr>
          <p:cNvPr id="1106" name="Rectangle 109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0" name="Rectangle 109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ymbol zastępczy tekstu 3">
            <a:extLst>
              <a:ext uri="{FF2B5EF4-FFF2-40B4-BE49-F238E27FC236}">
                <a16:creationId xmlns:a16="http://schemas.microsoft.com/office/drawing/2014/main" id="{60C2EA99-F817-1E41-B514-694F24D7198A}"/>
              </a:ext>
            </a:extLst>
          </p:cNvPr>
          <p:cNvSpPr>
            <a:spLocks noGrp="1"/>
          </p:cNvSpPr>
          <p:nvPr>
            <p:ph type="body" sz="half" idx="2"/>
          </p:nvPr>
        </p:nvSpPr>
        <p:spPr>
          <a:xfrm>
            <a:off x="5349240" y="586822"/>
            <a:ext cx="2188466" cy="1645920"/>
          </a:xfrm>
        </p:spPr>
        <p:txBody>
          <a:bodyPr vert="horz" lIns="91440" tIns="45720" rIns="91440" bIns="45720" rtlCol="0" anchor="ctr">
            <a:normAutofit/>
          </a:bodyPr>
          <a:lstStyle/>
          <a:p>
            <a:pPr>
              <a:lnSpc>
                <a:spcPct val="100000"/>
              </a:lnSpc>
            </a:pPr>
            <a:r>
              <a:rPr lang="en-US" dirty="0"/>
              <a:t>World events:</a:t>
            </a:r>
          </a:p>
          <a:p>
            <a:pPr marL="285750" indent="-228600">
              <a:lnSpc>
                <a:spcPct val="100000"/>
              </a:lnSpc>
              <a:buFont typeface="Arial" panose="020B0604020202020204" pitchFamily="34" charset="0"/>
              <a:buChar char="•"/>
            </a:pPr>
            <a:r>
              <a:rPr lang="en-US" dirty="0"/>
              <a:t>Covid in Wuhan</a:t>
            </a:r>
          </a:p>
          <a:p>
            <a:pPr marL="285750" indent="-228600">
              <a:lnSpc>
                <a:spcPct val="100000"/>
              </a:lnSpc>
              <a:buFont typeface="Arial" panose="020B0604020202020204" pitchFamily="34" charset="0"/>
              <a:buChar char="•"/>
            </a:pPr>
            <a:r>
              <a:rPr lang="en-US" dirty="0"/>
              <a:t>Covid in Europe</a:t>
            </a:r>
          </a:p>
        </p:txBody>
      </p:sp>
      <p:sp>
        <p:nvSpPr>
          <p:cNvPr id="5" name="pole tekstowe 4">
            <a:extLst>
              <a:ext uri="{FF2B5EF4-FFF2-40B4-BE49-F238E27FC236}">
                <a16:creationId xmlns:a16="http://schemas.microsoft.com/office/drawing/2014/main" id="{BCF94AD6-6AB8-D25C-4925-7B41F983B89C}"/>
              </a:ext>
            </a:extLst>
          </p:cNvPr>
          <p:cNvSpPr txBox="1"/>
          <p:nvPr/>
        </p:nvSpPr>
        <p:spPr>
          <a:xfrm>
            <a:off x="7902741" y="1150047"/>
            <a:ext cx="2188466" cy="923330"/>
          </a:xfrm>
          <a:prstGeom prst="rect">
            <a:avLst/>
          </a:prstGeom>
          <a:noFill/>
        </p:spPr>
        <p:txBody>
          <a:bodyPr wrap="square">
            <a:spAutoFit/>
          </a:bodyPr>
          <a:lstStyle/>
          <a:p>
            <a:pPr marL="285750" indent="-228600">
              <a:lnSpc>
                <a:spcPct val="100000"/>
              </a:lnSpc>
              <a:buFont typeface="Arial" panose="020B0604020202020204" pitchFamily="34" charset="0"/>
              <a:buChar char="•"/>
            </a:pPr>
            <a:r>
              <a:rPr lang="en-US" sz="1800" dirty="0"/>
              <a:t>USA elections</a:t>
            </a:r>
          </a:p>
          <a:p>
            <a:pPr marL="285750" indent="-228600">
              <a:lnSpc>
                <a:spcPct val="100000"/>
              </a:lnSpc>
              <a:buFont typeface="Arial" panose="020B0604020202020204" pitchFamily="34" charset="0"/>
              <a:buChar char="•"/>
            </a:pPr>
            <a:r>
              <a:rPr lang="en-US" sz="1800" dirty="0"/>
              <a:t>War in Ukraine</a:t>
            </a:r>
          </a:p>
          <a:p>
            <a:pPr marL="285750" indent="-228600">
              <a:lnSpc>
                <a:spcPct val="100000"/>
              </a:lnSpc>
              <a:buFont typeface="Arial" panose="020B0604020202020204" pitchFamily="34" charset="0"/>
              <a:buChar char="•"/>
            </a:pPr>
            <a:r>
              <a:rPr lang="en-US" sz="1800" dirty="0"/>
              <a:t>War </a:t>
            </a:r>
            <a:r>
              <a:rPr lang="pl-PL" sz="1800" dirty="0"/>
              <a:t>i</a:t>
            </a:r>
            <a:r>
              <a:rPr lang="en-US" sz="1800" dirty="0"/>
              <a:t>n Gaza</a:t>
            </a:r>
          </a:p>
        </p:txBody>
      </p:sp>
      <p:pic>
        <p:nvPicPr>
          <p:cNvPr id="1026" name="Picture 2">
            <a:extLst>
              <a:ext uri="{FF2B5EF4-FFF2-40B4-BE49-F238E27FC236}">
                <a16:creationId xmlns:a16="http://schemas.microsoft.com/office/drawing/2014/main" id="{1E2C7BB1-33AC-1AE5-7F5C-BAC7CCF805B3}"/>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0" y="2509200"/>
            <a:ext cx="5580000" cy="4158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E48E384-04CF-86EF-AA68-21A064354CDF}"/>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000" y="2509200"/>
            <a:ext cx="5580000" cy="41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21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1" name="Rectangle 108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02" name="Rectangle 108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3" name="Rectangle 109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04" name="Rectangle 109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05" name="Rectangle 109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E8E470C0-7BD7-2BF5-0696-2CF9663E3ADE}"/>
              </a:ext>
            </a:extLst>
          </p:cNvPr>
          <p:cNvSpPr>
            <a:spLocks noGrp="1"/>
          </p:cNvSpPr>
          <p:nvPr>
            <p:ph type="title"/>
          </p:nvPr>
        </p:nvSpPr>
        <p:spPr>
          <a:xfrm>
            <a:off x="1051560" y="586822"/>
            <a:ext cx="3538728" cy="1645920"/>
          </a:xfrm>
        </p:spPr>
        <p:txBody>
          <a:bodyPr vert="horz" lIns="91440" tIns="45720" rIns="91440" bIns="45720" rtlCol="0" anchor="ctr">
            <a:normAutofit/>
          </a:bodyPr>
          <a:lstStyle/>
          <a:p>
            <a:pPr>
              <a:lnSpc>
                <a:spcPct val="90000"/>
              </a:lnSpc>
            </a:pPr>
            <a:r>
              <a:rPr lang="pl-PL" sz="2700" dirty="0"/>
              <a:t>FTSE 100</a:t>
            </a:r>
            <a:br>
              <a:rPr lang="en-US" sz="2700" dirty="0"/>
            </a:br>
            <a:r>
              <a:rPr lang="en-US" sz="2700" dirty="0"/>
              <a:t>1.01.2019-1.01.2024</a:t>
            </a:r>
          </a:p>
        </p:txBody>
      </p:sp>
      <p:sp>
        <p:nvSpPr>
          <p:cNvPr id="1106" name="Rectangle 109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0" name="Rectangle 109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ymbol zastępczy tekstu 3">
            <a:extLst>
              <a:ext uri="{FF2B5EF4-FFF2-40B4-BE49-F238E27FC236}">
                <a16:creationId xmlns:a16="http://schemas.microsoft.com/office/drawing/2014/main" id="{60C2EA99-F817-1E41-B514-694F24D7198A}"/>
              </a:ext>
            </a:extLst>
          </p:cNvPr>
          <p:cNvSpPr>
            <a:spLocks noGrp="1"/>
          </p:cNvSpPr>
          <p:nvPr>
            <p:ph type="body" sz="half" idx="2"/>
          </p:nvPr>
        </p:nvSpPr>
        <p:spPr>
          <a:xfrm>
            <a:off x="5349240" y="586822"/>
            <a:ext cx="2188466" cy="1645920"/>
          </a:xfrm>
        </p:spPr>
        <p:txBody>
          <a:bodyPr vert="horz" lIns="91440" tIns="45720" rIns="91440" bIns="45720" rtlCol="0" anchor="ctr">
            <a:normAutofit/>
          </a:bodyPr>
          <a:lstStyle/>
          <a:p>
            <a:pPr>
              <a:lnSpc>
                <a:spcPct val="100000"/>
              </a:lnSpc>
            </a:pPr>
            <a:r>
              <a:rPr lang="en-US" dirty="0"/>
              <a:t>World events:</a:t>
            </a:r>
          </a:p>
          <a:p>
            <a:pPr marL="285750" indent="-228600">
              <a:lnSpc>
                <a:spcPct val="100000"/>
              </a:lnSpc>
              <a:buFont typeface="Arial" panose="020B0604020202020204" pitchFamily="34" charset="0"/>
              <a:buChar char="•"/>
            </a:pPr>
            <a:r>
              <a:rPr lang="en-US" dirty="0"/>
              <a:t>Covid in Wuhan</a:t>
            </a:r>
          </a:p>
          <a:p>
            <a:pPr marL="285750" indent="-228600">
              <a:lnSpc>
                <a:spcPct val="100000"/>
              </a:lnSpc>
              <a:buFont typeface="Arial" panose="020B0604020202020204" pitchFamily="34" charset="0"/>
              <a:buChar char="•"/>
            </a:pPr>
            <a:r>
              <a:rPr lang="en-US" dirty="0"/>
              <a:t>Covid in Europe</a:t>
            </a:r>
          </a:p>
        </p:txBody>
      </p:sp>
      <p:sp>
        <p:nvSpPr>
          <p:cNvPr id="5" name="pole tekstowe 4">
            <a:extLst>
              <a:ext uri="{FF2B5EF4-FFF2-40B4-BE49-F238E27FC236}">
                <a16:creationId xmlns:a16="http://schemas.microsoft.com/office/drawing/2014/main" id="{BCF94AD6-6AB8-D25C-4925-7B41F983B89C}"/>
              </a:ext>
            </a:extLst>
          </p:cNvPr>
          <p:cNvSpPr txBox="1"/>
          <p:nvPr/>
        </p:nvSpPr>
        <p:spPr>
          <a:xfrm>
            <a:off x="7902741" y="1150047"/>
            <a:ext cx="2188466" cy="923330"/>
          </a:xfrm>
          <a:prstGeom prst="rect">
            <a:avLst/>
          </a:prstGeom>
          <a:noFill/>
        </p:spPr>
        <p:txBody>
          <a:bodyPr wrap="square">
            <a:spAutoFit/>
          </a:bodyPr>
          <a:lstStyle/>
          <a:p>
            <a:pPr marL="285750" indent="-228600">
              <a:lnSpc>
                <a:spcPct val="100000"/>
              </a:lnSpc>
              <a:buFont typeface="Arial" panose="020B0604020202020204" pitchFamily="34" charset="0"/>
              <a:buChar char="•"/>
            </a:pPr>
            <a:r>
              <a:rPr lang="en-US" sz="1800" dirty="0"/>
              <a:t>USA elections</a:t>
            </a:r>
          </a:p>
          <a:p>
            <a:pPr marL="285750" indent="-228600">
              <a:lnSpc>
                <a:spcPct val="100000"/>
              </a:lnSpc>
              <a:buFont typeface="Arial" panose="020B0604020202020204" pitchFamily="34" charset="0"/>
              <a:buChar char="•"/>
            </a:pPr>
            <a:r>
              <a:rPr lang="en-US" sz="1800" dirty="0"/>
              <a:t>War in Ukraine</a:t>
            </a:r>
          </a:p>
          <a:p>
            <a:pPr marL="285750" indent="-228600">
              <a:lnSpc>
                <a:spcPct val="100000"/>
              </a:lnSpc>
              <a:buFont typeface="Arial" panose="020B0604020202020204" pitchFamily="34" charset="0"/>
              <a:buChar char="•"/>
            </a:pPr>
            <a:r>
              <a:rPr lang="en-US" sz="1800" dirty="0"/>
              <a:t>War </a:t>
            </a:r>
            <a:r>
              <a:rPr lang="pl-PL" sz="1800" dirty="0"/>
              <a:t>i</a:t>
            </a:r>
            <a:r>
              <a:rPr lang="en-US" sz="1800" dirty="0"/>
              <a:t>n Gaza</a:t>
            </a:r>
          </a:p>
        </p:txBody>
      </p:sp>
      <p:pic>
        <p:nvPicPr>
          <p:cNvPr id="2050" name="Picture 2">
            <a:extLst>
              <a:ext uri="{FF2B5EF4-FFF2-40B4-BE49-F238E27FC236}">
                <a16:creationId xmlns:a16="http://schemas.microsoft.com/office/drawing/2014/main" id="{D678F1B8-B189-4ED2-FEA1-DE88540C1A72}"/>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0" y="2509492"/>
            <a:ext cx="5580000" cy="4158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C346046-C4FB-0C3A-F1A6-9B8917643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000" y="2509200"/>
            <a:ext cx="5580000" cy="409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743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1" name="Rectangle 108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02" name="Rectangle 108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3" name="Rectangle 109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04" name="Rectangle 109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05" name="Rectangle 109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E8E470C0-7BD7-2BF5-0696-2CF9663E3ADE}"/>
              </a:ext>
            </a:extLst>
          </p:cNvPr>
          <p:cNvSpPr>
            <a:spLocks noGrp="1"/>
          </p:cNvSpPr>
          <p:nvPr>
            <p:ph type="title"/>
          </p:nvPr>
        </p:nvSpPr>
        <p:spPr>
          <a:xfrm>
            <a:off x="1051560" y="586822"/>
            <a:ext cx="3538728" cy="1645920"/>
          </a:xfrm>
        </p:spPr>
        <p:txBody>
          <a:bodyPr vert="horz" lIns="91440" tIns="45720" rIns="91440" bIns="45720" rtlCol="0" anchor="ctr">
            <a:normAutofit/>
          </a:bodyPr>
          <a:lstStyle/>
          <a:p>
            <a:pPr>
              <a:lnSpc>
                <a:spcPct val="90000"/>
              </a:lnSpc>
            </a:pPr>
            <a:r>
              <a:rPr lang="pl-PL" sz="2700" dirty="0"/>
              <a:t>NIKKEI 225</a:t>
            </a:r>
            <a:br>
              <a:rPr lang="en-US" sz="2700" dirty="0"/>
            </a:br>
            <a:r>
              <a:rPr lang="en-US" sz="2700" dirty="0"/>
              <a:t>1.01.2019-1.01.2024</a:t>
            </a:r>
          </a:p>
        </p:txBody>
      </p:sp>
      <p:sp>
        <p:nvSpPr>
          <p:cNvPr id="1106" name="Rectangle 109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0" name="Rectangle 109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ymbol zastępczy tekstu 3">
            <a:extLst>
              <a:ext uri="{FF2B5EF4-FFF2-40B4-BE49-F238E27FC236}">
                <a16:creationId xmlns:a16="http://schemas.microsoft.com/office/drawing/2014/main" id="{60C2EA99-F817-1E41-B514-694F24D7198A}"/>
              </a:ext>
            </a:extLst>
          </p:cNvPr>
          <p:cNvSpPr>
            <a:spLocks noGrp="1"/>
          </p:cNvSpPr>
          <p:nvPr>
            <p:ph type="body" sz="half" idx="2"/>
          </p:nvPr>
        </p:nvSpPr>
        <p:spPr>
          <a:xfrm>
            <a:off x="5349240" y="586822"/>
            <a:ext cx="2188466" cy="1645920"/>
          </a:xfrm>
        </p:spPr>
        <p:txBody>
          <a:bodyPr vert="horz" lIns="91440" tIns="45720" rIns="91440" bIns="45720" rtlCol="0" anchor="ctr">
            <a:normAutofit/>
          </a:bodyPr>
          <a:lstStyle/>
          <a:p>
            <a:pPr>
              <a:lnSpc>
                <a:spcPct val="100000"/>
              </a:lnSpc>
            </a:pPr>
            <a:r>
              <a:rPr lang="en-US" dirty="0"/>
              <a:t>World events:</a:t>
            </a:r>
          </a:p>
          <a:p>
            <a:pPr marL="285750" indent="-228600">
              <a:lnSpc>
                <a:spcPct val="100000"/>
              </a:lnSpc>
              <a:buFont typeface="Arial" panose="020B0604020202020204" pitchFamily="34" charset="0"/>
              <a:buChar char="•"/>
            </a:pPr>
            <a:r>
              <a:rPr lang="en-US" dirty="0"/>
              <a:t>Covid in Wuhan</a:t>
            </a:r>
          </a:p>
          <a:p>
            <a:pPr marL="285750" indent="-228600">
              <a:lnSpc>
                <a:spcPct val="100000"/>
              </a:lnSpc>
              <a:buFont typeface="Arial" panose="020B0604020202020204" pitchFamily="34" charset="0"/>
              <a:buChar char="•"/>
            </a:pPr>
            <a:r>
              <a:rPr lang="en-US" dirty="0"/>
              <a:t>Covid in Europe</a:t>
            </a:r>
          </a:p>
        </p:txBody>
      </p:sp>
      <p:sp>
        <p:nvSpPr>
          <p:cNvPr id="5" name="pole tekstowe 4">
            <a:extLst>
              <a:ext uri="{FF2B5EF4-FFF2-40B4-BE49-F238E27FC236}">
                <a16:creationId xmlns:a16="http://schemas.microsoft.com/office/drawing/2014/main" id="{BCF94AD6-6AB8-D25C-4925-7B41F983B89C}"/>
              </a:ext>
            </a:extLst>
          </p:cNvPr>
          <p:cNvSpPr txBox="1"/>
          <p:nvPr/>
        </p:nvSpPr>
        <p:spPr>
          <a:xfrm>
            <a:off x="7902741" y="1150047"/>
            <a:ext cx="2188466" cy="923330"/>
          </a:xfrm>
          <a:prstGeom prst="rect">
            <a:avLst/>
          </a:prstGeom>
          <a:noFill/>
        </p:spPr>
        <p:txBody>
          <a:bodyPr wrap="square">
            <a:spAutoFit/>
          </a:bodyPr>
          <a:lstStyle/>
          <a:p>
            <a:pPr marL="285750" indent="-228600">
              <a:lnSpc>
                <a:spcPct val="100000"/>
              </a:lnSpc>
              <a:buFont typeface="Arial" panose="020B0604020202020204" pitchFamily="34" charset="0"/>
              <a:buChar char="•"/>
            </a:pPr>
            <a:r>
              <a:rPr lang="en-US" sz="1800" dirty="0"/>
              <a:t>USA elections</a:t>
            </a:r>
          </a:p>
          <a:p>
            <a:pPr marL="285750" indent="-228600">
              <a:lnSpc>
                <a:spcPct val="100000"/>
              </a:lnSpc>
              <a:buFont typeface="Arial" panose="020B0604020202020204" pitchFamily="34" charset="0"/>
              <a:buChar char="•"/>
            </a:pPr>
            <a:r>
              <a:rPr lang="en-US" sz="1800" dirty="0"/>
              <a:t>War in Ukraine</a:t>
            </a:r>
          </a:p>
          <a:p>
            <a:pPr marL="285750" indent="-228600">
              <a:lnSpc>
                <a:spcPct val="100000"/>
              </a:lnSpc>
              <a:buFont typeface="Arial" panose="020B0604020202020204" pitchFamily="34" charset="0"/>
              <a:buChar char="•"/>
            </a:pPr>
            <a:r>
              <a:rPr lang="en-US" sz="1800" dirty="0"/>
              <a:t>War </a:t>
            </a:r>
            <a:r>
              <a:rPr lang="pl-PL" sz="1800" dirty="0"/>
              <a:t>i</a:t>
            </a:r>
            <a:r>
              <a:rPr lang="en-US" sz="1800" dirty="0"/>
              <a:t>n Gaza</a:t>
            </a:r>
          </a:p>
        </p:txBody>
      </p:sp>
      <p:pic>
        <p:nvPicPr>
          <p:cNvPr id="3074" name="Picture 2">
            <a:extLst>
              <a:ext uri="{FF2B5EF4-FFF2-40B4-BE49-F238E27FC236}">
                <a16:creationId xmlns:a16="http://schemas.microsoft.com/office/drawing/2014/main" id="{5FBD5E8B-9D2A-AC39-B00A-6C333C79C940}"/>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0" y="2509200"/>
            <a:ext cx="5580000" cy="4158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F10C8A5-0604-751E-7988-A2DCDBD247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1386" y="2545879"/>
            <a:ext cx="55911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980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82156BD-C742-C07F-4182-E63F66DCB737}"/>
              </a:ext>
            </a:extLst>
          </p:cNvPr>
          <p:cNvSpPr>
            <a:spLocks noGrp="1"/>
          </p:cNvSpPr>
          <p:nvPr>
            <p:ph type="title"/>
          </p:nvPr>
        </p:nvSpPr>
        <p:spPr/>
        <p:txBody>
          <a:bodyPr/>
          <a:lstStyle/>
          <a:p>
            <a:r>
              <a:rPr lang="pl-PL" dirty="0" err="1"/>
              <a:t>Tests</a:t>
            </a:r>
            <a:endParaRPr lang="pl-PL" dirty="0"/>
          </a:p>
        </p:txBody>
      </p:sp>
      <mc:AlternateContent xmlns:mc="http://schemas.openxmlformats.org/markup-compatibility/2006" xmlns:a14="http://schemas.microsoft.com/office/drawing/2010/main">
        <mc:Choice Requires="a14">
          <p:sp>
            <p:nvSpPr>
              <p:cNvPr id="3" name="Symbol zastępczy obrazu 2">
                <a:extLst>
                  <a:ext uri="{FF2B5EF4-FFF2-40B4-BE49-F238E27FC236}">
                    <a16:creationId xmlns:a16="http://schemas.microsoft.com/office/drawing/2014/main" id="{761B45BD-B637-9277-3BB1-8E90038B9CCE}"/>
                  </a:ext>
                </a:extLst>
              </p:cNvPr>
              <p:cNvSpPr>
                <a:spLocks noGrp="1"/>
              </p:cNvSpPr>
              <p:nvPr>
                <p:ph type="pic" idx="1"/>
              </p:nvPr>
            </p:nvSpPr>
            <p:spPr>
              <a:xfrm>
                <a:off x="4975024" y="1709927"/>
                <a:ext cx="6729984" cy="3805969"/>
              </a:xfrm>
            </p:spPr>
            <p:txBody>
              <a:bodyPr>
                <a:normAutofit/>
              </a:bodyPr>
              <a:lstStyle/>
              <a:p>
                <a:pPr marL="457200" indent="-457200">
                  <a:buFont typeface="Arial" panose="020B0604020202020204" pitchFamily="34" charset="0"/>
                  <a:buChar char="•"/>
                </a:pPr>
                <a:r>
                  <a:rPr lang="pl-PL" sz="2800" b="1" dirty="0"/>
                  <a:t>Shapiro-Wilk – </a:t>
                </a:r>
                <a14:m>
                  <m:oMath xmlns:m="http://schemas.openxmlformats.org/officeDocument/2006/math">
                    <m:sSub>
                      <m:sSubPr>
                        <m:ctrlPr>
                          <a:rPr lang="pl-PL" sz="2800" b="0" i="1" smtClean="0">
                            <a:latin typeface="Cambria Math" panose="02040503050406030204" pitchFamily="18" charset="0"/>
                          </a:rPr>
                        </m:ctrlPr>
                      </m:sSubPr>
                      <m:e>
                        <m:r>
                          <a:rPr lang="pl-PL" sz="2800" b="0" i="1" smtClean="0">
                            <a:latin typeface="Cambria Math" panose="02040503050406030204" pitchFamily="18" charset="0"/>
                          </a:rPr>
                          <m:t>𝐻</m:t>
                        </m:r>
                      </m:e>
                      <m:sub>
                        <m:r>
                          <a:rPr lang="pl-PL" sz="2800" b="0" i="1" smtClean="0">
                            <a:latin typeface="Cambria Math" panose="02040503050406030204" pitchFamily="18" charset="0"/>
                          </a:rPr>
                          <m:t>0</m:t>
                        </m:r>
                      </m:sub>
                    </m:sSub>
                  </m:oMath>
                </a14:m>
                <a:r>
                  <a:rPr lang="pl-PL" sz="2800" dirty="0"/>
                  <a:t>: </a:t>
                </a:r>
                <a:r>
                  <a:rPr lang="pl-PL" dirty="0" err="1"/>
                  <a:t>normality</a:t>
                </a:r>
                <a:endParaRPr lang="pl-PL" sz="2800" dirty="0"/>
              </a:p>
              <a:p>
                <a:pPr marL="457200" indent="-457200">
                  <a:buFont typeface="Arial" panose="020B0604020202020204" pitchFamily="34" charset="0"/>
                  <a:buChar char="•"/>
                </a:pPr>
                <a:r>
                  <a:rPr lang="pl-PL" sz="2800" b="1" dirty="0" err="1"/>
                  <a:t>Ljung</a:t>
                </a:r>
                <a:r>
                  <a:rPr lang="pl-PL" sz="2800" b="1" dirty="0"/>
                  <a:t>-Box – </a:t>
                </a:r>
                <a14:m>
                  <m:oMath xmlns:m="http://schemas.openxmlformats.org/officeDocument/2006/math">
                    <m:sSub>
                      <m:sSubPr>
                        <m:ctrlPr>
                          <a:rPr lang="pl-PL" sz="2800" b="0" i="1" smtClean="0">
                            <a:latin typeface="Cambria Math" panose="02040503050406030204" pitchFamily="18" charset="0"/>
                          </a:rPr>
                        </m:ctrlPr>
                      </m:sSubPr>
                      <m:e>
                        <m:r>
                          <a:rPr lang="pl-PL" sz="2800" b="0" i="1" smtClean="0">
                            <a:latin typeface="Cambria Math" panose="02040503050406030204" pitchFamily="18" charset="0"/>
                          </a:rPr>
                          <m:t>𝐻</m:t>
                        </m:r>
                      </m:e>
                      <m:sub>
                        <m:r>
                          <a:rPr lang="pl-PL" sz="2800" b="0" i="1" smtClean="0">
                            <a:latin typeface="Cambria Math" panose="02040503050406030204" pitchFamily="18" charset="0"/>
                          </a:rPr>
                          <m:t>0</m:t>
                        </m:r>
                      </m:sub>
                    </m:sSub>
                  </m:oMath>
                </a14:m>
                <a:r>
                  <a:rPr lang="pl-PL" sz="2800" dirty="0"/>
                  <a:t>: </a:t>
                </a:r>
                <a:r>
                  <a:rPr lang="pl-PL" dirty="0"/>
                  <a:t>no </a:t>
                </a:r>
                <a:r>
                  <a:rPr lang="pl-PL" dirty="0" err="1"/>
                  <a:t>autocorrelation</a:t>
                </a:r>
                <a:endParaRPr lang="pl-PL" sz="2800" b="1" dirty="0"/>
              </a:p>
              <a:p>
                <a:pPr marL="457200" indent="-457200">
                  <a:buFont typeface="Arial" panose="020B0604020202020204" pitchFamily="34" charset="0"/>
                  <a:buChar char="•"/>
                </a:pPr>
                <a:r>
                  <a:rPr lang="pl-PL" sz="2800" b="1" dirty="0" err="1"/>
                  <a:t>Levene</a:t>
                </a:r>
                <a:r>
                  <a:rPr lang="pl-PL" b="1" dirty="0"/>
                  <a:t> – </a:t>
                </a:r>
                <a14:m>
                  <m:oMath xmlns:m="http://schemas.openxmlformats.org/officeDocument/2006/math">
                    <m:sSub>
                      <m:sSubPr>
                        <m:ctrlPr>
                          <a:rPr lang="pl-PL" sz="2800" b="0" i="1" smtClean="0">
                            <a:latin typeface="Cambria Math" panose="02040503050406030204" pitchFamily="18" charset="0"/>
                          </a:rPr>
                        </m:ctrlPr>
                      </m:sSubPr>
                      <m:e>
                        <m:r>
                          <a:rPr lang="pl-PL" sz="2800" b="0" i="1" smtClean="0">
                            <a:latin typeface="Cambria Math" panose="02040503050406030204" pitchFamily="18" charset="0"/>
                          </a:rPr>
                          <m:t>𝐻</m:t>
                        </m:r>
                      </m:e>
                      <m:sub>
                        <m:r>
                          <a:rPr lang="pl-PL" sz="2800" b="0" i="1" smtClean="0">
                            <a:latin typeface="Cambria Math" panose="02040503050406030204" pitchFamily="18" charset="0"/>
                          </a:rPr>
                          <m:t>0</m:t>
                        </m:r>
                      </m:sub>
                    </m:sSub>
                  </m:oMath>
                </a14:m>
                <a:r>
                  <a:rPr lang="pl-PL" dirty="0"/>
                  <a:t>: </a:t>
                </a:r>
                <a:r>
                  <a:rPr lang="pl-PL" dirty="0" err="1"/>
                  <a:t>homoscedasticity</a:t>
                </a:r>
                <a:endParaRPr lang="pl-PL" b="1" dirty="0"/>
              </a:p>
              <a:p>
                <a:pPr marL="457200" indent="-457200">
                  <a:buFont typeface="Arial" panose="020B0604020202020204" pitchFamily="34" charset="0"/>
                  <a:buChar char="•"/>
                </a:pPr>
                <a:r>
                  <a:rPr lang="pl-PL" sz="2800" b="1" dirty="0"/>
                  <a:t>ADF </a:t>
                </a:r>
                <a:r>
                  <a:rPr lang="pl-PL" b="1" dirty="0"/>
                  <a:t>– </a:t>
                </a:r>
                <a14:m>
                  <m:oMath xmlns:m="http://schemas.openxmlformats.org/officeDocument/2006/math">
                    <m:sSub>
                      <m:sSubPr>
                        <m:ctrlPr>
                          <a:rPr lang="pl-PL" sz="2800" b="0" i="1" smtClean="0">
                            <a:latin typeface="Cambria Math" panose="02040503050406030204" pitchFamily="18" charset="0"/>
                          </a:rPr>
                        </m:ctrlPr>
                      </m:sSubPr>
                      <m:e>
                        <m:r>
                          <a:rPr lang="pl-PL" sz="2800" b="0" i="1" smtClean="0">
                            <a:latin typeface="Cambria Math" panose="02040503050406030204" pitchFamily="18" charset="0"/>
                          </a:rPr>
                          <m:t>𝐻</m:t>
                        </m:r>
                      </m:e>
                      <m:sub>
                        <m:r>
                          <a:rPr lang="pl-PL" sz="2800" b="0" i="1" smtClean="0">
                            <a:latin typeface="Cambria Math" panose="02040503050406030204" pitchFamily="18" charset="0"/>
                          </a:rPr>
                          <m:t>0</m:t>
                        </m:r>
                      </m:sub>
                    </m:sSub>
                  </m:oMath>
                </a14:m>
                <a:r>
                  <a:rPr lang="pl-PL" dirty="0"/>
                  <a:t>: </a:t>
                </a:r>
                <a:r>
                  <a:rPr lang="pl-PL" dirty="0" err="1"/>
                  <a:t>nonstationarity</a:t>
                </a:r>
                <a:endParaRPr lang="pl-PL" dirty="0"/>
              </a:p>
              <a:p>
                <a:r>
                  <a:rPr lang="pl-PL" dirty="0"/>
                  <a:t>We </a:t>
                </a:r>
                <a:r>
                  <a:rPr lang="pl-PL" dirty="0" err="1"/>
                  <a:t>will</a:t>
                </a:r>
                <a:r>
                  <a:rPr lang="pl-PL" dirty="0"/>
                  <a:t> </a:t>
                </a:r>
                <a:r>
                  <a:rPr lang="pl-PL" dirty="0" err="1"/>
                  <a:t>perform</a:t>
                </a:r>
                <a:r>
                  <a:rPr lang="pl-PL" dirty="0"/>
                  <a:t> </a:t>
                </a:r>
                <a:r>
                  <a:rPr lang="pl-PL" dirty="0" err="1"/>
                  <a:t>all</a:t>
                </a:r>
                <a:r>
                  <a:rPr lang="pl-PL" dirty="0"/>
                  <a:t> </a:t>
                </a:r>
                <a:r>
                  <a:rPr lang="pl-PL" dirty="0" err="1"/>
                  <a:t>these</a:t>
                </a:r>
                <a:r>
                  <a:rPr lang="pl-PL" dirty="0"/>
                  <a:t> </a:t>
                </a:r>
                <a:r>
                  <a:rPr lang="pl-PL" dirty="0" err="1"/>
                  <a:t>tests</a:t>
                </a:r>
                <a:r>
                  <a:rPr lang="pl-PL" dirty="0"/>
                  <a:t> for </a:t>
                </a:r>
                <a:r>
                  <a:rPr lang="pl-PL" dirty="0" err="1"/>
                  <a:t>rates</a:t>
                </a:r>
                <a:r>
                  <a:rPr lang="pl-PL" dirty="0"/>
                  <a:t> of return from </a:t>
                </a:r>
                <a:r>
                  <a:rPr lang="pl-PL" dirty="0" err="1"/>
                  <a:t>chosen</a:t>
                </a:r>
                <a:r>
                  <a:rPr lang="pl-PL" dirty="0"/>
                  <a:t> </a:t>
                </a:r>
                <a:r>
                  <a:rPr lang="pl-PL" dirty="0" err="1"/>
                  <a:t>indexes</a:t>
                </a:r>
                <a:r>
                  <a:rPr lang="pl-PL" dirty="0"/>
                  <a:t>.</a:t>
                </a:r>
                <a:endParaRPr lang="pl-PL" sz="2800" dirty="0"/>
              </a:p>
              <a:p>
                <a:endParaRPr lang="pl-PL" dirty="0"/>
              </a:p>
            </p:txBody>
          </p:sp>
        </mc:Choice>
        <mc:Fallback xmlns="">
          <p:sp>
            <p:nvSpPr>
              <p:cNvPr id="3" name="Symbol zastępczy obrazu 2">
                <a:extLst>
                  <a:ext uri="{FF2B5EF4-FFF2-40B4-BE49-F238E27FC236}">
                    <a16:creationId xmlns:a16="http://schemas.microsoft.com/office/drawing/2014/main" id="{761B45BD-B637-9277-3BB1-8E90038B9CCE}"/>
                  </a:ext>
                </a:extLst>
              </p:cNvPr>
              <p:cNvSpPr>
                <a:spLocks noGrp="1" noRot="1" noChangeAspect="1" noMove="1" noResize="1" noEditPoints="1" noAdjustHandles="1" noChangeArrowheads="1" noChangeShapeType="1" noTextEdit="1"/>
              </p:cNvSpPr>
              <p:nvPr>
                <p:ph type="pic" idx="1"/>
              </p:nvPr>
            </p:nvSpPr>
            <p:spPr>
              <a:xfrm>
                <a:off x="4975024" y="1709927"/>
                <a:ext cx="6729984" cy="3805969"/>
              </a:xfrm>
              <a:blipFill>
                <a:blip r:embed="rId2"/>
                <a:stretch>
                  <a:fillRect l="-1812" t="-1280" r="-996"/>
                </a:stretch>
              </a:blipFill>
            </p:spPr>
            <p:txBody>
              <a:bodyPr/>
              <a:lstStyle/>
              <a:p>
                <a:r>
                  <a:rPr lang="en-GB">
                    <a:noFill/>
                  </a:rPr>
                  <a:t> </a:t>
                </a:r>
              </a:p>
            </p:txBody>
          </p:sp>
        </mc:Fallback>
      </mc:AlternateContent>
      <p:pic>
        <p:nvPicPr>
          <p:cNvPr id="6" name="Grafika 5" descr="Lista z wypełnieniem pełnym">
            <a:extLst>
              <a:ext uri="{FF2B5EF4-FFF2-40B4-BE49-F238E27FC236}">
                <a16:creationId xmlns:a16="http://schemas.microsoft.com/office/drawing/2014/main" id="{E7642869-856A-6514-9C14-CB4DB8216C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77265" y="3033251"/>
            <a:ext cx="2482645" cy="2482645"/>
          </a:xfrm>
          <a:prstGeom prst="rect">
            <a:avLst/>
          </a:prstGeom>
        </p:spPr>
      </p:pic>
    </p:spTree>
    <p:extLst>
      <p:ext uri="{BB962C8B-B14F-4D97-AF65-F5344CB8AC3E}">
        <p14:creationId xmlns:p14="http://schemas.microsoft.com/office/powerpoint/2010/main" val="3777464802"/>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412435"/>
      </a:dk2>
      <a:lt2>
        <a:srgbClr val="E2E8E5"/>
      </a:lt2>
      <a:accent1>
        <a:srgbClr val="C34D91"/>
      </a:accent1>
      <a:accent2>
        <a:srgbClr val="B13B4E"/>
      </a:accent2>
      <a:accent3>
        <a:srgbClr val="C36B4D"/>
      </a:accent3>
      <a:accent4>
        <a:srgbClr val="B18B3B"/>
      </a:accent4>
      <a:accent5>
        <a:srgbClr val="A0AA43"/>
      </a:accent5>
      <a:accent6>
        <a:srgbClr val="75B13B"/>
      </a:accent6>
      <a:hlink>
        <a:srgbClr val="31935A"/>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1217</TotalTime>
  <Words>1077</Words>
  <Application>Microsoft Office PowerPoint</Application>
  <PresentationFormat>Panoramiczny</PresentationFormat>
  <Paragraphs>193</Paragraphs>
  <Slides>34</Slides>
  <Notes>2</Notes>
  <HiddenSlides>2</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34</vt:i4>
      </vt:variant>
    </vt:vector>
  </HeadingPairs>
  <TitlesOfParts>
    <vt:vector size="41" baseType="lpstr">
      <vt:lpstr>Aptos</vt:lpstr>
      <vt:lpstr>Arial</vt:lpstr>
      <vt:lpstr>Avenir Next LT Pro</vt:lpstr>
      <vt:lpstr>Calibri</vt:lpstr>
      <vt:lpstr>Cambria Math</vt:lpstr>
      <vt:lpstr>Neue Haas Grotesk Text Pro</vt:lpstr>
      <vt:lpstr>AccentBoxVTI</vt:lpstr>
      <vt:lpstr>Value at risk</vt:lpstr>
      <vt:lpstr>Value-at-Risk</vt:lpstr>
      <vt:lpstr>DATA</vt:lpstr>
      <vt:lpstr>DATA</vt:lpstr>
      <vt:lpstr>S&amp;P 500 1.01.2019-1.01.2024</vt:lpstr>
      <vt:lpstr>DAX 1.01.2019-1.01.2024</vt:lpstr>
      <vt:lpstr>FTSE 100 1.01.2019-1.01.2024</vt:lpstr>
      <vt:lpstr>NIKKEI 225 1.01.2019-1.01.2024</vt:lpstr>
      <vt:lpstr>Tests</vt:lpstr>
      <vt:lpstr>Results</vt:lpstr>
      <vt:lpstr>Estimators</vt:lpstr>
      <vt:lpstr>Estimators</vt:lpstr>
      <vt:lpstr>Weighted historical VaR</vt:lpstr>
      <vt:lpstr>Weighted historical VaR</vt:lpstr>
      <vt:lpstr>Pros and cons of estimators</vt:lpstr>
      <vt:lpstr>S&amp;P 500 1-Day 99% VaR</vt:lpstr>
      <vt:lpstr>DAX 1-Day 99% VaR</vt:lpstr>
      <vt:lpstr>FTSE 100 1-Day 99% VaR</vt:lpstr>
      <vt:lpstr>NIKKEI 225 1-Day 99% VaR</vt:lpstr>
      <vt:lpstr>Model monitoring - backtesting</vt:lpstr>
      <vt:lpstr>Backtesting</vt:lpstr>
      <vt:lpstr>Backtesting</vt:lpstr>
      <vt:lpstr>Backtesting</vt:lpstr>
      <vt:lpstr>Backtesting</vt:lpstr>
      <vt:lpstr>Backtesting</vt:lpstr>
      <vt:lpstr>Backtesting</vt:lpstr>
      <vt:lpstr>Backtesting for VaR’s lookback = 500 days</vt:lpstr>
      <vt:lpstr>Backtesting for VaR’s lookback = 500 days</vt:lpstr>
      <vt:lpstr>Backtesting for VaR’s lookback = 500 days</vt:lpstr>
      <vt:lpstr>Backtesting for VaR’s lookback = 500 days</vt:lpstr>
      <vt:lpstr>Backtesting for VaR’s lookback = 500 days</vt:lpstr>
      <vt:lpstr>Conclusions</vt:lpstr>
      <vt:lpstr>Potential enhancements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Norbert Lużyński</dc:creator>
  <cp:lastModifiedBy>Stanisław Cabaj</cp:lastModifiedBy>
  <cp:revision>34</cp:revision>
  <dcterms:created xsi:type="dcterms:W3CDTF">2024-06-10T14:25:10Z</dcterms:created>
  <dcterms:modified xsi:type="dcterms:W3CDTF">2024-06-17T00:18:50Z</dcterms:modified>
</cp:coreProperties>
</file>