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fdddb1be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fdddb1be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fdddb1be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fdddb1be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fdddb1be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0fdddb1be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fdddb1bee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fdddb1bee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fdddb1bee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0fdddb1bee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fdddb1be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0fdddb1be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fdddb1be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0fdddb1be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0fdddb1bee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0fdddb1bee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17750" y="1578400"/>
            <a:ext cx="54624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l" sz="8000">
                <a:solidFill>
                  <a:srgbClr val="6D9EEB"/>
                </a:solidFill>
              </a:rPr>
              <a:t>TerAppka</a:t>
            </a:r>
            <a:endParaRPr b="1" sz="8000">
              <a:solidFill>
                <a:srgbClr val="6D9EEB"/>
              </a:solidFill>
            </a:endParaRPr>
          </a:p>
        </p:txBody>
      </p:sp>
      <p:sp>
        <p:nvSpPr>
          <p:cNvPr id="135" name="Google Shape;135;p13"/>
          <p:cNvSpPr txBox="1"/>
          <p:nvPr>
            <p:ph idx="1" type="subTitle"/>
          </p:nvPr>
        </p:nvSpPr>
        <p:spPr>
          <a:xfrm>
            <a:off x="5083950" y="3924925"/>
            <a:ext cx="3470700" cy="77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pl" sz="1400"/>
              <a:t>Marta Piotrowska</a:t>
            </a:r>
            <a:endParaRPr sz="1400"/>
          </a:p>
          <a:p>
            <a:pPr indent="0" lvl="0" marL="0" rtl="0" algn="l">
              <a:spcBef>
                <a:spcPts val="0"/>
              </a:spcBef>
              <a:spcAft>
                <a:spcPts val="0"/>
              </a:spcAft>
              <a:buNone/>
            </a:pPr>
            <a:r>
              <a:rPr lang="pl" sz="1400"/>
              <a:t>Michał Wątroba</a:t>
            </a:r>
            <a:endParaRPr sz="1400"/>
          </a:p>
          <a:p>
            <a:pPr indent="0" lvl="0" marL="0" rtl="0" algn="l">
              <a:spcBef>
                <a:spcPts val="0"/>
              </a:spcBef>
              <a:spcAft>
                <a:spcPts val="0"/>
              </a:spcAft>
              <a:buNone/>
            </a:pPr>
            <a:r>
              <a:rPr lang="pl" sz="1400"/>
              <a:t>Szymon Wątorowski</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pl" sz="3000"/>
              <a:t>OPIS PROJEKTU</a:t>
            </a:r>
            <a:endParaRPr b="1" sz="30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pl" sz="1400" u="sng">
                <a:solidFill>
                  <a:srgbClr val="6FA8DC"/>
                </a:solidFill>
              </a:rPr>
              <a:t>TerAppka</a:t>
            </a:r>
            <a:r>
              <a:rPr b="1" lang="pl" sz="1400"/>
              <a:t> </a:t>
            </a:r>
            <a:r>
              <a:rPr lang="pl" sz="1400"/>
              <a:t>to innowacyjna aplikacja mobilna oraz strona internetowa, która służy do pomocy osobom zarówno borykającym się z problemami natury psychicznej jak i osobom,  które chcą się trochę o sobie dowiedzieć . Głównym celem naszej aplikacji ma być rozszerzanie wiedzy w zakresie własnych wartości, inteligencji czy najzwyczajniejsze poznanie siebie. </a:t>
            </a:r>
            <a:r>
              <a:rPr lang="pl" sz="1400">
                <a:latin typeface="Arial"/>
                <a:ea typeface="Arial"/>
                <a:cs typeface="Arial"/>
                <a:sym typeface="Arial"/>
              </a:rPr>
              <a:t>Aplikacja będzie oferować certyfikowane przez specjalistów testy psychologiczne i psychiatryczne, które pomogą użytkownikom zrozumieć siebie, swoje potrzeby emocjonalne i psychiczne. Użytkownicy będą mieli dostęp do szerokiej gamy testów, od badań dotyczących ogólnego dobrostanu psychicznego po specjalistyczne testy dotyczące np. poziomu stresu, stylów osobowości czy zarządzania emocjami. Każdy test będzie zatwierdzony przez profesjonalistów, aby zapewnić wiarygodność i dokładność wyników.</a:t>
            </a:r>
            <a:endParaRPr sz="14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l" sz="3000"/>
              <a:t>JAKIE CELE CHCEMY OSIĄGNĄĆ</a:t>
            </a:r>
            <a:endParaRPr b="1" sz="3000"/>
          </a:p>
        </p:txBody>
      </p:sp>
      <p:sp>
        <p:nvSpPr>
          <p:cNvPr id="147" name="Google Shape;147;p15"/>
          <p:cNvSpPr txBox="1"/>
          <p:nvPr>
            <p:ph idx="1" type="body"/>
          </p:nvPr>
        </p:nvSpPr>
        <p:spPr>
          <a:xfrm>
            <a:off x="1297500" y="1555800"/>
            <a:ext cx="7038900" cy="29112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1200"/>
              </a:spcBef>
              <a:spcAft>
                <a:spcPts val="0"/>
              </a:spcAft>
              <a:buClr>
                <a:srgbClr val="82C7A5"/>
              </a:buClr>
              <a:buSzPts val="1600"/>
              <a:buFont typeface="Arial"/>
              <a:buAutoNum type="arabicPeriod"/>
            </a:pPr>
            <a:r>
              <a:rPr lang="pl" sz="1600">
                <a:latin typeface="Arial"/>
                <a:ea typeface="Arial"/>
                <a:cs typeface="Arial"/>
                <a:sym typeface="Arial"/>
              </a:rPr>
              <a:t>Zapewnienie dostępu do rzetelnych i profesjonalnych testów psychologicznych oraz psychiatrycznych, które mogą wspierać użytkowników w ich rozwoju osobistym i samopoznaniu.</a:t>
            </a:r>
            <a:endParaRPr sz="1600">
              <a:latin typeface="Arial"/>
              <a:ea typeface="Arial"/>
              <a:cs typeface="Arial"/>
              <a:sym typeface="Arial"/>
            </a:endParaRPr>
          </a:p>
          <a:p>
            <a:pPr indent="-330200" lvl="0" marL="457200" rtl="0" algn="just">
              <a:lnSpc>
                <a:spcPct val="100000"/>
              </a:lnSpc>
              <a:spcBef>
                <a:spcPts val="1200"/>
              </a:spcBef>
              <a:spcAft>
                <a:spcPts val="0"/>
              </a:spcAft>
              <a:buClr>
                <a:srgbClr val="82C7A5"/>
              </a:buClr>
              <a:buSzPts val="1600"/>
              <a:buFont typeface="Arial"/>
              <a:buAutoNum type="arabicPeriod"/>
            </a:pPr>
            <a:r>
              <a:rPr lang="pl" sz="1600">
                <a:latin typeface="Arial"/>
                <a:ea typeface="Arial"/>
                <a:cs typeface="Arial"/>
                <a:sym typeface="Arial"/>
              </a:rPr>
              <a:t>Budowanie świadomości społecznej dotyczącej zdrowia psychicznego oraz oferowanie narzędzi, które mogą pomóc użytkownikom w radzeniu sobie z trudnościami emocjonalnymi.</a:t>
            </a:r>
            <a:endParaRPr sz="1600">
              <a:latin typeface="Arial"/>
              <a:ea typeface="Arial"/>
              <a:cs typeface="Arial"/>
              <a:sym typeface="Arial"/>
            </a:endParaRPr>
          </a:p>
          <a:p>
            <a:pPr indent="-330200" lvl="0" marL="457200" rtl="0" algn="just">
              <a:lnSpc>
                <a:spcPct val="100000"/>
              </a:lnSpc>
              <a:spcBef>
                <a:spcPts val="1200"/>
              </a:spcBef>
              <a:spcAft>
                <a:spcPts val="0"/>
              </a:spcAft>
              <a:buClr>
                <a:srgbClr val="82C7A5"/>
              </a:buClr>
              <a:buSzPts val="1600"/>
              <a:buFont typeface="Arial"/>
              <a:buAutoNum type="arabicPeriod"/>
            </a:pPr>
            <a:r>
              <a:rPr lang="pl" sz="1600">
                <a:latin typeface="Arial"/>
                <a:ea typeface="Arial"/>
                <a:cs typeface="Arial"/>
                <a:sym typeface="Arial"/>
              </a:rPr>
              <a:t>Zapewnienie bezpiecznej i przystępnej platformy, która promuje zdrowie psychiczne i wzmacnia poczucie własnej wartości u użytkowników.</a:t>
            </a:r>
            <a:endParaRPr sz="1600">
              <a:latin typeface="Arial"/>
              <a:ea typeface="Arial"/>
              <a:cs typeface="Arial"/>
              <a:sym typeface="Arial"/>
            </a:endParaRPr>
          </a:p>
          <a:p>
            <a:pPr indent="0" lvl="0" marL="0" rtl="0" algn="just">
              <a:lnSpc>
                <a:spcPct val="100000"/>
              </a:lnSpc>
              <a:spcBef>
                <a:spcPts val="0"/>
              </a:spcBef>
              <a:spcAft>
                <a:spcPts val="0"/>
              </a:spcAft>
              <a:buNone/>
            </a:pPr>
            <a:r>
              <a:t/>
            </a:r>
            <a:endParaRPr sz="1500"/>
          </a:p>
        </p:txBody>
      </p:sp>
      <p:cxnSp>
        <p:nvCxnSpPr>
          <p:cNvPr id="148" name="Google Shape;148;p15"/>
          <p:cNvCxnSpPr/>
          <p:nvPr/>
        </p:nvCxnSpPr>
        <p:spPr>
          <a:xfrm>
            <a:off x="1644150" y="2444150"/>
            <a:ext cx="6763200" cy="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15"/>
          <p:cNvCxnSpPr/>
          <p:nvPr/>
        </p:nvCxnSpPr>
        <p:spPr>
          <a:xfrm>
            <a:off x="1641750" y="3332450"/>
            <a:ext cx="67680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88850"/>
            <a:ext cx="7737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pl" sz="3000"/>
              <a:t>NA CO KONKRETNIE </a:t>
            </a:r>
            <a:r>
              <a:rPr b="1" lang="pl" sz="3000">
                <a:solidFill>
                  <a:srgbClr val="3D85C6"/>
                </a:solidFill>
              </a:rPr>
              <a:t>TerAppka</a:t>
            </a:r>
            <a:r>
              <a:rPr b="1" lang="pl" sz="3000"/>
              <a:t> ZWRACA SZCZEGÓLNĄ UWAGĘ</a:t>
            </a:r>
            <a:endParaRPr b="1" sz="3000"/>
          </a:p>
        </p:txBody>
      </p:sp>
      <p:sp>
        <p:nvSpPr>
          <p:cNvPr id="155" name="Google Shape;155;p16"/>
          <p:cNvSpPr txBox="1"/>
          <p:nvPr>
            <p:ph idx="1" type="body"/>
          </p:nvPr>
        </p:nvSpPr>
        <p:spPr>
          <a:xfrm>
            <a:off x="1297500" y="1567550"/>
            <a:ext cx="7038900" cy="2911200"/>
          </a:xfrm>
          <a:prstGeom prst="rect">
            <a:avLst/>
          </a:prstGeom>
        </p:spPr>
        <p:txBody>
          <a:bodyPr anchorCtr="0" anchor="ctr" bIns="91425" lIns="91425" spcFirstLastPara="1" rIns="91425" wrap="square" tIns="91425">
            <a:noAutofit/>
          </a:bodyPr>
          <a:lstStyle/>
          <a:p>
            <a:pPr indent="0" lvl="0" marL="0" rtl="0" algn="just">
              <a:spcBef>
                <a:spcPts val="0"/>
              </a:spcBef>
              <a:spcAft>
                <a:spcPts val="1200"/>
              </a:spcAft>
              <a:buNone/>
            </a:pPr>
            <a:r>
              <a:rPr lang="pl" sz="1400"/>
              <a:t>Aplikacja szczególnie kładzie nacisk na </a:t>
            </a:r>
            <a:r>
              <a:rPr b="1" lang="pl" sz="1400" u="sng">
                <a:solidFill>
                  <a:srgbClr val="82C7A5"/>
                </a:solidFill>
              </a:rPr>
              <a:t>Wiarygodność Wyników</a:t>
            </a:r>
            <a:r>
              <a:rPr lang="pl" sz="1400"/>
              <a:t> - wszystkie testy są zatwierdzone  przez specjalistów, co gwarantuje ich dokładność oraz rzetelność. Kolejną składową będzie</a:t>
            </a:r>
            <a:r>
              <a:rPr b="1" lang="pl" sz="1400"/>
              <a:t> </a:t>
            </a:r>
            <a:r>
              <a:rPr b="1" lang="pl" sz="1400" u="sng">
                <a:solidFill>
                  <a:srgbClr val="82C7A5"/>
                </a:solidFill>
              </a:rPr>
              <a:t>Łatwość dostępu</a:t>
            </a:r>
            <a:r>
              <a:rPr b="1" lang="pl" sz="1400"/>
              <a:t> -</a:t>
            </a:r>
            <a:r>
              <a:rPr b="1" lang="pl" sz="1400"/>
              <a:t> </a:t>
            </a:r>
            <a:r>
              <a:rPr lang="pl" sz="1400"/>
              <a:t>wiele osób boi się pójść do specjalisty personalnie lub nie ma takiej możliwości. Prosty dostęp </a:t>
            </a:r>
            <a:r>
              <a:rPr b="1" lang="pl" sz="1400">
                <a:solidFill>
                  <a:srgbClr val="3D85C6"/>
                </a:solidFill>
              </a:rPr>
              <a:t>TerAppki</a:t>
            </a:r>
            <a:r>
              <a:rPr b="1" lang="pl" sz="1400">
                <a:solidFill>
                  <a:srgbClr val="0145AC"/>
                </a:solidFill>
              </a:rPr>
              <a:t> </a:t>
            </a:r>
            <a:r>
              <a:rPr lang="pl" sz="1400"/>
              <a:t>do szerokiej bazy testów w aplikacji mobilnej lub na stronie internetowej umożliwia </a:t>
            </a:r>
            <a:r>
              <a:rPr lang="pl" sz="1400"/>
              <a:t>użytkownikom</a:t>
            </a:r>
            <a:r>
              <a:rPr lang="pl" sz="1400"/>
              <a:t> szybką i zagwarantowaną ocenę ich stanu zdrowia bez potrzeby osobistego stawiania się u psychiatry czy psychologa. </a:t>
            </a:r>
            <a:r>
              <a:rPr b="1" lang="pl" sz="1400" u="sng">
                <a:solidFill>
                  <a:srgbClr val="82C7A5"/>
                </a:solidFill>
              </a:rPr>
              <a:t>Różnorodność testów</a:t>
            </a:r>
            <a:r>
              <a:rPr lang="pl" sz="1400">
                <a:solidFill>
                  <a:srgbClr val="82C7A5"/>
                </a:solidFill>
              </a:rPr>
              <a:t> </a:t>
            </a:r>
            <a:r>
              <a:rPr lang="pl" sz="1400"/>
              <a:t>jest następnym punktem, na który aplikacja kładzie ogromny nacisk. Dostępne są zarówno ogólne testy psychologiczne jak i te dotyczące </a:t>
            </a:r>
            <a:r>
              <a:rPr lang="pl" sz="1400"/>
              <a:t>specjalistycznych</a:t>
            </a:r>
            <a:r>
              <a:rPr lang="pl" sz="1400"/>
              <a:t> aspektów takich jak zarządzanie emocjami, poziom stresu czy style osobowości. W czym </a:t>
            </a:r>
            <a:r>
              <a:rPr b="1" lang="pl" sz="1400">
                <a:solidFill>
                  <a:srgbClr val="3D85C6"/>
                </a:solidFill>
              </a:rPr>
              <a:t>TerAppka </a:t>
            </a:r>
            <a:r>
              <a:rPr lang="pl" sz="1400"/>
              <a:t>również będzie przodować to </a:t>
            </a:r>
            <a:r>
              <a:rPr b="1" lang="pl" sz="1400" u="sng">
                <a:solidFill>
                  <a:srgbClr val="82C7A5"/>
                </a:solidFill>
              </a:rPr>
              <a:t>Samopoznanie</a:t>
            </a:r>
            <a:r>
              <a:rPr lang="pl" sz="1400"/>
              <a:t> -  każdy użytkownik może pogłębić swoją wiedzę na wszelakie tematy takie jak własne iq czy lepsze zrozumienie swoich potrzeb emocjonalnych.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l" sz="3000"/>
              <a:t>GRONO </a:t>
            </a:r>
            <a:r>
              <a:rPr b="1" lang="pl" sz="3000"/>
              <a:t>ODBIORCÓW</a:t>
            </a:r>
            <a:endParaRPr b="1" sz="3000"/>
          </a:p>
        </p:txBody>
      </p:sp>
      <p:sp>
        <p:nvSpPr>
          <p:cNvPr id="161" name="Google Shape;161;p17"/>
          <p:cNvSpPr txBox="1"/>
          <p:nvPr>
            <p:ph idx="1" type="body"/>
          </p:nvPr>
        </p:nvSpPr>
        <p:spPr>
          <a:xfrm>
            <a:off x="1052550" y="1307850"/>
            <a:ext cx="7038900" cy="33588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82C7A5"/>
              </a:buClr>
              <a:buSzPts val="1600"/>
              <a:buChar char="●"/>
            </a:pPr>
            <a:r>
              <a:rPr b="1" lang="pl" sz="1600"/>
              <a:t>Nastolatkowie:  </a:t>
            </a:r>
            <a:r>
              <a:rPr lang="pl" sz="1600"/>
              <a:t>młode osoby na etapie intensywnego rozwoju emocjonalnego poszukujący własnej tożsamości, często zagubieni w okresie dorastania. Aplikacja pomoże im zrozumieć swoje emocje i relacje z innymi.</a:t>
            </a:r>
            <a:endParaRPr sz="1600"/>
          </a:p>
          <a:p>
            <a:pPr indent="-330200" lvl="0" marL="457200" rtl="0" algn="l">
              <a:lnSpc>
                <a:spcPct val="100000"/>
              </a:lnSpc>
              <a:spcBef>
                <a:spcPts val="1000"/>
              </a:spcBef>
              <a:spcAft>
                <a:spcPts val="0"/>
              </a:spcAft>
              <a:buClr>
                <a:srgbClr val="82C7A5"/>
              </a:buClr>
              <a:buSzPts val="1600"/>
              <a:buChar char="●"/>
            </a:pPr>
            <a:r>
              <a:rPr b="1" lang="pl" sz="1600"/>
              <a:t>Studenci i młode osoby dorosłe:</a:t>
            </a:r>
            <a:r>
              <a:rPr lang="pl" sz="1600"/>
              <a:t> osoby w przedziale wiekowym 18-30 lat rozpoczynające karierę, które przechodzą przez intensywny okres rozwoju osobistego i zawodowego, Aplikacja pozwoli im odkryć swoje mocne strony i odnaleźć narzędzia potrzebne do rozwoju osobistego.</a:t>
            </a:r>
            <a:endParaRPr sz="1600"/>
          </a:p>
          <a:p>
            <a:pPr indent="-330200" lvl="0" marL="457200" rtl="0" algn="l">
              <a:lnSpc>
                <a:spcPct val="100000"/>
              </a:lnSpc>
              <a:spcBef>
                <a:spcPts val="1000"/>
              </a:spcBef>
              <a:spcAft>
                <a:spcPts val="1000"/>
              </a:spcAft>
              <a:buClr>
                <a:srgbClr val="82C7A5"/>
              </a:buClr>
              <a:buSzPts val="1600"/>
              <a:buChar char="●"/>
            </a:pPr>
            <a:r>
              <a:rPr b="1" lang="pl" sz="1600"/>
              <a:t>Dorośli: </a:t>
            </a:r>
            <a:r>
              <a:rPr lang="pl" sz="1600"/>
              <a:t>osoby pracujące w intensywnych zawodach, które chcą sobie lepiej radzić z codziennym stresem. </a:t>
            </a:r>
            <a:r>
              <a:rPr b="1" lang="pl" sz="1600">
                <a:solidFill>
                  <a:srgbClr val="6D9EEB"/>
                </a:solidFill>
              </a:rPr>
              <a:t>TerAppka</a:t>
            </a:r>
            <a:r>
              <a:rPr b="1" lang="pl" sz="1600">
                <a:solidFill>
                  <a:srgbClr val="3C78D8"/>
                </a:solidFill>
              </a:rPr>
              <a:t> </a:t>
            </a:r>
            <a:r>
              <a:rPr lang="pl" sz="1600"/>
              <a:t>pomoże pokonać ten często bagatelizowany problem.</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l" sz="3000"/>
              <a:t>GRONO </a:t>
            </a:r>
            <a:r>
              <a:rPr b="1" lang="pl" sz="3000"/>
              <a:t>ODBIORCÓW</a:t>
            </a:r>
            <a:endParaRPr b="1" sz="3000"/>
          </a:p>
        </p:txBody>
      </p:sp>
      <p:sp>
        <p:nvSpPr>
          <p:cNvPr id="167" name="Google Shape;167;p18"/>
          <p:cNvSpPr txBox="1"/>
          <p:nvPr>
            <p:ph idx="1" type="body"/>
          </p:nvPr>
        </p:nvSpPr>
        <p:spPr>
          <a:xfrm>
            <a:off x="1052550" y="1307850"/>
            <a:ext cx="7038900" cy="33588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82C7A5"/>
              </a:buClr>
              <a:buSzPts val="1600"/>
              <a:buChar char="●"/>
            </a:pPr>
            <a:r>
              <a:rPr b="1" lang="pl" sz="1600"/>
              <a:t>Osoby szukające wsparcia psychologicznego</a:t>
            </a:r>
            <a:r>
              <a:rPr b="1" lang="pl" sz="1600"/>
              <a:t>:  </a:t>
            </a:r>
            <a:r>
              <a:rPr lang="pl" sz="1600"/>
              <a:t>osoby w różnym wieku z ograniczonym dostępem do specjalistycznej pomocy, chcący korzystać z narzędzi do autodiagnozy i samopoznania. Certyfikowane testy pozwolą im uzyskać rzetelne informacje na temat zdrowia psychicznego.</a:t>
            </a:r>
            <a:endParaRPr sz="1600"/>
          </a:p>
          <a:p>
            <a:pPr indent="0" lvl="0" marL="0" rtl="0" algn="l">
              <a:lnSpc>
                <a:spcPct val="100000"/>
              </a:lnSpc>
              <a:spcBef>
                <a:spcPts val="1000"/>
              </a:spcBef>
              <a:spcAft>
                <a:spcPts val="0"/>
              </a:spcAft>
              <a:buNone/>
            </a:pPr>
            <a:r>
              <a:t/>
            </a:r>
            <a:endParaRPr sz="1600"/>
          </a:p>
          <a:p>
            <a:pPr indent="-330200" lvl="0" marL="457200" rtl="0" algn="l">
              <a:lnSpc>
                <a:spcPct val="100000"/>
              </a:lnSpc>
              <a:spcBef>
                <a:spcPts val="1000"/>
              </a:spcBef>
              <a:spcAft>
                <a:spcPts val="1000"/>
              </a:spcAft>
              <a:buClr>
                <a:srgbClr val="82C7A5"/>
              </a:buClr>
              <a:buSzPts val="1600"/>
              <a:buChar char="●"/>
            </a:pPr>
            <a:r>
              <a:rPr b="1" lang="pl" sz="1600"/>
              <a:t>Osoby świadome zdrowia psychicznego i zainteresowane rozwojem osobistym</a:t>
            </a:r>
            <a:r>
              <a:rPr b="1" lang="pl" sz="1600"/>
              <a:t>:</a:t>
            </a:r>
            <a:r>
              <a:rPr lang="pl" sz="1600"/>
              <a:t> każdy do regularnie dba o swoje samopoczucie psychiczne i chce lepiej zrozumieć swoje potrzeby. Aplikacja będzie świetnym dodatkowym narzędziem wspierającym samorozwój.</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idx="1" type="body"/>
          </p:nvPr>
        </p:nvSpPr>
        <p:spPr>
          <a:xfrm>
            <a:off x="1297500" y="1643750"/>
            <a:ext cx="7038900" cy="29112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b="1" lang="pl">
                <a:solidFill>
                  <a:srgbClr val="E06666"/>
                </a:solidFill>
              </a:rPr>
              <a:t>Wystawianie r</a:t>
            </a:r>
            <a:r>
              <a:rPr b="1" lang="pl">
                <a:solidFill>
                  <a:srgbClr val="E06666"/>
                </a:solidFill>
              </a:rPr>
              <a:t>ecept</a:t>
            </a:r>
            <a:r>
              <a:rPr b="1" lang="pl"/>
              <a:t> </a:t>
            </a:r>
            <a:r>
              <a:rPr lang="pl"/>
              <a:t>- Zbyt duże ryzyko związane z oszustwami co </a:t>
            </a:r>
            <a:r>
              <a:rPr lang="pl"/>
              <a:t>prowadziłoby</a:t>
            </a:r>
            <a:r>
              <a:rPr lang="pl"/>
              <a:t> do </a:t>
            </a:r>
            <a:r>
              <a:rPr lang="pl"/>
              <a:t>niepotrzebnych</a:t>
            </a:r>
            <a:r>
              <a:rPr lang="pl"/>
              <a:t> nadużyć </a:t>
            </a:r>
            <a:endParaRPr/>
          </a:p>
          <a:p>
            <a:pPr indent="0" lvl="0" marL="0" rtl="0" algn="just">
              <a:spcBef>
                <a:spcPts val="1200"/>
              </a:spcBef>
              <a:spcAft>
                <a:spcPts val="0"/>
              </a:spcAft>
              <a:buNone/>
            </a:pPr>
            <a:r>
              <a:rPr b="1" lang="pl">
                <a:solidFill>
                  <a:srgbClr val="E06666"/>
                </a:solidFill>
              </a:rPr>
              <a:t>Porady dotyczące leków </a:t>
            </a:r>
            <a:r>
              <a:rPr lang="pl"/>
              <a:t>- Pomijamy wskazówki dotyczące farmakoterapii, aplikacja ma głównie pomóc w ocenie stanu zdrowia, niekoniecznie w specjalistycznej terapii</a:t>
            </a:r>
            <a:endParaRPr/>
          </a:p>
          <a:p>
            <a:pPr indent="0" lvl="0" marL="0" rtl="0" algn="just">
              <a:spcBef>
                <a:spcPts val="1200"/>
              </a:spcBef>
              <a:spcAft>
                <a:spcPts val="0"/>
              </a:spcAft>
              <a:buNone/>
            </a:pPr>
            <a:r>
              <a:rPr b="1" lang="pl">
                <a:solidFill>
                  <a:srgbClr val="E06666"/>
                </a:solidFill>
              </a:rPr>
              <a:t>Terapie grupowe </a:t>
            </a:r>
            <a:r>
              <a:rPr lang="pl"/>
              <a:t>- Zamiarem aplikacji jest indywidualne skupianie się na zdrowiu psychicznym  użytkownika, sesje grupowe być może zostaną wprowadzone w późniejszych fazach rozwoju projektu</a:t>
            </a:r>
            <a:endParaRPr/>
          </a:p>
          <a:p>
            <a:pPr indent="0" lvl="0" marL="0" rtl="0" algn="just">
              <a:spcBef>
                <a:spcPts val="1200"/>
              </a:spcBef>
              <a:spcAft>
                <a:spcPts val="1200"/>
              </a:spcAft>
              <a:buNone/>
            </a:pPr>
            <a:r>
              <a:rPr b="1" lang="pl">
                <a:solidFill>
                  <a:srgbClr val="E06666"/>
                </a:solidFill>
              </a:rPr>
              <a:t>Porównywanie wyników testów z innymi użytkownikami</a:t>
            </a:r>
            <a:r>
              <a:rPr lang="pl"/>
              <a:t> - Celem </a:t>
            </a:r>
            <a:r>
              <a:rPr b="1" lang="pl">
                <a:solidFill>
                  <a:srgbClr val="6D9EEB"/>
                </a:solidFill>
              </a:rPr>
              <a:t>TerAppki</a:t>
            </a:r>
            <a:r>
              <a:rPr b="1" lang="pl"/>
              <a:t> </a:t>
            </a:r>
            <a:r>
              <a:rPr lang="pl"/>
              <a:t>jest skupianie się na samorozwoju. Porównywanie wyników z innymi osobami może stanowić przeszkodę tego. </a:t>
            </a:r>
            <a:endParaRPr/>
          </a:p>
        </p:txBody>
      </p:sp>
      <p:sp>
        <p:nvSpPr>
          <p:cNvPr id="173" name="Google Shape;173;p19"/>
          <p:cNvSpPr txBox="1"/>
          <p:nvPr>
            <p:ph type="title"/>
          </p:nvPr>
        </p:nvSpPr>
        <p:spPr>
          <a:xfrm>
            <a:off x="1297500" y="393750"/>
            <a:ext cx="7038900" cy="103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pl" sz="3000"/>
              <a:t> CZEGO </a:t>
            </a:r>
            <a:r>
              <a:rPr b="1" lang="pl" sz="3000" u="sng">
                <a:solidFill>
                  <a:srgbClr val="E06666"/>
                </a:solidFill>
              </a:rPr>
              <a:t>NIE</a:t>
            </a:r>
            <a:r>
              <a:rPr b="1" lang="pl" sz="3000"/>
              <a:t> UWZGLĘDNIAMY </a:t>
            </a:r>
            <a:endParaRPr b="1" sz="3000"/>
          </a:p>
          <a:p>
            <a:pPr indent="0" lvl="0" marL="0" rtl="0" algn="ctr">
              <a:spcBef>
                <a:spcPts val="0"/>
              </a:spcBef>
              <a:spcAft>
                <a:spcPts val="0"/>
              </a:spcAft>
              <a:buNone/>
            </a:pPr>
            <a:r>
              <a:rPr b="1" lang="pl" sz="3000"/>
              <a:t>(I DLACZEGO)</a:t>
            </a:r>
            <a:endParaRPr b="1"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l" sz="3000"/>
              <a:t>DLACZEGO PROJEKT POWSTANIE</a:t>
            </a:r>
            <a:endParaRPr b="1" sz="3000"/>
          </a:p>
        </p:txBody>
      </p:sp>
      <p:sp>
        <p:nvSpPr>
          <p:cNvPr id="179" name="Google Shape;179;p20"/>
          <p:cNvSpPr txBox="1"/>
          <p:nvPr>
            <p:ph idx="1" type="body"/>
          </p:nvPr>
        </p:nvSpPr>
        <p:spPr>
          <a:xfrm>
            <a:off x="1297500" y="1307850"/>
            <a:ext cx="7038900" cy="29112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1200"/>
              </a:spcAft>
              <a:buNone/>
            </a:pPr>
            <a:r>
              <a:rPr lang="pl" sz="1600"/>
              <a:t>Po kwarantannie spowodowanej przez COVID mocno wzrosło zapotrzebowanie wsparcia psychicznego, które </a:t>
            </a:r>
            <a:r>
              <a:rPr b="1" lang="pl" sz="1600">
                <a:solidFill>
                  <a:srgbClr val="6D9EEB"/>
                </a:solidFill>
              </a:rPr>
              <a:t>TerAppka</a:t>
            </a:r>
            <a:r>
              <a:rPr b="1" lang="pl" sz="1600"/>
              <a:t> </a:t>
            </a:r>
            <a:r>
              <a:rPr lang="pl" sz="1600"/>
              <a:t>oferuje. Zapewnia ona łatwy i szybki dostęp do potrzebnych nam środków </a:t>
            </a:r>
            <a:r>
              <a:rPr lang="pl" sz="1600"/>
              <a:t>pomocy, z których nie jesteśmy w stanie na codzień skorzystać. Jest ona ogólnodostępna i gwarantuje anonimowość wraz z bezpieczeństwem. Jednocześnie projekt jest na bieżąco aktualizowany, dzięki czemu nadąża nad rozwijającą się technologią. Wszystkie te czynniki pozwalają na powstanie całokształtu projektu z bardzo pozytywnym skutkiem.</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pl"/>
              <a:t>Dziękujemy</a:t>
            </a:r>
            <a:r>
              <a:rPr b="1" lang="pl"/>
              <a:t> za </a:t>
            </a:r>
            <a:r>
              <a:rPr b="1" lang="pl"/>
              <a:t>uwagę!!</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