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3" r:id="rId3"/>
    <p:sldId id="257" r:id="rId4"/>
    <p:sldId id="258" r:id="rId5"/>
    <p:sldId id="260" r:id="rId6"/>
    <p:sldId id="266"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Bardell" initials="WB" lastIdx="1" clrIdx="0">
    <p:extLst>
      <p:ext uri="{19B8F6BF-5375-455C-9EA6-DF929625EA0E}">
        <p15:presenceInfo xmlns:p15="http://schemas.microsoft.com/office/powerpoint/2012/main" userId="46779b81d6c163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108" d="100"/>
          <a:sy n="108" d="100"/>
        </p:scale>
        <p:origin x="6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7T13:20:20.832" idx="1">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6302F-234A-4899-B983-39A257B0AA6B}" type="datetimeFigureOut">
              <a:rPr lang="en-GB" smtClean="0"/>
              <a:t>08/03/2021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84634-73B1-4DE1-B27C-D871E3167EB2}" type="slidenum">
              <a:rPr lang="en-GB" smtClean="0"/>
              <a:t>‹#›</a:t>
            </a:fld>
            <a:endParaRPr lang="en-GB"/>
          </a:p>
        </p:txBody>
      </p:sp>
    </p:spTree>
    <p:extLst>
      <p:ext uri="{BB962C8B-B14F-4D97-AF65-F5344CB8AC3E}">
        <p14:creationId xmlns:p14="http://schemas.microsoft.com/office/powerpoint/2010/main" val="359150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Today I am going to be presenting on the data analysis section of the magnetic braking experiment for team 2.</a:t>
            </a:r>
          </a:p>
        </p:txBody>
      </p:sp>
      <p:sp>
        <p:nvSpPr>
          <p:cNvPr id="4" name="Slide Number Placeholder 3"/>
          <p:cNvSpPr>
            <a:spLocks noGrp="1"/>
          </p:cNvSpPr>
          <p:nvPr>
            <p:ph type="sldNum" sz="quarter" idx="5"/>
          </p:nvPr>
        </p:nvSpPr>
        <p:spPr/>
        <p:txBody>
          <a:bodyPr/>
          <a:lstStyle/>
          <a:p>
            <a:fld id="{3FD84634-73B1-4DE1-B27C-D871E3167EB2}" type="slidenum">
              <a:rPr lang="en-GB" smtClean="0"/>
              <a:t>1</a:t>
            </a:fld>
            <a:endParaRPr lang="en-GB"/>
          </a:p>
        </p:txBody>
      </p:sp>
    </p:spTree>
    <p:extLst>
      <p:ext uri="{BB962C8B-B14F-4D97-AF65-F5344CB8AC3E}">
        <p14:creationId xmlns:p14="http://schemas.microsoft.com/office/powerpoint/2010/main" val="253773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Rate of deceleration of the disk. </a:t>
            </a:r>
            <a:br>
              <a:rPr lang="en-GB" dirty="0"/>
            </a:br>
            <a:r>
              <a:rPr lang="en-GB" dirty="0"/>
              <a:t>And modelling the decay as exponential, as can be seen in the following slide</a:t>
            </a:r>
          </a:p>
        </p:txBody>
      </p:sp>
      <p:sp>
        <p:nvSpPr>
          <p:cNvPr id="4" name="Slide Number Placeholder 3"/>
          <p:cNvSpPr>
            <a:spLocks noGrp="1"/>
          </p:cNvSpPr>
          <p:nvPr>
            <p:ph type="sldNum" sz="quarter" idx="5"/>
          </p:nvPr>
        </p:nvSpPr>
        <p:spPr/>
        <p:txBody>
          <a:bodyPr/>
          <a:lstStyle/>
          <a:p>
            <a:fld id="{3FD84634-73B1-4DE1-B27C-D871E3167EB2}" type="slidenum">
              <a:rPr lang="en-GB" smtClean="0"/>
              <a:t>2</a:t>
            </a:fld>
            <a:endParaRPr lang="en-GB"/>
          </a:p>
        </p:txBody>
      </p:sp>
    </p:spTree>
    <p:extLst>
      <p:ext uri="{BB962C8B-B14F-4D97-AF65-F5344CB8AC3E}">
        <p14:creationId xmlns:p14="http://schemas.microsoft.com/office/powerpoint/2010/main" val="1620331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r>
              <a:rPr lang="en-GB" dirty="0"/>
              <a:t>Don’t bother with actual values- just give final value for m</a:t>
            </a:r>
          </a:p>
        </p:txBody>
      </p:sp>
      <p:sp>
        <p:nvSpPr>
          <p:cNvPr id="4" name="Slide Number Placeholder 3"/>
          <p:cNvSpPr>
            <a:spLocks noGrp="1"/>
          </p:cNvSpPr>
          <p:nvPr>
            <p:ph type="sldNum" sz="quarter" idx="5"/>
          </p:nvPr>
        </p:nvSpPr>
        <p:spPr/>
        <p:txBody>
          <a:bodyPr/>
          <a:lstStyle/>
          <a:p>
            <a:fld id="{3FD84634-73B1-4DE1-B27C-D871E3167EB2}" type="slidenum">
              <a:rPr lang="en-GB" smtClean="0"/>
              <a:t>3</a:t>
            </a:fld>
            <a:endParaRPr lang="en-GB"/>
          </a:p>
        </p:txBody>
      </p:sp>
    </p:spTree>
    <p:extLst>
      <p:ext uri="{BB962C8B-B14F-4D97-AF65-F5344CB8AC3E}">
        <p14:creationId xmlns:p14="http://schemas.microsoft.com/office/powerpoint/2010/main" val="394884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Data looks linear, but by closer inspection it follows an exponential decay- can be seen more clearly in RA5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i="0" dirty="0">
                <a:latin typeface="Cambria Math" panose="02040503050406030204" pitchFamily="18" charset="0"/>
                <a:ea typeface="Cambria Math" panose="02040503050406030204" pitchFamily="18" charset="0"/>
              </a:rPr>
              <a:t>The log plot shows two separate linear trends, which can be plotted like this</a:t>
            </a:r>
          </a:p>
        </p:txBody>
      </p:sp>
      <p:sp>
        <p:nvSpPr>
          <p:cNvPr id="4" name="Slide Number Placeholder 3"/>
          <p:cNvSpPr>
            <a:spLocks noGrp="1"/>
          </p:cNvSpPr>
          <p:nvPr>
            <p:ph type="sldNum" sz="quarter" idx="5"/>
          </p:nvPr>
        </p:nvSpPr>
        <p:spPr/>
        <p:txBody>
          <a:bodyPr/>
          <a:lstStyle/>
          <a:p>
            <a:fld id="{3FD84634-73B1-4DE1-B27C-D871E3167EB2}" type="slidenum">
              <a:rPr lang="en-GB" smtClean="0"/>
              <a:t>4</a:t>
            </a:fld>
            <a:endParaRPr lang="en-GB"/>
          </a:p>
        </p:txBody>
      </p:sp>
    </p:spTree>
    <p:extLst>
      <p:ext uri="{BB962C8B-B14F-4D97-AF65-F5344CB8AC3E}">
        <p14:creationId xmlns:p14="http://schemas.microsoft.com/office/powerpoint/2010/main" val="3672799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secondary plot implies may imply some regime where the resistance to motion from air resistance and friction becomes more significant, but this should be predicted by equations 1 and 2.</a:t>
            </a:r>
          </a:p>
          <a:p>
            <a:pPr marL="0" indent="0">
              <a:buNone/>
            </a:pPr>
            <a:r>
              <a:rPr lang="en-GB" dirty="0"/>
              <a:t>Not all plots show secondary plot- due to the nature of the tachometer, there are not always enough points to find a trend (most only have about 3). This may be possible with more measurements</a:t>
            </a:r>
          </a:p>
          <a:p>
            <a:pPr marL="0" indent="0">
              <a:buNone/>
            </a:pPr>
            <a:r>
              <a:rPr lang="en-GB" dirty="0"/>
              <a:t>Colours vary in visibility- due to the way they were assigned, only way to keep them consistent across all plots</a:t>
            </a:r>
          </a:p>
          <a:p>
            <a:endParaRPr lang="en-GB" dirty="0"/>
          </a:p>
        </p:txBody>
      </p:sp>
      <p:sp>
        <p:nvSpPr>
          <p:cNvPr id="4" name="Slide Number Placeholder 3"/>
          <p:cNvSpPr>
            <a:spLocks noGrp="1"/>
          </p:cNvSpPr>
          <p:nvPr>
            <p:ph type="sldNum" sz="quarter" idx="5"/>
          </p:nvPr>
        </p:nvSpPr>
        <p:spPr/>
        <p:txBody>
          <a:bodyPr/>
          <a:lstStyle/>
          <a:p>
            <a:fld id="{3FD84634-73B1-4DE1-B27C-D871E3167EB2}" type="slidenum">
              <a:rPr lang="en-GB" smtClean="0"/>
              <a:t>5</a:t>
            </a:fld>
            <a:endParaRPr lang="en-GB"/>
          </a:p>
        </p:txBody>
      </p:sp>
    </p:spTree>
    <p:extLst>
      <p:ext uri="{BB962C8B-B14F-4D97-AF65-F5344CB8AC3E}">
        <p14:creationId xmlns:p14="http://schemas.microsoft.com/office/powerpoint/2010/main" val="3647923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Don’t go into specifics- relative closeness at 38mT, discuss range of values and range of speeds</a:t>
            </a:r>
          </a:p>
        </p:txBody>
      </p:sp>
      <p:sp>
        <p:nvSpPr>
          <p:cNvPr id="4" name="Slide Number Placeholder 3"/>
          <p:cNvSpPr>
            <a:spLocks noGrp="1"/>
          </p:cNvSpPr>
          <p:nvPr>
            <p:ph type="sldNum" sz="quarter" idx="5"/>
          </p:nvPr>
        </p:nvSpPr>
        <p:spPr/>
        <p:txBody>
          <a:bodyPr/>
          <a:lstStyle/>
          <a:p>
            <a:fld id="{3FD84634-73B1-4DE1-B27C-D871E3167EB2}" type="slidenum">
              <a:rPr lang="en-GB" smtClean="0"/>
              <a:t>6</a:t>
            </a:fld>
            <a:endParaRPr lang="en-GB"/>
          </a:p>
        </p:txBody>
      </p:sp>
    </p:spTree>
    <p:extLst>
      <p:ext uri="{BB962C8B-B14F-4D97-AF65-F5344CB8AC3E}">
        <p14:creationId xmlns:p14="http://schemas.microsoft.com/office/powerpoint/2010/main" val="114995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in general, we need more data so we can do an effective error analysis.</a:t>
            </a:r>
          </a:p>
        </p:txBody>
      </p:sp>
      <p:sp>
        <p:nvSpPr>
          <p:cNvPr id="4" name="Slide Number Placeholder 3"/>
          <p:cNvSpPr>
            <a:spLocks noGrp="1"/>
          </p:cNvSpPr>
          <p:nvPr>
            <p:ph type="sldNum" sz="quarter" idx="5"/>
          </p:nvPr>
        </p:nvSpPr>
        <p:spPr/>
        <p:txBody>
          <a:bodyPr/>
          <a:lstStyle/>
          <a:p>
            <a:fld id="{3FD84634-73B1-4DE1-B27C-D871E3167EB2}" type="slidenum">
              <a:rPr lang="en-GB" smtClean="0"/>
              <a:t>8</a:t>
            </a:fld>
            <a:endParaRPr lang="en-GB"/>
          </a:p>
        </p:txBody>
      </p:sp>
    </p:spTree>
    <p:extLst>
      <p:ext uri="{BB962C8B-B14F-4D97-AF65-F5344CB8AC3E}">
        <p14:creationId xmlns:p14="http://schemas.microsoft.com/office/powerpoint/2010/main" val="2517106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Questions?</a:t>
            </a:r>
          </a:p>
        </p:txBody>
      </p:sp>
      <p:sp>
        <p:nvSpPr>
          <p:cNvPr id="4" name="Slide Number Placeholder 3"/>
          <p:cNvSpPr>
            <a:spLocks noGrp="1"/>
          </p:cNvSpPr>
          <p:nvPr>
            <p:ph type="sldNum" sz="quarter" idx="5"/>
          </p:nvPr>
        </p:nvSpPr>
        <p:spPr/>
        <p:txBody>
          <a:bodyPr/>
          <a:lstStyle/>
          <a:p>
            <a:fld id="{3FD84634-73B1-4DE1-B27C-D871E3167EB2}" type="slidenum">
              <a:rPr lang="en-GB" smtClean="0"/>
              <a:t>9</a:t>
            </a:fld>
            <a:endParaRPr lang="en-GB"/>
          </a:p>
        </p:txBody>
      </p:sp>
    </p:spTree>
    <p:extLst>
      <p:ext uri="{BB962C8B-B14F-4D97-AF65-F5344CB8AC3E}">
        <p14:creationId xmlns:p14="http://schemas.microsoft.com/office/powerpoint/2010/main" val="215228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BD3EEE-9F89-48E6-AB68-76CE4DC25481}" type="datetimeFigureOut">
              <a:rPr lang="en-GB" smtClean="0"/>
              <a:t>08/03/2021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156922-DB13-4A6C-96DA-CB60CA2329EA}"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73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D3EEE-9F89-48E6-AB68-76CE4DC25481}" type="datetimeFigureOut">
              <a:rPr lang="en-GB" smtClean="0"/>
              <a:t>08/03/2021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156922-DB13-4A6C-96DA-CB60CA2329EA}" type="slidenum">
              <a:rPr lang="en-GB" smtClean="0"/>
              <a:t>‹#›</a:t>
            </a:fld>
            <a:endParaRPr lang="en-GB"/>
          </a:p>
        </p:txBody>
      </p:sp>
    </p:spTree>
    <p:extLst>
      <p:ext uri="{BB962C8B-B14F-4D97-AF65-F5344CB8AC3E}">
        <p14:creationId xmlns:p14="http://schemas.microsoft.com/office/powerpoint/2010/main" val="108704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D3EEE-9F89-48E6-AB68-76CE4DC25481}" type="datetimeFigureOut">
              <a:rPr lang="en-GB" smtClean="0"/>
              <a:t>08/03/2021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156922-DB13-4A6C-96DA-CB60CA2329EA}" type="slidenum">
              <a:rPr lang="en-GB" smtClean="0"/>
              <a:t>‹#›</a:t>
            </a:fld>
            <a:endParaRPr lang="en-GB"/>
          </a:p>
        </p:txBody>
      </p:sp>
    </p:spTree>
    <p:extLst>
      <p:ext uri="{BB962C8B-B14F-4D97-AF65-F5344CB8AC3E}">
        <p14:creationId xmlns:p14="http://schemas.microsoft.com/office/powerpoint/2010/main" val="190076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D3EEE-9F89-48E6-AB68-76CE4DC25481}" type="datetimeFigureOut">
              <a:rPr lang="en-GB" smtClean="0"/>
              <a:t>08/03/2021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156922-DB13-4A6C-96DA-CB60CA2329EA}" type="slidenum">
              <a:rPr lang="en-GB" smtClean="0"/>
              <a:t>‹#›</a:t>
            </a:fld>
            <a:endParaRPr lang="en-GB"/>
          </a:p>
        </p:txBody>
      </p:sp>
    </p:spTree>
    <p:extLst>
      <p:ext uri="{BB962C8B-B14F-4D97-AF65-F5344CB8AC3E}">
        <p14:creationId xmlns:p14="http://schemas.microsoft.com/office/powerpoint/2010/main" val="14202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D3EEE-9F89-48E6-AB68-76CE4DC25481}" type="datetimeFigureOut">
              <a:rPr lang="en-GB" smtClean="0"/>
              <a:t>08/03/2021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156922-DB13-4A6C-96DA-CB60CA2329EA}"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26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BD3EEE-9F89-48E6-AB68-76CE4DC25481}" type="datetimeFigureOut">
              <a:rPr lang="en-GB" smtClean="0"/>
              <a:t>08/03/2021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156922-DB13-4A6C-96DA-CB60CA2329EA}" type="slidenum">
              <a:rPr lang="en-GB" smtClean="0"/>
              <a:t>‹#›</a:t>
            </a:fld>
            <a:endParaRPr lang="en-GB"/>
          </a:p>
        </p:txBody>
      </p:sp>
    </p:spTree>
    <p:extLst>
      <p:ext uri="{BB962C8B-B14F-4D97-AF65-F5344CB8AC3E}">
        <p14:creationId xmlns:p14="http://schemas.microsoft.com/office/powerpoint/2010/main" val="154968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BD3EEE-9F89-48E6-AB68-76CE4DC25481}" type="datetimeFigureOut">
              <a:rPr lang="en-GB" smtClean="0"/>
              <a:t>08/03/2021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156922-DB13-4A6C-96DA-CB60CA2329EA}" type="slidenum">
              <a:rPr lang="en-GB" smtClean="0"/>
              <a:t>‹#›</a:t>
            </a:fld>
            <a:endParaRPr lang="en-GB"/>
          </a:p>
        </p:txBody>
      </p:sp>
    </p:spTree>
    <p:extLst>
      <p:ext uri="{BB962C8B-B14F-4D97-AF65-F5344CB8AC3E}">
        <p14:creationId xmlns:p14="http://schemas.microsoft.com/office/powerpoint/2010/main" val="28304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BD3EEE-9F89-48E6-AB68-76CE4DC25481}" type="datetimeFigureOut">
              <a:rPr lang="en-GB" smtClean="0"/>
              <a:t>08/03/2021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156922-DB13-4A6C-96DA-CB60CA2329EA}" type="slidenum">
              <a:rPr lang="en-GB" smtClean="0"/>
              <a:t>‹#›</a:t>
            </a:fld>
            <a:endParaRPr lang="en-GB"/>
          </a:p>
        </p:txBody>
      </p:sp>
    </p:spTree>
    <p:extLst>
      <p:ext uri="{BB962C8B-B14F-4D97-AF65-F5344CB8AC3E}">
        <p14:creationId xmlns:p14="http://schemas.microsoft.com/office/powerpoint/2010/main" val="5159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BD3EEE-9F89-48E6-AB68-76CE4DC25481}" type="datetimeFigureOut">
              <a:rPr lang="en-GB" smtClean="0"/>
              <a:t>08/03/2021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F0156922-DB13-4A6C-96DA-CB60CA2329EA}" type="slidenum">
              <a:rPr lang="en-GB" smtClean="0"/>
              <a:t>‹#›</a:t>
            </a:fld>
            <a:endParaRPr lang="en-GB"/>
          </a:p>
        </p:txBody>
      </p:sp>
    </p:spTree>
    <p:extLst>
      <p:ext uri="{BB962C8B-B14F-4D97-AF65-F5344CB8AC3E}">
        <p14:creationId xmlns:p14="http://schemas.microsoft.com/office/powerpoint/2010/main" val="157481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BD3EEE-9F89-48E6-AB68-76CE4DC25481}" type="datetimeFigureOut">
              <a:rPr lang="en-GB" smtClean="0"/>
              <a:t>08/03/2021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156922-DB13-4A6C-96DA-CB60CA2329EA}" type="slidenum">
              <a:rPr lang="en-GB" smtClean="0"/>
              <a:t>‹#›</a:t>
            </a:fld>
            <a:endParaRPr lang="en-GB"/>
          </a:p>
        </p:txBody>
      </p:sp>
    </p:spTree>
    <p:extLst>
      <p:ext uri="{BB962C8B-B14F-4D97-AF65-F5344CB8AC3E}">
        <p14:creationId xmlns:p14="http://schemas.microsoft.com/office/powerpoint/2010/main" val="165038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D3EEE-9F89-48E6-AB68-76CE4DC25481}" type="datetimeFigureOut">
              <a:rPr lang="en-GB" smtClean="0"/>
              <a:t>08/03/2021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156922-DB13-4A6C-96DA-CB60CA2329EA}" type="slidenum">
              <a:rPr lang="en-GB" smtClean="0"/>
              <a:t>‹#›</a:t>
            </a:fld>
            <a:endParaRPr lang="en-GB"/>
          </a:p>
        </p:txBody>
      </p:sp>
    </p:spTree>
    <p:extLst>
      <p:ext uri="{BB962C8B-B14F-4D97-AF65-F5344CB8AC3E}">
        <p14:creationId xmlns:p14="http://schemas.microsoft.com/office/powerpoint/2010/main" val="210387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BD3EEE-9F89-48E6-AB68-76CE4DC25481}" type="datetimeFigureOut">
              <a:rPr lang="en-GB" smtClean="0"/>
              <a:t>08/03/2021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156922-DB13-4A6C-96DA-CB60CA2329EA}"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496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6FBE-8DD2-45E6-A0E9-0CCD51DBEA2B}"/>
              </a:ext>
            </a:extLst>
          </p:cNvPr>
          <p:cNvSpPr>
            <a:spLocks noGrp="1"/>
          </p:cNvSpPr>
          <p:nvPr>
            <p:ph type="ctrTitle"/>
          </p:nvPr>
        </p:nvSpPr>
        <p:spPr/>
        <p:txBody>
          <a:bodyPr>
            <a:normAutofit fontScale="90000"/>
          </a:bodyPr>
          <a:lstStyle/>
          <a:p>
            <a:r>
              <a:rPr lang="en-GB" dirty="0"/>
              <a:t>Magnetic Braking </a:t>
            </a:r>
            <a:br>
              <a:rPr lang="en-GB" dirty="0"/>
            </a:br>
            <a:r>
              <a:rPr lang="en-GB" dirty="0"/>
              <a:t>Data Analysis Presentation</a:t>
            </a:r>
            <a:br>
              <a:rPr lang="en-GB" dirty="0"/>
            </a:br>
            <a:r>
              <a:rPr lang="en-GB" dirty="0"/>
              <a:t>Team 2</a:t>
            </a:r>
          </a:p>
        </p:txBody>
      </p:sp>
      <p:sp>
        <p:nvSpPr>
          <p:cNvPr id="3" name="Subtitle 2">
            <a:extLst>
              <a:ext uri="{FF2B5EF4-FFF2-40B4-BE49-F238E27FC236}">
                <a16:creationId xmlns:a16="http://schemas.microsoft.com/office/drawing/2014/main" id="{750F74CC-7567-47F8-B4FD-77A5B5A0D310}"/>
              </a:ext>
            </a:extLst>
          </p:cNvPr>
          <p:cNvSpPr>
            <a:spLocks noGrp="1"/>
          </p:cNvSpPr>
          <p:nvPr>
            <p:ph type="subTitle" idx="1"/>
          </p:nvPr>
        </p:nvSpPr>
        <p:spPr/>
        <p:txBody>
          <a:bodyPr/>
          <a:lstStyle/>
          <a:p>
            <a:r>
              <a:rPr lang="en-GB" dirty="0"/>
              <a:t>William Bardell (primary analyst)</a:t>
            </a:r>
          </a:p>
        </p:txBody>
      </p:sp>
    </p:spTree>
    <p:extLst>
      <p:ext uri="{BB962C8B-B14F-4D97-AF65-F5344CB8AC3E}">
        <p14:creationId xmlns:p14="http://schemas.microsoft.com/office/powerpoint/2010/main" val="140459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617F-A72D-4F0B-9953-090D35279BCB}"/>
              </a:ext>
            </a:extLst>
          </p:cNvPr>
          <p:cNvSpPr>
            <a:spLocks noGrp="1"/>
          </p:cNvSpPr>
          <p:nvPr>
            <p:ph type="title"/>
          </p:nvPr>
        </p:nvSpPr>
        <p:spPr/>
        <p:txBody>
          <a:bodyPr/>
          <a:lstStyle/>
          <a:p>
            <a:r>
              <a:rPr lang="en-GB" dirty="0"/>
              <a:t>Our aims</a:t>
            </a:r>
          </a:p>
        </p:txBody>
      </p:sp>
      <p:sp>
        <p:nvSpPr>
          <p:cNvPr id="3" name="Content Placeholder 2">
            <a:extLst>
              <a:ext uri="{FF2B5EF4-FFF2-40B4-BE49-F238E27FC236}">
                <a16:creationId xmlns:a16="http://schemas.microsoft.com/office/drawing/2014/main" id="{B5D7EBF0-8A28-4C42-B552-4D264E8BAC4C}"/>
              </a:ext>
            </a:extLst>
          </p:cNvPr>
          <p:cNvSpPr>
            <a:spLocks noGrp="1"/>
          </p:cNvSpPr>
          <p:nvPr>
            <p:ph idx="1"/>
          </p:nvPr>
        </p:nvSpPr>
        <p:spPr/>
        <p:txBody>
          <a:bodyPr/>
          <a:lstStyle/>
          <a:p>
            <a:r>
              <a:rPr lang="en-GB" dirty="0"/>
              <a:t>Test the effect of the magnetic field strength </a:t>
            </a:r>
            <a:r>
              <a:rPr lang="en-GB" i="1" dirty="0"/>
              <a:t>B </a:t>
            </a:r>
            <a:r>
              <a:rPr lang="en-GB" dirty="0"/>
              <a:t>on the deceleration. We would achieve this by measuring the rate of decay at several different speeds for different magnetic field strength</a:t>
            </a:r>
          </a:p>
        </p:txBody>
      </p:sp>
    </p:spTree>
    <p:extLst>
      <p:ext uri="{BB962C8B-B14F-4D97-AF65-F5344CB8AC3E}">
        <p14:creationId xmlns:p14="http://schemas.microsoft.com/office/powerpoint/2010/main" val="209376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FA52-B7EF-46BA-B7D7-AF2FCBFB6E58}"/>
              </a:ext>
            </a:extLst>
          </p:cNvPr>
          <p:cNvSpPr>
            <a:spLocks noGrp="1"/>
          </p:cNvSpPr>
          <p:nvPr>
            <p:ph type="title"/>
          </p:nvPr>
        </p:nvSpPr>
        <p:spPr/>
        <p:txBody>
          <a:bodyPr/>
          <a:lstStyle/>
          <a:p>
            <a:r>
              <a:rPr lang="en-GB" dirty="0"/>
              <a:t>The maths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AE8A0D-03B6-439E-AFFB-BBA55E9E95E9}"/>
                  </a:ext>
                </a:extLst>
              </p:cNvPr>
              <p:cNvSpPr>
                <a:spLocks noGrp="1"/>
              </p:cNvSpPr>
              <p:nvPr>
                <p:ph idx="1"/>
              </p:nvPr>
            </p:nvSpPr>
            <p:spPr/>
            <p:txBody>
              <a:bodyPr>
                <a:normAutofit fontScale="85000" lnSpcReduction="10000"/>
              </a:bodyPr>
              <a:lstStyle/>
              <a:p>
                <a:r>
                  <a:rPr lang="en-GB" dirty="0"/>
                  <a:t>Plotted using </a:t>
                </a:r>
                <a:r>
                  <a:rPr lang="en-GB" dirty="0" err="1"/>
                  <a:t>curve_fit</a:t>
                </a:r>
                <a:r>
                  <a:rPr lang="en-GB" dirty="0"/>
                  <a:t>, exported with pandas</a:t>
                </a:r>
              </a:p>
              <a:p>
                <a14:m>
                  <m:oMath xmlns:m="http://schemas.openxmlformats.org/officeDocument/2006/math">
                    <m:r>
                      <a:rPr lang="en-GB" i="1" smtClean="0">
                        <a:latin typeface="Cambria Math" panose="02040503050406030204" pitchFamily="18" charset="0"/>
                        <a:ea typeface="Cambria Math" panose="02040503050406030204" pitchFamily="18" charset="0"/>
                      </a:rPr>
                      <m:t>𝜔</m:t>
                    </m:r>
                    <m:d>
                      <m:dPr>
                        <m:ctrlPr>
                          <a:rPr lang="en-GB"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sub>
                    </m:sSub>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𝑒</m:t>
                        </m:r>
                      </m:e>
                      <m:sup>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𝑡</m:t>
                            </m:r>
                          </m:num>
                          <m:den>
                            <m:r>
                              <a:rPr lang="en-GB" b="0" i="1" smtClean="0">
                                <a:latin typeface="Cambria Math" panose="02040503050406030204" pitchFamily="18" charset="0"/>
                                <a:ea typeface="Cambria Math" panose="02040503050406030204" pitchFamily="18" charset="0"/>
                              </a:rPr>
                              <m:t>𝜏</m:t>
                            </m:r>
                          </m:den>
                        </m:f>
                      </m:sup>
                    </m:sSup>
                    <m:r>
                      <a:rPr lang="en-GB" b="0" i="1" smtClean="0">
                        <a:latin typeface="Cambria Math" panose="02040503050406030204" pitchFamily="18" charset="0"/>
                        <a:ea typeface="Cambria Math" panose="02040503050406030204" pitchFamily="18" charset="0"/>
                      </a:rPr>
                      <m:t>                                                                                                                                                                     (1)</m:t>
                    </m:r>
                  </m:oMath>
                </a14:m>
                <a:r>
                  <a:rPr lang="en-GB" b="0" i="1" dirty="0">
                    <a:latin typeface="Cambria Math" panose="02040503050406030204" pitchFamily="18" charset="0"/>
                    <a:ea typeface="Cambria Math" panose="02040503050406030204" pitchFamily="18" charset="0"/>
                  </a:rPr>
                  <a:t> </a:t>
                </a:r>
                <a:br>
                  <a:rPr lang="en-GB" b="0" i="1" dirty="0">
                    <a:latin typeface="Cambria Math" panose="02040503050406030204" pitchFamily="18" charset="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𝜔</m:t>
                    </m:r>
                  </m:oMath>
                </a14:m>
                <a:r>
                  <a:rPr lang="en-GB" b="0" i="1" dirty="0">
                    <a:latin typeface="Cambria Math" panose="02040503050406030204" pitchFamily="18" charset="0"/>
                    <a:ea typeface="Cambria Math" panose="02040503050406030204" pitchFamily="18" charset="0"/>
                  </a:rPr>
                  <a:t> </a:t>
                </a:r>
                <a:r>
                  <a:rPr lang="en-GB" dirty="0"/>
                  <a:t>is angular frequency and </a:t>
                </a:r>
                <a:r>
                  <a:rPr lang="en-GB" i="1" dirty="0"/>
                  <a:t>t</a:t>
                </a:r>
                <a:r>
                  <a:rPr lang="en-GB" dirty="0"/>
                  <a:t> is time [1][2]</a:t>
                </a:r>
              </a:p>
              <a:p>
                <a14:m>
                  <m:oMath xmlns:m="http://schemas.openxmlformats.org/officeDocument/2006/math">
                    <m:f>
                      <m:fPr>
                        <m:ctrlPr>
                          <a:rPr lang="en-GB"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i="1" smtClean="0">
                            <a:latin typeface="Cambria Math" panose="02040503050406030204" pitchFamily="18" charset="0"/>
                            <a:ea typeface="Cambria Math" panose="02040503050406030204" pitchFamily="18" charset="0"/>
                          </a:rPr>
                          <m:t>𝜏</m:t>
                        </m:r>
                      </m:den>
                    </m:f>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sSub>
                          <m:sSubPr>
                            <m:ctrlPr>
                              <a:rPr lang="en-GB" i="1" smtClean="0">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ea typeface="Cambria Math" panose="02040503050406030204" pitchFamily="18" charset="0"/>
                              </a:rPr>
                              <m:t>0</m:t>
                            </m:r>
                          </m:sub>
                        </m:sSub>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𝐵</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                                                                                                                                                                       (2)</m:t>
                    </m:r>
                  </m:oMath>
                </a14:m>
                <a:br>
                  <a:rPr lang="en-GB" b="0" i="1" dirty="0">
                    <a:latin typeface="Cambria Math" panose="02040503050406030204" pitchFamily="18" charset="0"/>
                    <a:ea typeface="Cambria Math" panose="02040503050406030204" pitchFamily="18" charset="0"/>
                  </a:rPr>
                </a:b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𝜏</m:t>
                        </m:r>
                      </m:e>
                      <m:sub>
                        <m:r>
                          <a:rPr lang="en-GB" i="1">
                            <a:latin typeface="Cambria Math" panose="02040503050406030204" pitchFamily="18" charset="0"/>
                            <a:ea typeface="Cambria Math" panose="02040503050406030204" pitchFamily="18" charset="0"/>
                          </a:rPr>
                          <m:t>0</m:t>
                        </m:r>
                      </m:sub>
                    </m:sSub>
                  </m:oMath>
                </a14:m>
                <a:r>
                  <a:rPr lang="en-GB" b="0" dirty="0">
                    <a:ea typeface="Cambria Math" panose="02040503050406030204" pitchFamily="18" charset="0"/>
                  </a:rPr>
                  <a:t> is the resistance to motion from the air resistance and friction, and </a:t>
                </a:r>
                <a:r>
                  <a:rPr lang="en-GB" i="1" dirty="0">
                    <a:ea typeface="Cambria Math" panose="02040503050406030204" pitchFamily="18" charset="0"/>
                  </a:rPr>
                  <a:t>B </a:t>
                </a:r>
                <a:r>
                  <a:rPr lang="en-GB" dirty="0">
                    <a:ea typeface="Cambria Math" panose="02040503050406030204" pitchFamily="18" charset="0"/>
                  </a:rPr>
                  <a:t>is the magnetic field [1][2]</a:t>
                </a:r>
                <a:endParaRPr lang="en-GB" b="0" dirty="0">
                  <a:ea typeface="Cambria Math" panose="02040503050406030204" pitchFamily="18" charset="0"/>
                </a:endParaRPr>
              </a:p>
              <a:p>
                <a14:m>
                  <m:oMath xmlns:m="http://schemas.openxmlformats.org/officeDocument/2006/math">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𝜎𝛿</m:t>
                        </m:r>
                        <m:r>
                          <a:rPr lang="en-GB" b="0" i="1" smtClean="0">
                            <a:latin typeface="Cambria Math" panose="02040503050406030204" pitchFamily="18" charset="0"/>
                            <a:ea typeface="Cambria Math" panose="02040503050406030204" pitchFamily="18" charset="0"/>
                          </a:rPr>
                          <m:t>𝑆</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𝐿</m:t>
                            </m:r>
                          </m:e>
                          <m:sup>
                            <m:r>
                              <a:rPr lang="en-GB" b="0" i="1" smtClean="0">
                                <a:latin typeface="Cambria Math" panose="02040503050406030204" pitchFamily="18" charset="0"/>
                                <a:ea typeface="Cambria Math" panose="02040503050406030204" pitchFamily="18" charset="0"/>
                              </a:rPr>
                              <m:t>2</m:t>
                            </m:r>
                          </m:sup>
                        </m:sSup>
                      </m:num>
                      <m:den>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𝑅</m:t>
                                </m:r>
                              </m:num>
                              <m:den>
                                <m:r>
                                  <a:rPr lang="en-GB" b="0" i="1" smtClean="0">
                                    <a:latin typeface="Cambria Math" panose="02040503050406030204" pitchFamily="18" charset="0"/>
                                    <a:ea typeface="Cambria Math" panose="02040503050406030204" pitchFamily="18" charset="0"/>
                                  </a:rPr>
                                  <m:t>𝑟</m:t>
                                </m:r>
                              </m:den>
                            </m:f>
                          </m:e>
                        </m:d>
                        <m:r>
                          <a:rPr lang="en-GB" b="0" i="1" smtClean="0">
                            <a:latin typeface="Cambria Math" panose="02040503050406030204" pitchFamily="18" charset="0"/>
                            <a:ea typeface="Cambria Math" panose="02040503050406030204" pitchFamily="18" charset="0"/>
                          </a:rPr>
                          <m:t>𝐼</m:t>
                        </m:r>
                      </m:den>
                    </m:f>
                    <m:r>
                      <a:rPr lang="en-GB" b="0" i="1" smtClean="0">
                        <a:latin typeface="Cambria Math" panose="02040503050406030204" pitchFamily="18" charset="0"/>
                        <a:ea typeface="Cambria Math" panose="02040503050406030204" pitchFamily="18" charset="0"/>
                      </a:rPr>
                      <m:t>                                                                                                                                                                           (3)</m:t>
                    </m:r>
                  </m:oMath>
                </a14:m>
                <a:br>
                  <a:rPr lang="en-GB" b="0" i="1" dirty="0">
                    <a:latin typeface="Cambria Math" panose="02040503050406030204" pitchFamily="18" charset="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𝜎</m:t>
                    </m:r>
                  </m:oMath>
                </a14:m>
                <a:r>
                  <a:rPr lang="en-GB" b="0" dirty="0">
                    <a:ea typeface="Cambria Math" panose="02040503050406030204" pitchFamily="18" charset="0"/>
                  </a:rPr>
                  <a:t> is the conductivity of the disk (3.69x10</a:t>
                </a:r>
                <a:r>
                  <a:rPr lang="en-GB" baseline="30000" dirty="0">
                    <a:ea typeface="Cambria Math" panose="02040503050406030204" pitchFamily="18" charset="0"/>
                  </a:rPr>
                  <a:t>7</a:t>
                </a:r>
                <a:r>
                  <a:rPr lang="en-GB" dirty="0">
                    <a:ea typeface="Cambria Math" panose="02040503050406030204" pitchFamily="18" charset="0"/>
                  </a:rPr>
                  <a:t> Sm</a:t>
                </a:r>
                <a:r>
                  <a:rPr lang="en-GB" baseline="30000" dirty="0">
                    <a:ea typeface="Cambria Math" panose="02040503050406030204" pitchFamily="18" charset="0"/>
                  </a:rPr>
                  <a:t>-1</a:t>
                </a:r>
                <a:r>
                  <a:rPr lang="en-GB" dirty="0">
                    <a:ea typeface="Cambria Math" panose="02040503050406030204" pitchFamily="18" charset="0"/>
                  </a:rPr>
                  <a:t>), </a:t>
                </a:r>
                <a14:m>
                  <m:oMath xmlns:m="http://schemas.openxmlformats.org/officeDocument/2006/math">
                    <m:r>
                      <a:rPr lang="en-GB" i="1">
                        <a:latin typeface="Cambria Math" panose="02040503050406030204" pitchFamily="18" charset="0"/>
                        <a:ea typeface="Cambria Math" panose="02040503050406030204" pitchFamily="18" charset="0"/>
                      </a:rPr>
                      <m:t>𝛿</m:t>
                    </m:r>
                  </m:oMath>
                </a14:m>
                <a:r>
                  <a:rPr lang="en-GB" b="0" dirty="0">
                    <a:ea typeface="Cambria Math" panose="02040503050406030204" pitchFamily="18" charset="0"/>
                  </a:rPr>
                  <a:t> is the disk thickness (2±0.02mm), </a:t>
                </a:r>
                <a:r>
                  <a:rPr lang="en-GB" b="0" i="1" dirty="0">
                    <a:ea typeface="Cambria Math" panose="02040503050406030204" pitchFamily="18" charset="0"/>
                  </a:rPr>
                  <a:t>S </a:t>
                </a:r>
                <a:r>
                  <a:rPr lang="en-GB" b="0" dirty="0">
                    <a:ea typeface="Cambria Math" panose="02040503050406030204" pitchFamily="18" charset="0"/>
                  </a:rPr>
                  <a:t>is the area of the magnetic field (4.524x10</a:t>
                </a:r>
                <a:r>
                  <a:rPr lang="en-GB" b="0" baseline="30000" dirty="0">
                    <a:ea typeface="Cambria Math" panose="02040503050406030204" pitchFamily="18" charset="0"/>
                  </a:rPr>
                  <a:t>-4</a:t>
                </a:r>
                <a:r>
                  <a:rPr lang="en-GB" dirty="0">
                    <a:ea typeface="Cambria Math" panose="02040503050406030204" pitchFamily="18" charset="0"/>
                  </a:rPr>
                  <a:t>±7.54x10</a:t>
                </a:r>
                <a:r>
                  <a:rPr lang="en-GB" baseline="30000" dirty="0">
                    <a:ea typeface="Cambria Math" panose="02040503050406030204" pitchFamily="18" charset="0"/>
                  </a:rPr>
                  <a:t>-5</a:t>
                </a:r>
                <a:r>
                  <a:rPr lang="en-GB" dirty="0">
                    <a:ea typeface="Cambria Math" panose="02040503050406030204" pitchFamily="18" charset="0"/>
                  </a:rPr>
                  <a:t>m</a:t>
                </a:r>
                <a:r>
                  <a:rPr lang="en-GB" baseline="30000" dirty="0">
                    <a:ea typeface="Cambria Math" panose="02040503050406030204" pitchFamily="18" charset="0"/>
                  </a:rPr>
                  <a:t>2</a:t>
                </a:r>
                <a:r>
                  <a:rPr lang="en-GB" b="0" dirty="0">
                    <a:ea typeface="Cambria Math" panose="02040503050406030204" pitchFamily="18" charset="0"/>
                  </a:rPr>
                  <a:t>), </a:t>
                </a:r>
                <a:r>
                  <a:rPr lang="en-GB" b="0" i="1" dirty="0">
                    <a:ea typeface="Cambria Math" panose="02040503050406030204" pitchFamily="18" charset="0"/>
                  </a:rPr>
                  <a:t>L </a:t>
                </a:r>
                <a:r>
                  <a:rPr lang="en-GB" b="0" dirty="0">
                    <a:ea typeface="Cambria Math" panose="02040503050406030204" pitchFamily="18" charset="0"/>
                  </a:rPr>
                  <a:t>is the distance from the centre of the disk to the centre of the magnetic field (0.134±5x10</a:t>
                </a:r>
                <a:r>
                  <a:rPr lang="en-GB" b="0" baseline="30000" dirty="0">
                    <a:ea typeface="Cambria Math" panose="02040503050406030204" pitchFamily="18" charset="0"/>
                  </a:rPr>
                  <a:t>-4</a:t>
                </a:r>
                <a:r>
                  <a:rPr lang="en-GB" b="0" dirty="0">
                    <a:ea typeface="Cambria Math" panose="02040503050406030204" pitchFamily="18" charset="0"/>
                  </a:rPr>
                  <a:t>m), </a:t>
                </a:r>
                <a:r>
                  <a:rPr lang="en-GB" b="0" i="1" dirty="0">
                    <a:ea typeface="Cambria Math" panose="02040503050406030204" pitchFamily="18" charset="0"/>
                  </a:rPr>
                  <a:t>R </a:t>
                </a:r>
                <a:r>
                  <a:rPr lang="en-GB" b="0" dirty="0">
                    <a:ea typeface="Cambria Math" panose="02040503050406030204" pitchFamily="18" charset="0"/>
                  </a:rPr>
                  <a:t>and </a:t>
                </a:r>
                <a:r>
                  <a:rPr lang="en-GB" b="0" i="1" dirty="0">
                    <a:ea typeface="Cambria Math" panose="02040503050406030204" pitchFamily="18" charset="0"/>
                  </a:rPr>
                  <a:t>r </a:t>
                </a:r>
                <a:r>
                  <a:rPr lang="en-GB" b="0" dirty="0">
                    <a:ea typeface="Cambria Math" panose="02040503050406030204" pitchFamily="18" charset="0"/>
                  </a:rPr>
                  <a:t>are the external and internal resistances of the disk, and </a:t>
                </a:r>
                <a:r>
                  <a:rPr lang="en-GB" b="0" i="1" dirty="0">
                    <a:ea typeface="Cambria Math" panose="02040503050406030204" pitchFamily="18" charset="0"/>
                  </a:rPr>
                  <a:t>I</a:t>
                </a:r>
                <a:r>
                  <a:rPr lang="en-GB" b="0" dirty="0">
                    <a:ea typeface="Cambria Math" panose="02040503050406030204" pitchFamily="18" charset="0"/>
                  </a:rPr>
                  <a:t> is the moment of inertia of the disk (4.583x10</a:t>
                </a:r>
                <a:r>
                  <a:rPr lang="en-GB" b="0" baseline="30000" dirty="0">
                    <a:ea typeface="Cambria Math" panose="02040503050406030204" pitchFamily="18" charset="0"/>
                  </a:rPr>
                  <a:t>-3</a:t>
                </a:r>
                <a:r>
                  <a:rPr lang="en-GB" b="0" dirty="0">
                    <a:ea typeface="Cambria Math" panose="02040503050406030204" pitchFamily="18" charset="0"/>
                  </a:rPr>
                  <a:t>±5.625x10</a:t>
                </a:r>
                <a:r>
                  <a:rPr lang="en-GB" b="0" baseline="30000" dirty="0">
                    <a:ea typeface="Cambria Math" panose="02040503050406030204" pitchFamily="18" charset="0"/>
                  </a:rPr>
                  <a:t>-7</a:t>
                </a:r>
                <a:r>
                  <a:rPr lang="en-GB" b="0" dirty="0">
                    <a:ea typeface="Cambria Math" panose="02040503050406030204" pitchFamily="18" charset="0"/>
                  </a:rPr>
                  <a:t>kgm</a:t>
                </a:r>
                <a:r>
                  <a:rPr lang="en-GB" b="0" baseline="30000" dirty="0">
                    <a:ea typeface="Cambria Math" panose="02040503050406030204" pitchFamily="18" charset="0"/>
                  </a:rPr>
                  <a:t>2</a:t>
                </a:r>
                <a:r>
                  <a:rPr lang="en-GB" b="0" dirty="0">
                    <a:ea typeface="Cambria Math" panose="02040503050406030204" pitchFamily="18" charset="0"/>
                  </a:rPr>
                  <a:t>).  [2]</a:t>
                </a:r>
                <a:br>
                  <a:rPr lang="en-GB" b="0" dirty="0">
                    <a:ea typeface="Cambria Math" panose="02040503050406030204" pitchFamily="18" charset="0"/>
                  </a:rPr>
                </a:br>
                <a:r>
                  <a:rPr lang="en-GB" b="0" dirty="0">
                    <a:ea typeface="Cambria Math" panose="02040503050406030204" pitchFamily="18" charset="0"/>
                  </a:rPr>
                  <a:t>This gives a value of </a:t>
                </a:r>
                <a:r>
                  <a:rPr lang="en-GB" b="0" i="1" dirty="0">
                    <a:ea typeface="Cambria Math" panose="02040503050406030204" pitchFamily="18" charset="0"/>
                  </a:rPr>
                  <a:t>m</a:t>
                </a:r>
                <a:r>
                  <a:rPr lang="en-GB" dirty="0">
                    <a:ea typeface="Cambria Math" panose="02040503050406030204" pitchFamily="18" charset="0"/>
                  </a:rPr>
                  <a:t> =</a:t>
                </a:r>
                <a:r>
                  <a:rPr lang="en-GB" b="0" dirty="0">
                    <a:ea typeface="Cambria Math" panose="02040503050406030204" pitchFamily="18" charset="0"/>
                  </a:rPr>
                  <a:t> </a:t>
                </a:r>
                <a14:m>
                  <m:oMath xmlns:m="http://schemas.openxmlformats.org/officeDocument/2006/math">
                    <m:f>
                      <m:fPr>
                        <m:ctrlPr>
                          <a:rPr lang="en-GB" b="0" i="1" dirty="0" smtClean="0">
                            <a:latin typeface="Cambria Math" panose="02040503050406030204" pitchFamily="18" charset="0"/>
                            <a:ea typeface="Cambria Math" panose="02040503050406030204" pitchFamily="18" charset="0"/>
                          </a:rPr>
                        </m:ctrlPr>
                      </m:fPr>
                      <m:num>
                        <m:r>
                          <a:rPr lang="en-GB" b="0" i="1" dirty="0" smtClean="0">
                            <a:latin typeface="Cambria Math" panose="02040503050406030204" pitchFamily="18" charset="0"/>
                            <a:ea typeface="Cambria Math" panose="02040503050406030204" pitchFamily="18" charset="0"/>
                          </a:rPr>
                          <m:t>130.8±22.9</m:t>
                        </m:r>
                      </m:num>
                      <m:den>
                        <m:d>
                          <m:dPr>
                            <m:ctrlPr>
                              <a:rPr lang="en-GB" b="0" i="1" dirty="0" smtClean="0">
                                <a:latin typeface="Cambria Math" panose="02040503050406030204" pitchFamily="18" charset="0"/>
                                <a:ea typeface="Cambria Math" panose="02040503050406030204" pitchFamily="18" charset="0"/>
                              </a:rPr>
                            </m:ctrlPr>
                          </m:dPr>
                          <m:e>
                            <m:r>
                              <a:rPr lang="en-GB" i="1" dirty="0">
                                <a:latin typeface="Cambria Math" panose="02040503050406030204" pitchFamily="18" charset="0"/>
                                <a:ea typeface="Cambria Math" panose="02040503050406030204" pitchFamily="18" charset="0"/>
                              </a:rPr>
                              <m:t>1+</m:t>
                            </m:r>
                            <m:f>
                              <m:fPr>
                                <m:ctrlPr>
                                  <a:rPr lang="en-GB" i="1" dirty="0">
                                    <a:latin typeface="Cambria Math" panose="02040503050406030204" pitchFamily="18" charset="0"/>
                                    <a:ea typeface="Cambria Math" panose="02040503050406030204" pitchFamily="18" charset="0"/>
                                  </a:rPr>
                                </m:ctrlPr>
                              </m:fPr>
                              <m:num>
                                <m:r>
                                  <a:rPr lang="en-GB" i="1" dirty="0">
                                    <a:latin typeface="Cambria Math" panose="02040503050406030204" pitchFamily="18" charset="0"/>
                                    <a:ea typeface="Cambria Math" panose="02040503050406030204" pitchFamily="18" charset="0"/>
                                  </a:rPr>
                                  <m:t>𝑅</m:t>
                                </m:r>
                              </m:num>
                              <m:den>
                                <m:r>
                                  <a:rPr lang="en-GB" i="1" dirty="0">
                                    <a:latin typeface="Cambria Math" panose="02040503050406030204" pitchFamily="18" charset="0"/>
                                    <a:ea typeface="Cambria Math" panose="02040503050406030204" pitchFamily="18" charset="0"/>
                                  </a:rPr>
                                  <m:t>𝑟</m:t>
                                </m:r>
                              </m:den>
                            </m:f>
                          </m:e>
                        </m:d>
                      </m:den>
                    </m:f>
                  </m:oMath>
                </a14:m>
                <a:r>
                  <a:rPr lang="en-GB" b="0" dirty="0">
                    <a:ea typeface="Cambria Math" panose="02040503050406030204" pitchFamily="18" charset="0"/>
                  </a:rPr>
                  <a:t> </a:t>
                </a:r>
                <a:r>
                  <a:rPr lang="en-GB" dirty="0">
                    <a:ea typeface="Cambria Math" panose="02040503050406030204" pitchFamily="18" charset="0"/>
                  </a:rPr>
                  <a:t>Skg</a:t>
                </a:r>
                <a:r>
                  <a:rPr lang="en-GB" baseline="30000" dirty="0">
                    <a:ea typeface="Cambria Math" panose="02040503050406030204" pitchFamily="18" charset="0"/>
                  </a:rPr>
                  <a:t>-1</a:t>
                </a:r>
                <a:r>
                  <a:rPr lang="en-GB" dirty="0">
                    <a:ea typeface="Cambria Math" panose="02040503050406030204" pitchFamily="18" charset="0"/>
                  </a:rPr>
                  <a:t>.</a:t>
                </a:r>
                <a:endParaRPr lang="en-GB" b="0" dirty="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51AE8A0D-03B6-439E-AFFB-BBA55E9E95E9}"/>
                  </a:ext>
                </a:extLst>
              </p:cNvPr>
              <p:cNvSpPr>
                <a:spLocks noGrp="1" noRot="1" noChangeAspect="1" noMove="1" noResize="1" noEditPoints="1" noAdjustHandles="1" noChangeArrowheads="1" noChangeShapeType="1" noTextEdit="1"/>
              </p:cNvSpPr>
              <p:nvPr>
                <p:ph idx="1"/>
              </p:nvPr>
            </p:nvSpPr>
            <p:spPr>
              <a:blipFill>
                <a:blip r:embed="rId3"/>
                <a:stretch>
                  <a:fillRect l="-1273" t="-1667" r="-1273"/>
                </a:stretch>
              </a:blipFill>
            </p:spPr>
            <p:txBody>
              <a:bodyPr/>
              <a:lstStyle/>
              <a:p>
                <a:r>
                  <a:rPr lang="en-GB">
                    <a:noFill/>
                  </a:rPr>
                  <a:t> </a:t>
                </a:r>
              </a:p>
            </p:txBody>
          </p:sp>
        </mc:Fallback>
      </mc:AlternateContent>
    </p:spTree>
    <p:extLst>
      <p:ext uri="{BB962C8B-B14F-4D97-AF65-F5344CB8AC3E}">
        <p14:creationId xmlns:p14="http://schemas.microsoft.com/office/powerpoint/2010/main" val="300498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08F611F5-5574-47E7-82D1-E9C982BD23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510" y="893997"/>
            <a:ext cx="12675019" cy="5070006"/>
          </a:xfrm>
        </p:spPr>
      </p:pic>
      <p:grpSp>
        <p:nvGrpSpPr>
          <p:cNvPr id="13" name="Group 12">
            <a:extLst>
              <a:ext uri="{FF2B5EF4-FFF2-40B4-BE49-F238E27FC236}">
                <a16:creationId xmlns:a16="http://schemas.microsoft.com/office/drawing/2014/main" id="{67F7C57F-01EB-4C7E-A3B8-D93C05009E49}"/>
              </a:ext>
            </a:extLst>
          </p:cNvPr>
          <p:cNvGrpSpPr/>
          <p:nvPr/>
        </p:nvGrpSpPr>
        <p:grpSpPr>
          <a:xfrm>
            <a:off x="265546" y="1023679"/>
            <a:ext cx="11148970" cy="4810642"/>
            <a:chOff x="0" y="885824"/>
            <a:chExt cx="11148970" cy="4810642"/>
          </a:xfrm>
        </p:grpSpPr>
        <p:sp>
          <p:nvSpPr>
            <p:cNvPr id="6" name="TextBox 5">
              <a:extLst>
                <a:ext uri="{FF2B5EF4-FFF2-40B4-BE49-F238E27FC236}">
                  <a16:creationId xmlns:a16="http://schemas.microsoft.com/office/drawing/2014/main" id="{FACFB4C6-4057-4AA1-A55C-BAD1A33EADD4}"/>
                </a:ext>
              </a:extLst>
            </p:cNvPr>
            <p:cNvSpPr txBox="1"/>
            <p:nvPr/>
          </p:nvSpPr>
          <p:spPr>
            <a:xfrm>
              <a:off x="0" y="2038526"/>
              <a:ext cx="1040235" cy="646331"/>
            </a:xfrm>
            <a:prstGeom prst="rect">
              <a:avLst/>
            </a:prstGeom>
            <a:noFill/>
          </p:spPr>
          <p:txBody>
            <a:bodyPr wrap="square" rtlCol="0">
              <a:spAutoFit/>
            </a:bodyPr>
            <a:lstStyle/>
            <a:p>
              <a:r>
                <a:rPr lang="en-GB" dirty="0"/>
                <a:t>Log of data</a:t>
              </a:r>
            </a:p>
          </p:txBody>
        </p:sp>
        <p:sp>
          <p:nvSpPr>
            <p:cNvPr id="7" name="TextBox 6">
              <a:extLst>
                <a:ext uri="{FF2B5EF4-FFF2-40B4-BE49-F238E27FC236}">
                  <a16:creationId xmlns:a16="http://schemas.microsoft.com/office/drawing/2014/main" id="{31A8C1BA-7CB0-487C-A2E1-980B6882B2FE}"/>
                </a:ext>
              </a:extLst>
            </p:cNvPr>
            <p:cNvSpPr txBox="1"/>
            <p:nvPr/>
          </p:nvSpPr>
          <p:spPr>
            <a:xfrm>
              <a:off x="260058" y="4102325"/>
              <a:ext cx="855677" cy="369332"/>
            </a:xfrm>
            <a:prstGeom prst="rect">
              <a:avLst/>
            </a:prstGeom>
            <a:noFill/>
          </p:spPr>
          <p:txBody>
            <a:bodyPr wrap="square" rtlCol="0">
              <a:spAutoFit/>
            </a:bodyPr>
            <a:lstStyle/>
            <a:p>
              <a:r>
                <a:rPr lang="en-GB" dirty="0"/>
                <a:t>Data</a:t>
              </a:r>
            </a:p>
          </p:txBody>
        </p:sp>
        <p:sp>
          <p:nvSpPr>
            <p:cNvPr id="8" name="TextBox 7">
              <a:extLst>
                <a:ext uri="{FF2B5EF4-FFF2-40B4-BE49-F238E27FC236}">
                  <a16:creationId xmlns:a16="http://schemas.microsoft.com/office/drawing/2014/main" id="{4B7F51AD-F9FA-496F-8943-FB7113436152}"/>
                </a:ext>
              </a:extLst>
            </p:cNvPr>
            <p:cNvSpPr txBox="1"/>
            <p:nvPr/>
          </p:nvSpPr>
          <p:spPr>
            <a:xfrm>
              <a:off x="1463878" y="893997"/>
              <a:ext cx="1300294" cy="377505"/>
            </a:xfrm>
            <a:prstGeom prst="rect">
              <a:avLst/>
            </a:prstGeom>
            <a:noFill/>
          </p:spPr>
          <p:txBody>
            <a:bodyPr wrap="square" rtlCol="0">
              <a:spAutoFit/>
            </a:bodyPr>
            <a:lstStyle/>
            <a:p>
              <a:r>
                <a:rPr lang="en-GB" i="1" dirty="0"/>
                <a:t>B</a:t>
              </a:r>
              <a:r>
                <a:rPr lang="en-GB" dirty="0"/>
                <a:t>=38.6mT</a:t>
              </a:r>
              <a:endParaRPr lang="en-GB" i="1" dirty="0"/>
            </a:p>
          </p:txBody>
        </p:sp>
        <p:sp>
          <p:nvSpPr>
            <p:cNvPr id="9" name="TextBox 8">
              <a:extLst>
                <a:ext uri="{FF2B5EF4-FFF2-40B4-BE49-F238E27FC236}">
                  <a16:creationId xmlns:a16="http://schemas.microsoft.com/office/drawing/2014/main" id="{9A02B3D5-10F1-4B69-A2B9-FBB879828CBE}"/>
                </a:ext>
              </a:extLst>
            </p:cNvPr>
            <p:cNvSpPr txBox="1"/>
            <p:nvPr/>
          </p:nvSpPr>
          <p:spPr>
            <a:xfrm>
              <a:off x="3363985" y="893997"/>
              <a:ext cx="1635854" cy="369332"/>
            </a:xfrm>
            <a:prstGeom prst="rect">
              <a:avLst/>
            </a:prstGeom>
            <a:noFill/>
          </p:spPr>
          <p:txBody>
            <a:bodyPr wrap="square" rtlCol="0">
              <a:spAutoFit/>
            </a:bodyPr>
            <a:lstStyle/>
            <a:p>
              <a:r>
                <a:rPr lang="en-GB" i="1" dirty="0"/>
                <a:t>B</a:t>
              </a:r>
              <a:r>
                <a:rPr lang="en-GB" dirty="0"/>
                <a:t>=55.3mT</a:t>
              </a:r>
              <a:endParaRPr lang="en-GB" i="1" dirty="0"/>
            </a:p>
          </p:txBody>
        </p:sp>
        <p:sp>
          <p:nvSpPr>
            <p:cNvPr id="10" name="TextBox 9">
              <a:extLst>
                <a:ext uri="{FF2B5EF4-FFF2-40B4-BE49-F238E27FC236}">
                  <a16:creationId xmlns:a16="http://schemas.microsoft.com/office/drawing/2014/main" id="{0E7E0159-D47C-475A-BA37-B6AAC18C7C7D}"/>
                </a:ext>
              </a:extLst>
            </p:cNvPr>
            <p:cNvSpPr txBox="1"/>
            <p:nvPr/>
          </p:nvSpPr>
          <p:spPr>
            <a:xfrm>
              <a:off x="5410898" y="885824"/>
              <a:ext cx="1602297" cy="377505"/>
            </a:xfrm>
            <a:prstGeom prst="rect">
              <a:avLst/>
            </a:prstGeom>
            <a:noFill/>
          </p:spPr>
          <p:txBody>
            <a:bodyPr wrap="square" rtlCol="0">
              <a:spAutoFit/>
            </a:bodyPr>
            <a:lstStyle/>
            <a:p>
              <a:r>
                <a:rPr lang="en-GB" i="1" dirty="0"/>
                <a:t>B</a:t>
              </a:r>
              <a:r>
                <a:rPr lang="en-GB" dirty="0"/>
                <a:t>=72.4mT</a:t>
              </a:r>
              <a:endParaRPr lang="en-GB" i="1" dirty="0"/>
            </a:p>
          </p:txBody>
        </p:sp>
        <p:sp>
          <p:nvSpPr>
            <p:cNvPr id="11" name="TextBox 10">
              <a:extLst>
                <a:ext uri="{FF2B5EF4-FFF2-40B4-BE49-F238E27FC236}">
                  <a16:creationId xmlns:a16="http://schemas.microsoft.com/office/drawing/2014/main" id="{FEA9B9E4-8AEB-450F-BF34-AEAC3608A9C5}"/>
                </a:ext>
              </a:extLst>
            </p:cNvPr>
            <p:cNvSpPr txBox="1"/>
            <p:nvPr/>
          </p:nvSpPr>
          <p:spPr>
            <a:xfrm>
              <a:off x="9513116" y="893997"/>
              <a:ext cx="1635854" cy="369332"/>
            </a:xfrm>
            <a:prstGeom prst="rect">
              <a:avLst/>
            </a:prstGeom>
            <a:noFill/>
          </p:spPr>
          <p:txBody>
            <a:bodyPr wrap="square" rtlCol="0">
              <a:spAutoFit/>
            </a:bodyPr>
            <a:lstStyle/>
            <a:p>
              <a:r>
                <a:rPr lang="en-GB" dirty="0"/>
                <a:t>All data</a:t>
              </a:r>
            </a:p>
          </p:txBody>
        </p:sp>
        <p:pic>
          <p:nvPicPr>
            <p:cNvPr id="12" name="Picture 11">
              <a:extLst>
                <a:ext uri="{FF2B5EF4-FFF2-40B4-BE49-F238E27FC236}">
                  <a16:creationId xmlns:a16="http://schemas.microsoft.com/office/drawing/2014/main" id="{F90D036F-B873-4EDA-B0ED-18537A6D5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973" y="1161533"/>
              <a:ext cx="698659" cy="4534933"/>
            </a:xfrm>
            <a:prstGeom prst="rect">
              <a:avLst/>
            </a:prstGeom>
          </p:spPr>
        </p:pic>
      </p:grpSp>
    </p:spTree>
    <p:extLst>
      <p:ext uri="{BB962C8B-B14F-4D97-AF65-F5344CB8AC3E}">
        <p14:creationId xmlns:p14="http://schemas.microsoft.com/office/powerpoint/2010/main" val="179326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D3D057-20F7-4AF4-8188-359230A90B7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40000" y="894600"/>
            <a:ext cx="12671999" cy="5068800"/>
          </a:xfrm>
        </p:spPr>
      </p:pic>
      <p:grpSp>
        <p:nvGrpSpPr>
          <p:cNvPr id="15" name="Group 14">
            <a:extLst>
              <a:ext uri="{FF2B5EF4-FFF2-40B4-BE49-F238E27FC236}">
                <a16:creationId xmlns:a16="http://schemas.microsoft.com/office/drawing/2014/main" id="{E1FC2425-EEDE-4153-92CA-C43DBB583629}"/>
              </a:ext>
            </a:extLst>
          </p:cNvPr>
          <p:cNvGrpSpPr/>
          <p:nvPr/>
        </p:nvGrpSpPr>
        <p:grpSpPr>
          <a:xfrm>
            <a:off x="264919" y="1023679"/>
            <a:ext cx="11148970" cy="4810642"/>
            <a:chOff x="0" y="885824"/>
            <a:chExt cx="11148970" cy="4810642"/>
          </a:xfrm>
        </p:grpSpPr>
        <p:sp>
          <p:nvSpPr>
            <p:cNvPr id="16" name="TextBox 15">
              <a:extLst>
                <a:ext uri="{FF2B5EF4-FFF2-40B4-BE49-F238E27FC236}">
                  <a16:creationId xmlns:a16="http://schemas.microsoft.com/office/drawing/2014/main" id="{71425002-8C2E-4B46-8020-5E7845DF3791}"/>
                </a:ext>
              </a:extLst>
            </p:cNvPr>
            <p:cNvSpPr txBox="1"/>
            <p:nvPr/>
          </p:nvSpPr>
          <p:spPr>
            <a:xfrm>
              <a:off x="0" y="2038526"/>
              <a:ext cx="1040235" cy="646331"/>
            </a:xfrm>
            <a:prstGeom prst="rect">
              <a:avLst/>
            </a:prstGeom>
            <a:noFill/>
          </p:spPr>
          <p:txBody>
            <a:bodyPr wrap="square" rtlCol="0">
              <a:spAutoFit/>
            </a:bodyPr>
            <a:lstStyle/>
            <a:p>
              <a:r>
                <a:rPr lang="en-GB" dirty="0"/>
                <a:t>Log of data</a:t>
              </a:r>
            </a:p>
          </p:txBody>
        </p:sp>
        <p:sp>
          <p:nvSpPr>
            <p:cNvPr id="17" name="TextBox 16">
              <a:extLst>
                <a:ext uri="{FF2B5EF4-FFF2-40B4-BE49-F238E27FC236}">
                  <a16:creationId xmlns:a16="http://schemas.microsoft.com/office/drawing/2014/main" id="{AED7B3AD-4F5E-4861-9B5C-9567CEF801CE}"/>
                </a:ext>
              </a:extLst>
            </p:cNvPr>
            <p:cNvSpPr txBox="1"/>
            <p:nvPr/>
          </p:nvSpPr>
          <p:spPr>
            <a:xfrm>
              <a:off x="260058" y="4102325"/>
              <a:ext cx="855677" cy="369332"/>
            </a:xfrm>
            <a:prstGeom prst="rect">
              <a:avLst/>
            </a:prstGeom>
            <a:noFill/>
          </p:spPr>
          <p:txBody>
            <a:bodyPr wrap="square" rtlCol="0">
              <a:spAutoFit/>
            </a:bodyPr>
            <a:lstStyle/>
            <a:p>
              <a:r>
                <a:rPr lang="en-GB" dirty="0"/>
                <a:t>Data</a:t>
              </a:r>
            </a:p>
          </p:txBody>
        </p:sp>
        <p:sp>
          <p:nvSpPr>
            <p:cNvPr id="18" name="TextBox 17">
              <a:extLst>
                <a:ext uri="{FF2B5EF4-FFF2-40B4-BE49-F238E27FC236}">
                  <a16:creationId xmlns:a16="http://schemas.microsoft.com/office/drawing/2014/main" id="{E599D4ED-AB97-4662-935B-7B98B7567D40}"/>
                </a:ext>
              </a:extLst>
            </p:cNvPr>
            <p:cNvSpPr txBox="1"/>
            <p:nvPr/>
          </p:nvSpPr>
          <p:spPr>
            <a:xfrm>
              <a:off x="1463878" y="893997"/>
              <a:ext cx="1300294" cy="377505"/>
            </a:xfrm>
            <a:prstGeom prst="rect">
              <a:avLst/>
            </a:prstGeom>
            <a:noFill/>
          </p:spPr>
          <p:txBody>
            <a:bodyPr wrap="square" rtlCol="0">
              <a:spAutoFit/>
            </a:bodyPr>
            <a:lstStyle/>
            <a:p>
              <a:r>
                <a:rPr lang="en-GB" i="1" dirty="0"/>
                <a:t>B</a:t>
              </a:r>
              <a:r>
                <a:rPr lang="en-GB" dirty="0"/>
                <a:t>=38.6mT</a:t>
              </a:r>
              <a:endParaRPr lang="en-GB" i="1" dirty="0"/>
            </a:p>
          </p:txBody>
        </p:sp>
        <p:sp>
          <p:nvSpPr>
            <p:cNvPr id="19" name="TextBox 18">
              <a:extLst>
                <a:ext uri="{FF2B5EF4-FFF2-40B4-BE49-F238E27FC236}">
                  <a16:creationId xmlns:a16="http://schemas.microsoft.com/office/drawing/2014/main" id="{BC48DD6B-414C-45C1-9D39-8ABE3044CDE9}"/>
                </a:ext>
              </a:extLst>
            </p:cNvPr>
            <p:cNvSpPr txBox="1"/>
            <p:nvPr/>
          </p:nvSpPr>
          <p:spPr>
            <a:xfrm>
              <a:off x="3363985" y="893997"/>
              <a:ext cx="1635854" cy="369332"/>
            </a:xfrm>
            <a:prstGeom prst="rect">
              <a:avLst/>
            </a:prstGeom>
            <a:noFill/>
          </p:spPr>
          <p:txBody>
            <a:bodyPr wrap="square" rtlCol="0">
              <a:spAutoFit/>
            </a:bodyPr>
            <a:lstStyle/>
            <a:p>
              <a:r>
                <a:rPr lang="en-GB" i="1" dirty="0"/>
                <a:t>B</a:t>
              </a:r>
              <a:r>
                <a:rPr lang="en-GB" dirty="0"/>
                <a:t>=55.3mT</a:t>
              </a:r>
              <a:endParaRPr lang="en-GB" i="1" dirty="0"/>
            </a:p>
          </p:txBody>
        </p:sp>
        <p:sp>
          <p:nvSpPr>
            <p:cNvPr id="20" name="TextBox 19">
              <a:extLst>
                <a:ext uri="{FF2B5EF4-FFF2-40B4-BE49-F238E27FC236}">
                  <a16:creationId xmlns:a16="http://schemas.microsoft.com/office/drawing/2014/main" id="{E6CDD832-B3C7-4C60-BF5B-BA387226D05D}"/>
                </a:ext>
              </a:extLst>
            </p:cNvPr>
            <p:cNvSpPr txBox="1"/>
            <p:nvPr/>
          </p:nvSpPr>
          <p:spPr>
            <a:xfrm>
              <a:off x="5410898" y="885824"/>
              <a:ext cx="1602297" cy="377505"/>
            </a:xfrm>
            <a:prstGeom prst="rect">
              <a:avLst/>
            </a:prstGeom>
            <a:noFill/>
          </p:spPr>
          <p:txBody>
            <a:bodyPr wrap="square" rtlCol="0">
              <a:spAutoFit/>
            </a:bodyPr>
            <a:lstStyle/>
            <a:p>
              <a:r>
                <a:rPr lang="en-GB" i="1" dirty="0"/>
                <a:t>B</a:t>
              </a:r>
              <a:r>
                <a:rPr lang="en-GB" dirty="0"/>
                <a:t>=72.4mT</a:t>
              </a:r>
              <a:endParaRPr lang="en-GB" i="1" dirty="0"/>
            </a:p>
          </p:txBody>
        </p:sp>
        <p:sp>
          <p:nvSpPr>
            <p:cNvPr id="21" name="TextBox 20">
              <a:extLst>
                <a:ext uri="{FF2B5EF4-FFF2-40B4-BE49-F238E27FC236}">
                  <a16:creationId xmlns:a16="http://schemas.microsoft.com/office/drawing/2014/main" id="{E7CB1C7E-2089-49C3-A0FB-6A9F28674093}"/>
                </a:ext>
              </a:extLst>
            </p:cNvPr>
            <p:cNvSpPr txBox="1"/>
            <p:nvPr/>
          </p:nvSpPr>
          <p:spPr>
            <a:xfrm>
              <a:off x="9513116" y="893997"/>
              <a:ext cx="1635854" cy="369332"/>
            </a:xfrm>
            <a:prstGeom prst="rect">
              <a:avLst/>
            </a:prstGeom>
            <a:noFill/>
          </p:spPr>
          <p:txBody>
            <a:bodyPr wrap="square" rtlCol="0">
              <a:spAutoFit/>
            </a:bodyPr>
            <a:lstStyle/>
            <a:p>
              <a:r>
                <a:rPr lang="en-GB" dirty="0"/>
                <a:t>All data</a:t>
              </a:r>
            </a:p>
          </p:txBody>
        </p:sp>
        <p:pic>
          <p:nvPicPr>
            <p:cNvPr id="22" name="Picture 21">
              <a:extLst>
                <a:ext uri="{FF2B5EF4-FFF2-40B4-BE49-F238E27FC236}">
                  <a16:creationId xmlns:a16="http://schemas.microsoft.com/office/drawing/2014/main" id="{9C3A19A3-588E-4357-BE26-C87D4C02AD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973" y="1161533"/>
              <a:ext cx="698659" cy="4534933"/>
            </a:xfrm>
            <a:prstGeom prst="rect">
              <a:avLst/>
            </a:prstGeom>
          </p:spPr>
        </p:pic>
      </p:grpSp>
    </p:spTree>
    <p:extLst>
      <p:ext uri="{BB962C8B-B14F-4D97-AF65-F5344CB8AC3E}">
        <p14:creationId xmlns:p14="http://schemas.microsoft.com/office/powerpoint/2010/main" val="301612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0E1A-DDCF-4F04-84EB-5E6C187D18B7}"/>
              </a:ext>
            </a:extLst>
          </p:cNvPr>
          <p:cNvSpPr>
            <a:spLocks noGrp="1"/>
          </p:cNvSpPr>
          <p:nvPr>
            <p:ph type="title"/>
          </p:nvPr>
        </p:nvSpPr>
        <p:spPr/>
        <p:txBody>
          <a:bodyPr/>
          <a:lstStyle/>
          <a:p>
            <a:r>
              <a:rPr lang="en-GB" dirty="0"/>
              <a:t>Specific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3493DA-21FF-4029-B0CE-8D96C8629D78}"/>
                  </a:ext>
                </a:extLst>
              </p:cNvPr>
              <p:cNvSpPr>
                <a:spLocks noGrp="1"/>
              </p:cNvSpPr>
              <p:nvPr>
                <p:ph idx="1"/>
              </p:nvPr>
            </p:nvSpPr>
            <p:spPr/>
            <p:txBody>
              <a:bodyPr>
                <a:normAutofit lnSpcReduction="10000"/>
              </a:bodyPr>
              <a:lstStyle/>
              <a:p>
                <a:pPr marL="0" indent="0">
                  <a:buNone/>
                </a:pPr>
                <a:r>
                  <a:rPr lang="en-GB" sz="1800" b="0" i="0" u="none" strike="noStrike" dirty="0">
                    <a:solidFill>
                      <a:srgbClr val="000000"/>
                    </a:solidFill>
                    <a:effectLst/>
                    <a:latin typeface="Calibri" panose="020F0502020204030204" pitchFamily="34" charset="0"/>
                  </a:rPr>
                  <a:t>Range and means of data;</a:t>
                </a:r>
              </a:p>
              <a:p>
                <a:r>
                  <a:rPr lang="en-GB" sz="1800" b="0" i="0" u="none" strike="noStrike" dirty="0">
                    <a:solidFill>
                      <a:srgbClr val="000000"/>
                    </a:solidFill>
                    <a:effectLst/>
                    <a:latin typeface="Calibri" panose="020F0502020204030204" pitchFamily="34" charset="0"/>
                  </a:rPr>
                  <a:t>For </a:t>
                </a:r>
                <a:r>
                  <a:rPr lang="en-GB" sz="1800" b="0" i="1" u="none" strike="noStrike" dirty="0">
                    <a:solidFill>
                      <a:srgbClr val="000000"/>
                    </a:solidFill>
                    <a:effectLst/>
                    <a:latin typeface="Calibri" panose="020F0502020204030204" pitchFamily="34" charset="0"/>
                  </a:rPr>
                  <a:t>B</a:t>
                </a:r>
                <a:r>
                  <a:rPr lang="en-GB" sz="1800" b="0" u="none" strike="noStrike" dirty="0">
                    <a:solidFill>
                      <a:srgbClr val="000000"/>
                    </a:solidFill>
                    <a:effectLst/>
                    <a:latin typeface="Calibri" panose="020F0502020204030204" pitchFamily="34" charset="0"/>
                  </a:rPr>
                  <a:t>=38.6mT, the exponents ranged from -0.320 to -0.094 with a mean of -0.160. These match the model, which predicts a </a:t>
                </a:r>
                <a:r>
                  <a:rPr lang="en-GB" sz="1800" dirty="0">
                    <a:solidFill>
                      <a:srgbClr val="000000"/>
                    </a:solidFill>
                    <a:latin typeface="Calibri" panose="020F0502020204030204" pitchFamily="34" charset="0"/>
                  </a:rPr>
                  <a:t>value of roughly -0.195±0.034s</a:t>
                </a:r>
                <a:r>
                  <a:rPr lang="en-GB" sz="1800" baseline="30000" dirty="0">
                    <a:solidFill>
                      <a:srgbClr val="000000"/>
                    </a:solidFill>
                    <a:latin typeface="Calibri" panose="020F0502020204030204" pitchFamily="34" charset="0"/>
                  </a:rPr>
                  <a:t>-1</a:t>
                </a:r>
                <a:r>
                  <a:rPr lang="en-GB" sz="1800" dirty="0">
                    <a:solidFill>
                      <a:srgbClr val="000000"/>
                    </a:solidFill>
                    <a:latin typeface="Calibri" panose="020F0502020204030204" pitchFamily="34" charset="0"/>
                  </a:rPr>
                  <a:t> for </a:t>
                </a:r>
                <a:r>
                  <a:rPr lang="en-GB" sz="1800" i="1" dirty="0">
                    <a:solidFill>
                      <a:srgbClr val="000000"/>
                    </a:solidFill>
                    <a:latin typeface="Calibri" panose="020F0502020204030204" pitchFamily="34" charset="0"/>
                  </a:rPr>
                  <a:t>mB</a:t>
                </a:r>
                <a:r>
                  <a:rPr lang="en-GB" sz="1800" i="1" baseline="30000" dirty="0">
                    <a:solidFill>
                      <a:srgbClr val="000000"/>
                    </a:solidFill>
                    <a:latin typeface="Calibri" panose="020F0502020204030204" pitchFamily="34" charset="0"/>
                  </a:rPr>
                  <a:t>2</a:t>
                </a:r>
                <a:r>
                  <a:rPr lang="en-GB" sz="1800" dirty="0">
                    <a:solidFill>
                      <a:srgbClr val="000000"/>
                    </a:solidFill>
                    <a:latin typeface="Calibri" panose="020F0502020204030204" pitchFamily="34" charset="0"/>
                  </a:rPr>
                  <a:t>.</a:t>
                </a:r>
                <a:endParaRPr lang="en-GB" sz="1800" b="0" u="none" strike="noStrike" dirty="0">
                  <a:solidFill>
                    <a:srgbClr val="000000"/>
                  </a:solidFill>
                  <a:effectLst/>
                  <a:latin typeface="Calibri" panose="020F0502020204030204" pitchFamily="34" charset="0"/>
                </a:endParaRPr>
              </a:p>
              <a:p>
                <a:r>
                  <a:rPr lang="en-GB" sz="1800" b="0" u="none" strike="noStrike" dirty="0">
                    <a:solidFill>
                      <a:srgbClr val="000000"/>
                    </a:solidFill>
                    <a:effectLst/>
                    <a:latin typeface="Calibri" panose="020F0502020204030204" pitchFamily="34" charset="0"/>
                  </a:rPr>
                  <a:t>For </a:t>
                </a:r>
                <a:r>
                  <a:rPr lang="en-GB" sz="1800" i="1" dirty="0"/>
                  <a:t>B</a:t>
                </a:r>
                <a:r>
                  <a:rPr lang="en-GB" sz="1800" dirty="0"/>
                  <a:t>=55.3mT, the exponents ranged from -0.133 to -0.118 with a mean of -0.127. These do not match the model, which predicts a value of -0.400</a:t>
                </a:r>
                <a:r>
                  <a:rPr lang="en-GB" sz="1800" dirty="0">
                    <a:solidFill>
                      <a:srgbClr val="000000"/>
                    </a:solidFill>
                    <a:latin typeface="Calibri" panose="020F0502020204030204" pitchFamily="34" charset="0"/>
                  </a:rPr>
                  <a:t>±0.070</a:t>
                </a:r>
                <a:r>
                  <a:rPr lang="en-GB" sz="1800" dirty="0"/>
                  <a:t>s</a:t>
                </a:r>
                <a:r>
                  <a:rPr lang="en-GB" sz="1800" baseline="30000" dirty="0"/>
                  <a:t>-1</a:t>
                </a:r>
                <a:r>
                  <a:rPr lang="en-GB" sz="1800" dirty="0"/>
                  <a:t> for </a:t>
                </a:r>
                <a:r>
                  <a:rPr lang="en-GB" sz="1800" i="1" dirty="0"/>
                  <a:t>mB</a:t>
                </a:r>
                <a:r>
                  <a:rPr lang="en-GB" sz="1800" i="1" baseline="30000" dirty="0"/>
                  <a:t>2</a:t>
                </a:r>
                <a:r>
                  <a:rPr lang="en-GB" sz="1800" dirty="0"/>
                  <a:t>.</a:t>
                </a:r>
              </a:p>
              <a:p>
                <a:r>
                  <a:rPr lang="en-GB" sz="1800" dirty="0"/>
                  <a:t>For </a:t>
                </a:r>
                <a:r>
                  <a:rPr lang="en-GB" sz="1800" i="1" dirty="0"/>
                  <a:t>B</a:t>
                </a:r>
                <a:r>
                  <a:rPr lang="en-GB" sz="1800" dirty="0"/>
                  <a:t>=72.4mT, </a:t>
                </a:r>
                <a:r>
                  <a:rPr lang="en-US" sz="1800" dirty="0"/>
                  <a:t>the exponents ranged from -0.166 to -0.155 with a mean of -0.163. These also do not match the model, which predicts a value of -0.686</a:t>
                </a:r>
                <a:r>
                  <a:rPr lang="en-GB" sz="1800" dirty="0">
                    <a:solidFill>
                      <a:srgbClr val="000000"/>
                    </a:solidFill>
                    <a:latin typeface="Calibri" panose="020F0502020204030204" pitchFamily="34" charset="0"/>
                  </a:rPr>
                  <a:t>±0.120</a:t>
                </a:r>
                <a:r>
                  <a:rPr lang="en-US" sz="1800" dirty="0"/>
                  <a:t>s</a:t>
                </a:r>
                <a:r>
                  <a:rPr lang="en-US" sz="1800" baseline="30000" dirty="0"/>
                  <a:t>-1</a:t>
                </a:r>
                <a:r>
                  <a:rPr lang="en-US" sz="1800" dirty="0"/>
                  <a:t> for </a:t>
                </a:r>
                <a:r>
                  <a:rPr lang="en-US" sz="1800" i="1" dirty="0"/>
                  <a:t>mB</a:t>
                </a:r>
                <a:r>
                  <a:rPr lang="en-US" sz="1800" i="1" baseline="30000" dirty="0"/>
                  <a:t>2</a:t>
                </a:r>
                <a:r>
                  <a:rPr lang="en-US" sz="1800" dirty="0"/>
                  <a:t>.</a:t>
                </a:r>
              </a:p>
              <a:p>
                <a:pPr marL="0" indent="0">
                  <a:buNone/>
                </a:pPr>
                <a:r>
                  <a:rPr lang="en-US" sz="1800" dirty="0"/>
                  <a:t>Data in the 38.6mT field had the greatest range of exponents, which may be due to it having the greatest range of starting speeds. While this is not represented within the </a:t>
                </a:r>
                <a:r>
                  <a:rPr lang="en-US" sz="1800" i="1" dirty="0"/>
                  <a:t>m </a:t>
                </a:r>
                <a:r>
                  <a:rPr lang="en-US" sz="1800" dirty="0"/>
                  <a:t>term, it would be relevant to the </a:t>
                </a:r>
                <a14:m>
                  <m:oMath xmlns:m="http://schemas.openxmlformats.org/officeDocument/2006/math">
                    <m:f>
                      <m:fPr>
                        <m:ctrlPr>
                          <a:rPr lang="en-US" sz="1800" i="1" smtClean="0">
                            <a:latin typeface="Cambria Math" panose="02040503050406030204" pitchFamily="18" charset="0"/>
                          </a:rPr>
                        </m:ctrlPr>
                      </m:fPr>
                      <m:num>
                        <m:r>
                          <a:rPr lang="en-GB" sz="1800" b="0" i="1" smtClean="0">
                            <a:latin typeface="Cambria Math" panose="02040503050406030204" pitchFamily="18" charset="0"/>
                          </a:rPr>
                          <m:t>1</m:t>
                        </m:r>
                      </m:num>
                      <m:den>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𝜏</m:t>
                            </m:r>
                          </m:e>
                          <m:sub>
                            <m:r>
                              <a:rPr lang="en-GB" sz="1800" b="0" i="1" smtClean="0">
                                <a:latin typeface="Cambria Math" panose="02040503050406030204" pitchFamily="18" charset="0"/>
                              </a:rPr>
                              <m:t>0</m:t>
                            </m:r>
                          </m:sub>
                        </m:sSub>
                      </m:den>
                    </m:f>
                  </m:oMath>
                </a14:m>
                <a:r>
                  <a:rPr lang="en-GB" sz="1800" dirty="0"/>
                  <a:t> term, as both the air resistance and friction are related to speed- supposedly proportional at low speed, not at high speeds.</a:t>
                </a:r>
                <a:br>
                  <a:rPr lang="en-GB" sz="1800" dirty="0"/>
                </a:br>
                <a:r>
                  <a:rPr lang="en-GB" sz="1800" dirty="0"/>
                  <a:t>This large range may also be due to the model not functioning at higher speeds, but more repeats would be required to test this.</a:t>
                </a:r>
              </a:p>
            </p:txBody>
          </p:sp>
        </mc:Choice>
        <mc:Fallback xmlns="">
          <p:sp>
            <p:nvSpPr>
              <p:cNvPr id="3" name="Content Placeholder 2">
                <a:extLst>
                  <a:ext uri="{FF2B5EF4-FFF2-40B4-BE49-F238E27FC236}">
                    <a16:creationId xmlns:a16="http://schemas.microsoft.com/office/drawing/2014/main" id="{6E3493DA-21FF-4029-B0CE-8D96C8629D78}"/>
                  </a:ext>
                </a:extLst>
              </p:cNvPr>
              <p:cNvSpPr>
                <a:spLocks noGrp="1" noRot="1" noChangeAspect="1" noMove="1" noResize="1" noEditPoints="1" noAdjustHandles="1" noChangeArrowheads="1" noChangeShapeType="1" noTextEdit="1"/>
              </p:cNvSpPr>
              <p:nvPr>
                <p:ph idx="1"/>
              </p:nvPr>
            </p:nvSpPr>
            <p:spPr>
              <a:blipFill>
                <a:blip r:embed="rId3"/>
                <a:stretch>
                  <a:fillRect l="-1394" t="-2121" r="-1394"/>
                </a:stretch>
              </a:blipFill>
            </p:spPr>
            <p:txBody>
              <a:bodyPr/>
              <a:lstStyle/>
              <a:p>
                <a:r>
                  <a:rPr lang="en-GB">
                    <a:noFill/>
                  </a:rPr>
                  <a:t> </a:t>
                </a:r>
              </a:p>
            </p:txBody>
          </p:sp>
        </mc:Fallback>
      </mc:AlternateContent>
    </p:spTree>
    <p:extLst>
      <p:ext uri="{BB962C8B-B14F-4D97-AF65-F5344CB8AC3E}">
        <p14:creationId xmlns:p14="http://schemas.microsoft.com/office/powerpoint/2010/main" val="269688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B6EB-29FB-499D-92AA-1232816FD5F1}"/>
              </a:ext>
            </a:extLst>
          </p:cNvPr>
          <p:cNvSpPr>
            <a:spLocks noGrp="1"/>
          </p:cNvSpPr>
          <p:nvPr>
            <p:ph type="title"/>
          </p:nvPr>
        </p:nvSpPr>
        <p:spPr/>
        <p:txBody>
          <a:bodyPr/>
          <a:lstStyle/>
          <a:p>
            <a:r>
              <a:rPr lang="en-GB" dirty="0"/>
              <a:t>Issues with this set of data</a:t>
            </a:r>
          </a:p>
        </p:txBody>
      </p:sp>
      <p:sp>
        <p:nvSpPr>
          <p:cNvPr id="3" name="Content Placeholder 2">
            <a:extLst>
              <a:ext uri="{FF2B5EF4-FFF2-40B4-BE49-F238E27FC236}">
                <a16:creationId xmlns:a16="http://schemas.microsoft.com/office/drawing/2014/main" id="{7771ACDB-8C59-413C-898F-AAC271974D35}"/>
              </a:ext>
            </a:extLst>
          </p:cNvPr>
          <p:cNvSpPr>
            <a:spLocks noGrp="1"/>
          </p:cNvSpPr>
          <p:nvPr>
            <p:ph idx="1"/>
          </p:nvPr>
        </p:nvSpPr>
        <p:spPr/>
        <p:txBody>
          <a:bodyPr>
            <a:normAutofit/>
          </a:bodyPr>
          <a:lstStyle/>
          <a:p>
            <a:r>
              <a:rPr lang="en-GB" dirty="0"/>
              <a:t>Most measurements start at roughly the same speed- mean is 37.08 rads</a:t>
            </a:r>
            <a:r>
              <a:rPr lang="en-GB" baseline="30000" dirty="0"/>
              <a:t>-1</a:t>
            </a:r>
            <a:br>
              <a:rPr lang="en-GB" dirty="0"/>
            </a:br>
            <a:r>
              <a:rPr lang="en-GB" dirty="0"/>
              <a:t>Data for high speeds fits the correct trend, but not at the expected values.</a:t>
            </a:r>
          </a:p>
          <a:p>
            <a:r>
              <a:rPr lang="en-GB" dirty="0"/>
              <a:t>Different number of sets of measurements for different magnetic fields (13,6,5)</a:t>
            </a:r>
          </a:p>
          <a:p>
            <a:r>
              <a:rPr lang="en-GB" dirty="0"/>
              <a:t>Only 3 values of magnetic field</a:t>
            </a:r>
          </a:p>
          <a:p>
            <a:r>
              <a:rPr lang="en-GB" dirty="0"/>
              <a:t>First set of measurements has 3 data points- not really enough to establish a trend</a:t>
            </a:r>
          </a:p>
          <a:p>
            <a:r>
              <a:rPr lang="en-GB" dirty="0"/>
              <a:t>Blank space- forward fill vs </a:t>
            </a:r>
            <a:r>
              <a:rPr lang="en-GB" dirty="0" err="1"/>
              <a:t>numpy.isfinite</a:t>
            </a:r>
            <a:endParaRPr lang="en-GB" dirty="0"/>
          </a:p>
          <a:p>
            <a:r>
              <a:rPr lang="en-GB" dirty="0"/>
              <a:t>Data given in 16xrpm</a:t>
            </a:r>
          </a:p>
        </p:txBody>
      </p:sp>
    </p:spTree>
    <p:extLst>
      <p:ext uri="{BB962C8B-B14F-4D97-AF65-F5344CB8AC3E}">
        <p14:creationId xmlns:p14="http://schemas.microsoft.com/office/powerpoint/2010/main" val="26453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9D7B-5975-4677-A63B-8213C35F62F8}"/>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97AC109D-E38D-46AA-9EB1-82C1B39CBDDC}"/>
              </a:ext>
            </a:extLst>
          </p:cNvPr>
          <p:cNvSpPr>
            <a:spLocks noGrp="1"/>
          </p:cNvSpPr>
          <p:nvPr>
            <p:ph idx="1"/>
          </p:nvPr>
        </p:nvSpPr>
        <p:spPr/>
        <p:txBody>
          <a:bodyPr/>
          <a:lstStyle/>
          <a:p>
            <a:r>
              <a:rPr lang="en-GB" dirty="0"/>
              <a:t>Equation 1 holds for low speeds, but may need refining at higher speeds.</a:t>
            </a:r>
          </a:p>
          <a:p>
            <a:r>
              <a:rPr lang="en-GB" dirty="0"/>
              <a:t>Equation 1 holds for the 38.6mT magnetic field, but due to the model being inconsistent at higher speeds, more measurements need to be taken at lower starting speeds</a:t>
            </a:r>
          </a:p>
          <a:p>
            <a:r>
              <a:rPr lang="en-GB" dirty="0"/>
              <a:t>Needs more data so there are a greater range of values to plot</a:t>
            </a:r>
          </a:p>
        </p:txBody>
      </p:sp>
    </p:spTree>
    <p:extLst>
      <p:ext uri="{BB962C8B-B14F-4D97-AF65-F5344CB8AC3E}">
        <p14:creationId xmlns:p14="http://schemas.microsoft.com/office/powerpoint/2010/main" val="91348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C2C2-7DB4-470B-B59C-66EFBC900A1E}"/>
              </a:ext>
            </a:extLst>
          </p:cNvPr>
          <p:cNvSpPr>
            <a:spLocks noGrp="1"/>
          </p:cNvSpPr>
          <p:nvPr>
            <p:ph type="title"/>
          </p:nvPr>
        </p:nvSpPr>
        <p:spPr/>
        <p:txBody>
          <a:bodyPr/>
          <a:lstStyle/>
          <a:p>
            <a:r>
              <a:rPr lang="en-GB" dirty="0"/>
              <a:t>References+ Acknowledgments</a:t>
            </a:r>
          </a:p>
        </p:txBody>
      </p:sp>
      <p:sp>
        <p:nvSpPr>
          <p:cNvPr id="3" name="Content Placeholder 2">
            <a:extLst>
              <a:ext uri="{FF2B5EF4-FFF2-40B4-BE49-F238E27FC236}">
                <a16:creationId xmlns:a16="http://schemas.microsoft.com/office/drawing/2014/main" id="{E35B7772-A9D0-4A54-AD79-C1C1F6729DDF}"/>
              </a:ext>
            </a:extLst>
          </p:cNvPr>
          <p:cNvSpPr>
            <a:spLocks noGrp="1"/>
          </p:cNvSpPr>
          <p:nvPr>
            <p:ph idx="1"/>
          </p:nvPr>
        </p:nvSpPr>
        <p:spPr/>
        <p:txBody>
          <a:bodyPr/>
          <a:lstStyle/>
          <a:p>
            <a:r>
              <a:rPr lang="en-GB" dirty="0"/>
              <a:t>[1] DOCUMENT: P. Snow. Magnetic Braking Maths Notes For Y2.</a:t>
            </a:r>
          </a:p>
          <a:p>
            <a:r>
              <a:rPr lang="en-GB" dirty="0"/>
              <a:t>[2] ARTICLE: H. D. </a:t>
            </a:r>
            <a:r>
              <a:rPr lang="en-GB" dirty="0" err="1"/>
              <a:t>Wiederick</a:t>
            </a:r>
            <a:r>
              <a:rPr lang="en-GB" dirty="0"/>
              <a:t>, N. Gauthier, D. A. Campbell, and P. Rochon. </a:t>
            </a:r>
            <a:r>
              <a:rPr lang="en-US" dirty="0"/>
              <a:t>Magnetic braking: Simple theory and experiment. American Journal of Physics, 1987, 55, p500-503</a:t>
            </a:r>
          </a:p>
          <a:p>
            <a:endParaRPr lang="en-US" dirty="0"/>
          </a:p>
          <a:p>
            <a:r>
              <a:rPr lang="en-US" dirty="0"/>
              <a:t>Acknowledgements</a:t>
            </a:r>
          </a:p>
          <a:p>
            <a:r>
              <a:rPr lang="en-US" dirty="0"/>
              <a:t>Ben Andrews (secondary analyst) for help with coding and for pointing out the secondary gradient in the log plot.</a:t>
            </a:r>
            <a:endParaRPr lang="en-GB" dirty="0"/>
          </a:p>
        </p:txBody>
      </p:sp>
    </p:spTree>
    <p:extLst>
      <p:ext uri="{BB962C8B-B14F-4D97-AF65-F5344CB8AC3E}">
        <p14:creationId xmlns:p14="http://schemas.microsoft.com/office/powerpoint/2010/main" val="34471928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915</Words>
  <Application>Microsoft Office PowerPoint</Application>
  <PresentationFormat>Widescreen</PresentationFormat>
  <Paragraphs>63</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Cambria Math</vt:lpstr>
      <vt:lpstr>Retrospect</vt:lpstr>
      <vt:lpstr>Magnetic Braking  Data Analysis Presentation Team 2</vt:lpstr>
      <vt:lpstr>Our aims</vt:lpstr>
      <vt:lpstr>The maths</vt:lpstr>
      <vt:lpstr>PowerPoint Presentation</vt:lpstr>
      <vt:lpstr>PowerPoint Presentation</vt:lpstr>
      <vt:lpstr>Specific analysis</vt:lpstr>
      <vt:lpstr>Issues with this set of data</vt:lpstr>
      <vt:lpstr>Conclusions</vt:lpstr>
      <vt:lpstr>References+ 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Bardell</dc:creator>
  <cp:lastModifiedBy>William Bardell</cp:lastModifiedBy>
  <cp:revision>64</cp:revision>
  <dcterms:created xsi:type="dcterms:W3CDTF">2021-03-03T10:46:34Z</dcterms:created>
  <dcterms:modified xsi:type="dcterms:W3CDTF">2021-03-08T10:35:14Z</dcterms:modified>
</cp:coreProperties>
</file>