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mmetto One"/>
      <p:regular r:id="rId16"/>
    </p:embeddedFont>
    <p:embeddedFont>
      <p:font typeface="Roboto"/>
      <p:regular r:id="rId17"/>
      <p:bold r:id="rId18"/>
      <p:italic r:id="rId19"/>
      <p:boldItalic r:id="rId20"/>
    </p:embeddedFont>
    <p:embeddedFont>
      <p:font typeface="Fira Sans Extra Condensed"/>
      <p:regular r:id="rId21"/>
      <p:bold r:id="rId22"/>
      <p:italic r:id="rId23"/>
      <p:boldItalic r:id="rId24"/>
    </p:embeddedFont>
    <p:embeddedFont>
      <p:font typeface="Fira Sans Extra Condensed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FiraSansExtraCondensed-bold.fntdata"/><Relationship Id="rId21" Type="http://schemas.openxmlformats.org/officeDocument/2006/relationships/font" Target="fonts/FiraSansExtraCondensed-regular.fntdata"/><Relationship Id="rId24" Type="http://schemas.openxmlformats.org/officeDocument/2006/relationships/font" Target="fonts/FiraSansExtraCondensed-boldItalic.fntdata"/><Relationship Id="rId23" Type="http://schemas.openxmlformats.org/officeDocument/2006/relationships/font" Target="fonts/FiraSansExtraCondense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SemiBold-bold.fntdata"/><Relationship Id="rId25" Type="http://schemas.openxmlformats.org/officeDocument/2006/relationships/font" Target="fonts/FiraSansExtraCondensedSemiBold-regular.fntdata"/><Relationship Id="rId28" Type="http://schemas.openxmlformats.org/officeDocument/2006/relationships/font" Target="fonts/FiraSansExtraCondensedSemiBold-boldItalic.fntdata"/><Relationship Id="rId27" Type="http://schemas.openxmlformats.org/officeDocument/2006/relationships/font" Target="fonts/FiraSansExtraCondensedSemi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font" Target="fonts/RammettoOne-regular.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299110e59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299110e59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09ad18cc04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09ad18cc04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9ad18cc0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9ad18cc0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9ad18cc0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9ad18cc0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9566a474a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9566a474a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96fd5876e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96fd5876e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96fd5876e_0_3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96fd5876e_0_3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299110e5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299110e5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299110e59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299110e59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299110e5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299110e5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40950" y="1074150"/>
            <a:ext cx="3545700" cy="2488800"/>
          </a:xfrm>
          <a:prstGeom prst="rect">
            <a:avLst/>
          </a:prstGeom>
        </p:spPr>
        <p:txBody>
          <a:bodyPr anchorCtr="0" anchor="t" bIns="91425" lIns="91425" spcFirstLastPara="1" rIns="91425" wrap="square" tIns="91425">
            <a:normAutofit/>
          </a:bodyPr>
          <a:lstStyle>
            <a:lvl1pPr lvl="0" algn="r">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1" name="Google Shape;11;p2"/>
          <p:cNvSpPr txBox="1"/>
          <p:nvPr>
            <p:ph idx="1" type="subTitle"/>
          </p:nvPr>
        </p:nvSpPr>
        <p:spPr>
          <a:xfrm>
            <a:off x="6105525" y="3562950"/>
            <a:ext cx="2581200" cy="7110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8" name="Google Shape;18;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
        <p:nvSpPr>
          <p:cNvPr id="43" name="Google Shape;4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nature.com/articles/s43588-022-00311-3?fbclid=IwAR04rSTcsb8-ari1tKTtQqfl5hMPl_aUGn-XKKcfIuxCHwqSZTErcrlY0UA" TargetMode="External"/><Relationship Id="rId4" Type="http://schemas.openxmlformats.org/officeDocument/2006/relationships/hyperlink" Target="https://www.tandfonline.com/doi/full/10.1080/00107514.2014.964942" TargetMode="External"/><Relationship Id="rId5" Type="http://schemas.openxmlformats.org/officeDocument/2006/relationships/hyperlink" Target="https://www.mdpi.com/1099-4300/25/2/287?fbclid=IwAR3Th4oe5auxF6Qz3Q8kyenVmHWG6kTnE6D5E58WwjD80tC1z9JmtGJ-1j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289575" y="519725"/>
            <a:ext cx="4385700" cy="248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Quantum Machine Learning vs Classical</a:t>
            </a:r>
            <a:endParaRPr/>
          </a:p>
        </p:txBody>
      </p:sp>
      <p:sp>
        <p:nvSpPr>
          <p:cNvPr id="55" name="Google Shape;55;p13"/>
          <p:cNvSpPr txBox="1"/>
          <p:nvPr>
            <p:ph idx="1" type="subTitle"/>
          </p:nvPr>
        </p:nvSpPr>
        <p:spPr>
          <a:xfrm>
            <a:off x="6094075" y="3942850"/>
            <a:ext cx="2581200" cy="711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T.A.L.O.S.</a:t>
            </a:r>
            <a:endParaRPr/>
          </a:p>
        </p:txBody>
      </p:sp>
      <p:grpSp>
        <p:nvGrpSpPr>
          <p:cNvPr id="56" name="Google Shape;56;p13"/>
          <p:cNvGrpSpPr/>
          <p:nvPr/>
        </p:nvGrpSpPr>
        <p:grpSpPr>
          <a:xfrm>
            <a:off x="457194" y="411475"/>
            <a:ext cx="4385617" cy="4733627"/>
            <a:chOff x="457194" y="411475"/>
            <a:chExt cx="4385617" cy="4733627"/>
          </a:xfrm>
        </p:grpSpPr>
        <p:sp>
          <p:nvSpPr>
            <p:cNvPr id="57" name="Google Shape;57;p13"/>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3"/>
            <p:cNvGrpSpPr/>
            <p:nvPr/>
          </p:nvGrpSpPr>
          <p:grpSpPr>
            <a:xfrm>
              <a:off x="457194" y="824705"/>
              <a:ext cx="4385617" cy="4320397"/>
              <a:chOff x="457209" y="411470"/>
              <a:chExt cx="4385617" cy="4320397"/>
            </a:xfrm>
          </p:grpSpPr>
          <p:sp>
            <p:nvSpPr>
              <p:cNvPr id="59" name="Google Shape;59;p13"/>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3"/>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2"/>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Models used for Comparative Analysis</a:t>
            </a:r>
            <a:endParaRPr/>
          </a:p>
        </p:txBody>
      </p:sp>
      <p:sp>
        <p:nvSpPr>
          <p:cNvPr id="497" name="Google Shape;49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22"/>
          <p:cNvSpPr txBox="1"/>
          <p:nvPr/>
        </p:nvSpPr>
        <p:spPr>
          <a:xfrm>
            <a:off x="4312950" y="1792225"/>
            <a:ext cx="442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4A86E8"/>
                </a:solidFill>
                <a:latin typeface="Rammetto One"/>
                <a:ea typeface="Rammetto One"/>
                <a:cs typeface="Rammetto One"/>
                <a:sym typeface="Rammetto One"/>
              </a:rPr>
              <a:t>CNN &amp; Hybrid QNN </a:t>
            </a:r>
            <a:endParaRPr b="1" sz="2800">
              <a:solidFill>
                <a:srgbClr val="4A86E8"/>
              </a:solidFill>
              <a:latin typeface="Rammetto One"/>
              <a:ea typeface="Rammetto One"/>
              <a:cs typeface="Rammetto One"/>
              <a:sym typeface="Rammetto One"/>
            </a:endParaRPr>
          </a:p>
        </p:txBody>
      </p:sp>
      <p:sp>
        <p:nvSpPr>
          <p:cNvPr id="499" name="Google Shape;499;p22"/>
          <p:cNvSpPr txBox="1"/>
          <p:nvPr/>
        </p:nvSpPr>
        <p:spPr>
          <a:xfrm>
            <a:off x="1361825" y="1792225"/>
            <a:ext cx="27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FF640A"/>
                </a:solidFill>
                <a:latin typeface="Rammetto One"/>
                <a:ea typeface="Rammetto One"/>
                <a:cs typeface="Rammetto One"/>
                <a:sym typeface="Rammetto One"/>
              </a:rPr>
              <a:t>SVC &amp; VQC</a:t>
            </a:r>
            <a:r>
              <a:rPr lang="en" sz="2800">
                <a:solidFill>
                  <a:srgbClr val="FF640A"/>
                </a:solidFill>
                <a:latin typeface="Rammetto One"/>
                <a:ea typeface="Rammetto One"/>
                <a:cs typeface="Rammetto One"/>
                <a:sym typeface="Rammetto One"/>
              </a:rPr>
              <a:t> </a:t>
            </a:r>
            <a:endParaRPr sz="2800">
              <a:solidFill>
                <a:srgbClr val="FF640A"/>
              </a:solidFill>
              <a:latin typeface="Rammetto One"/>
              <a:ea typeface="Rammetto One"/>
              <a:cs typeface="Rammetto One"/>
              <a:sym typeface="Rammetto One"/>
            </a:endParaRPr>
          </a:p>
        </p:txBody>
      </p:sp>
      <p:sp>
        <p:nvSpPr>
          <p:cNvPr id="500" name="Google Shape;500;p22"/>
          <p:cNvSpPr txBox="1"/>
          <p:nvPr/>
        </p:nvSpPr>
        <p:spPr>
          <a:xfrm>
            <a:off x="2357250" y="3060200"/>
            <a:ext cx="4429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rgbClr val="BF9000"/>
                </a:solidFill>
                <a:latin typeface="Rammetto One"/>
                <a:ea typeface="Rammetto One"/>
                <a:cs typeface="Rammetto One"/>
                <a:sym typeface="Rammetto One"/>
              </a:rPr>
              <a:t>Evaluation with</a:t>
            </a:r>
            <a:br>
              <a:rPr b="1" lang="en" sz="2800">
                <a:solidFill>
                  <a:srgbClr val="BF9000"/>
                </a:solidFill>
                <a:latin typeface="Rammetto One"/>
                <a:ea typeface="Rammetto One"/>
                <a:cs typeface="Rammetto One"/>
                <a:sym typeface="Rammetto One"/>
              </a:rPr>
            </a:br>
            <a:r>
              <a:rPr b="1" lang="en" sz="2800">
                <a:solidFill>
                  <a:srgbClr val="BF9000"/>
                </a:solidFill>
                <a:latin typeface="Rammetto One"/>
                <a:ea typeface="Rammetto One"/>
                <a:cs typeface="Rammetto One"/>
                <a:sym typeface="Rammetto One"/>
              </a:rPr>
              <a:t>PURE QCNN</a:t>
            </a:r>
            <a:endParaRPr sz="2800">
              <a:solidFill>
                <a:srgbClr val="BF9000"/>
              </a:solidFill>
              <a:latin typeface="Rammetto One"/>
              <a:ea typeface="Rammetto One"/>
              <a:cs typeface="Rammetto One"/>
              <a:sym typeface="Rammetto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3"/>
          <p:cNvSpPr txBox="1"/>
          <p:nvPr>
            <p:ph type="title"/>
          </p:nvPr>
        </p:nvSpPr>
        <p:spPr>
          <a:xfrm>
            <a:off x="457200" y="2386050"/>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506" name="Google Shape;506;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ctrTitle"/>
          </p:nvPr>
        </p:nvSpPr>
        <p:spPr>
          <a:xfrm>
            <a:off x="2799150" y="252025"/>
            <a:ext cx="3545700" cy="248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245" name="Google Shape;245;p14"/>
          <p:cNvSpPr txBox="1"/>
          <p:nvPr/>
        </p:nvSpPr>
        <p:spPr>
          <a:xfrm>
            <a:off x="1003950" y="1255725"/>
            <a:ext cx="3936300" cy="328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a:latin typeface="Roboto"/>
                <a:ea typeface="Roboto"/>
                <a:cs typeface="Roboto"/>
                <a:sym typeface="Roboto"/>
              </a:rPr>
              <a:t>Quantum machine learning (QML)</a:t>
            </a:r>
            <a:r>
              <a:rPr lang="en">
                <a:latin typeface="Roboto"/>
                <a:ea typeface="Roboto"/>
                <a:cs typeface="Roboto"/>
                <a:sym typeface="Roboto"/>
              </a:rPr>
              <a:t> is an emerging field that combines the principles of quantum mechanics and machine learning. It involves using quantum computers to perform machine learning tasks, as well as using classical machine learning algorithms to analyze quantum data. The aim of QML is to </a:t>
            </a:r>
            <a:r>
              <a:rPr b="1" lang="en">
                <a:latin typeface="Roboto"/>
                <a:ea typeface="Roboto"/>
                <a:cs typeface="Roboto"/>
                <a:sym typeface="Roboto"/>
              </a:rPr>
              <a:t>exploit the inherent quantum properties</a:t>
            </a:r>
            <a:r>
              <a:rPr lang="en">
                <a:latin typeface="Roboto"/>
                <a:ea typeface="Roboto"/>
                <a:cs typeface="Roboto"/>
                <a:sym typeface="Roboto"/>
              </a:rPr>
              <a:t>, such as </a:t>
            </a:r>
            <a:r>
              <a:rPr b="1" lang="en">
                <a:latin typeface="Roboto"/>
                <a:ea typeface="Roboto"/>
                <a:cs typeface="Roboto"/>
                <a:sym typeface="Roboto"/>
              </a:rPr>
              <a:t>superposition </a:t>
            </a:r>
            <a:r>
              <a:rPr lang="en">
                <a:latin typeface="Roboto"/>
                <a:ea typeface="Roboto"/>
                <a:cs typeface="Roboto"/>
                <a:sym typeface="Roboto"/>
              </a:rPr>
              <a:t>and </a:t>
            </a:r>
            <a:r>
              <a:rPr b="1" lang="en">
                <a:latin typeface="Roboto"/>
                <a:ea typeface="Roboto"/>
                <a:cs typeface="Roboto"/>
                <a:sym typeface="Roboto"/>
              </a:rPr>
              <a:t>entanglement</a:t>
            </a:r>
            <a:r>
              <a:rPr lang="en">
                <a:latin typeface="Roboto"/>
                <a:ea typeface="Roboto"/>
                <a:cs typeface="Roboto"/>
                <a:sym typeface="Roboto"/>
              </a:rPr>
              <a:t>, to enhance the speed and efficiency of machine learning tasks.</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
        <p:nvSpPr>
          <p:cNvPr id="246" name="Google Shape;24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14"/>
          <p:cNvPicPr preferRelativeResize="0"/>
          <p:nvPr/>
        </p:nvPicPr>
        <p:blipFill>
          <a:blip r:embed="rId3">
            <a:alphaModFix/>
          </a:blip>
          <a:stretch>
            <a:fillRect/>
          </a:stretch>
        </p:blipFill>
        <p:spPr>
          <a:xfrm>
            <a:off x="5255600" y="1749388"/>
            <a:ext cx="3301170" cy="164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5"/>
          <p:cNvSpPr txBox="1"/>
          <p:nvPr>
            <p:ph type="ctrTitle"/>
          </p:nvPr>
        </p:nvSpPr>
        <p:spPr>
          <a:xfrm>
            <a:off x="1114500" y="349075"/>
            <a:ext cx="6915000" cy="100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100"/>
              <a:t>Problem Statement &amp; Motivation</a:t>
            </a:r>
            <a:endParaRPr sz="4100"/>
          </a:p>
        </p:txBody>
      </p:sp>
      <p:sp>
        <p:nvSpPr>
          <p:cNvPr id="253" name="Google Shape;253;p15"/>
          <p:cNvSpPr txBox="1"/>
          <p:nvPr/>
        </p:nvSpPr>
        <p:spPr>
          <a:xfrm>
            <a:off x="541950" y="1509750"/>
            <a:ext cx="5147700" cy="243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Roboto"/>
                <a:ea typeface="Roboto"/>
                <a:cs typeface="Roboto"/>
                <a:sym typeface="Roboto"/>
              </a:rPr>
              <a:t>Classical Machine Learning algorithms can get </a:t>
            </a:r>
            <a:r>
              <a:rPr b="1" lang="en">
                <a:latin typeface="Roboto"/>
                <a:ea typeface="Roboto"/>
                <a:cs typeface="Roboto"/>
                <a:sym typeface="Roboto"/>
              </a:rPr>
              <a:t>very complex and computationally expensive</a:t>
            </a:r>
            <a:r>
              <a:rPr lang="en">
                <a:latin typeface="Roboto"/>
                <a:ea typeface="Roboto"/>
                <a:cs typeface="Roboto"/>
                <a:sym typeface="Roboto"/>
              </a:rPr>
              <a:t> when learning higher level features. This results in </a:t>
            </a:r>
            <a:r>
              <a:rPr b="1" lang="en">
                <a:latin typeface="Roboto"/>
                <a:ea typeface="Roboto"/>
                <a:cs typeface="Roboto"/>
                <a:sym typeface="Roboto"/>
              </a:rPr>
              <a:t>very high training time</a:t>
            </a:r>
            <a:r>
              <a:rPr lang="en">
                <a:latin typeface="Roboto"/>
                <a:ea typeface="Roboto"/>
                <a:cs typeface="Roboto"/>
                <a:sym typeface="Roboto"/>
              </a:rPr>
              <a:t> as well. It is our understanding that Quantum Machine Learning algorithms can be used to </a:t>
            </a:r>
            <a:r>
              <a:rPr b="1" lang="en">
                <a:latin typeface="Roboto"/>
                <a:ea typeface="Roboto"/>
                <a:cs typeface="Roboto"/>
                <a:sym typeface="Roboto"/>
              </a:rPr>
              <a:t>reduce complexity by </a:t>
            </a:r>
            <a:r>
              <a:rPr b="1" lang="en">
                <a:latin typeface="Roboto"/>
                <a:ea typeface="Roboto"/>
                <a:cs typeface="Roboto"/>
                <a:sym typeface="Roboto"/>
              </a:rPr>
              <a:t>leveraging</a:t>
            </a:r>
            <a:r>
              <a:rPr b="1" lang="en">
                <a:latin typeface="Roboto"/>
                <a:ea typeface="Roboto"/>
                <a:cs typeface="Roboto"/>
                <a:sym typeface="Roboto"/>
              </a:rPr>
              <a:t> the Qubit states </a:t>
            </a:r>
            <a:r>
              <a:rPr lang="en">
                <a:latin typeface="Roboto"/>
                <a:ea typeface="Roboto"/>
                <a:cs typeface="Roboto"/>
                <a:sym typeface="Roboto"/>
              </a:rPr>
              <a:t>instead of the classical binary states. In this project we’ll be attempting to </a:t>
            </a:r>
            <a:r>
              <a:rPr b="1" lang="en" sz="1500">
                <a:solidFill>
                  <a:srgbClr val="6AA84F"/>
                </a:solidFill>
                <a:latin typeface="Roboto"/>
                <a:ea typeface="Roboto"/>
                <a:cs typeface="Roboto"/>
                <a:sym typeface="Roboto"/>
              </a:rPr>
              <a:t>implement some classical machine learning problems with both the classical </a:t>
            </a:r>
            <a:r>
              <a:rPr b="1" lang="en" sz="1500">
                <a:solidFill>
                  <a:srgbClr val="6AA84F"/>
                </a:solidFill>
                <a:latin typeface="Roboto"/>
                <a:ea typeface="Roboto"/>
                <a:cs typeface="Roboto"/>
                <a:sym typeface="Roboto"/>
              </a:rPr>
              <a:t>algorithms</a:t>
            </a:r>
            <a:r>
              <a:rPr b="1" lang="en" sz="1500">
                <a:solidFill>
                  <a:srgbClr val="6AA84F"/>
                </a:solidFill>
                <a:latin typeface="Roboto"/>
                <a:ea typeface="Roboto"/>
                <a:cs typeface="Roboto"/>
                <a:sym typeface="Roboto"/>
              </a:rPr>
              <a:t> and the quantum algorithms.</a:t>
            </a:r>
            <a:endParaRPr b="1" sz="1500">
              <a:solidFill>
                <a:srgbClr val="6AA84F"/>
              </a:solidFill>
              <a:latin typeface="Roboto"/>
              <a:ea typeface="Roboto"/>
              <a:cs typeface="Roboto"/>
              <a:sym typeface="Roboto"/>
            </a:endParaRPr>
          </a:p>
        </p:txBody>
      </p:sp>
      <p:grpSp>
        <p:nvGrpSpPr>
          <p:cNvPr id="254" name="Google Shape;254;p15"/>
          <p:cNvGrpSpPr/>
          <p:nvPr/>
        </p:nvGrpSpPr>
        <p:grpSpPr>
          <a:xfrm>
            <a:off x="6428845" y="2572841"/>
            <a:ext cx="2125586" cy="2380304"/>
            <a:chOff x="5449625" y="1389325"/>
            <a:chExt cx="3237261" cy="3342655"/>
          </a:xfrm>
        </p:grpSpPr>
        <p:sp>
          <p:nvSpPr>
            <p:cNvPr id="255" name="Google Shape;255;p15"/>
            <p:cNvSpPr/>
            <p:nvPr/>
          </p:nvSpPr>
          <p:spPr>
            <a:xfrm>
              <a:off x="6533088" y="4360137"/>
              <a:ext cx="1749195" cy="185374"/>
            </a:xfrm>
            <a:custGeom>
              <a:rect b="b" l="l" r="r" t="t"/>
              <a:pathLst>
                <a:path extrusionOk="0" h="4713" w="44472">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5449625" y="4579763"/>
              <a:ext cx="3237261" cy="152217"/>
            </a:xfrm>
            <a:custGeom>
              <a:rect b="b" l="l" r="r" t="t"/>
              <a:pathLst>
                <a:path extrusionOk="0" h="3870" w="82305">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8191774" y="3231092"/>
              <a:ext cx="378261" cy="86296"/>
            </a:xfrm>
            <a:custGeom>
              <a:rect b="b" l="l" r="r" t="t"/>
              <a:pathLst>
                <a:path extrusionOk="0" h="2194" w="9617">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8252423" y="3224681"/>
              <a:ext cx="342114" cy="102500"/>
            </a:xfrm>
            <a:custGeom>
              <a:rect b="b" l="l" r="r" t="t"/>
              <a:pathLst>
                <a:path extrusionOk="0" h="2606" w="8698">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7744222" y="3452213"/>
              <a:ext cx="62185" cy="898944"/>
            </a:xfrm>
            <a:custGeom>
              <a:rect b="b" l="l" r="r" t="t"/>
              <a:pathLst>
                <a:path extrusionOk="0" h="22855" w="1581">
                  <a:moveTo>
                    <a:pt x="1" y="1"/>
                  </a:moveTo>
                  <a:lnTo>
                    <a:pt x="1" y="22854"/>
                  </a:lnTo>
                  <a:lnTo>
                    <a:pt x="1581" y="22854"/>
                  </a:lnTo>
                  <a:lnTo>
                    <a:pt x="1581" y="1"/>
                  </a:lnTo>
                  <a:close/>
                </a:path>
              </a:pathLst>
            </a:custGeom>
            <a:solidFill>
              <a:srgbClr val="959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7478656" y="4279862"/>
              <a:ext cx="592977" cy="160162"/>
            </a:xfrm>
            <a:custGeom>
              <a:rect b="b" l="l" r="r" t="t"/>
              <a:pathLst>
                <a:path extrusionOk="0" h="4072" w="15076">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7708076" y="3426608"/>
              <a:ext cx="134517" cy="208738"/>
            </a:xfrm>
            <a:custGeom>
              <a:rect b="b" l="l" r="r" t="t"/>
              <a:pathLst>
                <a:path extrusionOk="0" h="5307" w="3420">
                  <a:moveTo>
                    <a:pt x="0" y="0"/>
                  </a:moveTo>
                  <a:lnTo>
                    <a:pt x="642" y="5307"/>
                  </a:lnTo>
                  <a:lnTo>
                    <a:pt x="2768" y="5307"/>
                  </a:lnTo>
                  <a:lnTo>
                    <a:pt x="34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7343002" y="3414179"/>
              <a:ext cx="864646" cy="71624"/>
            </a:xfrm>
            <a:custGeom>
              <a:rect b="b" l="l" r="r" t="t"/>
              <a:pathLst>
                <a:path extrusionOk="0" h="1821" w="21983">
                  <a:moveTo>
                    <a:pt x="1" y="0"/>
                  </a:moveTo>
                  <a:lnTo>
                    <a:pt x="1" y="1820"/>
                  </a:lnTo>
                  <a:lnTo>
                    <a:pt x="21983" y="1820"/>
                  </a:lnTo>
                  <a:lnTo>
                    <a:pt x="219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7311733" y="3305310"/>
              <a:ext cx="926831" cy="137152"/>
            </a:xfrm>
            <a:custGeom>
              <a:rect b="b" l="l" r="r" t="t"/>
              <a:pathLst>
                <a:path extrusionOk="0" h="3487" w="23564">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7532147" y="1433376"/>
              <a:ext cx="1154684" cy="1453100"/>
            </a:xfrm>
            <a:custGeom>
              <a:rect b="b" l="l" r="r" t="t"/>
              <a:pathLst>
                <a:path extrusionOk="0" h="36944" w="29357">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7128685" y="1433376"/>
              <a:ext cx="722971" cy="837900"/>
            </a:xfrm>
            <a:custGeom>
              <a:rect b="b" l="l" r="r" t="t"/>
              <a:pathLst>
                <a:path extrusionOk="0" h="21303" w="18381">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7365617" y="1934024"/>
              <a:ext cx="505226" cy="418222"/>
            </a:xfrm>
            <a:custGeom>
              <a:rect b="b" l="l" r="r" t="t"/>
              <a:pathLst>
                <a:path extrusionOk="0" h="10633" w="12845">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7069137" y="2926707"/>
              <a:ext cx="1213132" cy="381643"/>
            </a:xfrm>
            <a:custGeom>
              <a:rect b="b" l="l" r="r" t="t"/>
              <a:pathLst>
                <a:path extrusionOk="0" h="9703" w="30843">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6683374" y="4178898"/>
              <a:ext cx="242642" cy="241148"/>
            </a:xfrm>
            <a:custGeom>
              <a:rect b="b" l="l" r="r" t="t"/>
              <a:pathLst>
                <a:path extrusionOk="0" h="6131" w="6169">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6660798" y="4200373"/>
              <a:ext cx="265219" cy="235877"/>
            </a:xfrm>
            <a:custGeom>
              <a:rect b="b" l="l" r="r" t="t"/>
              <a:pathLst>
                <a:path extrusionOk="0" h="5997" w="6743">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7608607" y="1993179"/>
              <a:ext cx="739176" cy="1192404"/>
            </a:xfrm>
            <a:custGeom>
              <a:rect b="b" l="l" r="r" t="t"/>
              <a:pathLst>
                <a:path extrusionOk="0" h="30316" w="18793">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7525342" y="3053669"/>
              <a:ext cx="716599" cy="360561"/>
            </a:xfrm>
            <a:custGeom>
              <a:rect b="b" l="l" r="r" t="t"/>
              <a:pathLst>
                <a:path extrusionOk="0" h="9167" w="18219">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7773602" y="1679393"/>
              <a:ext cx="218925" cy="431399"/>
            </a:xfrm>
            <a:custGeom>
              <a:rect b="b" l="l" r="r" t="t"/>
              <a:pathLst>
                <a:path extrusionOk="0" h="10968" w="5566">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7603337" y="1639826"/>
              <a:ext cx="309350" cy="325516"/>
            </a:xfrm>
            <a:custGeom>
              <a:rect b="b" l="l" r="r" t="t"/>
              <a:pathLst>
                <a:path extrusionOk="0" h="8276" w="7865">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7868902" y="1648479"/>
              <a:ext cx="64112" cy="110052"/>
            </a:xfrm>
            <a:custGeom>
              <a:rect b="b" l="l" r="r" t="t"/>
              <a:pathLst>
                <a:path extrusionOk="0" h="2798" w="163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7730652" y="1771311"/>
              <a:ext cx="42243" cy="79884"/>
            </a:xfrm>
            <a:custGeom>
              <a:rect b="b" l="l" r="r" t="t"/>
              <a:pathLst>
                <a:path extrusionOk="0" h="2031" w="1074">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7484280" y="1425864"/>
              <a:ext cx="326656" cy="355644"/>
            </a:xfrm>
            <a:custGeom>
              <a:rect b="b" l="l" r="r" t="t"/>
              <a:pathLst>
                <a:path extrusionOk="0" h="9042" w="8305">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7748352" y="1861340"/>
              <a:ext cx="54672" cy="30168"/>
            </a:xfrm>
            <a:custGeom>
              <a:rect b="b" l="l" r="r" t="t"/>
              <a:pathLst>
                <a:path extrusionOk="0" h="767" w="139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7754763" y="1746060"/>
              <a:ext cx="51290" cy="29027"/>
            </a:xfrm>
            <a:custGeom>
              <a:rect b="b" l="l" r="r" t="t"/>
              <a:pathLst>
                <a:path extrusionOk="0" h="738" w="1304">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7744222" y="1708027"/>
              <a:ext cx="46373" cy="40316"/>
            </a:xfrm>
            <a:custGeom>
              <a:rect b="b" l="l" r="r" t="t"/>
              <a:pathLst>
                <a:path extrusionOk="0" h="1025" w="1179">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7671891" y="1787122"/>
              <a:ext cx="51290" cy="29067"/>
            </a:xfrm>
            <a:custGeom>
              <a:rect b="b" l="l" r="r" t="t"/>
              <a:pathLst>
                <a:path extrusionOk="0" h="739" w="1304">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7651557" y="1763012"/>
              <a:ext cx="61831" cy="18132"/>
            </a:xfrm>
            <a:custGeom>
              <a:rect b="b" l="l" r="r" t="t"/>
              <a:pathLst>
                <a:path extrusionOk="0" h="461" w="1572">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6851005" y="3053669"/>
              <a:ext cx="875974" cy="1164871"/>
            </a:xfrm>
            <a:custGeom>
              <a:rect b="b" l="l" r="r" t="t"/>
              <a:pathLst>
                <a:path extrusionOk="0" h="29616" w="22271">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7694507" y="1602894"/>
              <a:ext cx="201579" cy="123976"/>
            </a:xfrm>
            <a:custGeom>
              <a:rect b="b" l="l" r="r" t="t"/>
              <a:pathLst>
                <a:path extrusionOk="0" h="3152" w="5125">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7951420" y="1776188"/>
              <a:ext cx="441586" cy="528983"/>
            </a:xfrm>
            <a:custGeom>
              <a:rect b="b" l="l" r="r" t="t"/>
              <a:pathLst>
                <a:path extrusionOk="0" h="13449" w="11227">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7534389" y="1389325"/>
              <a:ext cx="265652" cy="115677"/>
            </a:xfrm>
            <a:custGeom>
              <a:rect b="b" l="l" r="r" t="t"/>
              <a:pathLst>
                <a:path extrusionOk="0" h="2941" w="6754">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6751575" y="2828733"/>
              <a:ext cx="442333" cy="90858"/>
            </a:xfrm>
            <a:custGeom>
              <a:rect b="b" l="l" r="r" t="t"/>
              <a:pathLst>
                <a:path extrusionOk="0" h="2310" w="11246">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6644947" y="2603837"/>
              <a:ext cx="334208" cy="315761"/>
            </a:xfrm>
            <a:custGeom>
              <a:rect b="b" l="l" r="r" t="t"/>
              <a:pathLst>
                <a:path extrusionOk="0" h="8028" w="8497">
                  <a:moveTo>
                    <a:pt x="2041" y="1"/>
                  </a:moveTo>
                  <a:lnTo>
                    <a:pt x="1" y="8027"/>
                  </a:lnTo>
                  <a:lnTo>
                    <a:pt x="6456" y="8027"/>
                  </a:lnTo>
                  <a:lnTo>
                    <a:pt x="849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6143904" y="1766394"/>
              <a:ext cx="1389814" cy="897410"/>
            </a:xfrm>
            <a:custGeom>
              <a:rect b="b" l="l" r="r" t="t"/>
              <a:pathLst>
                <a:path extrusionOk="0" h="22816" w="35335">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5860993" y="3031447"/>
              <a:ext cx="2330490" cy="50503"/>
            </a:xfrm>
            <a:custGeom>
              <a:rect b="b" l="l" r="r" t="t"/>
              <a:pathLst>
                <a:path extrusionOk="0" h="1284" w="59251">
                  <a:moveTo>
                    <a:pt x="1" y="0"/>
                  </a:moveTo>
                  <a:lnTo>
                    <a:pt x="1" y="1283"/>
                  </a:lnTo>
                  <a:lnTo>
                    <a:pt x="59251" y="1283"/>
                  </a:lnTo>
                  <a:lnTo>
                    <a:pt x="592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5559242" y="2992233"/>
              <a:ext cx="603557" cy="1663686"/>
            </a:xfrm>
            <a:custGeom>
              <a:rect b="b" l="l" r="r" t="t"/>
              <a:pathLst>
                <a:path extrusionOk="0" h="42298" w="15345">
                  <a:moveTo>
                    <a:pt x="11341" y="1"/>
                  </a:moveTo>
                  <a:lnTo>
                    <a:pt x="1" y="42298"/>
                  </a:lnTo>
                  <a:lnTo>
                    <a:pt x="1437" y="42298"/>
                  </a:lnTo>
                  <a:lnTo>
                    <a:pt x="15345" y="394"/>
                  </a:lnTo>
                  <a:lnTo>
                    <a:pt x="11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7855726" y="2992233"/>
              <a:ext cx="603557" cy="1663686"/>
            </a:xfrm>
            <a:custGeom>
              <a:rect b="b" l="l" r="r" t="t"/>
              <a:pathLst>
                <a:path extrusionOk="0" h="42298" w="15345">
                  <a:moveTo>
                    <a:pt x="4004" y="1"/>
                  </a:moveTo>
                  <a:lnTo>
                    <a:pt x="1" y="394"/>
                  </a:lnTo>
                  <a:lnTo>
                    <a:pt x="13908" y="42298"/>
                  </a:lnTo>
                  <a:lnTo>
                    <a:pt x="15345" y="42298"/>
                  </a:lnTo>
                  <a:lnTo>
                    <a:pt x="4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5745712" y="2913531"/>
              <a:ext cx="2567862" cy="129247"/>
            </a:xfrm>
            <a:custGeom>
              <a:rect b="b" l="l" r="r" t="t"/>
              <a:pathLst>
                <a:path extrusionOk="0" h="3286" w="65286">
                  <a:moveTo>
                    <a:pt x="1" y="0"/>
                  </a:moveTo>
                  <a:lnTo>
                    <a:pt x="1" y="3285"/>
                  </a:lnTo>
                  <a:lnTo>
                    <a:pt x="65285" y="3285"/>
                  </a:lnTo>
                  <a:lnTo>
                    <a:pt x="6528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p:nvPr/>
        </p:nvSpPr>
        <p:spPr>
          <a:xfrm>
            <a:off x="4876800" y="1685925"/>
            <a:ext cx="3819600" cy="3112500"/>
          </a:xfrm>
          <a:prstGeom prst="roundRect">
            <a:avLst>
              <a:gd fmla="val 16667"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457175" y="1685925"/>
            <a:ext cx="3819600" cy="3112500"/>
          </a:xfrm>
          <a:prstGeom prst="roundRect">
            <a:avLst>
              <a:gd fmla="val 16667"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560097" y="1280150"/>
            <a:ext cx="784800" cy="78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4960660" y="12801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grpSp>
        <p:nvGrpSpPr>
          <p:cNvPr id="305" name="Google Shape;305;p16"/>
          <p:cNvGrpSpPr/>
          <p:nvPr/>
        </p:nvGrpSpPr>
        <p:grpSpPr>
          <a:xfrm>
            <a:off x="716345" y="1436401"/>
            <a:ext cx="472011" cy="472011"/>
            <a:chOff x="1190625" y="238125"/>
            <a:chExt cx="5238750" cy="5238750"/>
          </a:xfrm>
        </p:grpSpPr>
        <p:sp>
          <p:nvSpPr>
            <p:cNvPr id="306" name="Google Shape;306;p16"/>
            <p:cNvSpPr/>
            <p:nvPr/>
          </p:nvSpPr>
          <p:spPr>
            <a:xfrm>
              <a:off x="3807425" y="2386825"/>
              <a:ext cx="1355750" cy="306975"/>
            </a:xfrm>
            <a:custGeom>
              <a:rect b="b" l="l" r="r" t="t"/>
              <a:pathLst>
                <a:path extrusionOk="0" h="12279" w="5423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2735625" y="1772900"/>
              <a:ext cx="920900" cy="920900"/>
            </a:xfrm>
            <a:custGeom>
              <a:rect b="b" l="l" r="r" t="t"/>
              <a:pathLst>
                <a:path extrusionOk="0" h="36836" w="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1190625" y="238125"/>
              <a:ext cx="3893275" cy="5238750"/>
            </a:xfrm>
            <a:custGeom>
              <a:rect b="b" l="l" r="r" t="t"/>
              <a:pathLst>
                <a:path extrusionOk="0" h="209550" w="155731">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3807425" y="1772900"/>
              <a:ext cx="1383900" cy="306975"/>
            </a:xfrm>
            <a:custGeom>
              <a:rect b="b" l="l" r="r" t="t"/>
              <a:pathLst>
                <a:path extrusionOk="0" h="12279" w="55356">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5083875" y="545075"/>
              <a:ext cx="1345500" cy="1227850"/>
            </a:xfrm>
            <a:custGeom>
              <a:rect b="b" l="l" r="r" t="t"/>
              <a:pathLst>
                <a:path extrusionOk="0" h="49114" w="5382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5163150" y="1772900"/>
              <a:ext cx="1266225" cy="920900"/>
            </a:xfrm>
            <a:custGeom>
              <a:rect b="b" l="l" r="r" t="t"/>
              <a:pathLst>
                <a:path extrusionOk="0" h="36836" w="50649">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4963650" y="2693775"/>
              <a:ext cx="1465725" cy="1227850"/>
            </a:xfrm>
            <a:custGeom>
              <a:rect b="b" l="l" r="r" t="t"/>
              <a:pathLst>
                <a:path extrusionOk="0" h="49114" w="58629">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16"/>
          <p:cNvGrpSpPr/>
          <p:nvPr/>
        </p:nvGrpSpPr>
        <p:grpSpPr>
          <a:xfrm>
            <a:off x="5115047" y="1436307"/>
            <a:ext cx="472142" cy="472112"/>
            <a:chOff x="-44512325" y="3176075"/>
            <a:chExt cx="300900" cy="300900"/>
          </a:xfrm>
        </p:grpSpPr>
        <p:sp>
          <p:nvSpPr>
            <p:cNvPr id="314" name="Google Shape;314;p16"/>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6"/>
          <p:cNvGrpSpPr/>
          <p:nvPr/>
        </p:nvGrpSpPr>
        <p:grpSpPr>
          <a:xfrm>
            <a:off x="695347" y="2359225"/>
            <a:ext cx="3343241" cy="1488800"/>
            <a:chOff x="695347" y="2302075"/>
            <a:chExt cx="3343241" cy="1488800"/>
          </a:xfrm>
        </p:grpSpPr>
        <p:sp>
          <p:nvSpPr>
            <p:cNvPr id="318" name="Google Shape;318;p16"/>
            <p:cNvSpPr txBox="1"/>
            <p:nvPr/>
          </p:nvSpPr>
          <p:spPr>
            <a:xfrm>
              <a:off x="695347" y="2302075"/>
              <a:ext cx="2859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Classical Machine Learning</a:t>
              </a:r>
              <a:endParaRPr b="1" sz="1800">
                <a:solidFill>
                  <a:srgbClr val="000000"/>
                </a:solidFill>
                <a:latin typeface="Fira Sans Extra Condensed"/>
                <a:ea typeface="Fira Sans Extra Condensed"/>
                <a:cs typeface="Fira Sans Extra Condensed"/>
                <a:sym typeface="Fira Sans Extra Condensed"/>
              </a:endParaRPr>
            </a:p>
          </p:txBody>
        </p:sp>
        <p:sp>
          <p:nvSpPr>
            <p:cNvPr id="319" name="Google Shape;319;p16"/>
            <p:cNvSpPr txBox="1"/>
            <p:nvPr/>
          </p:nvSpPr>
          <p:spPr>
            <a:xfrm>
              <a:off x="695388" y="2657475"/>
              <a:ext cx="3343200" cy="1133400"/>
            </a:xfrm>
            <a:prstGeom prst="rect">
              <a:avLst/>
            </a:prstGeom>
            <a:noFill/>
            <a:ln>
              <a:noFill/>
            </a:ln>
          </p:spPr>
          <p:txBody>
            <a:bodyPr anchorCtr="0" anchor="t" bIns="91425" lIns="91425" spcFirstLastPara="1" rIns="91425" wrap="square" tIns="91425">
              <a:noAutofit/>
            </a:bodyPr>
            <a:lstStyle/>
            <a:p>
              <a:pPr indent="-311150" lvl="0" marL="320040" rtl="0" algn="l">
                <a:spcBef>
                  <a:spcPts val="0"/>
                </a:spcBef>
                <a:spcAft>
                  <a:spcPts val="0"/>
                </a:spcAft>
                <a:buSzPts val="1300"/>
                <a:buFont typeface="Roboto"/>
                <a:buChar char="●"/>
              </a:pPr>
              <a:r>
                <a:rPr lang="en" sz="1300">
                  <a:latin typeface="Roboto"/>
                  <a:ea typeface="Roboto"/>
                  <a:cs typeface="Roboto"/>
                  <a:sym typeface="Roboto"/>
                </a:rPr>
                <a:t>Classical computing based on bits that are either 0 or 1</a:t>
              </a:r>
              <a:endParaRPr sz="1300">
                <a:latin typeface="Roboto"/>
                <a:ea typeface="Roboto"/>
                <a:cs typeface="Roboto"/>
                <a:sym typeface="Roboto"/>
              </a:endParaRPr>
            </a:p>
            <a:p>
              <a:pPr indent="-311150" lvl="0" marL="320040" rtl="0" algn="l">
                <a:spcBef>
                  <a:spcPts val="0"/>
                </a:spcBef>
                <a:spcAft>
                  <a:spcPts val="0"/>
                </a:spcAft>
                <a:buSzPts val="1300"/>
                <a:buFont typeface="Roboto"/>
                <a:buChar char="●"/>
              </a:pPr>
              <a:r>
                <a:rPr lang="en" sz="1300">
                  <a:latin typeface="Roboto"/>
                  <a:ea typeface="Roboto"/>
                  <a:cs typeface="Roboto"/>
                  <a:sym typeface="Roboto"/>
                </a:rPr>
                <a:t>Linear algebra, optimization</a:t>
              </a:r>
              <a:endParaRPr sz="1300">
                <a:latin typeface="Roboto"/>
                <a:ea typeface="Roboto"/>
                <a:cs typeface="Roboto"/>
                <a:sym typeface="Roboto"/>
              </a:endParaRPr>
            </a:p>
            <a:p>
              <a:pPr indent="-311150" lvl="0" marL="320040" rtl="0" algn="l">
                <a:spcBef>
                  <a:spcPts val="0"/>
                </a:spcBef>
                <a:spcAft>
                  <a:spcPts val="0"/>
                </a:spcAft>
                <a:buSzPts val="1300"/>
                <a:buFont typeface="Roboto"/>
                <a:buChar char="●"/>
              </a:pPr>
              <a:r>
                <a:rPr lang="en" sz="1300">
                  <a:latin typeface="Roboto"/>
                  <a:ea typeface="Roboto"/>
                  <a:cs typeface="Roboto"/>
                  <a:sym typeface="Roboto"/>
                </a:rPr>
                <a:t>Uses classical data representation</a:t>
              </a:r>
              <a:endParaRPr sz="1300">
                <a:latin typeface="Roboto"/>
                <a:ea typeface="Roboto"/>
                <a:cs typeface="Roboto"/>
                <a:sym typeface="Roboto"/>
              </a:endParaRPr>
            </a:p>
            <a:p>
              <a:pPr indent="-311150" lvl="0" marL="320040" rtl="0" algn="l">
                <a:spcBef>
                  <a:spcPts val="0"/>
                </a:spcBef>
                <a:spcAft>
                  <a:spcPts val="0"/>
                </a:spcAft>
                <a:buSzPts val="1300"/>
                <a:buFont typeface="Roboto"/>
                <a:buChar char="●"/>
              </a:pPr>
              <a:r>
                <a:rPr lang="en" sz="1300">
                  <a:latin typeface="Roboto"/>
                  <a:ea typeface="Roboto"/>
                  <a:cs typeface="Roboto"/>
                  <a:sym typeface="Roboto"/>
                </a:rPr>
                <a:t>Commonly used for tasks such as classification, regression, and clustering</a:t>
              </a:r>
              <a:endParaRPr sz="1300">
                <a:latin typeface="Roboto"/>
                <a:ea typeface="Roboto"/>
                <a:cs typeface="Roboto"/>
                <a:sym typeface="Roboto"/>
              </a:endParaRPr>
            </a:p>
          </p:txBody>
        </p:sp>
      </p:grpSp>
      <p:grpSp>
        <p:nvGrpSpPr>
          <p:cNvPr id="320" name="Google Shape;320;p16"/>
          <p:cNvGrpSpPr/>
          <p:nvPr/>
        </p:nvGrpSpPr>
        <p:grpSpPr>
          <a:xfrm>
            <a:off x="5115000" y="2359225"/>
            <a:ext cx="3343200" cy="1488800"/>
            <a:chOff x="5115000" y="2302075"/>
            <a:chExt cx="3343200" cy="1488800"/>
          </a:xfrm>
        </p:grpSpPr>
        <p:sp>
          <p:nvSpPr>
            <p:cNvPr id="321" name="Google Shape;321;p16"/>
            <p:cNvSpPr txBox="1"/>
            <p:nvPr/>
          </p:nvSpPr>
          <p:spPr>
            <a:xfrm>
              <a:off x="5115002" y="2302075"/>
              <a:ext cx="3100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Quantum Machine learning</a:t>
              </a:r>
              <a:endParaRPr b="1" sz="1800">
                <a:solidFill>
                  <a:srgbClr val="000000"/>
                </a:solidFill>
                <a:latin typeface="Fira Sans Extra Condensed"/>
                <a:ea typeface="Fira Sans Extra Condensed"/>
                <a:cs typeface="Fira Sans Extra Condensed"/>
                <a:sym typeface="Fira Sans Extra Condensed"/>
              </a:endParaRPr>
            </a:p>
          </p:txBody>
        </p:sp>
        <p:sp>
          <p:nvSpPr>
            <p:cNvPr id="322" name="Google Shape;322;p16"/>
            <p:cNvSpPr txBox="1"/>
            <p:nvPr/>
          </p:nvSpPr>
          <p:spPr>
            <a:xfrm>
              <a:off x="5115000" y="2657475"/>
              <a:ext cx="3343200" cy="1133400"/>
            </a:xfrm>
            <a:prstGeom prst="rect">
              <a:avLst/>
            </a:prstGeom>
            <a:noFill/>
            <a:ln>
              <a:noFill/>
            </a:ln>
          </p:spPr>
          <p:txBody>
            <a:bodyPr anchorCtr="0" anchor="t" bIns="91425" lIns="91425" spcFirstLastPara="1" rIns="91425" wrap="square" tIns="91425">
              <a:noAutofit/>
            </a:bodyPr>
            <a:lstStyle/>
            <a:p>
              <a:pPr indent="-304800" lvl="0" marL="320040" rtl="0" algn="l">
                <a:spcBef>
                  <a:spcPts val="0"/>
                </a:spcBef>
                <a:spcAft>
                  <a:spcPts val="0"/>
                </a:spcAft>
                <a:buSzPts val="1200"/>
                <a:buFont typeface="Roboto"/>
                <a:buChar char="●"/>
              </a:pPr>
              <a:r>
                <a:rPr lang="en" sz="1200">
                  <a:latin typeface="Roboto"/>
                  <a:ea typeface="Roboto"/>
                  <a:cs typeface="Roboto"/>
                  <a:sym typeface="Roboto"/>
                </a:rPr>
                <a:t>Quantum computing based on qubits that can be in superpositions of 0 and 1</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Quantum state manipulation, quantum gates</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Can use quantum data representation</a:t>
              </a:r>
              <a:endParaRPr sz="1200">
                <a:latin typeface="Roboto"/>
                <a:ea typeface="Roboto"/>
                <a:cs typeface="Roboto"/>
                <a:sym typeface="Roboto"/>
              </a:endParaRPr>
            </a:p>
            <a:p>
              <a:pPr indent="-304800" lvl="0" marL="320040" rtl="0" algn="l">
                <a:spcBef>
                  <a:spcPts val="0"/>
                </a:spcBef>
                <a:spcAft>
                  <a:spcPts val="0"/>
                </a:spcAft>
                <a:buSzPts val="1200"/>
                <a:buFont typeface="Roboto"/>
                <a:buChar char="●"/>
              </a:pPr>
              <a:r>
                <a:rPr lang="en" sz="1200">
                  <a:latin typeface="Roboto"/>
                  <a:ea typeface="Roboto"/>
                  <a:cs typeface="Roboto"/>
                  <a:sym typeface="Roboto"/>
                </a:rPr>
                <a:t>Currently limited to a few specific tasks such as, optimization, and pattern recognition</a:t>
              </a:r>
              <a:endParaRPr sz="1200">
                <a:latin typeface="Roboto"/>
                <a:ea typeface="Roboto"/>
                <a:cs typeface="Roboto"/>
                <a:sym typeface="Roboto"/>
              </a:endParaRPr>
            </a:p>
          </p:txBody>
        </p:sp>
      </p:grpSp>
      <p:sp>
        <p:nvSpPr>
          <p:cNvPr id="323" name="Google Shape;323;p16"/>
          <p:cNvSpPr/>
          <p:nvPr/>
        </p:nvSpPr>
        <p:spPr>
          <a:xfrm>
            <a:off x="4184410" y="2574675"/>
            <a:ext cx="784800" cy="784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Vs</a:t>
            </a:r>
            <a:endParaRPr b="1" sz="1800">
              <a:solidFill>
                <a:schemeClr val="lt1"/>
              </a:solidFill>
              <a:latin typeface="Fira Sans Extra Condensed"/>
              <a:ea typeface="Fira Sans Extra Condensed"/>
              <a:cs typeface="Fira Sans Extra Condensed"/>
              <a:sym typeface="Fira Sans Extra Condensed"/>
            </a:endParaRPr>
          </a:p>
        </p:txBody>
      </p:sp>
      <p:sp>
        <p:nvSpPr>
          <p:cNvPr id="324" name="Google Shape;32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A27">
            <a:alpha val="12549"/>
          </a:srgbClr>
        </a:solidFill>
      </p:bgPr>
    </p:bg>
    <p:spTree>
      <p:nvGrpSpPr>
        <p:cNvPr id="328" name="Shape 328"/>
        <p:cNvGrpSpPr/>
        <p:nvPr/>
      </p:nvGrpSpPr>
      <p:grpSpPr>
        <a:xfrm>
          <a:off x="0" y="0"/>
          <a:ext cx="0" cy="0"/>
          <a:chOff x="0" y="0"/>
          <a:chExt cx="0" cy="0"/>
        </a:xfrm>
      </p:grpSpPr>
      <p:sp>
        <p:nvSpPr>
          <p:cNvPr id="329" name="Google Shape;329;p17"/>
          <p:cNvSpPr/>
          <p:nvPr/>
        </p:nvSpPr>
        <p:spPr>
          <a:xfrm>
            <a:off x="6057925" y="1110125"/>
            <a:ext cx="2628900" cy="1173000"/>
          </a:xfrm>
          <a:prstGeom prst="roundRect">
            <a:avLst>
              <a:gd fmla="val 50000" name="adj"/>
            </a:avLst>
          </a:prstGeom>
          <a:solidFill>
            <a:srgbClr val="E99B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Related Works</a:t>
            </a:r>
            <a:endParaRPr/>
          </a:p>
        </p:txBody>
      </p:sp>
      <p:sp>
        <p:nvSpPr>
          <p:cNvPr id="331" name="Google Shape;331;p17"/>
          <p:cNvSpPr txBox="1"/>
          <p:nvPr/>
        </p:nvSpPr>
        <p:spPr>
          <a:xfrm>
            <a:off x="6381775" y="1523450"/>
            <a:ext cx="24141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hlink"/>
                </a:solidFill>
                <a:uFill>
                  <a:noFill/>
                </a:uFill>
                <a:latin typeface="Fira Sans Extra Condensed"/>
                <a:ea typeface="Fira Sans Extra Condensed"/>
                <a:cs typeface="Fira Sans Extra Condensed"/>
                <a:sym typeface="Fira Sans Extra Condensed"/>
                <a:hlinkClick r:id="rId3"/>
              </a:rPr>
              <a:t>Challenges and opportunities in Quantum Machine Learning</a:t>
            </a:r>
            <a:endParaRPr b="1" sz="1600">
              <a:latin typeface="Fira Sans Extra Condensed"/>
              <a:ea typeface="Fira Sans Extra Condensed"/>
              <a:cs typeface="Fira Sans Extra Condensed"/>
              <a:sym typeface="Fira Sans Extra Condensed"/>
            </a:endParaRPr>
          </a:p>
        </p:txBody>
      </p:sp>
      <p:grpSp>
        <p:nvGrpSpPr>
          <p:cNvPr id="332" name="Google Shape;332;p17"/>
          <p:cNvGrpSpPr/>
          <p:nvPr/>
        </p:nvGrpSpPr>
        <p:grpSpPr>
          <a:xfrm>
            <a:off x="3698969" y="1566317"/>
            <a:ext cx="1746090" cy="1315974"/>
            <a:chOff x="726125" y="238125"/>
            <a:chExt cx="6167750" cy="5238750"/>
          </a:xfrm>
        </p:grpSpPr>
        <p:sp>
          <p:nvSpPr>
            <p:cNvPr id="333" name="Google Shape;333;p17"/>
            <p:cNvSpPr/>
            <p:nvPr/>
          </p:nvSpPr>
          <p:spPr>
            <a:xfrm>
              <a:off x="726125" y="238125"/>
              <a:ext cx="6167750" cy="5238750"/>
            </a:xfrm>
            <a:custGeom>
              <a:rect b="b" l="l" r="r" t="t"/>
              <a:pathLst>
                <a:path extrusionOk="0" h="209550" w="24671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4780475" y="3381225"/>
              <a:ext cx="1092925" cy="285350"/>
            </a:xfrm>
            <a:custGeom>
              <a:rect b="b" l="l" r="r" t="t"/>
              <a:pathLst>
                <a:path extrusionOk="0" h="11414" w="43717">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4627775" y="3408875"/>
              <a:ext cx="1245625" cy="398875"/>
            </a:xfrm>
            <a:custGeom>
              <a:rect b="b" l="l" r="r" t="t"/>
              <a:pathLst>
                <a:path extrusionOk="0" h="15955" w="49825">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3266675" y="2079350"/>
              <a:ext cx="330100" cy="1344350"/>
            </a:xfrm>
            <a:custGeom>
              <a:rect b="b" l="l" r="r" t="t"/>
              <a:pathLst>
                <a:path extrusionOk="0" h="53774" w="13204">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3416725" y="1856250"/>
              <a:ext cx="330100" cy="1567450"/>
            </a:xfrm>
            <a:custGeom>
              <a:rect b="b" l="l" r="r" t="t"/>
              <a:pathLst>
                <a:path extrusionOk="0" h="62698" w="13204">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3839600" y="1316875"/>
              <a:ext cx="642400" cy="242550"/>
            </a:xfrm>
            <a:custGeom>
              <a:rect b="b" l="l" r="r" t="t"/>
              <a:pathLst>
                <a:path extrusionOk="0" h="9702" w="25696">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3839600" y="1601200"/>
              <a:ext cx="642400" cy="935625"/>
            </a:xfrm>
            <a:custGeom>
              <a:rect b="b" l="l" r="r" t="t"/>
              <a:pathLst>
                <a:path extrusionOk="0" h="37425" w="25696">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4503050" y="1503450"/>
              <a:ext cx="1081400" cy="686500"/>
            </a:xfrm>
            <a:custGeom>
              <a:rect b="b" l="l" r="r" t="t"/>
              <a:pathLst>
                <a:path extrusionOk="0" h="27460" w="43256">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4503050" y="2207050"/>
              <a:ext cx="195175" cy="387675"/>
            </a:xfrm>
            <a:custGeom>
              <a:rect b="b" l="l" r="r" t="t"/>
              <a:pathLst>
                <a:path extrusionOk="0" h="15507" w="7807">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4514575" y="1581125"/>
              <a:ext cx="543325" cy="118825"/>
            </a:xfrm>
            <a:custGeom>
              <a:rect b="b" l="l" r="r" t="t"/>
              <a:pathLst>
                <a:path extrusionOk="0" h="4753" w="21733">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4514575" y="1714725"/>
              <a:ext cx="543325" cy="118825"/>
            </a:xfrm>
            <a:custGeom>
              <a:rect b="b" l="l" r="r" t="t"/>
              <a:pathLst>
                <a:path extrusionOk="0" h="4753" w="21733">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5244800" y="2763850"/>
              <a:ext cx="1016575" cy="721400"/>
            </a:xfrm>
            <a:custGeom>
              <a:rect b="b" l="l" r="r" t="t"/>
              <a:pathLst>
                <a:path extrusionOk="0" h="28856" w="40663">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5370525" y="2744125"/>
              <a:ext cx="1047825" cy="619025"/>
            </a:xfrm>
            <a:custGeom>
              <a:rect b="b" l="l" r="r" t="t"/>
              <a:pathLst>
                <a:path extrusionOk="0" h="24761" w="41913">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4481975" y="1997075"/>
              <a:ext cx="863225" cy="642425"/>
            </a:xfrm>
            <a:custGeom>
              <a:rect b="b" l="l" r="r" t="t"/>
              <a:pathLst>
                <a:path extrusionOk="0" h="25697" w="34529">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5823350" y="1374775"/>
              <a:ext cx="554850" cy="548300"/>
            </a:xfrm>
            <a:custGeom>
              <a:rect b="b" l="l" r="r" t="t"/>
              <a:pathLst>
                <a:path extrusionOk="0" h="21932" w="22194">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5554800" y="2456500"/>
              <a:ext cx="1028750" cy="321200"/>
            </a:xfrm>
            <a:custGeom>
              <a:rect b="b" l="l" r="r" t="t"/>
              <a:pathLst>
                <a:path extrusionOk="0" h="12848" w="4115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383075" y="650125"/>
              <a:ext cx="330100" cy="1344350"/>
            </a:xfrm>
            <a:custGeom>
              <a:rect b="b" l="l" r="r" t="t"/>
              <a:pathLst>
                <a:path extrusionOk="0" h="53774" w="13204">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2233000" y="650125"/>
              <a:ext cx="330100" cy="1344350"/>
            </a:xfrm>
            <a:custGeom>
              <a:rect b="b" l="l" r="r" t="t"/>
              <a:pathLst>
                <a:path extrusionOk="0" h="53774" w="13204">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1807825" y="1140475"/>
              <a:ext cx="250775" cy="1716875"/>
            </a:xfrm>
            <a:custGeom>
              <a:rect b="b" l="l" r="r" t="t"/>
              <a:pathLst>
                <a:path extrusionOk="0" h="68675" w="10031">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2707875" y="605375"/>
              <a:ext cx="681575" cy="1406550"/>
            </a:xfrm>
            <a:custGeom>
              <a:rect b="b" l="l" r="r" t="t"/>
              <a:pathLst>
                <a:path extrusionOk="0" h="56262" w="27263">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3940300" y="605375"/>
              <a:ext cx="687500" cy="639125"/>
            </a:xfrm>
            <a:custGeom>
              <a:rect b="b" l="l" r="r" t="t"/>
              <a:pathLst>
                <a:path extrusionOk="0" h="25565" w="2750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4630725" y="784075"/>
              <a:ext cx="118825" cy="460425"/>
            </a:xfrm>
            <a:custGeom>
              <a:rect b="b" l="l" r="r" t="t"/>
              <a:pathLst>
                <a:path extrusionOk="0" h="18417" w="4753">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4760725" y="784075"/>
              <a:ext cx="118825" cy="460425"/>
            </a:xfrm>
            <a:custGeom>
              <a:rect b="b" l="l" r="r" t="t"/>
              <a:pathLst>
                <a:path extrusionOk="0" h="18417" w="4753">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2939550" y="694875"/>
              <a:ext cx="1050800" cy="1344350"/>
            </a:xfrm>
            <a:custGeom>
              <a:rect b="b" l="l" r="r" t="t"/>
              <a:pathLst>
                <a:path extrusionOk="0" h="53774" w="42032">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2970825" y="2079350"/>
              <a:ext cx="330100" cy="1344350"/>
            </a:xfrm>
            <a:custGeom>
              <a:rect b="b" l="l" r="r" t="t"/>
              <a:pathLst>
                <a:path extrusionOk="0" h="53774" w="13204">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441325" y="3138025"/>
              <a:ext cx="481475" cy="119175"/>
            </a:xfrm>
            <a:custGeom>
              <a:rect b="b" l="l" r="r" t="t"/>
              <a:pathLst>
                <a:path extrusionOk="0" h="4767" w="19259">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1084150" y="2637825"/>
              <a:ext cx="931350" cy="455800"/>
            </a:xfrm>
            <a:custGeom>
              <a:rect b="b" l="l" r="r" t="t"/>
              <a:pathLst>
                <a:path extrusionOk="0" h="18232" w="37254">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1084150" y="2820125"/>
              <a:ext cx="931350" cy="443650"/>
            </a:xfrm>
            <a:custGeom>
              <a:rect b="b" l="l" r="r" t="t"/>
              <a:pathLst>
                <a:path extrusionOk="0" h="17746" w="37254">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1084150" y="3024175"/>
              <a:ext cx="931350" cy="434425"/>
            </a:xfrm>
            <a:custGeom>
              <a:rect b="b" l="l" r="r" t="t"/>
              <a:pathLst>
                <a:path extrusionOk="0" h="17377" w="37254">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1128575" y="3519125"/>
              <a:ext cx="933000" cy="118825"/>
            </a:xfrm>
            <a:custGeom>
              <a:rect b="b" l="l" r="r" t="t"/>
              <a:pathLst>
                <a:path extrusionOk="0" h="4753" w="3732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1294775" y="3652725"/>
              <a:ext cx="766800" cy="118825"/>
            </a:xfrm>
            <a:custGeom>
              <a:rect b="b" l="l" r="r" t="t"/>
              <a:pathLst>
                <a:path extrusionOk="0" h="4753" w="30672">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2461400" y="3703400"/>
              <a:ext cx="119150" cy="1067925"/>
            </a:xfrm>
            <a:custGeom>
              <a:rect b="b" l="l" r="r" t="t"/>
              <a:pathLst>
                <a:path extrusionOk="0" h="42717" w="4766">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2685825" y="3741900"/>
              <a:ext cx="403825" cy="1186075"/>
            </a:xfrm>
            <a:custGeom>
              <a:rect b="b" l="l" r="r" t="t"/>
              <a:pathLst>
                <a:path extrusionOk="0" h="47443" w="16153">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3121200" y="2079350"/>
              <a:ext cx="330100" cy="1344350"/>
            </a:xfrm>
            <a:custGeom>
              <a:rect b="b" l="l" r="r" t="t"/>
              <a:pathLst>
                <a:path extrusionOk="0" h="53774" w="13204">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3971900" y="1701900"/>
              <a:ext cx="510100" cy="834925"/>
            </a:xfrm>
            <a:custGeom>
              <a:rect b="b" l="l" r="r" t="t"/>
              <a:pathLst>
                <a:path extrusionOk="0" h="33397" w="20404">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4109775" y="1804900"/>
              <a:ext cx="372225" cy="731925"/>
            </a:xfrm>
            <a:custGeom>
              <a:rect b="b" l="l" r="r" t="t"/>
              <a:pathLst>
                <a:path extrusionOk="0" h="29277" w="14889">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3884350" y="1915475"/>
              <a:ext cx="571000" cy="841175"/>
            </a:xfrm>
            <a:custGeom>
              <a:rect b="b" l="l" r="r" t="t"/>
              <a:pathLst>
                <a:path extrusionOk="0" h="33647" w="2284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3839600" y="2840875"/>
              <a:ext cx="999800" cy="265925"/>
            </a:xfrm>
            <a:custGeom>
              <a:rect b="b" l="l" r="r" t="t"/>
              <a:pathLst>
                <a:path extrusionOk="0" h="10637" w="39992">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3839600" y="2976450"/>
              <a:ext cx="999800" cy="270200"/>
            </a:xfrm>
            <a:custGeom>
              <a:rect b="b" l="l" r="r" t="t"/>
              <a:pathLst>
                <a:path extrusionOk="0" h="10808" w="39992">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3839600" y="3113675"/>
              <a:ext cx="998800" cy="282050"/>
            </a:xfrm>
            <a:custGeom>
              <a:rect b="b" l="l" r="r" t="t"/>
              <a:pathLst>
                <a:path extrusionOk="0" h="11282" w="39952">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2810225" y="580025"/>
              <a:ext cx="1066600" cy="1448350"/>
            </a:xfrm>
            <a:custGeom>
              <a:rect b="b" l="l" r="r" t="t"/>
              <a:pathLst>
                <a:path extrusionOk="0" h="57934" w="42664">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3802425" y="605375"/>
              <a:ext cx="687800" cy="639125"/>
            </a:xfrm>
            <a:custGeom>
              <a:rect b="b" l="l" r="r" t="t"/>
              <a:pathLst>
                <a:path extrusionOk="0" h="25565" w="27512">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4481975" y="1366550"/>
              <a:ext cx="1241350" cy="823400"/>
            </a:xfrm>
            <a:custGeom>
              <a:rect b="b" l="l" r="r" t="t"/>
              <a:pathLst>
                <a:path extrusionOk="0" h="32936" w="49654">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4481975" y="2128725"/>
              <a:ext cx="347550" cy="466000"/>
            </a:xfrm>
            <a:custGeom>
              <a:rect b="b" l="l" r="r" t="t"/>
              <a:pathLst>
                <a:path extrusionOk="0" h="18640" w="13902">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4953900" y="2739175"/>
              <a:ext cx="118825" cy="793450"/>
            </a:xfrm>
            <a:custGeom>
              <a:rect b="b" l="l" r="r" t="t"/>
              <a:pathLst>
                <a:path extrusionOk="0" h="31738" w="4753">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5085525" y="2744125"/>
              <a:ext cx="118825" cy="788500"/>
            </a:xfrm>
            <a:custGeom>
              <a:rect b="b" l="l" r="r" t="t"/>
              <a:pathLst>
                <a:path extrusionOk="0" h="31540" w="4753">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5006550" y="986775"/>
              <a:ext cx="1118925" cy="1140650"/>
            </a:xfrm>
            <a:custGeom>
              <a:rect b="b" l="l" r="r" t="t"/>
              <a:pathLst>
                <a:path extrusionOk="0" h="45626" w="44757">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4918025" y="908800"/>
              <a:ext cx="1323275" cy="1119900"/>
            </a:xfrm>
            <a:custGeom>
              <a:rect b="b" l="l" r="r" t="t"/>
              <a:pathLst>
                <a:path extrusionOk="0" h="44796" w="52931">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5449825" y="2297550"/>
              <a:ext cx="1133725" cy="441650"/>
            </a:xfrm>
            <a:custGeom>
              <a:rect b="b" l="l" r="r" t="t"/>
              <a:pathLst>
                <a:path extrusionOk="0" h="17666" w="45349">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5057875" y="1888150"/>
              <a:ext cx="1240025" cy="393300"/>
            </a:xfrm>
            <a:custGeom>
              <a:rect b="b" l="l" r="r" t="t"/>
              <a:pathLst>
                <a:path extrusionOk="0" h="15732" w="49601">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2061550" y="2207050"/>
              <a:ext cx="909950" cy="477200"/>
            </a:xfrm>
            <a:custGeom>
              <a:rect b="b" l="l" r="r" t="t"/>
              <a:pathLst>
                <a:path extrusionOk="0" h="19088" w="36398">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2015475" y="2312675"/>
              <a:ext cx="804325" cy="371575"/>
            </a:xfrm>
            <a:custGeom>
              <a:rect b="b" l="l" r="r" t="t"/>
              <a:pathLst>
                <a:path extrusionOk="0" h="14863" w="32173">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2061550" y="2526250"/>
              <a:ext cx="216900" cy="675650"/>
            </a:xfrm>
            <a:custGeom>
              <a:rect b="b" l="l" r="r" t="t"/>
              <a:pathLst>
                <a:path extrusionOk="0" h="27026" w="8676">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2061550" y="2682575"/>
              <a:ext cx="331750" cy="621350"/>
            </a:xfrm>
            <a:custGeom>
              <a:rect b="b" l="l" r="r" t="t"/>
              <a:pathLst>
                <a:path extrusionOk="0" h="24854" w="1327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2061550" y="2426550"/>
              <a:ext cx="561775" cy="257700"/>
            </a:xfrm>
            <a:custGeom>
              <a:rect b="b" l="l" r="r" t="t"/>
              <a:pathLst>
                <a:path extrusionOk="0" h="10308" w="22471">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1645575" y="1140475"/>
              <a:ext cx="250800" cy="1716875"/>
            </a:xfrm>
            <a:custGeom>
              <a:rect b="b" l="l" r="r" t="t"/>
              <a:pathLst>
                <a:path extrusionOk="0" h="68675" w="10032">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2091500" y="3667875"/>
              <a:ext cx="257025" cy="849400"/>
            </a:xfrm>
            <a:custGeom>
              <a:rect b="b" l="l" r="r" t="t"/>
              <a:pathLst>
                <a:path extrusionOk="0" h="33976" w="10281">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2061550" y="3414800"/>
              <a:ext cx="865200" cy="1064950"/>
            </a:xfrm>
            <a:custGeom>
              <a:rect b="b" l="l" r="r" t="t"/>
              <a:pathLst>
                <a:path extrusionOk="0" h="42598" w="34608">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1319125" y="1581450"/>
              <a:ext cx="375525" cy="375525"/>
            </a:xfrm>
            <a:custGeom>
              <a:rect b="b" l="l" r="r" t="t"/>
              <a:pathLst>
                <a:path extrusionOk="0" h="15021" w="15021">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4040350" y="3435525"/>
              <a:ext cx="375500" cy="375525"/>
            </a:xfrm>
            <a:custGeom>
              <a:rect b="b" l="l" r="r" t="t"/>
              <a:pathLst>
                <a:path extrusionOk="0" h="15021" w="1502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6204425" y="2754325"/>
              <a:ext cx="380450" cy="380450"/>
            </a:xfrm>
            <a:custGeom>
              <a:rect b="b" l="l" r="r" t="t"/>
              <a:pathLst>
                <a:path extrusionOk="0" h="15218" w="15218">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2745050" y="784075"/>
              <a:ext cx="481500" cy="119150"/>
            </a:xfrm>
            <a:custGeom>
              <a:rect b="b" l="l" r="r" t="t"/>
              <a:pathLst>
                <a:path extrusionOk="0" h="4766" w="1926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a:off x="1265475" y="1018700"/>
              <a:ext cx="4767200" cy="4229150"/>
            </a:xfrm>
            <a:custGeom>
              <a:rect b="b" l="l" r="r" t="t"/>
              <a:pathLst>
                <a:path extrusionOk="0" h="169166" w="190688">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17"/>
          <p:cNvSpPr/>
          <p:nvPr/>
        </p:nvSpPr>
        <p:spPr>
          <a:xfrm>
            <a:off x="457200" y="1198550"/>
            <a:ext cx="2628900" cy="1021200"/>
          </a:xfrm>
          <a:prstGeom prst="roundRect">
            <a:avLst>
              <a:gd fmla="val 50000"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txBox="1"/>
          <p:nvPr/>
        </p:nvSpPr>
        <p:spPr>
          <a:xfrm>
            <a:off x="768725" y="1270550"/>
            <a:ext cx="24141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hlink"/>
                </a:solidFill>
                <a:uFill>
                  <a:noFill/>
                </a:uFill>
                <a:hlinkClick r:id="rId4"/>
              </a:rPr>
              <a:t>An Introduction To Quantum Machine Learning</a:t>
            </a:r>
            <a:endParaRPr b="1" sz="1500"/>
          </a:p>
        </p:txBody>
      </p:sp>
      <p:sp>
        <p:nvSpPr>
          <p:cNvPr id="398" name="Google Shape;398;p17"/>
          <p:cNvSpPr/>
          <p:nvPr/>
        </p:nvSpPr>
        <p:spPr>
          <a:xfrm>
            <a:off x="3257550" y="3311850"/>
            <a:ext cx="2628900" cy="1021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3"/>
              </a:highlight>
            </a:endParaRPr>
          </a:p>
        </p:txBody>
      </p:sp>
      <p:sp>
        <p:nvSpPr>
          <p:cNvPr id="399" name="Google Shape;399;p17"/>
          <p:cNvSpPr txBox="1"/>
          <p:nvPr/>
        </p:nvSpPr>
        <p:spPr>
          <a:xfrm>
            <a:off x="3364950" y="3529950"/>
            <a:ext cx="2414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hlink"/>
                </a:solidFill>
                <a:uFill>
                  <a:noFill/>
                </a:uFill>
                <a:hlinkClick r:id="rId5"/>
              </a:rPr>
              <a:t>Quantum Machine Learning: A Review and Case Studies</a:t>
            </a:r>
            <a:endParaRPr b="1" sz="1300"/>
          </a:p>
        </p:txBody>
      </p:sp>
      <p:sp>
        <p:nvSpPr>
          <p:cNvPr id="400" name="Google Shape;40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Possible Outcomes</a:t>
            </a:r>
            <a:endParaRPr/>
          </a:p>
        </p:txBody>
      </p:sp>
      <p:grpSp>
        <p:nvGrpSpPr>
          <p:cNvPr id="406" name="Google Shape;406;p18"/>
          <p:cNvGrpSpPr/>
          <p:nvPr/>
        </p:nvGrpSpPr>
        <p:grpSpPr>
          <a:xfrm>
            <a:off x="3448050" y="1181650"/>
            <a:ext cx="2247902" cy="3550335"/>
            <a:chOff x="1085850" y="1181650"/>
            <a:chExt cx="2247902" cy="3550335"/>
          </a:xfrm>
        </p:grpSpPr>
        <p:sp>
          <p:nvSpPr>
            <p:cNvPr id="407" name="Google Shape;407;p18"/>
            <p:cNvSpPr/>
            <p:nvPr/>
          </p:nvSpPr>
          <p:spPr>
            <a:xfrm>
              <a:off x="1550204" y="1181650"/>
              <a:ext cx="1318561" cy="1318561"/>
            </a:xfrm>
            <a:custGeom>
              <a:rect b="b" l="l" r="r" t="t"/>
              <a:pathLst>
                <a:path extrusionOk="0" h="26257" w="26257">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1623520" y="1254966"/>
              <a:ext cx="1172579" cy="1171926"/>
            </a:xfrm>
            <a:custGeom>
              <a:rect b="b" l="l" r="r" t="t"/>
              <a:pathLst>
                <a:path extrusionOk="0" h="23337" w="2335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2651305" y="1619641"/>
              <a:ext cx="77887" cy="58554"/>
            </a:xfrm>
            <a:custGeom>
              <a:rect b="b" l="l" r="r" t="t"/>
              <a:pathLst>
                <a:path extrusionOk="0" h="1166" w="1551">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2049910" y="1554660"/>
              <a:ext cx="301104" cy="117760"/>
            </a:xfrm>
            <a:custGeom>
              <a:rect b="b" l="l" r="r" t="t"/>
              <a:pathLst>
                <a:path extrusionOk="0" h="2345" w="5996">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2008130" y="1750204"/>
              <a:ext cx="354435" cy="233511"/>
            </a:xfrm>
            <a:custGeom>
              <a:rect b="b" l="l" r="r" t="t"/>
              <a:pathLst>
                <a:path extrusionOk="0" h="4650" w="7058">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2487297" y="1939923"/>
              <a:ext cx="24506" cy="101038"/>
            </a:xfrm>
            <a:custGeom>
              <a:rect b="b" l="l" r="r" t="t"/>
              <a:pathLst>
                <a:path extrusionOk="0" h="2012" w="488">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2651305" y="1846018"/>
              <a:ext cx="67593" cy="194944"/>
            </a:xfrm>
            <a:custGeom>
              <a:rect b="b" l="l" r="r" t="t"/>
              <a:pathLst>
                <a:path extrusionOk="0" h="3882" w="1346">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1728373" y="1745032"/>
              <a:ext cx="91998" cy="295932"/>
            </a:xfrm>
            <a:custGeom>
              <a:rect b="b" l="l" r="r" t="t"/>
              <a:pathLst>
                <a:path extrusionOk="0" h="5893" w="1832">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2262829" y="1242714"/>
              <a:ext cx="24506" cy="143471"/>
            </a:xfrm>
            <a:custGeom>
              <a:rect b="b" l="l" r="r" t="t"/>
              <a:pathLst>
                <a:path extrusionOk="0" h="2857" w="488">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2487297" y="1242714"/>
              <a:ext cx="320990" cy="341579"/>
            </a:xfrm>
            <a:custGeom>
              <a:rect b="b" l="l" r="r" t="t"/>
              <a:pathLst>
                <a:path extrusionOk="0" h="6802" w="6392">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1692317" y="1302522"/>
              <a:ext cx="504937" cy="224522"/>
            </a:xfrm>
            <a:custGeom>
              <a:rect b="b" l="l" r="r" t="t"/>
              <a:pathLst>
                <a:path extrusionOk="0" h="4471" w="10055">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1692317" y="1647913"/>
              <a:ext cx="93957" cy="24506"/>
            </a:xfrm>
            <a:custGeom>
              <a:rect b="b" l="l" r="r" t="t"/>
              <a:pathLst>
                <a:path extrusionOk="0" h="488" w="1871">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904583" y="1793290"/>
              <a:ext cx="184650" cy="247673"/>
            </a:xfrm>
            <a:custGeom>
              <a:rect b="b" l="l" r="r" t="t"/>
              <a:pathLst>
                <a:path extrusionOk="0" h="4932" w="3677">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1771458" y="1514788"/>
              <a:ext cx="290759" cy="290759"/>
            </a:xfrm>
            <a:custGeom>
              <a:rect b="b" l="l" r="r" t="t"/>
              <a:pathLst>
                <a:path extrusionOk="0" h="5790" w="579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2170832" y="1373930"/>
              <a:ext cx="208453" cy="208453"/>
            </a:xfrm>
            <a:custGeom>
              <a:rect b="b" l="l" r="r" t="t"/>
              <a:pathLst>
                <a:path extrusionOk="0" h="4151" w="4151">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2311690" y="1572035"/>
              <a:ext cx="375677" cy="380146"/>
            </a:xfrm>
            <a:custGeom>
              <a:rect b="b" l="l" r="r" t="t"/>
              <a:pathLst>
                <a:path extrusionOk="0" h="7570" w="7481">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2033841" y="1325069"/>
              <a:ext cx="56645" cy="56645"/>
            </a:xfrm>
            <a:custGeom>
              <a:rect b="b" l="l" r="r" t="t"/>
              <a:pathLst>
                <a:path extrusionOk="0" h="1128" w="1128">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1676248" y="1631843"/>
              <a:ext cx="56645" cy="57298"/>
            </a:xfrm>
            <a:custGeom>
              <a:rect b="b" l="l" r="r" t="t"/>
              <a:pathLst>
                <a:path extrusionOk="0" h="1141" w="1128">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2048655" y="1914865"/>
              <a:ext cx="56645" cy="57248"/>
            </a:xfrm>
            <a:custGeom>
              <a:rect b="b" l="l" r="r" t="t"/>
              <a:pathLst>
                <a:path extrusionOk="0" h="1140" w="1128">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2235159" y="1943137"/>
              <a:ext cx="57298" cy="56645"/>
            </a:xfrm>
            <a:custGeom>
              <a:rect b="b" l="l" r="r" t="t"/>
              <a:pathLst>
                <a:path extrusionOk="0" h="1128" w="1141">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2156721" y="1733482"/>
              <a:ext cx="57248" cy="57298"/>
            </a:xfrm>
            <a:custGeom>
              <a:rect b="b" l="l" r="r" t="t"/>
              <a:pathLst>
                <a:path extrusionOk="0" h="1141" w="114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2686005" y="1603571"/>
              <a:ext cx="57298" cy="56645"/>
            </a:xfrm>
            <a:custGeom>
              <a:rect b="b" l="l" r="r" t="t"/>
              <a:pathLst>
                <a:path extrusionOk="0" h="1128" w="1141">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1819667" y="1563649"/>
              <a:ext cx="194292" cy="193689"/>
            </a:xfrm>
            <a:custGeom>
              <a:rect b="b" l="l" r="r" t="t"/>
              <a:pathLst>
                <a:path extrusionOk="0" h="3857" w="3869">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2199807" y="1403508"/>
              <a:ext cx="150552" cy="149899"/>
            </a:xfrm>
            <a:custGeom>
              <a:rect b="b" l="l" r="r" t="t"/>
              <a:pathLst>
                <a:path extrusionOk="0" h="2985" w="2998">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2238373" y="1441472"/>
              <a:ext cx="73368" cy="73368"/>
            </a:xfrm>
            <a:custGeom>
              <a:rect b="b" l="l" r="r" t="t"/>
              <a:pathLst>
                <a:path extrusionOk="0" h="1461" w="1461">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1865364" y="1608693"/>
              <a:ext cx="102946" cy="102946"/>
            </a:xfrm>
            <a:custGeom>
              <a:rect b="b" l="l" r="r" t="t"/>
              <a:pathLst>
                <a:path extrusionOk="0" h="2050" w="205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2368937" y="1631843"/>
              <a:ext cx="260528" cy="260528"/>
            </a:xfrm>
            <a:custGeom>
              <a:rect b="b" l="l" r="r" t="t"/>
              <a:pathLst>
                <a:path extrusionOk="0" h="5188" w="5188">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2452547" y="1715454"/>
              <a:ext cx="93957" cy="93304"/>
            </a:xfrm>
            <a:custGeom>
              <a:rect b="b" l="l" r="r" t="t"/>
              <a:pathLst>
                <a:path extrusionOk="0" h="1858" w="1871">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1226658" y="2344469"/>
              <a:ext cx="1965613" cy="679895"/>
            </a:xfrm>
            <a:custGeom>
              <a:rect b="b" l="l" r="r" t="t"/>
              <a:pathLst>
                <a:path extrusionOk="0" h="13539" w="39142">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1482662" y="2021626"/>
              <a:ext cx="1454299" cy="130616"/>
            </a:xfrm>
            <a:custGeom>
              <a:rect b="b" l="l" r="r" t="t"/>
              <a:pathLst>
                <a:path extrusionOk="0" h="2601" w="28960">
                  <a:moveTo>
                    <a:pt x="0" y="0"/>
                  </a:moveTo>
                  <a:lnTo>
                    <a:pt x="0" y="2600"/>
                  </a:lnTo>
                  <a:lnTo>
                    <a:pt x="28959" y="2600"/>
                  </a:lnTo>
                  <a:lnTo>
                    <a:pt x="289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3192189" y="4322206"/>
              <a:ext cx="141563" cy="409775"/>
            </a:xfrm>
            <a:custGeom>
              <a:rect b="b" l="l" r="r" t="t"/>
              <a:pathLst>
                <a:path extrusionOk="0" h="8160" w="2819">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1085850" y="4322206"/>
              <a:ext cx="140860" cy="409775"/>
            </a:xfrm>
            <a:custGeom>
              <a:rect b="b" l="l" r="r" t="t"/>
              <a:pathLst>
                <a:path extrusionOk="0" h="8160" w="2805">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1405479" y="2091076"/>
              <a:ext cx="1608617" cy="1580998"/>
            </a:xfrm>
            <a:custGeom>
              <a:rect b="b" l="l" r="r" t="t"/>
              <a:pathLst>
                <a:path extrusionOk="0" h="31483" w="32033">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1675595" y="2506569"/>
              <a:ext cx="355741" cy="356343"/>
            </a:xfrm>
            <a:custGeom>
              <a:rect b="b" l="l" r="r" t="t"/>
              <a:pathLst>
                <a:path extrusionOk="0" h="7096" w="7084">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1731586" y="2562510"/>
              <a:ext cx="243806" cy="244459"/>
            </a:xfrm>
            <a:custGeom>
              <a:rect b="b" l="l" r="r" t="t"/>
              <a:pathLst>
                <a:path extrusionOk="0" h="4868" w="4855">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2387617" y="2506569"/>
              <a:ext cx="356343" cy="356343"/>
            </a:xfrm>
            <a:custGeom>
              <a:rect b="b" l="l" r="r" t="t"/>
              <a:pathLst>
                <a:path extrusionOk="0" h="7096" w="7096">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2443559" y="2562510"/>
              <a:ext cx="244459" cy="244459"/>
            </a:xfrm>
            <a:custGeom>
              <a:rect b="b" l="l" r="r" t="t"/>
              <a:pathLst>
                <a:path extrusionOk="0" h="4868" w="4868">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1697489" y="3169681"/>
              <a:ext cx="1024638" cy="292668"/>
            </a:xfrm>
            <a:custGeom>
              <a:rect b="b" l="l" r="r" t="t"/>
              <a:pathLst>
                <a:path extrusionOk="0" h="5828" w="20404">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1751522" y="3224317"/>
              <a:ext cx="915917" cy="183394"/>
            </a:xfrm>
            <a:custGeom>
              <a:rect b="b" l="l" r="r" t="t"/>
              <a:pathLst>
                <a:path extrusionOk="0" h="3652" w="18239">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2133571" y="3224317"/>
              <a:ext cx="152460" cy="183394"/>
            </a:xfrm>
            <a:custGeom>
              <a:rect b="b" l="l" r="r" t="t"/>
              <a:pathLst>
                <a:path extrusionOk="0" h="3652" w="3036">
                  <a:moveTo>
                    <a:pt x="0" y="1"/>
                  </a:moveTo>
                  <a:lnTo>
                    <a:pt x="0" y="3651"/>
                  </a:lnTo>
                  <a:lnTo>
                    <a:pt x="3035" y="3651"/>
                  </a:lnTo>
                  <a:lnTo>
                    <a:pt x="303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1828053" y="3224317"/>
              <a:ext cx="152460" cy="183394"/>
            </a:xfrm>
            <a:custGeom>
              <a:rect b="b" l="l" r="r" t="t"/>
              <a:pathLst>
                <a:path extrusionOk="0" h="3652" w="3036">
                  <a:moveTo>
                    <a:pt x="0" y="1"/>
                  </a:moveTo>
                  <a:lnTo>
                    <a:pt x="0" y="3651"/>
                  </a:lnTo>
                  <a:lnTo>
                    <a:pt x="3036" y="3651"/>
                  </a:lnTo>
                  <a:lnTo>
                    <a:pt x="3036"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2438386" y="3224317"/>
              <a:ext cx="153163" cy="183394"/>
            </a:xfrm>
            <a:custGeom>
              <a:rect b="b" l="l" r="r" t="t"/>
              <a:pathLst>
                <a:path extrusionOk="0" h="3652" w="3050">
                  <a:moveTo>
                    <a:pt x="1" y="1"/>
                  </a:moveTo>
                  <a:lnTo>
                    <a:pt x="1" y="3651"/>
                  </a:lnTo>
                  <a:lnTo>
                    <a:pt x="3049" y="3651"/>
                  </a:lnTo>
                  <a:lnTo>
                    <a:pt x="3049"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1904583" y="3672000"/>
              <a:ext cx="610444" cy="83010"/>
            </a:xfrm>
            <a:custGeom>
              <a:rect b="b" l="l" r="r" t="t"/>
              <a:pathLst>
                <a:path extrusionOk="0" h="1653" w="12156">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2034494" y="3754958"/>
              <a:ext cx="350568" cy="274690"/>
            </a:xfrm>
            <a:custGeom>
              <a:rect b="b" l="l" r="r" t="t"/>
              <a:pathLst>
                <a:path extrusionOk="0" h="5470" w="6981">
                  <a:moveTo>
                    <a:pt x="1" y="0"/>
                  </a:moveTo>
                  <a:lnTo>
                    <a:pt x="1" y="5469"/>
                  </a:lnTo>
                  <a:lnTo>
                    <a:pt x="6981" y="5469"/>
                  </a:lnTo>
                  <a:lnTo>
                    <a:pt x="6981" y="0"/>
                  </a:lnTo>
                  <a:close/>
                </a:path>
              </a:pathLst>
            </a:custGeom>
            <a:solidFill>
              <a:srgbClr val="79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2034494" y="3846302"/>
              <a:ext cx="350568" cy="91346"/>
            </a:xfrm>
            <a:custGeom>
              <a:rect b="b" l="l" r="r" t="t"/>
              <a:pathLst>
                <a:path extrusionOk="0" h="1819" w="6981">
                  <a:moveTo>
                    <a:pt x="1" y="0"/>
                  </a:moveTo>
                  <a:lnTo>
                    <a:pt x="1" y="1819"/>
                  </a:lnTo>
                  <a:lnTo>
                    <a:pt x="6981" y="1819"/>
                  </a:lnTo>
                  <a:lnTo>
                    <a:pt x="69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1226658" y="4029593"/>
              <a:ext cx="1965613" cy="702392"/>
            </a:xfrm>
            <a:custGeom>
              <a:rect b="b" l="l" r="r" t="t"/>
              <a:pathLst>
                <a:path extrusionOk="0" h="13987" w="39142">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18"/>
          <p:cNvGrpSpPr/>
          <p:nvPr/>
        </p:nvGrpSpPr>
        <p:grpSpPr>
          <a:xfrm>
            <a:off x="589951" y="1187399"/>
            <a:ext cx="2520748" cy="596100"/>
            <a:chOff x="589951" y="1187399"/>
            <a:chExt cx="2520748" cy="596100"/>
          </a:xfrm>
        </p:grpSpPr>
        <p:sp>
          <p:nvSpPr>
            <p:cNvPr id="454" name="Google Shape;454;p18"/>
            <p:cNvSpPr/>
            <p:nvPr/>
          </p:nvSpPr>
          <p:spPr>
            <a:xfrm>
              <a:off x="2514599" y="1187399"/>
              <a:ext cx="596100" cy="59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sp>
          <p:nvSpPr>
            <p:cNvPr id="455" name="Google Shape;455;p18"/>
            <p:cNvSpPr txBox="1"/>
            <p:nvPr/>
          </p:nvSpPr>
          <p:spPr>
            <a:xfrm>
              <a:off x="589951" y="1319550"/>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Faster Computation</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456" name="Google Shape;456;p18"/>
          <p:cNvGrpSpPr/>
          <p:nvPr/>
        </p:nvGrpSpPr>
        <p:grpSpPr>
          <a:xfrm>
            <a:off x="5695950" y="1187400"/>
            <a:ext cx="2247900" cy="596100"/>
            <a:chOff x="5695950" y="1187400"/>
            <a:chExt cx="2247900" cy="596100"/>
          </a:xfrm>
        </p:grpSpPr>
        <p:sp>
          <p:nvSpPr>
            <p:cNvPr id="457" name="Google Shape;457;p18"/>
            <p:cNvSpPr txBox="1"/>
            <p:nvPr/>
          </p:nvSpPr>
          <p:spPr>
            <a:xfrm>
              <a:off x="5695950" y="1319550"/>
              <a:ext cx="22479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   Optimization</a:t>
              </a:r>
              <a:endParaRPr b="1" sz="1800">
                <a:solidFill>
                  <a:srgbClr val="000000"/>
                </a:solidFill>
                <a:latin typeface="Fira Sans Extra Condensed"/>
                <a:ea typeface="Fira Sans Extra Condensed"/>
                <a:cs typeface="Fira Sans Extra Condensed"/>
                <a:sym typeface="Fira Sans Extra Condensed"/>
              </a:endParaRPr>
            </a:p>
          </p:txBody>
        </p:sp>
        <p:sp>
          <p:nvSpPr>
            <p:cNvPr id="458" name="Google Shape;458;p18"/>
            <p:cNvSpPr/>
            <p:nvPr/>
          </p:nvSpPr>
          <p:spPr>
            <a:xfrm>
              <a:off x="6033300" y="1187400"/>
              <a:ext cx="596100" cy="59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459" name="Google Shape;459;p18"/>
          <p:cNvGrpSpPr/>
          <p:nvPr/>
        </p:nvGrpSpPr>
        <p:grpSpPr>
          <a:xfrm>
            <a:off x="457200" y="3362960"/>
            <a:ext cx="2653498" cy="596100"/>
            <a:chOff x="457200" y="2589598"/>
            <a:chExt cx="2653498" cy="596100"/>
          </a:xfrm>
        </p:grpSpPr>
        <p:sp>
          <p:nvSpPr>
            <p:cNvPr id="460" name="Google Shape;460;p18"/>
            <p:cNvSpPr txBox="1"/>
            <p:nvPr/>
          </p:nvSpPr>
          <p:spPr>
            <a:xfrm>
              <a:off x="457200" y="2721738"/>
              <a:ext cx="205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Can work on more extensive datasets</a:t>
              </a:r>
              <a:endParaRPr b="1" sz="1800">
                <a:solidFill>
                  <a:srgbClr val="000000"/>
                </a:solidFill>
                <a:latin typeface="Fira Sans Extra Condensed"/>
                <a:ea typeface="Fira Sans Extra Condensed"/>
                <a:cs typeface="Fira Sans Extra Condensed"/>
                <a:sym typeface="Fira Sans Extra Condensed"/>
              </a:endParaRPr>
            </a:p>
          </p:txBody>
        </p:sp>
        <p:sp>
          <p:nvSpPr>
            <p:cNvPr id="461" name="Google Shape;461;p18"/>
            <p:cNvSpPr/>
            <p:nvPr/>
          </p:nvSpPr>
          <p:spPr>
            <a:xfrm>
              <a:off x="2514598" y="2589598"/>
              <a:ext cx="596100" cy="59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462" name="Google Shape;462;p18"/>
          <p:cNvGrpSpPr/>
          <p:nvPr/>
        </p:nvGrpSpPr>
        <p:grpSpPr>
          <a:xfrm>
            <a:off x="6033300" y="3377164"/>
            <a:ext cx="2405213" cy="596100"/>
            <a:chOff x="6033300" y="2616950"/>
            <a:chExt cx="2405213" cy="596100"/>
          </a:xfrm>
        </p:grpSpPr>
        <p:sp>
          <p:nvSpPr>
            <p:cNvPr id="463" name="Google Shape;463;p18"/>
            <p:cNvSpPr txBox="1"/>
            <p:nvPr/>
          </p:nvSpPr>
          <p:spPr>
            <a:xfrm>
              <a:off x="6381113" y="2749099"/>
              <a:ext cx="20574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More forms of data representation</a:t>
              </a:r>
              <a:endParaRPr b="1" sz="1800">
                <a:solidFill>
                  <a:srgbClr val="000000"/>
                </a:solidFill>
                <a:latin typeface="Fira Sans Extra Condensed"/>
                <a:ea typeface="Fira Sans Extra Condensed"/>
                <a:cs typeface="Fira Sans Extra Condensed"/>
                <a:sym typeface="Fira Sans Extra Condensed"/>
              </a:endParaRPr>
            </a:p>
          </p:txBody>
        </p:sp>
        <p:sp>
          <p:nvSpPr>
            <p:cNvPr id="464" name="Google Shape;464;p18"/>
            <p:cNvSpPr/>
            <p:nvPr/>
          </p:nvSpPr>
          <p:spPr>
            <a:xfrm>
              <a:off x="6033300" y="2616950"/>
              <a:ext cx="596100" cy="596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sp>
        <p:nvSpPr>
          <p:cNvPr id="465" name="Google Shape;46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9"/>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Libraries Used</a:t>
            </a:r>
            <a:endParaRPr/>
          </a:p>
        </p:txBody>
      </p:sp>
      <p:sp>
        <p:nvSpPr>
          <p:cNvPr id="471" name="Google Shape;471;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2" name="Google Shape;472;p19"/>
          <p:cNvPicPr preferRelativeResize="0"/>
          <p:nvPr/>
        </p:nvPicPr>
        <p:blipFill>
          <a:blip r:embed="rId3">
            <a:alphaModFix/>
          </a:blip>
          <a:stretch>
            <a:fillRect/>
          </a:stretch>
        </p:blipFill>
        <p:spPr>
          <a:xfrm>
            <a:off x="457200" y="1661975"/>
            <a:ext cx="3242600" cy="1733425"/>
          </a:xfrm>
          <a:prstGeom prst="rect">
            <a:avLst/>
          </a:prstGeom>
          <a:noFill/>
          <a:ln>
            <a:noFill/>
          </a:ln>
        </p:spPr>
      </p:pic>
      <p:pic>
        <p:nvPicPr>
          <p:cNvPr id="473" name="Google Shape;473;p19"/>
          <p:cNvPicPr preferRelativeResize="0"/>
          <p:nvPr/>
        </p:nvPicPr>
        <p:blipFill>
          <a:blip r:embed="rId4">
            <a:alphaModFix/>
          </a:blip>
          <a:stretch>
            <a:fillRect/>
          </a:stretch>
        </p:blipFill>
        <p:spPr>
          <a:xfrm>
            <a:off x="4105775" y="1958557"/>
            <a:ext cx="4773851" cy="114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0"/>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Feature Mapping</a:t>
            </a:r>
            <a:endParaRPr/>
          </a:p>
        </p:txBody>
      </p:sp>
      <p:sp>
        <p:nvSpPr>
          <p:cNvPr id="479" name="Google Shape;47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20"/>
          <p:cNvSpPr txBox="1"/>
          <p:nvPr/>
        </p:nvSpPr>
        <p:spPr>
          <a:xfrm>
            <a:off x="1079500" y="1509750"/>
            <a:ext cx="230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Feature mapping in quantum machine learning refers to the process of encoding classical data into a quantum state representation.</a:t>
            </a:r>
            <a:endParaRPr>
              <a:latin typeface="Roboto"/>
              <a:ea typeface="Roboto"/>
              <a:cs typeface="Roboto"/>
              <a:sym typeface="Roboto"/>
            </a:endParaRPr>
          </a:p>
        </p:txBody>
      </p:sp>
      <p:pic>
        <p:nvPicPr>
          <p:cNvPr id="481" name="Google Shape;481;p20"/>
          <p:cNvPicPr preferRelativeResize="0"/>
          <p:nvPr/>
        </p:nvPicPr>
        <p:blipFill>
          <a:blip r:embed="rId3">
            <a:alphaModFix/>
          </a:blip>
          <a:stretch>
            <a:fillRect/>
          </a:stretch>
        </p:blipFill>
        <p:spPr>
          <a:xfrm>
            <a:off x="4918600" y="1221000"/>
            <a:ext cx="2471800" cy="2701500"/>
          </a:xfrm>
          <a:prstGeom prst="rect">
            <a:avLst/>
          </a:prstGeom>
          <a:noFill/>
          <a:ln>
            <a:noFill/>
          </a:ln>
        </p:spPr>
      </p:pic>
      <p:sp>
        <p:nvSpPr>
          <p:cNvPr id="482" name="Google Shape;482;p20"/>
          <p:cNvSpPr txBox="1"/>
          <p:nvPr/>
        </p:nvSpPr>
        <p:spPr>
          <a:xfrm>
            <a:off x="1009350" y="4134250"/>
            <a:ext cx="712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GOAL: </a:t>
            </a:r>
            <a:r>
              <a:rPr lang="en">
                <a:latin typeface="Roboto"/>
                <a:ea typeface="Roboto"/>
                <a:cs typeface="Roboto"/>
                <a:sym typeface="Roboto"/>
              </a:rPr>
              <a:t>extract relevant information from classical features and represent them in a quantum form that can be manipulated by quantum algorithms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1"/>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Ansatz Circuit</a:t>
            </a:r>
            <a:endParaRPr/>
          </a:p>
        </p:txBody>
      </p:sp>
      <p:sp>
        <p:nvSpPr>
          <p:cNvPr id="488" name="Google Shape;48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21"/>
          <p:cNvSpPr txBox="1"/>
          <p:nvPr/>
        </p:nvSpPr>
        <p:spPr>
          <a:xfrm>
            <a:off x="743075" y="1202075"/>
            <a:ext cx="3519000" cy="1477500"/>
          </a:xfrm>
          <a:prstGeom prst="rect">
            <a:avLst/>
          </a:prstGeom>
          <a:noFill/>
          <a:ln cap="flat" cmpd="sng" w="19050">
            <a:solidFill>
              <a:srgbClr val="FFD9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In quantum computing and quantum machine learning, an </a:t>
            </a:r>
            <a:r>
              <a:rPr b="1" lang="en"/>
              <a:t>ansatz circuit</a:t>
            </a:r>
            <a:r>
              <a:rPr lang="en"/>
              <a:t> refers to a </a:t>
            </a:r>
            <a:r>
              <a:rPr b="1" lang="en"/>
              <a:t>parameterized quantum circuit</a:t>
            </a:r>
            <a:r>
              <a:rPr lang="en"/>
              <a:t> used as a model for quantum algorithms or variational quantum algorithms. </a:t>
            </a:r>
            <a:endParaRPr/>
          </a:p>
        </p:txBody>
      </p:sp>
      <p:sp>
        <p:nvSpPr>
          <p:cNvPr id="490" name="Google Shape;490;p21"/>
          <p:cNvSpPr txBox="1"/>
          <p:nvPr/>
        </p:nvSpPr>
        <p:spPr>
          <a:xfrm>
            <a:off x="5092500" y="1267650"/>
            <a:ext cx="3000000" cy="2555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key aspects and considerations related to ansatz circuits: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Parameterization</a:t>
            </a:r>
            <a:endParaRPr/>
          </a:p>
          <a:p>
            <a:pPr indent="-317500" lvl="0" marL="457200" rtl="0" algn="l">
              <a:spcBef>
                <a:spcPts val="0"/>
              </a:spcBef>
              <a:spcAft>
                <a:spcPts val="0"/>
              </a:spcAft>
              <a:buSzPts val="1400"/>
              <a:buChar char="●"/>
            </a:pPr>
            <a:r>
              <a:rPr lang="en"/>
              <a:t>Gate Operations</a:t>
            </a:r>
            <a:br>
              <a:rPr lang="en"/>
            </a:br>
            <a:r>
              <a:rPr lang="en"/>
              <a:t>- Pauli gates (X, Y, Z)</a:t>
            </a:r>
            <a:br>
              <a:rPr lang="en"/>
            </a:br>
            <a:r>
              <a:rPr lang="en"/>
              <a:t>- Hadamard gate (H)</a:t>
            </a:r>
            <a:br>
              <a:rPr lang="en"/>
            </a:br>
            <a:r>
              <a:rPr lang="en"/>
              <a:t>- rotation gates (Rx, Ry, Rz)</a:t>
            </a:r>
            <a:endParaRPr/>
          </a:p>
          <a:p>
            <a:pPr indent="-317500" lvl="0" marL="457200" rtl="0" algn="l">
              <a:spcBef>
                <a:spcPts val="0"/>
              </a:spcBef>
              <a:spcAft>
                <a:spcPts val="0"/>
              </a:spcAft>
              <a:buSzPts val="1400"/>
              <a:buChar char="●"/>
            </a:pPr>
            <a:r>
              <a:rPr lang="en"/>
              <a:t>Depth and Width: Number or layers and iterations</a:t>
            </a:r>
            <a:endParaRPr/>
          </a:p>
          <a:p>
            <a:pPr indent="-317500" lvl="0" marL="457200" rtl="0" algn="l">
              <a:spcBef>
                <a:spcPts val="0"/>
              </a:spcBef>
              <a:spcAft>
                <a:spcPts val="0"/>
              </a:spcAft>
              <a:buSzPts val="1400"/>
              <a:buChar char="●"/>
            </a:pPr>
            <a:r>
              <a:rPr lang="en"/>
              <a:t>Optimization</a:t>
            </a:r>
            <a:endParaRPr/>
          </a:p>
        </p:txBody>
      </p:sp>
      <p:pic>
        <p:nvPicPr>
          <p:cNvPr id="491" name="Google Shape;491;p21"/>
          <p:cNvPicPr preferRelativeResize="0"/>
          <p:nvPr/>
        </p:nvPicPr>
        <p:blipFill>
          <a:blip r:embed="rId3">
            <a:alphaModFix/>
          </a:blip>
          <a:stretch>
            <a:fillRect/>
          </a:stretch>
        </p:blipFill>
        <p:spPr>
          <a:xfrm>
            <a:off x="414125" y="2901600"/>
            <a:ext cx="4263099" cy="148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