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2" r:id="rId4"/>
    <p:sldId id="272" r:id="rId5"/>
    <p:sldId id="267" r:id="rId6"/>
    <p:sldId id="274" r:id="rId7"/>
    <p:sldId id="273" r:id="rId8"/>
    <p:sldId id="275" r:id="rId9"/>
    <p:sldId id="268" r:id="rId10"/>
    <p:sldId id="269" r:id="rId11"/>
    <p:sldId id="266" r:id="rId12"/>
    <p:sldId id="271" r:id="rId13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4274" autoAdjust="0"/>
  </p:normalViewPr>
  <p:slideViewPr>
    <p:cSldViewPr>
      <p:cViewPr varScale="1">
        <p:scale>
          <a:sx n="92" d="100"/>
          <a:sy n="92" d="100"/>
        </p:scale>
        <p:origin x="1116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043ea3c6379fd7cb" providerId="Windows Live" clId="Web-{873CBDFC-2ACE-4D1E-8268-12E7A529801E}"/>
    <pc:docChg chg="modSld">
      <pc:chgData name="Gastbenutzer" userId="043ea3c6379fd7cb" providerId="Windows Live" clId="Web-{873CBDFC-2ACE-4D1E-8268-12E7A529801E}" dt="2018-12-11T17:40:31.008" v="7" actId="20577"/>
      <pc:docMkLst>
        <pc:docMk/>
      </pc:docMkLst>
      <pc:sldChg chg="modSp">
        <pc:chgData name="Gastbenutzer" userId="043ea3c6379fd7cb" providerId="Windows Live" clId="Web-{873CBDFC-2ACE-4D1E-8268-12E7A529801E}" dt="2018-12-11T17:39:52.024" v="1" actId="20577"/>
        <pc:sldMkLst>
          <pc:docMk/>
          <pc:sldMk cId="1920111014" sldId="256"/>
        </pc:sldMkLst>
        <pc:spChg chg="mod">
          <ac:chgData name="Gastbenutzer" userId="043ea3c6379fd7cb" providerId="Windows Live" clId="Web-{873CBDFC-2ACE-4D1E-8268-12E7A529801E}" dt="2018-12-11T17:39:52.024" v="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modSp">
        <pc:chgData name="Gastbenutzer" userId="043ea3c6379fd7cb" providerId="Windows Live" clId="Web-{873CBDFC-2ACE-4D1E-8268-12E7A529801E}" dt="2018-12-11T17:40:31.008" v="6" actId="20577"/>
        <pc:sldMkLst>
          <pc:docMk/>
          <pc:sldMk cId="119478128" sldId="268"/>
        </pc:sldMkLst>
        <pc:spChg chg="mod">
          <ac:chgData name="Gastbenutzer" userId="043ea3c6379fd7cb" providerId="Windows Live" clId="Web-{873CBDFC-2ACE-4D1E-8268-12E7A529801E}" dt="2018-12-11T17:40:31.008" v="6" actId="20577"/>
          <ac:spMkLst>
            <pc:docMk/>
            <pc:sldMk cId="119478128" sldId="268"/>
            <ac:spMk id="6" creationId="{002B064B-7452-4D50-9732-7F4DA86E35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65498-5E40-43A4-8E8C-B06CF0CFA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6359B4-DA73-4867-AA3C-486F3841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FD8F1-5D87-45FA-90C3-FFD6EFD4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6426E-6252-4542-B347-725E3A6F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41BE37-86D8-4FDE-811E-C882E97B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2BE48-9366-476D-A3E0-FDD7F80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5A74B3-E47F-49C5-AAC3-9203CC240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C0F32-A28C-4BC3-AD94-3C798E4C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DEDE4-8060-4424-B83C-DDBFD195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9B943-9D6E-4417-99B5-59B3B21B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CB2685-8CE6-4062-A3BE-AE4CAB6C5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52DAB1-863A-4263-A86B-09A775E6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88459-7A9F-4E68-9EE5-48C0395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61554-486B-45D3-9B6F-5845CE96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08C8A-0FBA-4CB4-9264-9BBBFEB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7B92A-D6C3-4265-A766-EEDB6716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0CD76-7A54-4223-A7FC-34DFE7CE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2CBD7-B63B-45CD-A5ED-89957442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98369-E4AE-4879-B14A-055AB159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E83B7-A8CC-49D4-8754-062E24F1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0EC64-BBF6-4AF3-AA36-FEC619D3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E1854-3542-4830-BA72-EADFA4F9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03A87-3A58-4F19-B0AC-1FE8686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CD5B7-A951-4B72-95C5-91CEDEF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0D4D9-E016-4A85-B3E3-60372AAB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39C13-8E3A-47F8-BA90-8E259798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BE15D-36F6-4808-85CE-398819CEA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F2614-C899-4C10-B81A-2E0B020E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201140-A6E0-486C-BD54-B427B822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92F5-AE35-42C5-9125-B06E5DEE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54849-BA28-41CE-8EEB-FAD74C65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FA622-5061-46A6-9787-AD0CB4F1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CEB46-A031-4B11-A7D8-18D4C3CC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765DE7-1135-418D-BE9A-0DC778491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86E846-1885-41AA-A4FA-FBFDB8A8E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E4906D-DDF4-4ADC-98E2-B62E3E327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9525E9-FCD0-4520-B8EA-EFCF28A1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38850B-D681-40BB-A8DA-561E4569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915196-0C00-475F-B1FC-AF3DE89D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437F8-262E-4226-8A41-8F09FAB2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A9ED84-CE2D-4D8B-B6C8-4E665F12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5DB323-A2F6-456C-8B74-4FB48E29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2846E0-5207-4786-B1C6-7E592835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6D7B6D-023E-4F6B-BBA2-81DD4F3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B4F7D-8BF0-4071-B3AB-88A017B9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A8715-75A0-41D0-AA35-0CAA9C9D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471D-48B4-4B67-944A-9649B42C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3174A-2538-41BF-B456-45B84BEF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A04483-3051-4996-8983-FBAD3322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C8CE0-36B2-4504-B7B0-75F5527D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93F882-6853-44C7-AD13-601F5249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1CC2B-96D5-42A6-B122-3CAC569C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E445-F461-4F4C-9FD6-F3849442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B29FF-170F-403A-A00E-938A9D36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E58828-265F-419A-A79F-643C893E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80C11-9C6C-4AFE-8C1B-14F6A002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6D94C-263A-4646-BA33-AB83C7A0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B7442-A128-4D9B-AFE3-AF6191A5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39406B-A96F-4698-B9A4-A6A928D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D1242B-EE67-4C93-9FB6-993D5832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898C1-4423-4897-A9BA-1A25B670F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C588F7-816F-49C1-8240-68E65088E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924A8-9EC7-4CDE-971F-5E5DB62AF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8554682" cy="2667000"/>
          </a:xfrm>
        </p:spPr>
        <p:txBody>
          <a:bodyPr/>
          <a:lstStyle/>
          <a:p>
            <a:r>
              <a:rPr lang="en-US" dirty="0"/>
              <a:t>JDBC &amp; Oracle DB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EE1-2649-4486-A226-AFD25018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9FD0-BB68-4B85-87A6-210D166B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Close connection: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3C6E6-3E72-4134-A14C-58AC66B8B771}"/>
              </a:ext>
            </a:extLst>
          </p:cNvPr>
          <p:cNvSpPr txBox="1"/>
          <p:nvPr/>
        </p:nvSpPr>
        <p:spPr>
          <a:xfrm>
            <a:off x="1798027" y="2550692"/>
            <a:ext cx="2743200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ourier New"/>
                <a:cs typeface="Courier New"/>
              </a:rPr>
              <a:t>rs.close</a:t>
            </a:r>
            <a:r>
              <a:rPr lang="en-US" sz="2400" dirty="0">
                <a:latin typeface="Courier New"/>
                <a:cs typeface="Courier New"/>
              </a:rPr>
              <a:t>(); </a:t>
            </a:r>
            <a:r>
              <a:rPr lang="en-US" sz="2400" dirty="0" err="1">
                <a:latin typeface="Courier New"/>
                <a:cs typeface="Courier New"/>
              </a:rPr>
              <a:t>stmt.close</a:t>
            </a:r>
            <a:r>
              <a:rPr lang="en-US" sz="2400" dirty="0">
                <a:latin typeface="Courier New"/>
                <a:cs typeface="Courier New"/>
              </a:rPr>
              <a:t>(); </a:t>
            </a:r>
            <a:r>
              <a:rPr lang="en-US" sz="2400" dirty="0" err="1">
                <a:latin typeface="Courier New"/>
                <a:cs typeface="Courier New"/>
              </a:rPr>
              <a:t>con.close</a:t>
            </a:r>
            <a:r>
              <a:rPr lang="en-US" sz="2400" dirty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166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 App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solidFill>
                  <a:schemeClr val="accent1"/>
                </a:solidFill>
              </a:rPr>
              <a:t>DataGenerator.java</a:t>
            </a:r>
          </a:p>
          <a:p>
            <a:pPr lvl="1"/>
            <a:r>
              <a:rPr lang="de-AT" dirty="0" err="1"/>
              <a:t>Contains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1 Method =&gt; </a:t>
            </a:r>
            <a:r>
              <a:rPr lang="de-AT" dirty="0" err="1"/>
              <a:t>main</a:t>
            </a:r>
            <a:r>
              <a:rPr lang="de-AT" dirty="0"/>
              <a:t>() =&gt; </a:t>
            </a:r>
            <a:r>
              <a:rPr lang="de-AT" dirty="0" err="1"/>
              <a:t>starting</a:t>
            </a:r>
            <a:r>
              <a:rPr lang="de-AT" dirty="0"/>
              <a:t> </a:t>
            </a:r>
            <a:r>
              <a:rPr lang="de-AT" dirty="0" err="1"/>
              <a:t>point</a:t>
            </a:r>
            <a:r>
              <a:rPr lang="de-AT" dirty="0"/>
              <a:t> </a:t>
            </a:r>
          </a:p>
          <a:p>
            <a:pPr lvl="1"/>
            <a:endParaRPr lang="de-AT" dirty="0"/>
          </a:p>
          <a:p>
            <a:r>
              <a:rPr lang="de-AT" dirty="0">
                <a:solidFill>
                  <a:schemeClr val="accent1"/>
                </a:solidFill>
              </a:rPr>
              <a:t>DatabaseHelper.java</a:t>
            </a:r>
          </a:p>
          <a:p>
            <a:pPr lvl="1"/>
            <a:r>
              <a:rPr lang="de-AT" dirty="0" err="1"/>
              <a:t>Encapsulates</a:t>
            </a:r>
            <a:r>
              <a:rPr lang="de-AT" dirty="0"/>
              <a:t> </a:t>
            </a:r>
            <a:r>
              <a:rPr lang="de-AT" dirty="0" err="1"/>
              <a:t>communication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database</a:t>
            </a:r>
            <a:endParaRPr lang="de-AT" dirty="0"/>
          </a:p>
          <a:p>
            <a:pPr lvl="1"/>
            <a:r>
              <a:rPr lang="de-AT" dirty="0" err="1"/>
              <a:t>Creates</a:t>
            </a:r>
            <a:r>
              <a:rPr lang="de-AT" dirty="0"/>
              <a:t> and </a:t>
            </a:r>
            <a:r>
              <a:rPr lang="de-AT" dirty="0" err="1"/>
              <a:t>closes</a:t>
            </a:r>
            <a:r>
              <a:rPr lang="de-AT" dirty="0"/>
              <a:t> </a:t>
            </a:r>
            <a:r>
              <a:rPr lang="de-AT" dirty="0" err="1"/>
              <a:t>connection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methods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INSERT and SELECT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08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5F5D7-2B07-4075-A099-A56F6C9E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Extension Points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649FD-1BB1-4D0D-AE23-738307D2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Design (given Code is a simplification)</a:t>
            </a:r>
          </a:p>
          <a:p>
            <a:r>
              <a:rPr lang="en-US" dirty="0"/>
              <a:t>Create Tables if not existing</a:t>
            </a:r>
          </a:p>
          <a:p>
            <a:r>
              <a:rPr lang="en-US" dirty="0"/>
              <a:t>Delete Table function</a:t>
            </a:r>
          </a:p>
          <a:p>
            <a:r>
              <a:rPr lang="en-US" dirty="0"/>
              <a:t>Avoid violations on application layer (e.g. unique constraint errors)</a:t>
            </a:r>
          </a:p>
          <a:p>
            <a:r>
              <a:rPr lang="en-US" dirty="0"/>
              <a:t>Precompiled Statements + Host-Variables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ID Handling (no fixed counters)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42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80759-F12B-4903-9F71-0E46B039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and Non-Goals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Tutorial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18967-F163-41B0-A558-47FA4D0D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given (simplified!) example code</a:t>
            </a:r>
          </a:p>
          <a:p>
            <a:r>
              <a:rPr lang="en-US" dirty="0"/>
              <a:t>Discuss the DB-Connection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this Tutorial we will not discuss:</a:t>
            </a:r>
          </a:p>
          <a:p>
            <a:r>
              <a:rPr lang="en-US" dirty="0"/>
              <a:t>Object-oriented Programming</a:t>
            </a:r>
          </a:p>
          <a:p>
            <a:r>
              <a:rPr lang="en-US" dirty="0"/>
              <a:t>Reading files with JAVA</a:t>
            </a:r>
          </a:p>
          <a:p>
            <a:r>
              <a:rPr lang="en-US" dirty="0"/>
              <a:t>Java installations,…</a:t>
            </a:r>
          </a:p>
        </p:txBody>
      </p:sp>
    </p:spTree>
    <p:extLst>
      <p:ext uri="{BB962C8B-B14F-4D97-AF65-F5344CB8AC3E}">
        <p14:creationId xmlns:p14="http://schemas.microsoft.com/office/powerpoint/2010/main" val="11053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1488632-B2C5-42C0-A447-F24A08D2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2" y="404664"/>
            <a:ext cx="7948119" cy="6985832"/>
          </a:xfrm>
          <a:prstGeom prst="rect">
            <a:avLst/>
          </a:prstGeom>
        </p:spPr>
      </p:pic>
      <p:sp>
        <p:nvSpPr>
          <p:cNvPr id="3" name="Title 12">
            <a:extLst>
              <a:ext uri="{FF2B5EF4-FFF2-40B4-BE49-F238E27FC236}">
                <a16:creationId xmlns:a16="http://schemas.microsoft.com/office/drawing/2014/main" id="{7DC5311F-21E0-4878-B122-4DCD91861257}"/>
              </a:ext>
            </a:extLst>
          </p:cNvPr>
          <p:cNvSpPr txBox="1">
            <a:spLocks/>
          </p:cNvSpPr>
          <p:nvPr/>
        </p:nvSpPr>
        <p:spPr>
          <a:xfrm>
            <a:off x="765820" y="692696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 Model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67EE9655-DDE3-434A-AED3-D5C72F92E650}"/>
              </a:ext>
            </a:extLst>
          </p:cNvPr>
          <p:cNvSpPr txBox="1">
            <a:spLocks/>
          </p:cNvSpPr>
          <p:nvPr/>
        </p:nvSpPr>
        <p:spPr>
          <a:xfrm>
            <a:off x="765820" y="692696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1:</a:t>
            </a:r>
          </a:p>
          <a:p>
            <a:r>
              <a:rPr lang="en-US" dirty="0"/>
              <a:t>Execute 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91259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53C-8D16-43B2-8D0A-25DA1A5E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CBCD-A172-482E-A4B7-679B68C8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Imports: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9BE76-2C83-4249-BC3F-42575C925F05}"/>
              </a:ext>
            </a:extLst>
          </p:cNvPr>
          <p:cNvSpPr txBox="1"/>
          <p:nvPr/>
        </p:nvSpPr>
        <p:spPr>
          <a:xfrm>
            <a:off x="4053396" y="1922451"/>
            <a:ext cx="5617921" cy="6809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>
                <a:latin typeface="Courier New"/>
                <a:cs typeface="Courier New"/>
              </a:rPr>
              <a:t>import </a:t>
            </a:r>
            <a:r>
              <a:rPr lang="en-US" sz="2400" dirty="0" err="1">
                <a:latin typeface="Courier New"/>
                <a:cs typeface="Courier New"/>
              </a:rPr>
              <a:t>java.sql</a:t>
            </a:r>
            <a:r>
              <a:rPr lang="en-US" sz="2400" dirty="0">
                <a:latin typeface="Courier New"/>
                <a:cs typeface="Courier New"/>
              </a:rPr>
              <a:t>.*;</a:t>
            </a:r>
            <a:br>
              <a:rPr lang="en-US" sz="24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7208E6A3-F0F0-442E-8267-C787E8730DC2}"/>
              </a:ext>
            </a:extLst>
          </p:cNvPr>
          <p:cNvSpPr txBox="1">
            <a:spLocks/>
          </p:cNvSpPr>
          <p:nvPr/>
        </p:nvSpPr>
        <p:spPr>
          <a:xfrm>
            <a:off x="837981" y="3369423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2:</a:t>
            </a:r>
          </a:p>
          <a:p>
            <a:r>
              <a:rPr lang="en-US" dirty="0"/>
              <a:t>Create Java Project and Import the JDBC Driver</a:t>
            </a:r>
          </a:p>
        </p:txBody>
      </p:sp>
    </p:spTree>
    <p:extLst>
      <p:ext uri="{BB962C8B-B14F-4D97-AF65-F5344CB8AC3E}">
        <p14:creationId xmlns:p14="http://schemas.microsoft.com/office/powerpoint/2010/main" val="7088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2DB19-75AB-46C1-B821-C6549D86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99C7C-FC49-4105-8AC9-B529A0C7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1.Load a JDBC driver </a:t>
            </a:r>
          </a:p>
          <a:p>
            <a:pPr marL="0" indent="0">
              <a:buNone/>
            </a:pPr>
            <a:r>
              <a:rPr lang="en-US" dirty="0"/>
              <a:t>2.Establish connection to DBMS </a:t>
            </a:r>
          </a:p>
          <a:p>
            <a:pPr marL="0" indent="0">
              <a:buNone/>
            </a:pPr>
            <a:r>
              <a:rPr lang="de-DE" dirty="0"/>
              <a:t>3.Create </a:t>
            </a:r>
            <a:r>
              <a:rPr lang="de-DE" dirty="0" err="1"/>
              <a:t>query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4.Execute </a:t>
            </a:r>
            <a:r>
              <a:rPr lang="de-DE" dirty="0" err="1"/>
              <a:t>query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5.Process </a:t>
            </a:r>
            <a:r>
              <a:rPr lang="de-DE" dirty="0" err="1"/>
              <a:t>result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en-US" dirty="0"/>
              <a:t>6.Close connection to DBMS 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A52D1F-5BCD-432B-B487-6AB71AE2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3448"/>
            <a:ext cx="3960440" cy="2800377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1B98E-E91B-453B-A97B-FBBA55507AC0}"/>
              </a:ext>
            </a:extLst>
          </p:cNvPr>
          <p:cNvSpPr/>
          <p:nvPr/>
        </p:nvSpPr>
        <p:spPr>
          <a:xfrm rot="10800000">
            <a:off x="5662364" y="2309888"/>
            <a:ext cx="432048" cy="4939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35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53C-8D16-43B2-8D0A-25DA1A5E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CBCD-A172-482E-A4B7-679B68C8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Imports: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DB connection: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9BE76-2C83-4249-BC3F-42575C925F05}"/>
              </a:ext>
            </a:extLst>
          </p:cNvPr>
          <p:cNvSpPr txBox="1"/>
          <p:nvPr/>
        </p:nvSpPr>
        <p:spPr>
          <a:xfrm>
            <a:off x="4053396" y="1922451"/>
            <a:ext cx="5617921" cy="6809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>
                <a:latin typeface="Courier New"/>
                <a:cs typeface="Courier New"/>
              </a:rPr>
              <a:t>import </a:t>
            </a:r>
            <a:r>
              <a:rPr lang="en-US" sz="2400" dirty="0" err="1">
                <a:latin typeface="Courier New"/>
                <a:cs typeface="Courier New"/>
              </a:rPr>
              <a:t>java.sql</a:t>
            </a:r>
            <a:r>
              <a:rPr lang="en-US" sz="2400" dirty="0">
                <a:latin typeface="Courier New"/>
                <a:cs typeface="Courier New"/>
              </a:rPr>
              <a:t>.*;</a:t>
            </a:r>
            <a:br>
              <a:rPr lang="en-US" sz="24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C8A2-B597-4893-AAE5-2FC4DBE2502E}"/>
              </a:ext>
            </a:extLst>
          </p:cNvPr>
          <p:cNvSpPr txBox="1"/>
          <p:nvPr/>
        </p:nvSpPr>
        <p:spPr>
          <a:xfrm>
            <a:off x="1185923" y="3429000"/>
            <a:ext cx="11038131" cy="71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/>
                <a:cs typeface="Courier New"/>
              </a:rPr>
              <a:t>String </a:t>
            </a:r>
            <a:r>
              <a:rPr lang="en-US" sz="2000" dirty="0" err="1">
                <a:latin typeface="Courier New"/>
                <a:cs typeface="Courier New"/>
              </a:rPr>
              <a:t>dburl</a:t>
            </a:r>
            <a:r>
              <a:rPr lang="en-US" sz="2000" dirty="0">
                <a:latin typeface="Courier New"/>
                <a:cs typeface="Courier New"/>
              </a:rPr>
              <a:t> = "</a:t>
            </a:r>
            <a:r>
              <a:rPr lang="de-DE" sz="2000" b="1" dirty="0" err="1"/>
              <a:t>jdbc:oracle:thin</a:t>
            </a:r>
            <a:r>
              <a:rPr lang="de-DE" sz="2000" b="1" dirty="0"/>
              <a:t>:@oracle-lab.cs.univie.ac.at:1521:lab</a:t>
            </a:r>
            <a:r>
              <a:rPr lang="en-US" sz="2000" dirty="0">
                <a:latin typeface="Courier New"/>
                <a:cs typeface="Courier New"/>
              </a:rPr>
              <a:t>";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/>
                <a:cs typeface="Courier New"/>
              </a:rPr>
              <a:t>Connection con = </a:t>
            </a:r>
            <a:r>
              <a:rPr lang="en-US" sz="2400" b="1" dirty="0" err="1">
                <a:latin typeface="Courier New"/>
                <a:cs typeface="Courier New"/>
              </a:rPr>
              <a:t>DriverManager</a:t>
            </a:r>
            <a:r>
              <a:rPr lang="en-US" sz="2000" dirty="0" err="1">
                <a:latin typeface="Courier New"/>
                <a:cs typeface="Courier New"/>
              </a:rPr>
              <a:t>.getConnection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dburl</a:t>
            </a:r>
            <a:r>
              <a:rPr lang="en-US" sz="2000" dirty="0">
                <a:latin typeface="Courier New"/>
                <a:cs typeface="Courier New"/>
              </a:rPr>
              <a:t>, "name", "</a:t>
            </a:r>
            <a:r>
              <a:rPr lang="en-US" sz="2000" dirty="0" err="1">
                <a:latin typeface="Courier New"/>
                <a:cs typeface="Courier New"/>
              </a:rPr>
              <a:t>pwd</a:t>
            </a:r>
            <a:r>
              <a:rPr lang="en-US" sz="2000" dirty="0">
                <a:latin typeface="Courier New"/>
                <a:cs typeface="Courier New"/>
              </a:rPr>
              <a:t>");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9A374B-B7E7-4A9A-9D77-A33B2E54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4206782"/>
            <a:ext cx="7416824" cy="1618521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E1E2FF27-ECEB-45D5-AB67-3FD609675D58}"/>
              </a:ext>
            </a:extLst>
          </p:cNvPr>
          <p:cNvSpPr txBox="1">
            <a:spLocks/>
          </p:cNvSpPr>
          <p:nvPr/>
        </p:nvSpPr>
        <p:spPr>
          <a:xfrm>
            <a:off x="834033" y="5831083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3:</a:t>
            </a:r>
          </a:p>
          <a:p>
            <a:r>
              <a:rPr lang="en-US" dirty="0"/>
              <a:t>Establish Connection to DB</a:t>
            </a:r>
          </a:p>
        </p:txBody>
      </p:sp>
    </p:spTree>
    <p:extLst>
      <p:ext uri="{BB962C8B-B14F-4D97-AF65-F5344CB8AC3E}">
        <p14:creationId xmlns:p14="http://schemas.microsoft.com/office/powerpoint/2010/main" val="7861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2DB19-75AB-46C1-B821-C6549D86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99C7C-FC49-4105-8AC9-B529A0C7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1.Load a JDBC driver </a:t>
            </a:r>
          </a:p>
          <a:p>
            <a:pPr marL="0" indent="0">
              <a:buNone/>
            </a:pPr>
            <a:r>
              <a:rPr lang="en-US" dirty="0"/>
              <a:t>2.Establish connection to DBMS </a:t>
            </a:r>
          </a:p>
          <a:p>
            <a:pPr marL="0" indent="0">
              <a:buNone/>
            </a:pPr>
            <a:r>
              <a:rPr lang="de-DE" dirty="0"/>
              <a:t>3.Create </a:t>
            </a:r>
            <a:r>
              <a:rPr lang="de-DE" dirty="0" err="1"/>
              <a:t>query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4.Execute </a:t>
            </a:r>
            <a:r>
              <a:rPr lang="de-DE" dirty="0" err="1"/>
              <a:t>query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5.Process </a:t>
            </a:r>
            <a:r>
              <a:rPr lang="de-DE" dirty="0" err="1"/>
              <a:t>result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en-US" dirty="0"/>
              <a:t>6.Close connection to DBMS 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A52D1F-5BCD-432B-B487-6AB71AE2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3448"/>
            <a:ext cx="3960440" cy="2800377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1B98E-E91B-453B-A97B-FBBA55507AC0}"/>
              </a:ext>
            </a:extLst>
          </p:cNvPr>
          <p:cNvSpPr/>
          <p:nvPr/>
        </p:nvSpPr>
        <p:spPr>
          <a:xfrm rot="10800000">
            <a:off x="5662364" y="2901327"/>
            <a:ext cx="432048" cy="4939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0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53C-8D16-43B2-8D0A-25DA1A5E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CBCD-A172-482E-A4B7-679B68C8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query: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entries of result set with </a:t>
            </a:r>
            <a:r>
              <a:rPr lang="en-US" dirty="0" err="1">
                <a:latin typeface="Courier New"/>
                <a:cs typeface="Courier New"/>
              </a:rPr>
              <a:t>rs.next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B064B-7452-4D50-9732-7F4DA86E3586}"/>
              </a:ext>
            </a:extLst>
          </p:cNvPr>
          <p:cNvSpPr txBox="1"/>
          <p:nvPr/>
        </p:nvSpPr>
        <p:spPr>
          <a:xfrm>
            <a:off x="1725541" y="2367058"/>
            <a:ext cx="9800644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/>
                <a:cs typeface="Courier New"/>
              </a:rPr>
              <a:t>Statement </a:t>
            </a:r>
            <a:r>
              <a:rPr lang="en-US" sz="2000" dirty="0" err="1">
                <a:latin typeface="Courier New"/>
                <a:cs typeface="Courier New"/>
              </a:rPr>
              <a:t>stmt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con.createStatement</a:t>
            </a:r>
            <a:r>
              <a:rPr lang="en-US" sz="2000" dirty="0">
                <a:latin typeface="Courier New"/>
                <a:cs typeface="Courier New"/>
              </a:rPr>
              <a:t>();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String </a:t>
            </a:r>
            <a:r>
              <a:rPr lang="en-US" sz="2000" dirty="0" err="1">
                <a:latin typeface="Courier New"/>
                <a:cs typeface="Courier New"/>
              </a:rPr>
              <a:t>personen</a:t>
            </a:r>
            <a:r>
              <a:rPr lang="en-US" sz="2000" dirty="0">
                <a:latin typeface="Courier New"/>
                <a:cs typeface="Courier New"/>
              </a:rPr>
              <a:t> = "SELECT * FROM person"; 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err="1">
                <a:latin typeface="Courier New"/>
                <a:cs typeface="Courier New"/>
              </a:rPr>
              <a:t>ResultSet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rs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stmt.executeQuery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personen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048DC-17BF-49BD-A96B-6383BB6B66D2}"/>
              </a:ext>
            </a:extLst>
          </p:cNvPr>
          <p:cNvSpPr txBox="1"/>
          <p:nvPr/>
        </p:nvSpPr>
        <p:spPr>
          <a:xfrm>
            <a:off x="1731044" y="4524058"/>
            <a:ext cx="9700028" cy="12080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/>
                <a:cs typeface="Courier New"/>
              </a:rPr>
              <a:t>while (</a:t>
            </a:r>
            <a:r>
              <a:rPr lang="en-US" sz="2000" dirty="0" err="1">
                <a:latin typeface="Courier New"/>
                <a:cs typeface="Courier New"/>
              </a:rPr>
              <a:t>rs.next</a:t>
            </a:r>
            <a:r>
              <a:rPr lang="en-US" sz="2000" dirty="0">
                <a:latin typeface="Courier New"/>
                <a:cs typeface="Courier New"/>
              </a:rPr>
              <a:t>()) {</a:t>
            </a:r>
            <a:endParaRPr lang="en-US" dirty="0">
              <a:latin typeface="Corbel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/>
                <a:cs typeface="Courier New"/>
              </a:rPr>
              <a:t>  String pers = </a:t>
            </a:r>
            <a:r>
              <a:rPr lang="en-US" sz="2000" dirty="0" err="1">
                <a:latin typeface="Courier New"/>
                <a:cs typeface="Courier New"/>
              </a:rPr>
              <a:t>rs.getString</a:t>
            </a:r>
            <a:r>
              <a:rPr lang="en-US" sz="2000" dirty="0">
                <a:latin typeface="Courier New"/>
                <a:cs typeface="Courier New"/>
              </a:rPr>
              <a:t>("name");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  </a:t>
            </a:r>
            <a:r>
              <a:rPr lang="en-US" sz="2000" dirty="0" err="1">
                <a:latin typeface="Courier New"/>
                <a:cs typeface="Courier New"/>
              </a:rPr>
              <a:t>System.out.println</a:t>
            </a:r>
            <a:r>
              <a:rPr lang="en-US" sz="2000" dirty="0">
                <a:latin typeface="Courier New"/>
                <a:cs typeface="Courier New"/>
              </a:rPr>
              <a:t>(pers + " " + </a:t>
            </a:r>
            <a:r>
              <a:rPr lang="en-US" sz="2000" dirty="0" err="1">
                <a:latin typeface="Courier New"/>
                <a:cs typeface="Courier New"/>
              </a:rPr>
              <a:t>rs.getString</a:t>
            </a:r>
            <a:r>
              <a:rPr lang="en-US" sz="2000" dirty="0">
                <a:latin typeface="Courier New"/>
                <a:cs typeface="Courier New"/>
              </a:rPr>
              <a:t>("surname")); 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04AE4A2D-E450-4CBE-8939-ECE04E797486}"/>
              </a:ext>
            </a:extLst>
          </p:cNvPr>
          <p:cNvSpPr txBox="1">
            <a:spLocks/>
          </p:cNvSpPr>
          <p:nvPr/>
        </p:nvSpPr>
        <p:spPr>
          <a:xfrm>
            <a:off x="834033" y="5831083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</a:t>
            </a:r>
          </a:p>
          <a:p>
            <a:r>
              <a:rPr lang="en-US" dirty="0"/>
              <a:t>Create and Execute Statement</a:t>
            </a:r>
          </a:p>
        </p:txBody>
      </p:sp>
    </p:spTree>
    <p:extLst>
      <p:ext uri="{BB962C8B-B14F-4D97-AF65-F5344CB8AC3E}">
        <p14:creationId xmlns:p14="http://schemas.microsoft.com/office/powerpoint/2010/main" val="1194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Office PowerPoint</Application>
  <PresentationFormat>Benutzerdefiniert</PresentationFormat>
  <Paragraphs>73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Courier New</vt:lpstr>
      <vt:lpstr>Office</vt:lpstr>
      <vt:lpstr>JDBC &amp; Oracle DB</vt:lpstr>
      <vt:lpstr>Goals and Non-Goals of the Tutorial</vt:lpstr>
      <vt:lpstr>PowerPoint-Präsentation</vt:lpstr>
      <vt:lpstr>PowerPoint-Präsentation</vt:lpstr>
      <vt:lpstr>JDBC</vt:lpstr>
      <vt:lpstr>Next Steps</vt:lpstr>
      <vt:lpstr>JDBC</vt:lpstr>
      <vt:lpstr>Next Steps</vt:lpstr>
      <vt:lpstr>JDBC (continued)</vt:lpstr>
      <vt:lpstr>JDBC (continued)</vt:lpstr>
      <vt:lpstr>JAVA App design</vt:lpstr>
      <vt:lpstr>Extension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&amp; Oracle database</dc:title>
  <dc:creator>Thomas Fenz</dc:creator>
  <cp:lastModifiedBy>StudentIn</cp:lastModifiedBy>
  <cp:revision>304</cp:revision>
  <dcterms:created xsi:type="dcterms:W3CDTF">2018-05-02T20:31:58Z</dcterms:created>
  <dcterms:modified xsi:type="dcterms:W3CDTF">2020-05-21T17:17:31Z</dcterms:modified>
</cp:coreProperties>
</file>