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8" r:id="rId4"/>
    <p:sldId id="263" r:id="rId5"/>
    <p:sldId id="264" r:id="rId6"/>
    <p:sldId id="286" r:id="rId7"/>
    <p:sldId id="266" r:id="rId8"/>
    <p:sldId id="281" r:id="rId9"/>
    <p:sldId id="282" r:id="rId10"/>
    <p:sldId id="283" r:id="rId11"/>
    <p:sldId id="284" r:id="rId12"/>
    <p:sldId id="273" r:id="rId13"/>
    <p:sldId id="280" r:id="rId14"/>
  </p:sldIdLst>
  <p:sldSz cx="1218882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855C5A3-FBC7-4524-8350-C62E9A81726E}">
          <p14:sldIdLst>
            <p14:sldId id="256"/>
            <p14:sldId id="267"/>
            <p14:sldId id="268"/>
            <p14:sldId id="263"/>
            <p14:sldId id="264"/>
            <p14:sldId id="286"/>
            <p14:sldId id="266"/>
            <p14:sldId id="281"/>
            <p14:sldId id="282"/>
            <p14:sldId id="283"/>
            <p14:sldId id="284"/>
            <p14:sldId id="273"/>
            <p14:sldId id="280"/>
          </p14:sldIdLst>
        </p14:section>
        <p14:section name="Abschnitt ohne Titel" id="{DE10DE52-6526-48B8-8669-B46EE773E7B9}">
          <p14:sldIdLst/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432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userId="043ea3c6379fd7cb" providerId="Windows Live" clId="Web-{3C5DEA03-E566-49B7-8D8A-1241D7A60333}"/>
    <pc:docChg chg="addSld modSld">
      <pc:chgData name="Gastbenutzer" userId="043ea3c6379fd7cb" providerId="Windows Live" clId="Web-{3C5DEA03-E566-49B7-8D8A-1241D7A60333}" dt="2019-01-08T17:45:26.500" v="1012" actId="20577"/>
      <pc:docMkLst>
        <pc:docMk/>
      </pc:docMkLst>
      <pc:sldChg chg="modSp new">
        <pc:chgData name="Gastbenutzer" userId="043ea3c6379fd7cb" providerId="Windows Live" clId="Web-{3C5DEA03-E566-49B7-8D8A-1241D7A60333}" dt="2019-01-08T17:30:51.072" v="747" actId="20577"/>
        <pc:sldMkLst>
          <pc:docMk/>
          <pc:sldMk cId="2579488626" sldId="269"/>
        </pc:sldMkLst>
        <pc:spChg chg="mod">
          <ac:chgData name="Gastbenutzer" userId="043ea3c6379fd7cb" providerId="Windows Live" clId="Web-{3C5DEA03-E566-49B7-8D8A-1241D7A60333}" dt="2019-01-08T16:42:37.591" v="3" actId="20577"/>
          <ac:spMkLst>
            <pc:docMk/>
            <pc:sldMk cId="2579488626" sldId="269"/>
            <ac:spMk id="2" creationId="{14659F58-7837-49DA-BF5F-4DC8DE30C92B}"/>
          </ac:spMkLst>
        </pc:spChg>
        <pc:spChg chg="mod">
          <ac:chgData name="Gastbenutzer" userId="043ea3c6379fd7cb" providerId="Windows Live" clId="Web-{3C5DEA03-E566-49B7-8D8A-1241D7A60333}" dt="2019-01-08T17:30:51.072" v="747" actId="20577"/>
          <ac:spMkLst>
            <pc:docMk/>
            <pc:sldMk cId="2579488626" sldId="269"/>
            <ac:spMk id="3" creationId="{5A38B766-2C44-4DB3-9964-64A6B9A9E684}"/>
          </ac:spMkLst>
        </pc:spChg>
      </pc:sldChg>
      <pc:sldChg chg="modSp new">
        <pc:chgData name="Gastbenutzer" userId="043ea3c6379fd7cb" providerId="Windows Live" clId="Web-{3C5DEA03-E566-49B7-8D8A-1241D7A60333}" dt="2019-01-08T17:31:03.104" v="749" actId="14100"/>
        <pc:sldMkLst>
          <pc:docMk/>
          <pc:sldMk cId="2081019628" sldId="270"/>
        </pc:sldMkLst>
        <pc:spChg chg="mod">
          <ac:chgData name="Gastbenutzer" userId="043ea3c6379fd7cb" providerId="Windows Live" clId="Web-{3C5DEA03-E566-49B7-8D8A-1241D7A60333}" dt="2019-01-08T17:16:52.395" v="384" actId="20577"/>
          <ac:spMkLst>
            <pc:docMk/>
            <pc:sldMk cId="2081019628" sldId="270"/>
            <ac:spMk id="2" creationId="{4D6DC0A6-DAA9-4779-93E1-8953F773BEBF}"/>
          </ac:spMkLst>
        </pc:spChg>
        <pc:spChg chg="mod">
          <ac:chgData name="Gastbenutzer" userId="043ea3c6379fd7cb" providerId="Windows Live" clId="Web-{3C5DEA03-E566-49B7-8D8A-1241D7A60333}" dt="2019-01-08T17:31:03.104" v="749" actId="14100"/>
          <ac:spMkLst>
            <pc:docMk/>
            <pc:sldMk cId="2081019628" sldId="270"/>
            <ac:spMk id="3" creationId="{DB9C7C9F-61F3-4707-8A81-4659EE25BB24}"/>
          </ac:spMkLst>
        </pc:spChg>
      </pc:sldChg>
      <pc:sldChg chg="modSp new">
        <pc:chgData name="Gastbenutzer" userId="043ea3c6379fd7cb" providerId="Windows Live" clId="Web-{3C5DEA03-E566-49B7-8D8A-1241D7A60333}" dt="2019-01-08T17:45:24.984" v="1010" actId="20577"/>
        <pc:sldMkLst>
          <pc:docMk/>
          <pc:sldMk cId="90003440" sldId="271"/>
        </pc:sldMkLst>
        <pc:spChg chg="mod">
          <ac:chgData name="Gastbenutzer" userId="043ea3c6379fd7cb" providerId="Windows Live" clId="Web-{3C5DEA03-E566-49B7-8D8A-1241D7A60333}" dt="2019-01-08T17:35:39.074" v="775" actId="20577"/>
          <ac:spMkLst>
            <pc:docMk/>
            <pc:sldMk cId="90003440" sldId="271"/>
            <ac:spMk id="2" creationId="{904F91C9-E1FC-4E86-8E05-21C37BED0199}"/>
          </ac:spMkLst>
        </pc:spChg>
        <pc:spChg chg="mod">
          <ac:chgData name="Gastbenutzer" userId="043ea3c6379fd7cb" providerId="Windows Live" clId="Web-{3C5DEA03-E566-49B7-8D8A-1241D7A60333}" dt="2019-01-08T17:45:24.984" v="1010" actId="20577"/>
          <ac:spMkLst>
            <pc:docMk/>
            <pc:sldMk cId="90003440" sldId="271"/>
            <ac:spMk id="3" creationId="{917C9428-F820-4E1C-8224-99011C7666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2554A-4C2B-4841-A31C-B4CB97FFF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CB7DD4-2932-4E60-B84C-9BAB362DF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C57D81-DC00-4FE0-95F8-944BB4E7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B6A68A-9EDA-4C4E-B1DE-41B70381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C7F982-27FC-4FBF-8E5D-C75340D2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5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A5491-5477-4B90-9FD5-122E39FD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5693D4-EFB0-4123-9DEB-3AF6A9580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41C5E9-A404-4B09-AE82-AD07750D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216073-0D1E-4B9D-92BD-DD4AEEB7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EDD227-9443-4D16-808A-858A3209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B04277-F5AC-47FE-908B-53303305B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E393A9-5596-486C-BF77-5300F07CE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4F6AE-9C78-464C-920E-029D869B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3BC2D-6636-4F19-BF29-5E42A0E1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23B5BF-76DD-4A28-A8ED-6DF222EB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B89CC-C300-46AB-B35D-C5E05D4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CC9AA-96C0-43AF-BE8B-1BD24DF3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6A88A-97B5-492B-BEFA-377B7777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C3D2C-9BDA-4798-8428-653965FF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F284E-3126-4A3B-9AB1-72780F07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8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F540C-A57A-4DBB-A1BB-7DF096BC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AE4D14-A066-44E4-BD72-21F64F2A7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7A957-3110-4F05-8583-42C73BE7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F19D8-0B8E-45EB-B1C9-E0642A19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85E3F-6701-470C-BB3F-E1D293DB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AAE1F-4DF2-43B1-882A-D3C7F7D5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92EB8A-166F-4743-82A9-DFD590558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E435B6-FB9A-49C1-BB9C-A67FACCC9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F2D72A-8C54-4524-9382-4D3244DC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4ADF70-AC0F-4638-987C-8C3BE86D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3C4A57-CE4C-4F03-8403-90D1880C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71294-E01C-4E25-A9B4-4EF72153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3C4D24-8882-4D86-9213-B4B0B6C06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BDB998-42F6-45F2-8CDD-6EFD15222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24E16-82AE-49AF-BB60-22BB7E851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90A157-77C4-475C-AD89-025FA6FFD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A09956-F696-4DED-B163-5885B955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92F664-EFDD-4A69-A0E6-DB107B2D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6A88D31-9532-454E-B240-0019DA3A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9761-CEBD-4C8C-8537-BD3BE3AE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CB0791-67BC-430D-9C57-51C07090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E4949A-F9C7-4950-9F8C-870EAEAF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D5D72D-5C42-4279-81E9-0881E71C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699EF7-6455-4711-A1D2-F6E5B54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044A99-4B49-4B0C-A877-79E2555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18158-A72C-497A-8761-491772BD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6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E3F8E-CF94-4BFB-B624-DA177230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04CBC-0269-453D-B0C3-AB5E3053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DE5095-7D7D-469A-A3A3-57E63BCBF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160687-2EE5-4E21-879D-F5F5BC61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A507B1-880C-4043-B27C-02F8D7D9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1E0B36-D5EA-4B8A-BD0A-A33DFC36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1C271-CA5A-414B-8B88-4CD2DE62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82A2CD-96F3-42E7-A5BF-30357393A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A943C0-05F1-46C3-9DCA-3B82604A9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35F416-6B40-4698-B57D-E0B40BE5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788C77-B46E-41E7-8F6D-B66DE709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AD900E-3B55-4A16-88F3-216B3EBD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9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8163C2-1DB8-46A4-9649-34E33662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58DA14-34F4-4246-A119-C4CBEF97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51FCB-FEFB-43C6-8931-7A805F8DC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17E31-45A5-4EBF-9794-1C5E22E19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62545-CB54-45B9-BB1B-A70EF84D2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&amp; Oracle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dirty="0" err="1"/>
              <a:t>Using</a:t>
            </a:r>
            <a:r>
              <a:rPr lang="de-AT" b="1" dirty="0"/>
              <a:t> OCI8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D9B-7905-4AB9-90D5-A02A97D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connection with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964E-0960-4F54-A2D8-59EB763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Extend the </a:t>
            </a:r>
            <a:r>
              <a:rPr lang="en-GB" dirty="0" err="1"/>
              <a:t>index.php</a:t>
            </a:r>
            <a:r>
              <a:rPr lang="en-GB" dirty="0"/>
              <a:t> and the </a:t>
            </a:r>
            <a:r>
              <a:rPr lang="en-GB" dirty="0" err="1"/>
              <a:t>DatabaseHelper.php</a:t>
            </a:r>
            <a:r>
              <a:rPr lang="en-GB" dirty="0"/>
              <a:t>: Add function which automatically adds the Person „Ann Smith“ if </a:t>
            </a:r>
            <a:r>
              <a:rPr lang="en-GB" dirty="0" err="1"/>
              <a:t>index.php</a:t>
            </a:r>
            <a:r>
              <a:rPr lang="en-GB" dirty="0"/>
              <a:t> is loaded</a:t>
            </a:r>
          </a:p>
          <a:p>
            <a:pPr marL="457063" lvl="1" indent="0">
              <a:buNone/>
            </a:pPr>
            <a:endParaRPr lang="en-GB" dirty="0"/>
          </a:p>
          <a:p>
            <a:pPr marL="4570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insertAnnSmith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0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0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//your code</a:t>
            </a:r>
          </a:p>
          <a:p>
            <a:pPr marL="4570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D9B-7905-4AB9-90D5-A02A97D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connection with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964E-0960-4F54-A2D8-59EB763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/>
              <a:t>Extend the </a:t>
            </a:r>
            <a:r>
              <a:rPr lang="en-GB" dirty="0" err="1"/>
              <a:t>DatabaseHelper.php</a:t>
            </a:r>
            <a:r>
              <a:rPr lang="en-GB" dirty="0"/>
              <a:t>: Add function which returns all Persons with the name „Ann Smith“ ´- add them to the </a:t>
            </a:r>
            <a:r>
              <a:rPr lang="en-GB" dirty="0" err="1"/>
              <a:t>index.php</a:t>
            </a:r>
            <a:endParaRPr lang="en-GB" dirty="0"/>
          </a:p>
          <a:p>
            <a:pPr lvl="1"/>
            <a:endParaRPr lang="en-GB" dirty="0"/>
          </a:p>
          <a:p>
            <a:pPr marL="4570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getAnnSmiths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0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0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//your code</a:t>
            </a:r>
          </a:p>
          <a:p>
            <a:pPr marL="457063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CFD4B-69A7-4133-9F19-5BD79322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Bootstrap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D1A78-EDC4-4B9A-94CF-7226F0DA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 a Bootstrap </a:t>
            </a:r>
            <a:r>
              <a:rPr lang="de-DE" dirty="0" err="1"/>
              <a:t>template</a:t>
            </a:r>
            <a:r>
              <a:rPr lang="de-DE" dirty="0"/>
              <a:t> and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/>
              <a:t>Create a form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inserting</a:t>
            </a:r>
            <a:r>
              <a:rPr lang="de-DE" dirty="0"/>
              <a:t>, </a:t>
            </a:r>
            <a:r>
              <a:rPr lang="de-DE" dirty="0" err="1"/>
              <a:t>listing</a:t>
            </a:r>
            <a:r>
              <a:rPr lang="de-DE" dirty="0"/>
              <a:t> and </a:t>
            </a:r>
            <a:r>
              <a:rPr lang="de-DE" dirty="0" err="1"/>
              <a:t>deleting</a:t>
            </a:r>
            <a:r>
              <a:rPr lang="de-DE" dirty="0"/>
              <a:t> </a:t>
            </a:r>
            <a:r>
              <a:rPr lang="de-DE" dirty="0" err="1"/>
              <a:t>persons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209BD06-56BF-4E91-8653-D7275C6D9DDA}"/>
              </a:ext>
            </a:extLst>
          </p:cNvPr>
          <p:cNvSpPr/>
          <p:nvPr/>
        </p:nvSpPr>
        <p:spPr>
          <a:xfrm>
            <a:off x="1053852" y="4509120"/>
            <a:ext cx="90230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r>
              <a:rPr lang="de-DE" dirty="0"/>
              <a:t>http://demo.themewagon.com/preview/free-bootstrap-admin-dashboard-template-majestic-admin</a:t>
            </a:r>
          </a:p>
        </p:txBody>
      </p:sp>
    </p:spTree>
    <p:extLst>
      <p:ext uri="{BB962C8B-B14F-4D97-AF65-F5344CB8AC3E}">
        <p14:creationId xmlns:p14="http://schemas.microsoft.com/office/powerpoint/2010/main" val="99996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45FBF-642A-4A18-B59F-0BB9770B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Points </a:t>
            </a:r>
            <a:r>
              <a:rPr lang="de-DE" dirty="0" err="1"/>
              <a:t>of</a:t>
            </a:r>
            <a:r>
              <a:rPr lang="de-DE" dirty="0"/>
              <a:t> Extension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EE770-D3A4-4762-B937-9D4147E9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Call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/>
              <a:t>Class-</a:t>
            </a:r>
            <a:r>
              <a:rPr lang="de-DE" dirty="0" err="1"/>
              <a:t>based</a:t>
            </a:r>
            <a:r>
              <a:rPr lang="de-DE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47546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ABDC-C483-4FC4-88DE-D9AEB2E2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PHP &amp; Oracle database</a:t>
            </a:r>
            <a:endParaRPr lang="de-AT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5BC13-EC35-4A84-8F56-45805503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FFCEE-CCAE-499F-AB49-9C2A67E89C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58" y="2173796"/>
            <a:ext cx="3501008" cy="35010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7C8298-1852-4C60-BF04-656CF543087B}"/>
              </a:ext>
            </a:extLst>
          </p:cNvPr>
          <p:cNvSpPr/>
          <p:nvPr/>
        </p:nvSpPr>
        <p:spPr>
          <a:xfrm>
            <a:off x="230731" y="1775563"/>
            <a:ext cx="4324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600" dirty="0">
                <a:solidFill>
                  <a:schemeClr val="tx1">
                    <a:lumMod val="65000"/>
                  </a:schemeClr>
                </a:solidFill>
              </a:rPr>
              <a:t>JAVA </a:t>
            </a:r>
            <a:r>
              <a:rPr lang="de-AT" sz="3600" dirty="0" err="1">
                <a:solidFill>
                  <a:schemeClr val="tx1">
                    <a:lumMod val="65000"/>
                  </a:schemeClr>
                </a:solidFill>
              </a:rPr>
              <a:t>data</a:t>
            </a:r>
            <a:r>
              <a:rPr lang="de-AT" sz="3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de-AT" sz="3600" dirty="0" err="1">
                <a:solidFill>
                  <a:schemeClr val="tx1">
                    <a:lumMod val="65000"/>
                  </a:schemeClr>
                </a:solidFill>
              </a:rPr>
              <a:t>generator</a:t>
            </a:r>
            <a:endParaRPr lang="de-AT" sz="3600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FF8AE-49E5-4536-8919-2CE99FDE32A9}"/>
              </a:ext>
            </a:extLst>
          </p:cNvPr>
          <p:cNvCxnSpPr>
            <a:cxnSpLocks/>
          </p:cNvCxnSpPr>
          <p:nvPr/>
        </p:nvCxnSpPr>
        <p:spPr>
          <a:xfrm>
            <a:off x="4319391" y="2411809"/>
            <a:ext cx="1479291" cy="1197714"/>
          </a:xfrm>
          <a:prstGeom prst="straightConnector1">
            <a:avLst/>
          </a:prstGeom>
          <a:ln w="76200">
            <a:solidFill>
              <a:schemeClr val="tx1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>
            <a:extLst>
              <a:ext uri="{FF2B5EF4-FFF2-40B4-BE49-F238E27FC236}">
                <a16:creationId xmlns:a16="http://schemas.microsoft.com/office/drawing/2014/main" id="{DBFCF1E3-79AA-43EB-A5A3-BB86F2159DA6}"/>
              </a:ext>
            </a:extLst>
          </p:cNvPr>
          <p:cNvSpPr/>
          <p:nvPr/>
        </p:nvSpPr>
        <p:spPr>
          <a:xfrm>
            <a:off x="498615" y="4519463"/>
            <a:ext cx="3501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600" dirty="0">
                <a:solidFill>
                  <a:schemeClr val="accent3">
                    <a:lumMod val="75000"/>
                  </a:schemeClr>
                </a:solidFill>
              </a:rPr>
              <a:t>PHP </a:t>
            </a:r>
            <a:r>
              <a:rPr lang="de-AT" sz="3600" dirty="0" err="1">
                <a:solidFill>
                  <a:schemeClr val="accent3">
                    <a:lumMod val="75000"/>
                  </a:schemeClr>
                </a:solidFill>
              </a:rPr>
              <a:t>application</a:t>
            </a:r>
            <a:endParaRPr lang="de-AT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F550D6-5C82-46E4-8EC0-75771D78CCDD}"/>
              </a:ext>
            </a:extLst>
          </p:cNvPr>
          <p:cNvCxnSpPr>
            <a:cxnSpLocks/>
          </p:cNvCxnSpPr>
          <p:nvPr/>
        </p:nvCxnSpPr>
        <p:spPr>
          <a:xfrm flipV="1">
            <a:off x="3840762" y="4797152"/>
            <a:ext cx="2037626" cy="90954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B4E32-18BB-4EE1-8C6E-99CB0B0862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404664"/>
            <a:ext cx="7948119" cy="698583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1488632-B2C5-42C0-A447-F24A08D277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62"/>
          <a:stretch/>
        </p:blipFill>
        <p:spPr>
          <a:xfrm>
            <a:off x="1845940" y="403608"/>
            <a:ext cx="7948119" cy="2161296"/>
          </a:xfrm>
          <a:prstGeom prst="rect">
            <a:avLst/>
          </a:prstGeom>
        </p:spPr>
      </p:pic>
      <p:sp>
        <p:nvSpPr>
          <p:cNvPr id="3" name="Title 12">
            <a:extLst>
              <a:ext uri="{FF2B5EF4-FFF2-40B4-BE49-F238E27FC236}">
                <a16:creationId xmlns:a16="http://schemas.microsoft.com/office/drawing/2014/main" id="{7DC5311F-21E0-4878-B122-4DCD91861257}"/>
              </a:ext>
            </a:extLst>
          </p:cNvPr>
          <p:cNvSpPr txBox="1">
            <a:spLocks/>
          </p:cNvSpPr>
          <p:nvPr/>
        </p:nvSpPr>
        <p:spPr>
          <a:xfrm>
            <a:off x="765820" y="692696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 Model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9898A3F-F726-475B-9EA3-D0EBB24D904D}"/>
              </a:ext>
            </a:extLst>
          </p:cNvPr>
          <p:cNvSpPr/>
          <p:nvPr/>
        </p:nvSpPr>
        <p:spPr>
          <a:xfrm>
            <a:off x="3430116" y="188640"/>
            <a:ext cx="3816424" cy="2520280"/>
          </a:xfrm>
          <a:prstGeom prst="ellipse">
            <a:avLst/>
          </a:prstGeom>
          <a:noFill/>
          <a:ln w="5715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79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8ACD62FB-835E-4015-BF45-1A260EBE1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1056412"/>
            <a:ext cx="5232523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     NOT 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pk_per_pid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400" dirty="0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SEQUENCE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seq_person_pid</a:t>
            </a:r>
            <a:b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WITH </a:t>
            </a:r>
            <a:r>
              <a:rPr lang="de-DE" altLang="de-DE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de-DE" altLang="de-DE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MINVALUE </a:t>
            </a:r>
            <a:r>
              <a:rPr lang="de-DE" altLang="de-DE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de-DE" altLang="de-DE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 BY </a:t>
            </a:r>
            <a:r>
              <a:rPr lang="de-DE" altLang="de-DE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de-DE" altLang="de-DE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 </a:t>
            </a:r>
            <a:r>
              <a:rPr lang="de-DE" altLang="de-DE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tri_person_pid</a:t>
            </a:r>
            <a:b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INSERT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b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seq_person_pid.</a:t>
            </a:r>
            <a:r>
              <a:rPr lang="de-DE" altLang="de-DE" sz="14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br>
              <a:rPr lang="de-DE" altLang="de-DE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altLang="de-DE" sz="14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br>
              <a:rPr lang="de-DE" altLang="de-DE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altLang="de-DE" sz="14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dual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0D5D440-4655-4C48-9FCC-55E96CC523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4825" y="0"/>
            <a:ext cx="9144000" cy="1020763"/>
          </a:xfrm>
        </p:spPr>
        <p:txBody>
          <a:bodyPr/>
          <a:lstStyle/>
          <a:p>
            <a:pPr algn="r"/>
            <a:r>
              <a:rPr lang="de-AT" dirty="0"/>
              <a:t>SQL 1/2</a:t>
            </a:r>
          </a:p>
        </p:txBody>
      </p:sp>
    </p:spTree>
    <p:extLst>
      <p:ext uri="{BB962C8B-B14F-4D97-AF65-F5344CB8AC3E}">
        <p14:creationId xmlns:p14="http://schemas.microsoft.com/office/powerpoint/2010/main" val="3495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3F5C6E-B563-4D93-B052-542F7EC0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28" y="764704"/>
            <a:ext cx="4588115" cy="55399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de-DE" altLang="de-DE" sz="1400" i="1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p_delete_person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p_person_id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lang="de-DE" altLang="de-DE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de-DE" altLang="de-DE" sz="14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p_error_code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NUMBER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DELETE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b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p_person_id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</a:t>
            </a:r>
            <a:r>
              <a:rPr lang="de-DE" altLang="de-DE" sz="14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p_error_code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p_error_code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COMMIT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ROLLBACK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WHEN OTHERS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THEN</a:t>
            </a:r>
            <a:b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altLang="de-DE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p_error_code</a:t>
            </a: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de-DE" altLang="de-DE" sz="1400" i="1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SQLCODE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14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de-DE" altLang="de-DE" sz="1400" i="1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p_delete_person</a:t>
            </a:r>
            <a:r>
              <a:rPr lang="de-DE" altLang="de-DE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de-DE" altLang="de-DE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altLang="de-DE" sz="3200" dirty="0"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1740D5-2F60-4351-A66D-0BF1707F8D7F}"/>
              </a:ext>
            </a:extLst>
          </p:cNvPr>
          <p:cNvSpPr txBox="1">
            <a:spLocks/>
          </p:cNvSpPr>
          <p:nvPr/>
        </p:nvSpPr>
        <p:spPr>
          <a:xfrm>
            <a:off x="6598468" y="1196752"/>
            <a:ext cx="4536504" cy="4267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dirty="0"/>
          </a:p>
          <a:p>
            <a:r>
              <a:rPr lang="de-DE" altLang="de-DE" sz="2800" dirty="0" err="1"/>
              <a:t>p_error_code</a:t>
            </a:r>
            <a:r>
              <a:rPr lang="de-DE" altLang="de-DE" sz="2800" dirty="0"/>
              <a:t> = </a:t>
            </a:r>
            <a:r>
              <a:rPr lang="de-AT" sz="2800" dirty="0"/>
              <a:t>1 </a:t>
            </a:r>
          </a:p>
          <a:p>
            <a:pPr lvl="3"/>
            <a:r>
              <a:rPr lang="de-AT" sz="2000" dirty="0"/>
              <a:t>&gt; OK</a:t>
            </a:r>
          </a:p>
          <a:p>
            <a:pPr lvl="3"/>
            <a:endParaRPr lang="de-AT" sz="2000" dirty="0"/>
          </a:p>
          <a:p>
            <a:r>
              <a:rPr lang="de-DE" altLang="de-DE" sz="2800" dirty="0" err="1"/>
              <a:t>p_error_code</a:t>
            </a:r>
            <a:r>
              <a:rPr lang="de-DE" altLang="de-DE" sz="2800" dirty="0"/>
              <a:t> = </a:t>
            </a:r>
            <a:r>
              <a:rPr lang="de-AT" sz="2800" dirty="0"/>
              <a:t>0 </a:t>
            </a:r>
          </a:p>
          <a:p>
            <a:pPr lvl="3"/>
            <a:r>
              <a:rPr lang="de-AT" sz="2000" dirty="0"/>
              <a:t>&gt; </a:t>
            </a:r>
            <a:r>
              <a:rPr lang="de-AT" sz="2000" dirty="0" err="1"/>
              <a:t>id</a:t>
            </a:r>
            <a:r>
              <a:rPr lang="de-AT" sz="2000" dirty="0"/>
              <a:t> not </a:t>
            </a:r>
            <a:r>
              <a:rPr lang="de-AT" sz="2000" dirty="0" err="1"/>
              <a:t>existing</a:t>
            </a:r>
            <a:endParaRPr lang="de-AT" sz="2000" dirty="0"/>
          </a:p>
          <a:p>
            <a:pPr lvl="3"/>
            <a:endParaRPr lang="de-AT" sz="2000" dirty="0"/>
          </a:p>
          <a:p>
            <a:r>
              <a:rPr lang="de-DE" altLang="de-DE" sz="2800" dirty="0" err="1"/>
              <a:t>p_error_code</a:t>
            </a:r>
            <a:r>
              <a:rPr lang="de-DE" altLang="de-DE" sz="2800" dirty="0"/>
              <a:t> = </a:t>
            </a:r>
            <a:r>
              <a:rPr lang="de-AT" sz="2800" dirty="0" err="1"/>
              <a:t>else</a:t>
            </a:r>
            <a:endParaRPr lang="de-AT" sz="2800" dirty="0"/>
          </a:p>
          <a:p>
            <a:pPr lvl="3"/>
            <a:r>
              <a:rPr lang="de-AT" sz="2000" dirty="0"/>
              <a:t>&gt; </a:t>
            </a:r>
            <a:r>
              <a:rPr lang="de-AT" sz="2000" dirty="0" err="1"/>
              <a:t>other</a:t>
            </a:r>
            <a:r>
              <a:rPr lang="de-AT" sz="2000" dirty="0"/>
              <a:t> </a:t>
            </a:r>
            <a:r>
              <a:rPr lang="de-AT" sz="2000" dirty="0" err="1"/>
              <a:t>db</a:t>
            </a:r>
            <a:r>
              <a:rPr lang="de-AT" sz="2000" dirty="0"/>
              <a:t> </a:t>
            </a:r>
            <a:r>
              <a:rPr lang="de-AT" sz="2000" dirty="0" err="1"/>
              <a:t>error</a:t>
            </a:r>
            <a:endParaRPr lang="de-AT" sz="2000" dirty="0"/>
          </a:p>
          <a:p>
            <a:pPr marL="804672" lvl="3" indent="0">
              <a:buNone/>
            </a:pPr>
            <a:r>
              <a:rPr lang="de-AT" sz="2000" dirty="0"/>
              <a:t>						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C8ACB7F-0C2B-4D95-9389-10203D3E5324}"/>
              </a:ext>
            </a:extLst>
          </p:cNvPr>
          <p:cNvSpPr/>
          <p:nvPr/>
        </p:nvSpPr>
        <p:spPr>
          <a:xfrm>
            <a:off x="9406780" y="5733256"/>
            <a:ext cx="1728192" cy="1066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Create and commit the commands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CAD1A2B-B84C-40F0-A3A1-38D17096E384}"/>
              </a:ext>
            </a:extLst>
          </p:cNvPr>
          <p:cNvSpPr/>
          <p:nvPr/>
        </p:nvSpPr>
        <p:spPr>
          <a:xfrm>
            <a:off x="4006180" y="2492896"/>
            <a:ext cx="360040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Not relevant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!</a:t>
            </a:r>
          </a:p>
        </p:txBody>
      </p:sp>
      <p:sp>
        <p:nvSpPr>
          <p:cNvPr id="7" name="Title 18">
            <a:extLst>
              <a:ext uri="{FF2B5EF4-FFF2-40B4-BE49-F238E27FC236}">
                <a16:creationId xmlns:a16="http://schemas.microsoft.com/office/drawing/2014/main" id="{0016BB27-EB0E-4AD8-91C5-FFBC6DFC96BC}"/>
              </a:ext>
            </a:extLst>
          </p:cNvPr>
          <p:cNvSpPr txBox="1">
            <a:spLocks/>
          </p:cNvSpPr>
          <p:nvPr/>
        </p:nvSpPr>
        <p:spPr>
          <a:xfrm>
            <a:off x="3044825" y="0"/>
            <a:ext cx="9144000" cy="1020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dirty="0"/>
              <a:t>SQL 2/2</a:t>
            </a:r>
          </a:p>
        </p:txBody>
      </p:sp>
    </p:spTree>
    <p:extLst>
      <p:ext uri="{BB962C8B-B14F-4D97-AF65-F5344CB8AC3E}">
        <p14:creationId xmlns:p14="http://schemas.microsoft.com/office/powerpoint/2010/main" val="10139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D9B-7905-4AB9-90D5-A02A97D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ODBC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964E-0960-4F54-A2D8-59EB763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Database Connectivity (ODBC)</a:t>
            </a:r>
          </a:p>
          <a:p>
            <a:pPr lvl="1"/>
            <a:r>
              <a:rPr lang="en-US" dirty="0"/>
              <a:t>allows to access Database management systems</a:t>
            </a:r>
          </a:p>
          <a:p>
            <a:pPr lvl="1"/>
            <a:r>
              <a:rPr lang="en-US" dirty="0"/>
              <a:t>provides a standard interface for accessing databases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26F9D1-EB0E-474F-A967-72AF3008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09" y="3266970"/>
            <a:ext cx="3667755" cy="304492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EDECF40-2700-4BE6-80EA-E8A45F98CD41}"/>
              </a:ext>
            </a:extLst>
          </p:cNvPr>
          <p:cNvSpPr/>
          <p:nvPr/>
        </p:nvSpPr>
        <p:spPr>
          <a:xfrm>
            <a:off x="5662364" y="6541405"/>
            <a:ext cx="84192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https://docs.oracle.com/database/121/ADFNS/adfns_odbc.htm?ref=binfind.com/web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CA26C47-2A94-4BCC-B36E-A84C723C2D53}"/>
              </a:ext>
            </a:extLst>
          </p:cNvPr>
          <p:cNvSpPr/>
          <p:nvPr/>
        </p:nvSpPr>
        <p:spPr>
          <a:xfrm>
            <a:off x="6022405" y="3645024"/>
            <a:ext cx="554461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i="1" dirty="0"/>
              <a:t>“The model begins with an ODBC application making a call to the Driver Manager through the ODBC application program interface (API). The Driver Manager can be either the Microsoft Driver Manager or the </a:t>
            </a:r>
            <a:r>
              <a:rPr lang="en-US" sz="1600" i="1" dirty="0" err="1"/>
              <a:t>unixODBC</a:t>
            </a:r>
            <a:r>
              <a:rPr lang="en-US" sz="1600" i="1" dirty="0"/>
              <a:t> Driver Manager. Still using the ODBC API, the Driver Manager makes a call to the ODBC Driver. The ODBC Driver accesses the database over a network communications link using the database API. “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210788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D9B-7905-4AB9-90D5-A02A97D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Brief </a:t>
            </a:r>
            <a:r>
              <a:rPr lang="de-AT" dirty="0" err="1"/>
              <a:t>overview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PHP App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964E-0960-4F54-A2D8-59EB763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>
                <a:solidFill>
                  <a:schemeClr val="accent1"/>
                </a:solidFill>
              </a:rPr>
              <a:t>index.php</a:t>
            </a:r>
            <a:endParaRPr lang="de-AT" dirty="0">
              <a:solidFill>
                <a:schemeClr val="accent1"/>
              </a:solidFill>
            </a:endParaRPr>
          </a:p>
          <a:p>
            <a:pPr lvl="1"/>
            <a:r>
              <a:rPr lang="de-AT" dirty="0" err="1"/>
              <a:t>Starting</a:t>
            </a:r>
            <a:r>
              <a:rPr lang="de-AT" dirty="0"/>
              <a:t> </a:t>
            </a:r>
            <a:r>
              <a:rPr lang="de-AT" dirty="0" err="1"/>
              <a:t>point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app</a:t>
            </a:r>
            <a:endParaRPr lang="de-AT" dirty="0"/>
          </a:p>
          <a:p>
            <a:pPr lvl="1"/>
            <a:r>
              <a:rPr lang="de-AT" dirty="0" err="1"/>
              <a:t>Contains</a:t>
            </a:r>
            <a:r>
              <a:rPr lang="de-AT" dirty="0"/>
              <a:t> all </a:t>
            </a:r>
            <a:r>
              <a:rPr lang="de-AT" dirty="0" err="1"/>
              <a:t>forms</a:t>
            </a:r>
            <a:endParaRPr lang="de-AT" dirty="0"/>
          </a:p>
          <a:p>
            <a:pPr lvl="1"/>
            <a:r>
              <a:rPr lang="de-AT" dirty="0" err="1"/>
              <a:t>Contains</a:t>
            </a:r>
            <a:r>
              <a:rPr lang="de-AT" dirty="0"/>
              <a:t> </a:t>
            </a:r>
            <a:r>
              <a:rPr lang="de-AT" dirty="0" err="1"/>
              <a:t>table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persons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>
                <a:solidFill>
                  <a:schemeClr val="accent1"/>
                </a:solidFill>
              </a:rPr>
              <a:t>DatabaseHelper.php</a:t>
            </a:r>
            <a:endParaRPr lang="de-AT" dirty="0">
              <a:solidFill>
                <a:schemeClr val="accent1"/>
              </a:solidFill>
            </a:endParaRPr>
          </a:p>
          <a:p>
            <a:pPr lvl="1"/>
            <a:r>
              <a:rPr lang="de-AT" dirty="0" err="1"/>
              <a:t>Contains</a:t>
            </a:r>
            <a:r>
              <a:rPr lang="de-AT" dirty="0"/>
              <a:t> PHP </a:t>
            </a:r>
            <a:r>
              <a:rPr lang="de-AT" dirty="0" err="1"/>
              <a:t>class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Encapsulates</a:t>
            </a:r>
            <a:r>
              <a:rPr lang="de-AT" dirty="0"/>
              <a:t> </a:t>
            </a:r>
            <a:r>
              <a:rPr lang="de-AT" dirty="0" err="1"/>
              <a:t>communication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database</a:t>
            </a:r>
            <a:endParaRPr lang="de-AT" dirty="0"/>
          </a:p>
          <a:p>
            <a:pPr lvl="1"/>
            <a:r>
              <a:rPr lang="de-AT" dirty="0" err="1"/>
              <a:t>Provides</a:t>
            </a:r>
            <a:r>
              <a:rPr lang="de-AT" dirty="0"/>
              <a:t> </a:t>
            </a:r>
            <a:r>
              <a:rPr lang="de-AT" dirty="0" err="1"/>
              <a:t>methods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SELECT, INSERT, DELETE, …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308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D9B-7905-4AB9-90D5-A02A97D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DB </a:t>
            </a:r>
            <a:r>
              <a:rPr lang="de-AT" dirty="0" err="1"/>
              <a:t>connection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964E-0960-4F54-A2D8-59EB763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AT" dirty="0"/>
              <a:t>Create </a:t>
            </a:r>
            <a:r>
              <a:rPr lang="de-AT" dirty="0" err="1"/>
              <a:t>connection</a:t>
            </a:r>
            <a:endParaRPr lang="de-AT" dirty="0"/>
          </a:p>
          <a:p>
            <a:pPr marL="457063" lvl="1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oci_connect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063" lvl="1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063" lvl="1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063" lvl="1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con_string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063" lvl="1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pPr lvl="1"/>
            <a:r>
              <a:rPr lang="de-AT" dirty="0"/>
              <a:t>Run a </a:t>
            </a:r>
            <a:r>
              <a:rPr lang="de-AT" dirty="0" err="1"/>
              <a:t>statement</a:t>
            </a:r>
            <a:endParaRPr lang="de-AT" dirty="0"/>
          </a:p>
          <a:p>
            <a:pPr marL="457063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$statement = 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oci_parse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($this-&gt;conn,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063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$success = 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oci_execute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($statement) &amp;&amp; 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oci_commit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($this-&gt;conn);</a:t>
            </a:r>
          </a:p>
          <a:p>
            <a:pPr marL="457063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oci_free_statement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($statement);</a:t>
            </a:r>
            <a:endParaRPr lang="de-A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1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D9B-7905-4AB9-90D5-A02A97D5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DB </a:t>
            </a:r>
            <a:r>
              <a:rPr lang="de-AT" dirty="0" err="1"/>
              <a:t>connection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964E-0960-4F54-A2D8-59EB7632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AT" dirty="0"/>
              <a:t>Run a Query </a:t>
            </a:r>
            <a:r>
              <a:rPr lang="de-AT" dirty="0" err="1"/>
              <a:t>statement</a:t>
            </a:r>
            <a:endParaRPr lang="de-AT" dirty="0"/>
          </a:p>
          <a:p>
            <a:pPr marL="457063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$statement = 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oci_parse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($this-&gt;conn,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063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oci_execute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($statement);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oci_fetch_all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($statement, $res, 0, 0, OCI_FETCHSTATEMENT_BY_ROW);</a:t>
            </a:r>
          </a:p>
          <a:p>
            <a:pPr marL="457063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oci_free_statement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($statement);</a:t>
            </a:r>
          </a:p>
          <a:p>
            <a:pPr marL="457063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063" lvl="1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&lt;?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($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person_array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: ?&gt;</a:t>
            </a:r>
          </a:p>
          <a:p>
            <a:pPr marL="457063" lvl="1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063" lvl="1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&gt;&lt;?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['PERSON_ID']; ?&gt;  &lt;/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063" lvl="1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&gt;&lt;?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['NAME']; ?&gt;  &lt;/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063" lvl="1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&gt;&lt;?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echo $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['SURNAME']; ?&gt;  &lt;/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063" lvl="1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063" lvl="1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&lt;?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endforeach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?&gt;</a:t>
            </a:r>
          </a:p>
        </p:txBody>
      </p:sp>
    </p:spTree>
    <p:extLst>
      <p:ext uri="{BB962C8B-B14F-4D97-AF65-F5344CB8AC3E}">
        <p14:creationId xmlns:p14="http://schemas.microsoft.com/office/powerpoint/2010/main" val="38401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850</Words>
  <Application>Microsoft Office PowerPoint</Application>
  <PresentationFormat>Benutzerdefiniert</PresentationFormat>
  <Paragraphs>91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Corbel</vt:lpstr>
      <vt:lpstr>Courier New</vt:lpstr>
      <vt:lpstr>Office</vt:lpstr>
      <vt:lpstr>PHP &amp; Oracle database</vt:lpstr>
      <vt:lpstr>PHP &amp; Oracle database</vt:lpstr>
      <vt:lpstr>PowerPoint-Präsentation</vt:lpstr>
      <vt:lpstr>SQL 1/2</vt:lpstr>
      <vt:lpstr>PowerPoint-Präsentation</vt:lpstr>
      <vt:lpstr>ODBC Driver</vt:lpstr>
      <vt:lpstr>Brief overview of PHP App design</vt:lpstr>
      <vt:lpstr>DB connection with PHP</vt:lpstr>
      <vt:lpstr>DB connection with PHP</vt:lpstr>
      <vt:lpstr>DB connection with PHP</vt:lpstr>
      <vt:lpstr>DB connection with PHP</vt:lpstr>
      <vt:lpstr>Use Bootstrap</vt:lpstr>
      <vt:lpstr>Points of 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&amp; Oracle database</dc:title>
  <dc:creator>Thomas Fenz</dc:creator>
  <cp:lastModifiedBy>StudentIn</cp:lastModifiedBy>
  <cp:revision>279</cp:revision>
  <dcterms:created xsi:type="dcterms:W3CDTF">2018-05-02T20:31:58Z</dcterms:created>
  <dcterms:modified xsi:type="dcterms:W3CDTF">2020-05-21T08:55:52Z</dcterms:modified>
</cp:coreProperties>
</file>