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9" r:id="rId3"/>
    <p:sldId id="274" r:id="rId4"/>
    <p:sldId id="282" r:id="rId5"/>
    <p:sldId id="283" r:id="rId6"/>
    <p:sldId id="284" r:id="rId7"/>
    <p:sldId id="260" r:id="rId8"/>
    <p:sldId id="264" r:id="rId9"/>
    <p:sldId id="265" r:id="rId10"/>
    <p:sldId id="266" r:id="rId11"/>
    <p:sldId id="267" r:id="rId12"/>
    <p:sldId id="275" r:id="rId13"/>
    <p:sldId id="280"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1690" autoAdjust="0"/>
  </p:normalViewPr>
  <p:slideViewPr>
    <p:cSldViewPr snapToGrid="0">
      <p:cViewPr varScale="1">
        <p:scale>
          <a:sx n="93" d="100"/>
          <a:sy n="93" d="100"/>
        </p:scale>
        <p:origin x="290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2D577-23C1-463F-96DB-CD8136008520}" type="datetimeFigureOut">
              <a:rPr lang="de-DE" smtClean="0"/>
              <a:t>07.06.2017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4EEE9-65DC-4024-95BA-778E4382D680}" type="slidenum">
              <a:rPr lang="de-DE" smtClean="0"/>
              <a:t>‹Nr.›</a:t>
            </a:fld>
            <a:endParaRPr lang="de-DE"/>
          </a:p>
        </p:txBody>
      </p:sp>
    </p:spTree>
    <p:extLst>
      <p:ext uri="{BB962C8B-B14F-4D97-AF65-F5344CB8AC3E}">
        <p14:creationId xmlns:p14="http://schemas.microsoft.com/office/powerpoint/2010/main" val="2317043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Docker Team: Hires maintainers and contributors, Provides Project-Infrastructure,</a:t>
            </a:r>
            <a:r>
              <a:rPr lang="en-US" baseline="0" dirty="0"/>
              <a:t> Runs Docker Hub</a:t>
            </a:r>
            <a:endParaRPr lang="en-US" dirty="0"/>
          </a:p>
        </p:txBody>
      </p:sp>
      <p:sp>
        <p:nvSpPr>
          <p:cNvPr id="4" name="Foliennummernplatzhalter 3"/>
          <p:cNvSpPr>
            <a:spLocks noGrp="1"/>
          </p:cNvSpPr>
          <p:nvPr>
            <p:ph type="sldNum" sz="quarter" idx="10"/>
          </p:nvPr>
        </p:nvSpPr>
        <p:spPr/>
        <p:txBody>
          <a:bodyPr/>
          <a:lstStyle/>
          <a:p>
            <a:fld id="{D134EEE9-65DC-4024-95BA-778E4382D680}" type="slidenum">
              <a:rPr lang="de-DE" smtClean="0"/>
              <a:t>3</a:t>
            </a:fld>
            <a:endParaRPr lang="de-DE"/>
          </a:p>
        </p:txBody>
      </p:sp>
    </p:spTree>
    <p:extLst>
      <p:ext uri="{BB962C8B-B14F-4D97-AF65-F5344CB8AC3E}">
        <p14:creationId xmlns:p14="http://schemas.microsoft.com/office/powerpoint/2010/main" val="991850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truth is, Docker is in a category to itself.</a:t>
            </a:r>
          </a:p>
          <a:p>
            <a:endParaRPr lang="en-US" dirty="0"/>
          </a:p>
          <a:p>
            <a:r>
              <a:rPr lang="de-DE" dirty="0"/>
              <a:t>Engine:</a:t>
            </a:r>
            <a:r>
              <a:rPr lang="de-DE" baseline="0" dirty="0"/>
              <a:t> </a:t>
            </a:r>
            <a:r>
              <a:rPr lang="en-US" dirty="0"/>
              <a:t>This is what actually powers Docker on your local development environment.</a:t>
            </a:r>
            <a:br>
              <a:rPr lang="en-US" dirty="0"/>
            </a:br>
            <a:r>
              <a:rPr lang="en-US" dirty="0"/>
              <a:t>Hub: The Docker hub is a central registry where everyone shares their Docker images.</a:t>
            </a:r>
            <a:endParaRPr lang="de-DE" dirty="0"/>
          </a:p>
        </p:txBody>
      </p:sp>
      <p:sp>
        <p:nvSpPr>
          <p:cNvPr id="4" name="Foliennummernplatzhalter 3"/>
          <p:cNvSpPr>
            <a:spLocks noGrp="1"/>
          </p:cNvSpPr>
          <p:nvPr>
            <p:ph type="sldNum" sz="quarter" idx="10"/>
          </p:nvPr>
        </p:nvSpPr>
        <p:spPr/>
        <p:txBody>
          <a:bodyPr/>
          <a:lstStyle/>
          <a:p>
            <a:fld id="{D134EEE9-65DC-4024-95BA-778E4382D680}" type="slidenum">
              <a:rPr lang="de-DE" smtClean="0"/>
              <a:t>5</a:t>
            </a:fld>
            <a:endParaRPr lang="de-DE"/>
          </a:p>
        </p:txBody>
      </p:sp>
    </p:spTree>
    <p:extLst>
      <p:ext uri="{BB962C8B-B14F-4D97-AF65-F5344CB8AC3E}">
        <p14:creationId xmlns:p14="http://schemas.microsoft.com/office/powerpoint/2010/main" val="345167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These applications can be configured once and run in any environment.</a:t>
            </a:r>
          </a:p>
          <a:p>
            <a:endParaRPr lang="en-US" dirty="0"/>
          </a:p>
          <a:p>
            <a:r>
              <a:rPr lang="en-US" dirty="0"/>
              <a:t>MC: You SSH into that box. You have shell access on that box. And you manually install everything you need to run your application.</a:t>
            </a:r>
          </a:p>
          <a:p>
            <a:r>
              <a:rPr lang="en-US" dirty="0"/>
              <a:t>This approach has the benefit of being very simple and straightforward, but you can't take it to any other server without having to repeat all the same effort.</a:t>
            </a:r>
          </a:p>
          <a:p>
            <a:r>
              <a:rPr lang="en-US" dirty="0"/>
              <a:t>CM: These tools allow you to codify the desired state of your server in their own configuration language.</a:t>
            </a:r>
          </a:p>
          <a:p>
            <a:r>
              <a:rPr lang="en-US" dirty="0"/>
              <a:t>VM: It has complete isolation from its host environment. Emulating hardware for GOS,</a:t>
            </a:r>
            <a:r>
              <a:rPr lang="en-US" baseline="0" dirty="0"/>
              <a:t> large file size</a:t>
            </a:r>
          </a:p>
          <a:p>
            <a:endParaRPr lang="en-US" baseline="0" dirty="0"/>
          </a:p>
          <a:p>
            <a:r>
              <a:rPr lang="en-US" dirty="0"/>
              <a:t>Docker offers most of the isolation benefits of traditional virtual machines without the overhead of running a guest operating system.</a:t>
            </a:r>
            <a:endParaRPr lang="de-DE" dirty="0"/>
          </a:p>
        </p:txBody>
      </p:sp>
      <p:sp>
        <p:nvSpPr>
          <p:cNvPr id="4" name="Foliennummernplatzhalter 3"/>
          <p:cNvSpPr>
            <a:spLocks noGrp="1"/>
          </p:cNvSpPr>
          <p:nvPr>
            <p:ph type="sldNum" sz="quarter" idx="10"/>
          </p:nvPr>
        </p:nvSpPr>
        <p:spPr/>
        <p:txBody>
          <a:bodyPr/>
          <a:lstStyle/>
          <a:p>
            <a:fld id="{D134EEE9-65DC-4024-95BA-778E4382D680}" type="slidenum">
              <a:rPr lang="de-DE" smtClean="0"/>
              <a:t>6</a:t>
            </a:fld>
            <a:endParaRPr lang="de-DE"/>
          </a:p>
        </p:txBody>
      </p:sp>
    </p:spTree>
    <p:extLst>
      <p:ext uri="{BB962C8B-B14F-4D97-AF65-F5344CB8AC3E}">
        <p14:creationId xmlns:p14="http://schemas.microsoft.com/office/powerpoint/2010/main" val="1677769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VM: Architecture</a:t>
            </a:r>
            <a:r>
              <a:rPr lang="en-US" baseline="0" dirty="0"/>
              <a:t> + deploy with VM</a:t>
            </a:r>
            <a:br>
              <a:rPr lang="en-US" baseline="0" dirty="0"/>
            </a:br>
            <a:r>
              <a:rPr lang="en-US" dirty="0"/>
              <a:t>This approach benefits for maximum isolation, but isn't very efficient. Ultimately, the server hardware has to power the hypervisor layer itself and the guest operating system just to run your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You'll notice that we can even share binaries and libraries across two running instances of the same application. This is what makes Docker so powerful. It provides most of the isolation benefits of traditional virtual machines without the overhead of running a guest operating system and a hypervisor. This allows you to have software applications that are packaged in Docker containers that you can be confident will behave the same way in development and production but are still lightweight enough to move around easily and to start and stop quickly.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de-DE" dirty="0"/>
          </a:p>
        </p:txBody>
      </p:sp>
      <p:sp>
        <p:nvSpPr>
          <p:cNvPr id="4" name="Foliennummernplatzhalter 3"/>
          <p:cNvSpPr>
            <a:spLocks noGrp="1"/>
          </p:cNvSpPr>
          <p:nvPr>
            <p:ph type="sldNum" sz="quarter" idx="10"/>
          </p:nvPr>
        </p:nvSpPr>
        <p:spPr/>
        <p:txBody>
          <a:bodyPr/>
          <a:lstStyle/>
          <a:p>
            <a:fld id="{D134EEE9-65DC-4024-95BA-778E4382D680}" type="slidenum">
              <a:rPr lang="de-DE" smtClean="0"/>
              <a:t>7</a:t>
            </a:fld>
            <a:endParaRPr lang="de-DE"/>
          </a:p>
        </p:txBody>
      </p:sp>
    </p:spTree>
    <p:extLst>
      <p:ext uri="{BB962C8B-B14F-4D97-AF65-F5344CB8AC3E}">
        <p14:creationId xmlns:p14="http://schemas.microsoft.com/office/powerpoint/2010/main" val="422587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83806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 </a:t>
            </a:r>
            <a:r>
              <a:rPr lang="de-DE" dirty="0" err="1"/>
              <a:t>standard</a:t>
            </a:r>
            <a:r>
              <a:rPr lang="de-DE" dirty="0"/>
              <a:t> </a:t>
            </a:r>
            <a:r>
              <a:rPr lang="de-DE" dirty="0" err="1"/>
              <a:t>container</a:t>
            </a:r>
            <a:r>
              <a:rPr lang="de-DE" dirty="0"/>
              <a:t> </a:t>
            </a:r>
            <a:r>
              <a:rPr lang="de-DE" dirty="0" err="1"/>
              <a:t>that</a:t>
            </a:r>
            <a:r>
              <a:rPr lang="de-DE" dirty="0"/>
              <a:t> </a:t>
            </a:r>
            <a:r>
              <a:rPr lang="de-DE" dirty="0" err="1"/>
              <a:t>is</a:t>
            </a:r>
            <a:r>
              <a:rPr lang="de-DE" dirty="0"/>
              <a:t> </a:t>
            </a:r>
            <a:r>
              <a:rPr lang="de-DE" dirty="0" err="1"/>
              <a:t>loaded</a:t>
            </a:r>
            <a:r>
              <a:rPr lang="de-DE" dirty="0"/>
              <a:t> </a:t>
            </a:r>
            <a:r>
              <a:rPr lang="de-DE" dirty="0" err="1"/>
              <a:t>with</a:t>
            </a:r>
            <a:r>
              <a:rPr lang="de-DE" dirty="0"/>
              <a:t> </a:t>
            </a:r>
            <a:r>
              <a:rPr lang="de-DE" dirty="0" err="1"/>
              <a:t>virtually</a:t>
            </a:r>
            <a:r>
              <a:rPr lang="de-DE" baseline="0" dirty="0"/>
              <a:t> </a:t>
            </a:r>
            <a:r>
              <a:rPr lang="de-DE" baseline="0" dirty="0" err="1"/>
              <a:t>any</a:t>
            </a:r>
            <a:r>
              <a:rPr lang="de-DE" baseline="0" dirty="0"/>
              <a:t> </a:t>
            </a:r>
            <a:r>
              <a:rPr lang="de-DE" baseline="0" dirty="0" err="1"/>
              <a:t>goods</a:t>
            </a:r>
            <a:r>
              <a:rPr lang="de-DE" baseline="0" dirty="0"/>
              <a:t>, </a:t>
            </a:r>
            <a:r>
              <a:rPr lang="de-DE" baseline="0" dirty="0" err="1"/>
              <a:t>and</a:t>
            </a:r>
            <a:r>
              <a:rPr lang="de-DE" baseline="0" dirty="0"/>
              <a:t> </a:t>
            </a:r>
            <a:r>
              <a:rPr lang="de-DE" baseline="0" dirty="0" err="1"/>
              <a:t>stays</a:t>
            </a:r>
            <a:r>
              <a:rPr lang="de-DE" baseline="0" dirty="0"/>
              <a:t> </a:t>
            </a:r>
            <a:r>
              <a:rPr lang="de-DE" baseline="0" dirty="0" err="1"/>
              <a:t>sealed</a:t>
            </a:r>
            <a:r>
              <a:rPr lang="de-DE" baseline="0" dirty="0"/>
              <a:t> </a:t>
            </a:r>
            <a:r>
              <a:rPr lang="de-DE" baseline="0" dirty="0" err="1"/>
              <a:t>until</a:t>
            </a:r>
            <a:r>
              <a:rPr lang="de-DE" baseline="0" dirty="0"/>
              <a:t> </a:t>
            </a:r>
            <a:r>
              <a:rPr lang="de-DE" baseline="0" dirty="0" err="1"/>
              <a:t>it</a:t>
            </a:r>
            <a:r>
              <a:rPr lang="de-DE" baseline="0" dirty="0"/>
              <a:t> </a:t>
            </a:r>
            <a:r>
              <a:rPr lang="de-DE" baseline="0" dirty="0" err="1"/>
              <a:t>reaches</a:t>
            </a:r>
            <a:r>
              <a:rPr lang="de-DE" baseline="0" dirty="0"/>
              <a:t> final </a:t>
            </a:r>
            <a:r>
              <a:rPr lang="de-DE" baseline="0" dirty="0" err="1"/>
              <a:t>delivery</a:t>
            </a:r>
            <a:r>
              <a:rPr lang="de-DE" baseline="0" dirty="0"/>
              <a:t>.</a:t>
            </a:r>
          </a:p>
          <a:p>
            <a:endParaRPr lang="de-DE" baseline="0" dirty="0"/>
          </a:p>
          <a:p>
            <a:r>
              <a:rPr lang="de-DE" baseline="0" dirty="0"/>
              <a:t>In </a:t>
            </a:r>
            <a:r>
              <a:rPr lang="de-DE" baseline="0" dirty="0" err="1"/>
              <a:t>between</a:t>
            </a:r>
            <a:r>
              <a:rPr lang="de-DE" baseline="0" dirty="0"/>
              <a:t>, </a:t>
            </a:r>
            <a:r>
              <a:rPr lang="de-DE" baseline="0" dirty="0" err="1"/>
              <a:t>can</a:t>
            </a:r>
            <a:r>
              <a:rPr lang="de-DE" baseline="0" dirty="0"/>
              <a:t> </a:t>
            </a:r>
            <a:r>
              <a:rPr lang="de-DE" baseline="0" dirty="0" err="1"/>
              <a:t>be</a:t>
            </a:r>
            <a:r>
              <a:rPr lang="de-DE" baseline="0" dirty="0"/>
              <a:t> </a:t>
            </a:r>
            <a:r>
              <a:rPr lang="de-DE" baseline="0" dirty="0" err="1"/>
              <a:t>loaded</a:t>
            </a:r>
            <a:r>
              <a:rPr lang="de-DE" baseline="0" dirty="0"/>
              <a:t> </a:t>
            </a:r>
            <a:r>
              <a:rPr lang="de-DE" baseline="0" dirty="0" err="1"/>
              <a:t>and</a:t>
            </a:r>
            <a:r>
              <a:rPr lang="de-DE" baseline="0" dirty="0"/>
              <a:t> </a:t>
            </a:r>
            <a:r>
              <a:rPr lang="de-DE" baseline="0" dirty="0" err="1"/>
              <a:t>unloaded</a:t>
            </a:r>
            <a:r>
              <a:rPr lang="de-DE" baseline="0" dirty="0"/>
              <a:t>, </a:t>
            </a:r>
            <a:r>
              <a:rPr lang="de-DE" baseline="0" dirty="0" err="1"/>
              <a:t>stacked</a:t>
            </a:r>
            <a:r>
              <a:rPr lang="de-DE" baseline="0" dirty="0"/>
              <a:t>, </a:t>
            </a:r>
            <a:r>
              <a:rPr lang="de-DE" baseline="0" dirty="0" err="1"/>
              <a:t>transported</a:t>
            </a:r>
            <a:r>
              <a:rPr lang="de-DE" baseline="0" dirty="0"/>
              <a:t> </a:t>
            </a:r>
            <a:r>
              <a:rPr lang="de-DE" baseline="0" dirty="0" err="1"/>
              <a:t>efficiently</a:t>
            </a:r>
            <a:r>
              <a:rPr lang="de-DE" baseline="0" dirty="0"/>
              <a:t> </a:t>
            </a:r>
            <a:r>
              <a:rPr lang="de-DE" baseline="0" dirty="0" err="1"/>
              <a:t>over</a:t>
            </a:r>
            <a:r>
              <a:rPr lang="de-DE" baseline="0" dirty="0"/>
              <a:t> </a:t>
            </a:r>
            <a:r>
              <a:rPr lang="de-DE" baseline="0" dirty="0" err="1"/>
              <a:t>long</a:t>
            </a:r>
            <a:r>
              <a:rPr lang="de-DE" baseline="0" dirty="0"/>
              <a:t> </a:t>
            </a:r>
            <a:r>
              <a:rPr lang="de-DE" baseline="0" dirty="0" err="1"/>
              <a:t>distances</a:t>
            </a:r>
            <a:r>
              <a:rPr lang="de-DE" baseline="0" dirty="0"/>
              <a:t>, </a:t>
            </a:r>
            <a:r>
              <a:rPr lang="de-DE" baseline="0" dirty="0" err="1"/>
              <a:t>and</a:t>
            </a:r>
            <a:r>
              <a:rPr lang="de-DE" baseline="0" dirty="0"/>
              <a:t> </a:t>
            </a:r>
            <a:r>
              <a:rPr lang="de-DE" baseline="0" dirty="0" err="1"/>
              <a:t>transferred</a:t>
            </a:r>
            <a:r>
              <a:rPr lang="de-DE" baseline="0" dirty="0"/>
              <a:t> </a:t>
            </a:r>
            <a:r>
              <a:rPr lang="de-DE" baseline="0" dirty="0" err="1"/>
              <a:t>from</a:t>
            </a:r>
            <a:r>
              <a:rPr lang="de-DE" baseline="0" dirty="0"/>
              <a:t> </a:t>
            </a:r>
            <a:r>
              <a:rPr lang="de-DE" baseline="0" dirty="0" err="1"/>
              <a:t>one</a:t>
            </a:r>
            <a:r>
              <a:rPr lang="de-DE" baseline="0" dirty="0"/>
              <a:t> </a:t>
            </a:r>
            <a:r>
              <a:rPr lang="de-DE" baseline="0" dirty="0" err="1"/>
              <a:t>mode</a:t>
            </a:r>
            <a:r>
              <a:rPr lang="de-DE" baseline="0" dirty="0"/>
              <a:t> </a:t>
            </a:r>
            <a:r>
              <a:rPr lang="de-DE" baseline="0" dirty="0" err="1"/>
              <a:t>of</a:t>
            </a:r>
            <a:r>
              <a:rPr lang="de-DE" baseline="0" dirty="0"/>
              <a:t> </a:t>
            </a:r>
            <a:r>
              <a:rPr lang="de-DE" baseline="0" dirty="0" err="1"/>
              <a:t>transport</a:t>
            </a:r>
            <a:r>
              <a:rPr lang="de-DE" baseline="0" dirty="0"/>
              <a:t> </a:t>
            </a:r>
            <a:r>
              <a:rPr lang="de-DE" baseline="0" dirty="0" err="1"/>
              <a:t>to</a:t>
            </a:r>
            <a:r>
              <a:rPr lang="de-DE" baseline="0" dirty="0"/>
              <a:t> </a:t>
            </a:r>
            <a:r>
              <a:rPr lang="de-DE" baseline="0" dirty="0" err="1"/>
              <a:t>another</a:t>
            </a:r>
            <a:r>
              <a:rPr lang="de-DE" baseline="0" dirty="0"/>
              <a:t>.</a:t>
            </a:r>
            <a:endParaRPr lang="de-DE" dirty="0"/>
          </a:p>
        </p:txBody>
      </p:sp>
      <p:sp>
        <p:nvSpPr>
          <p:cNvPr id="4" name="Foliennummernplatzhalter 3"/>
          <p:cNvSpPr>
            <a:spLocks noGrp="1"/>
          </p:cNvSpPr>
          <p:nvPr>
            <p:ph type="sldNum" sz="quarter" idx="10"/>
          </p:nvPr>
        </p:nvSpPr>
        <p:spPr/>
        <p:txBody>
          <a:bodyPr/>
          <a:lstStyle/>
          <a:p>
            <a:fld id="{D134EEE9-65DC-4024-95BA-778E4382D680}" type="slidenum">
              <a:rPr lang="de-DE" smtClean="0"/>
              <a:t>10</a:t>
            </a:fld>
            <a:endParaRPr lang="de-DE"/>
          </a:p>
        </p:txBody>
      </p:sp>
    </p:spTree>
    <p:extLst>
      <p:ext uri="{BB962C8B-B14F-4D97-AF65-F5344CB8AC3E}">
        <p14:creationId xmlns:p14="http://schemas.microsoft.com/office/powerpoint/2010/main" val="3235246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 </a:t>
            </a:r>
            <a:r>
              <a:rPr lang="de-DE" dirty="0" err="1"/>
              <a:t>engine</a:t>
            </a:r>
            <a:r>
              <a:rPr lang="de-DE" dirty="0"/>
              <a:t> </a:t>
            </a:r>
            <a:r>
              <a:rPr lang="de-DE" dirty="0" err="1"/>
              <a:t>that</a:t>
            </a:r>
            <a:r>
              <a:rPr lang="de-DE" dirty="0"/>
              <a:t> </a:t>
            </a:r>
            <a:r>
              <a:rPr lang="de-DE" dirty="0" err="1"/>
              <a:t>enables</a:t>
            </a:r>
            <a:r>
              <a:rPr lang="de-DE" dirty="0"/>
              <a:t> </a:t>
            </a:r>
            <a:r>
              <a:rPr lang="de-DE" dirty="0" err="1"/>
              <a:t>any</a:t>
            </a:r>
            <a:r>
              <a:rPr lang="de-DE" dirty="0"/>
              <a:t> </a:t>
            </a:r>
            <a:r>
              <a:rPr lang="de-DE" dirty="0" err="1"/>
              <a:t>payload</a:t>
            </a:r>
            <a:r>
              <a:rPr lang="de-DE" dirty="0"/>
              <a:t> </a:t>
            </a:r>
            <a:r>
              <a:rPr lang="de-DE" dirty="0" err="1"/>
              <a:t>to</a:t>
            </a:r>
            <a:r>
              <a:rPr lang="de-DE" dirty="0"/>
              <a:t> </a:t>
            </a:r>
            <a:r>
              <a:rPr lang="de-DE" dirty="0" err="1"/>
              <a:t>be</a:t>
            </a:r>
            <a:r>
              <a:rPr lang="de-DE" dirty="0"/>
              <a:t> </a:t>
            </a:r>
            <a:r>
              <a:rPr lang="de-DE" dirty="0" err="1"/>
              <a:t>encapsulated</a:t>
            </a:r>
            <a:r>
              <a:rPr lang="de-DE" dirty="0"/>
              <a:t> </a:t>
            </a:r>
            <a:r>
              <a:rPr lang="de-DE" dirty="0" err="1"/>
              <a:t>as</a:t>
            </a:r>
            <a:r>
              <a:rPr lang="de-DE" dirty="0"/>
              <a:t> a </a:t>
            </a:r>
            <a:r>
              <a:rPr lang="de-DE" dirty="0" err="1"/>
              <a:t>lightweight</a:t>
            </a:r>
            <a:r>
              <a:rPr lang="de-DE" dirty="0"/>
              <a:t>, portable, </a:t>
            </a:r>
            <a:r>
              <a:rPr lang="de-DE" dirty="0" err="1"/>
              <a:t>self-sufficient</a:t>
            </a:r>
            <a:r>
              <a:rPr lang="de-DE" dirty="0"/>
              <a:t> </a:t>
            </a:r>
            <a:r>
              <a:rPr lang="de-DE" dirty="0" err="1"/>
              <a:t>container</a:t>
            </a:r>
            <a:r>
              <a:rPr lang="de-DE" baseline="0" dirty="0"/>
              <a:t> </a:t>
            </a:r>
            <a:r>
              <a:rPr lang="de-DE" baseline="0" dirty="0" err="1"/>
              <a:t>that</a:t>
            </a:r>
            <a:r>
              <a:rPr lang="de-DE" baseline="0" dirty="0"/>
              <a:t> </a:t>
            </a:r>
            <a:r>
              <a:rPr lang="de-DE" baseline="0" dirty="0" err="1"/>
              <a:t>can</a:t>
            </a:r>
            <a:r>
              <a:rPr lang="de-DE" baseline="0" dirty="0"/>
              <a:t> </a:t>
            </a:r>
            <a:r>
              <a:rPr lang="de-DE" baseline="0" dirty="0" err="1"/>
              <a:t>be</a:t>
            </a:r>
            <a:r>
              <a:rPr lang="de-DE" baseline="0" dirty="0"/>
              <a:t> </a:t>
            </a:r>
            <a:r>
              <a:rPr lang="de-DE" baseline="0" dirty="0" err="1"/>
              <a:t>manipulated</a:t>
            </a:r>
            <a:r>
              <a:rPr lang="de-DE" baseline="0" dirty="0"/>
              <a:t> </a:t>
            </a:r>
            <a:r>
              <a:rPr lang="de-DE" baseline="0" dirty="0" err="1"/>
              <a:t>using</a:t>
            </a:r>
            <a:r>
              <a:rPr lang="de-DE" baseline="0" dirty="0"/>
              <a:t> </a:t>
            </a:r>
            <a:r>
              <a:rPr lang="de-DE" baseline="0" dirty="0" err="1"/>
              <a:t>standard</a:t>
            </a:r>
            <a:r>
              <a:rPr lang="de-DE" baseline="0" dirty="0"/>
              <a:t> </a:t>
            </a:r>
            <a:r>
              <a:rPr lang="de-DE" baseline="0" dirty="0" err="1"/>
              <a:t>operations</a:t>
            </a:r>
            <a:r>
              <a:rPr lang="de-DE" baseline="0" dirty="0"/>
              <a:t> </a:t>
            </a:r>
            <a:r>
              <a:rPr lang="de-DE" baseline="0" dirty="0" err="1"/>
              <a:t>and</a:t>
            </a:r>
            <a:r>
              <a:rPr lang="de-DE" baseline="0" dirty="0"/>
              <a:t> </a:t>
            </a:r>
            <a:r>
              <a:rPr lang="de-DE" baseline="0" dirty="0" err="1"/>
              <a:t>run</a:t>
            </a:r>
            <a:r>
              <a:rPr lang="de-DE" baseline="0" dirty="0"/>
              <a:t> </a:t>
            </a:r>
            <a:r>
              <a:rPr lang="de-DE" baseline="0" dirty="0" err="1"/>
              <a:t>consistently</a:t>
            </a:r>
            <a:r>
              <a:rPr lang="de-DE" baseline="0" dirty="0"/>
              <a:t> on </a:t>
            </a:r>
            <a:r>
              <a:rPr lang="de-DE" baseline="0" dirty="0" err="1"/>
              <a:t>virtually</a:t>
            </a:r>
            <a:r>
              <a:rPr lang="de-DE" baseline="0" dirty="0"/>
              <a:t> </a:t>
            </a:r>
            <a:r>
              <a:rPr lang="de-DE" baseline="0" dirty="0" err="1"/>
              <a:t>any</a:t>
            </a:r>
            <a:r>
              <a:rPr lang="de-DE" baseline="0" dirty="0"/>
              <a:t> </a:t>
            </a:r>
            <a:r>
              <a:rPr lang="de-DE" baseline="0" dirty="0" err="1"/>
              <a:t>hardware</a:t>
            </a:r>
            <a:r>
              <a:rPr lang="de-DE" baseline="0" dirty="0"/>
              <a:t> </a:t>
            </a:r>
            <a:r>
              <a:rPr lang="de-DE" baseline="0" dirty="0" err="1"/>
              <a:t>platform</a:t>
            </a:r>
            <a:r>
              <a:rPr lang="de-DE" baseline="0" dirty="0"/>
              <a:t>.</a:t>
            </a:r>
            <a:endParaRPr lang="de-DE" dirty="0"/>
          </a:p>
        </p:txBody>
      </p:sp>
      <p:sp>
        <p:nvSpPr>
          <p:cNvPr id="4" name="Foliennummernplatzhalter 3"/>
          <p:cNvSpPr>
            <a:spLocks noGrp="1"/>
          </p:cNvSpPr>
          <p:nvPr>
            <p:ph type="sldNum" sz="quarter" idx="10"/>
          </p:nvPr>
        </p:nvSpPr>
        <p:spPr/>
        <p:txBody>
          <a:bodyPr/>
          <a:lstStyle/>
          <a:p>
            <a:fld id="{D134EEE9-65DC-4024-95BA-778E4382D680}" type="slidenum">
              <a:rPr lang="de-DE" smtClean="0"/>
              <a:t>11</a:t>
            </a:fld>
            <a:endParaRPr lang="de-DE"/>
          </a:p>
        </p:txBody>
      </p:sp>
    </p:spTree>
    <p:extLst>
      <p:ext uri="{BB962C8B-B14F-4D97-AF65-F5344CB8AC3E}">
        <p14:creationId xmlns:p14="http://schemas.microsoft.com/office/powerpoint/2010/main" val="2083713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de-DE"/>
              <a:t>Titelmasterformat durch Klicken bearbeiten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7EE12F73-BF75-49E1-8337-5302F3FE47AB}" type="datetimeFigureOut">
              <a:rPr lang="de-DE" smtClean="0"/>
              <a:t>07.06.2017</a:t>
            </a:fld>
            <a:endParaRPr lang="de-DE"/>
          </a:p>
        </p:txBody>
      </p:sp>
      <p:sp>
        <p:nvSpPr>
          <p:cNvPr id="5" name="Footer Placeholder 4"/>
          <p:cNvSpPr>
            <a:spLocks noGrp="1"/>
          </p:cNvSpPr>
          <p:nvPr>
            <p:ph type="ftr" sz="quarter" idx="11"/>
          </p:nvPr>
        </p:nvSpPr>
        <p:spPr>
          <a:xfrm>
            <a:off x="5332412" y="5883275"/>
            <a:ext cx="4324044" cy="365125"/>
          </a:xfrm>
        </p:spPr>
        <p:txBody>
          <a:bodyPr/>
          <a:lstStyle/>
          <a:p>
            <a:endParaRPr lang="de-DE"/>
          </a:p>
        </p:txBody>
      </p:sp>
      <p:sp>
        <p:nvSpPr>
          <p:cNvPr id="6" name="Slide Number Placeholder 5"/>
          <p:cNvSpPr>
            <a:spLocks noGrp="1"/>
          </p:cNvSpPr>
          <p:nvPr>
            <p:ph type="sldNum" sz="quarter" idx="12"/>
          </p:nvPr>
        </p:nvSpPr>
        <p:spPr/>
        <p:txBody>
          <a:bodyPr/>
          <a:lstStyle/>
          <a:p>
            <a:fld id="{E54E31D4-78D8-4F7C-A583-CB4470C96A90}" type="slidenum">
              <a:rPr lang="de-DE" smtClean="0"/>
              <a:t>‹Nr.›</a:t>
            </a:fld>
            <a:endParaRPr lang="de-DE"/>
          </a:p>
        </p:txBody>
      </p:sp>
    </p:spTree>
    <p:extLst>
      <p:ext uri="{BB962C8B-B14F-4D97-AF65-F5344CB8AC3E}">
        <p14:creationId xmlns:p14="http://schemas.microsoft.com/office/powerpoint/2010/main" val="3520504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7EE12F73-BF75-49E1-8337-5302F3FE47AB}" type="datetimeFigureOut">
              <a:rPr lang="de-DE" smtClean="0"/>
              <a:t>07.06.2017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54E31D4-78D8-4F7C-A583-CB4470C96A90}" type="slidenum">
              <a:rPr lang="de-DE" smtClean="0"/>
              <a:t>‹Nr.›</a:t>
            </a:fld>
            <a:endParaRPr lang="de-DE"/>
          </a:p>
        </p:txBody>
      </p:sp>
    </p:spTree>
    <p:extLst>
      <p:ext uri="{BB962C8B-B14F-4D97-AF65-F5344CB8AC3E}">
        <p14:creationId xmlns:p14="http://schemas.microsoft.com/office/powerpoint/2010/main" val="387899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7EE12F73-BF75-49E1-8337-5302F3FE47AB}" type="datetimeFigureOut">
              <a:rPr lang="de-DE" smtClean="0"/>
              <a:t>07.06.2017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54E31D4-78D8-4F7C-A583-CB4470C96A90}" type="slidenum">
              <a:rPr lang="de-DE" smtClean="0"/>
              <a:t>‹Nr.›</a:t>
            </a:fld>
            <a:endParaRPr lang="de-DE"/>
          </a:p>
        </p:txBody>
      </p:sp>
    </p:spTree>
    <p:extLst>
      <p:ext uri="{BB962C8B-B14F-4D97-AF65-F5344CB8AC3E}">
        <p14:creationId xmlns:p14="http://schemas.microsoft.com/office/powerpoint/2010/main" val="231145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de-DE"/>
              <a:t>Titelmasterformat durch Klicken bearbeiten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7EE12F73-BF75-49E1-8337-5302F3FE47AB}" type="datetimeFigureOut">
              <a:rPr lang="de-DE" smtClean="0"/>
              <a:t>07.06.2017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54E31D4-78D8-4F7C-A583-CB4470C96A90}" type="slidenum">
              <a:rPr lang="de-DE" smtClean="0"/>
              <a:t>‹Nr.›</a:t>
            </a:fld>
            <a:endParaRPr lang="de-DE"/>
          </a:p>
        </p:txBody>
      </p:sp>
    </p:spTree>
    <p:extLst>
      <p:ext uri="{BB962C8B-B14F-4D97-AF65-F5344CB8AC3E}">
        <p14:creationId xmlns:p14="http://schemas.microsoft.com/office/powerpoint/2010/main" val="3749434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7EE12F73-BF75-49E1-8337-5302F3FE47AB}" type="datetimeFigureOut">
              <a:rPr lang="de-DE" smtClean="0"/>
              <a:t>07.06.2017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54E31D4-78D8-4F7C-A583-CB4470C96A90}" type="slidenum">
              <a:rPr lang="de-DE" smtClean="0"/>
              <a:t>‹Nr.›</a:t>
            </a:fld>
            <a:endParaRPr lang="de-DE"/>
          </a:p>
        </p:txBody>
      </p:sp>
    </p:spTree>
    <p:extLst>
      <p:ext uri="{BB962C8B-B14F-4D97-AF65-F5344CB8AC3E}">
        <p14:creationId xmlns:p14="http://schemas.microsoft.com/office/powerpoint/2010/main" val="1080598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de-DE"/>
              <a:t>Titelmasterformat durch Klicken bearbeiten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de-DE"/>
              <a:t>Formatvorlagen des Textmasters bearbeiten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7EE12F73-BF75-49E1-8337-5302F3FE47AB}" type="datetimeFigureOut">
              <a:rPr lang="de-DE" smtClean="0"/>
              <a:t>07.06.2017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54E31D4-78D8-4F7C-A583-CB4470C96A90}" type="slidenum">
              <a:rPr lang="de-DE" smtClean="0"/>
              <a:t>‹Nr.›</a:t>
            </a:fld>
            <a:endParaRPr lang="de-DE"/>
          </a:p>
        </p:txBody>
      </p:sp>
    </p:spTree>
    <p:extLst>
      <p:ext uri="{BB962C8B-B14F-4D97-AF65-F5344CB8AC3E}">
        <p14:creationId xmlns:p14="http://schemas.microsoft.com/office/powerpoint/2010/main" val="1550690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de-DE"/>
              <a:t>Titelmasterformat durch Klicken bearbeiten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de-DE"/>
              <a:t>Formatvorlagen des Textmasters bearbeiten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7EE12F73-BF75-49E1-8337-5302F3FE47AB}" type="datetimeFigureOut">
              <a:rPr lang="de-DE" smtClean="0"/>
              <a:t>07.06.2017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54E31D4-78D8-4F7C-A583-CB4470C96A90}" type="slidenum">
              <a:rPr lang="de-DE" smtClean="0"/>
              <a:t>‹Nr.›</a:t>
            </a:fld>
            <a:endParaRPr lang="de-DE"/>
          </a:p>
        </p:txBody>
      </p:sp>
    </p:spTree>
    <p:extLst>
      <p:ext uri="{BB962C8B-B14F-4D97-AF65-F5344CB8AC3E}">
        <p14:creationId xmlns:p14="http://schemas.microsoft.com/office/powerpoint/2010/main" val="1667353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EE12F73-BF75-49E1-8337-5302F3FE47AB}" type="datetimeFigureOut">
              <a:rPr lang="de-DE" smtClean="0"/>
              <a:t>07.06.2017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54E31D4-78D8-4F7C-A583-CB4470C96A90}" type="slidenum">
              <a:rPr lang="de-DE" smtClean="0"/>
              <a:t>‹Nr.›</a:t>
            </a:fld>
            <a:endParaRPr lang="de-DE"/>
          </a:p>
        </p:txBody>
      </p:sp>
    </p:spTree>
    <p:extLst>
      <p:ext uri="{BB962C8B-B14F-4D97-AF65-F5344CB8AC3E}">
        <p14:creationId xmlns:p14="http://schemas.microsoft.com/office/powerpoint/2010/main" val="970663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EE12F73-BF75-49E1-8337-5302F3FE47AB}" type="datetimeFigureOut">
              <a:rPr lang="de-DE" smtClean="0"/>
              <a:t>07.06.2017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54E31D4-78D8-4F7C-A583-CB4470C96A90}" type="slidenum">
              <a:rPr lang="de-DE" smtClean="0"/>
              <a:t>‹Nr.›</a:t>
            </a:fld>
            <a:endParaRPr lang="de-DE"/>
          </a:p>
        </p:txBody>
      </p:sp>
    </p:spTree>
    <p:extLst>
      <p:ext uri="{BB962C8B-B14F-4D97-AF65-F5344CB8AC3E}">
        <p14:creationId xmlns:p14="http://schemas.microsoft.com/office/powerpoint/2010/main" val="38910444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15601" y="2867800"/>
            <a:ext cx="11360799" cy="1122400"/>
          </a:xfrm>
          <a:prstGeom prst="rect">
            <a:avLst/>
          </a:prstGeom>
        </p:spPr>
        <p:txBody>
          <a:bodyPr lIns="91425" tIns="91425" rIns="91425" bIns="91425" anchor="ctr"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4" name="Shape 14"/>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fld id="{00000000-1234-1234-1234-123412341234}" type="slidenum">
              <a:rPr lang="en" smtClean="0"/>
              <a:pPr/>
              <a:t>‹Nr.›</a:t>
            </a:fld>
            <a:endParaRPr lang="en"/>
          </a:p>
        </p:txBody>
      </p:sp>
    </p:spTree>
    <p:extLst>
      <p:ext uri="{BB962C8B-B14F-4D97-AF65-F5344CB8AC3E}">
        <p14:creationId xmlns:p14="http://schemas.microsoft.com/office/powerpoint/2010/main" val="220856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nchor="ct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EE12F73-BF75-49E1-8337-5302F3FE47AB}" type="datetimeFigureOut">
              <a:rPr lang="de-DE" smtClean="0"/>
              <a:t>07.06.2017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951856" y="5867131"/>
            <a:ext cx="551167" cy="365125"/>
          </a:xfrm>
        </p:spPr>
        <p:txBody>
          <a:bodyPr/>
          <a:lstStyle/>
          <a:p>
            <a:fld id="{E54E31D4-78D8-4F7C-A583-CB4470C96A90}" type="slidenum">
              <a:rPr lang="de-DE" smtClean="0"/>
              <a:t>‹Nr.›</a:t>
            </a:fld>
            <a:endParaRPr lang="de-DE"/>
          </a:p>
        </p:txBody>
      </p:sp>
    </p:spTree>
    <p:extLst>
      <p:ext uri="{BB962C8B-B14F-4D97-AF65-F5344CB8AC3E}">
        <p14:creationId xmlns:p14="http://schemas.microsoft.com/office/powerpoint/2010/main" val="188546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7EE12F73-BF75-49E1-8337-5302F3FE47AB}" type="datetimeFigureOut">
              <a:rPr lang="de-DE" smtClean="0"/>
              <a:t>07.06.2017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54E31D4-78D8-4F7C-A583-CB4470C96A90}" type="slidenum">
              <a:rPr lang="de-DE" smtClean="0"/>
              <a:t>‹Nr.›</a:t>
            </a:fld>
            <a:endParaRPr lang="de-DE"/>
          </a:p>
        </p:txBody>
      </p:sp>
    </p:spTree>
    <p:extLst>
      <p:ext uri="{BB962C8B-B14F-4D97-AF65-F5344CB8AC3E}">
        <p14:creationId xmlns:p14="http://schemas.microsoft.com/office/powerpoint/2010/main" val="370792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EE12F73-BF75-49E1-8337-5302F3FE47AB}" type="datetimeFigureOut">
              <a:rPr lang="de-DE" smtClean="0"/>
              <a:t>07.06.2017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54E31D4-78D8-4F7C-A583-CB4470C96A90}" type="slidenum">
              <a:rPr lang="de-DE" smtClean="0"/>
              <a:t>‹Nr.›</a:t>
            </a:fld>
            <a:endParaRPr lang="de-DE"/>
          </a:p>
        </p:txBody>
      </p:sp>
    </p:spTree>
    <p:extLst>
      <p:ext uri="{BB962C8B-B14F-4D97-AF65-F5344CB8AC3E}">
        <p14:creationId xmlns:p14="http://schemas.microsoft.com/office/powerpoint/2010/main" val="68562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Titelmasterformat durch Klicken bearbeiten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7EE12F73-BF75-49E1-8337-5302F3FE47AB}" type="datetimeFigureOut">
              <a:rPr lang="de-DE" smtClean="0"/>
              <a:t>07.06.2017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E54E31D4-78D8-4F7C-A583-CB4470C96A90}" type="slidenum">
              <a:rPr lang="de-DE" smtClean="0"/>
              <a:t>‹Nr.›</a:t>
            </a:fld>
            <a:endParaRPr lang="de-DE"/>
          </a:p>
        </p:txBody>
      </p:sp>
    </p:spTree>
    <p:extLst>
      <p:ext uri="{BB962C8B-B14F-4D97-AF65-F5344CB8AC3E}">
        <p14:creationId xmlns:p14="http://schemas.microsoft.com/office/powerpoint/2010/main" val="1177511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7EE12F73-BF75-49E1-8337-5302F3FE47AB}" type="datetimeFigureOut">
              <a:rPr lang="de-DE" smtClean="0"/>
              <a:t>07.06.2017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E54E31D4-78D8-4F7C-A583-CB4470C96A90}" type="slidenum">
              <a:rPr lang="de-DE" smtClean="0"/>
              <a:t>‹Nr.›</a:t>
            </a:fld>
            <a:endParaRPr lang="de-DE"/>
          </a:p>
        </p:txBody>
      </p:sp>
    </p:spTree>
    <p:extLst>
      <p:ext uri="{BB962C8B-B14F-4D97-AF65-F5344CB8AC3E}">
        <p14:creationId xmlns:p14="http://schemas.microsoft.com/office/powerpoint/2010/main" val="3117257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12F73-BF75-49E1-8337-5302F3FE47AB}" type="datetimeFigureOut">
              <a:rPr lang="de-DE" smtClean="0"/>
              <a:t>07.06.2017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E54E31D4-78D8-4F7C-A583-CB4470C96A90}" type="slidenum">
              <a:rPr lang="de-DE" smtClean="0"/>
              <a:t>‹Nr.›</a:t>
            </a:fld>
            <a:endParaRPr lang="de-DE"/>
          </a:p>
        </p:txBody>
      </p:sp>
    </p:spTree>
    <p:extLst>
      <p:ext uri="{BB962C8B-B14F-4D97-AF65-F5344CB8AC3E}">
        <p14:creationId xmlns:p14="http://schemas.microsoft.com/office/powerpoint/2010/main" val="32935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de-DE"/>
              <a:t>Titelmasterformat durch Klicken bearbeiten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7EE12F73-BF75-49E1-8337-5302F3FE47AB}" type="datetimeFigureOut">
              <a:rPr lang="de-DE" smtClean="0"/>
              <a:t>07.06.2017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54E31D4-78D8-4F7C-A583-CB4470C96A90}" type="slidenum">
              <a:rPr lang="de-DE" smtClean="0"/>
              <a:t>‹Nr.›</a:t>
            </a:fld>
            <a:endParaRPr lang="de-DE"/>
          </a:p>
        </p:txBody>
      </p:sp>
    </p:spTree>
    <p:extLst>
      <p:ext uri="{BB962C8B-B14F-4D97-AF65-F5344CB8AC3E}">
        <p14:creationId xmlns:p14="http://schemas.microsoft.com/office/powerpoint/2010/main" val="3473452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de-DE"/>
              <a:t>Titelmasterformat durch Klicken bearbeiten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7EE12F73-BF75-49E1-8337-5302F3FE47AB}" type="datetimeFigureOut">
              <a:rPr lang="de-DE" smtClean="0"/>
              <a:t>07.06.2017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54E31D4-78D8-4F7C-A583-CB4470C96A90}" type="slidenum">
              <a:rPr lang="de-DE" smtClean="0"/>
              <a:t>‹Nr.›</a:t>
            </a:fld>
            <a:endParaRPr lang="de-DE"/>
          </a:p>
        </p:txBody>
      </p:sp>
    </p:spTree>
    <p:extLst>
      <p:ext uri="{BB962C8B-B14F-4D97-AF65-F5344CB8AC3E}">
        <p14:creationId xmlns:p14="http://schemas.microsoft.com/office/powerpoint/2010/main" val="3598609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E12F73-BF75-49E1-8337-5302F3FE47AB}" type="datetimeFigureOut">
              <a:rPr lang="de-DE" smtClean="0"/>
              <a:t>07.06.2017</a:t>
            </a:fld>
            <a:endParaRPr lang="de-D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de-D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4E31D4-78D8-4F7C-A583-CB4470C96A90}" type="slidenum">
              <a:rPr lang="de-DE" smtClean="0"/>
              <a:t>‹Nr.›</a:t>
            </a:fld>
            <a:endParaRPr lang="de-DE"/>
          </a:p>
        </p:txBody>
      </p:sp>
    </p:spTree>
    <p:extLst>
      <p:ext uri="{BB962C8B-B14F-4D97-AF65-F5344CB8AC3E}">
        <p14:creationId xmlns:p14="http://schemas.microsoft.com/office/powerpoint/2010/main" val="3477059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theodorosploumis/docker-presentation/blob/gh-pages/examples/shortcuts/docker-aliases.sh" TargetMode="External"/><Relationship Id="rId2" Type="http://schemas.openxmlformats.org/officeDocument/2006/relationships/hyperlink" Target="https://github.com/wsargent/docker-cheat-sheet" TargetMode="External"/><Relationship Id="rId1" Type="http://schemas.openxmlformats.org/officeDocument/2006/relationships/slideLayout" Target="../slideLayouts/slideLayout2.xml"/><Relationship Id="rId4" Type="http://schemas.openxmlformats.org/officeDocument/2006/relationships/hyperlink" Target="https://www.docker.com/customer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nhaltsplatzhalt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033" y="2466517"/>
            <a:ext cx="6240990" cy="149161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Inhaltsplatzhalter 2"/>
          <p:cNvSpPr>
            <a:spLocks noGrp="1"/>
          </p:cNvSpPr>
          <p:nvPr>
            <p:ph idx="1"/>
          </p:nvPr>
        </p:nvSpPr>
        <p:spPr>
          <a:xfrm>
            <a:off x="1484311" y="2666999"/>
            <a:ext cx="3333496" cy="3124201"/>
          </a:xfrm>
        </p:spPr>
        <p:txBody>
          <a:bodyPr anchor="t">
            <a:normAutofit/>
          </a:bodyPr>
          <a:lstStyle/>
          <a:p>
            <a:pPr marL="0" indent="0">
              <a:buNone/>
            </a:pPr>
            <a:r>
              <a:rPr lang="de-DE" sz="1800" b="1" dirty="0"/>
              <a:t>Tom Bendrath</a:t>
            </a:r>
          </a:p>
          <a:p>
            <a:pPr marL="0" indent="0">
              <a:buNone/>
            </a:pPr>
            <a:r>
              <a:rPr lang="de-DE" sz="1800" dirty="0"/>
              <a:t>2017-06-08</a:t>
            </a:r>
          </a:p>
        </p:txBody>
      </p:sp>
    </p:spTree>
    <p:extLst>
      <p:ext uri="{BB962C8B-B14F-4D97-AF65-F5344CB8AC3E}">
        <p14:creationId xmlns:p14="http://schemas.microsoft.com/office/powerpoint/2010/main" val="4048562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67437" y="230275"/>
            <a:ext cx="10018713" cy="1752599"/>
          </a:xfrm>
        </p:spPr>
        <p:txBody>
          <a:bodyPr/>
          <a:lstStyle/>
          <a:p>
            <a:r>
              <a:rPr lang="en" dirty="0"/>
              <a:t>Docker Containers - Standard Shipping Container</a:t>
            </a:r>
            <a:endParaRPr lang="de-DE" dirty="0"/>
          </a:p>
        </p:txBody>
      </p:sp>
      <p:pic>
        <p:nvPicPr>
          <p:cNvPr id="5" name="Shape 113"/>
          <p:cNvPicPr preferRelativeResize="0"/>
          <p:nvPr/>
        </p:nvPicPr>
        <p:blipFill>
          <a:blip r:embed="rId3">
            <a:alphaModFix/>
          </a:blip>
          <a:stretch>
            <a:fillRect/>
          </a:stretch>
        </p:blipFill>
        <p:spPr>
          <a:xfrm>
            <a:off x="2374025" y="1982874"/>
            <a:ext cx="8100012" cy="3954788"/>
          </a:xfrm>
          <a:prstGeom prst="rect">
            <a:avLst/>
          </a:prstGeom>
          <a:noFill/>
          <a:ln>
            <a:noFill/>
          </a:ln>
        </p:spPr>
      </p:pic>
    </p:spTree>
    <p:extLst>
      <p:ext uri="{BB962C8B-B14F-4D97-AF65-F5344CB8AC3E}">
        <p14:creationId xmlns:p14="http://schemas.microsoft.com/office/powerpoint/2010/main" val="4141519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67437" y="230275"/>
            <a:ext cx="10018713" cy="1752599"/>
          </a:xfrm>
        </p:spPr>
        <p:txBody>
          <a:bodyPr/>
          <a:lstStyle/>
          <a:p>
            <a:r>
              <a:rPr lang="en" dirty="0"/>
              <a:t>What’s Inside Doesn’t Matter</a:t>
            </a:r>
            <a:endParaRPr lang="de-DE" dirty="0"/>
          </a:p>
        </p:txBody>
      </p:sp>
      <p:pic>
        <p:nvPicPr>
          <p:cNvPr id="4" name="Shape 119"/>
          <p:cNvPicPr preferRelativeResize="0"/>
          <p:nvPr/>
        </p:nvPicPr>
        <p:blipFill>
          <a:blip r:embed="rId3">
            <a:alphaModFix/>
          </a:blip>
          <a:stretch>
            <a:fillRect/>
          </a:stretch>
        </p:blipFill>
        <p:spPr>
          <a:xfrm>
            <a:off x="2513308" y="1982874"/>
            <a:ext cx="7620000" cy="4095750"/>
          </a:xfrm>
          <a:prstGeom prst="rect">
            <a:avLst/>
          </a:prstGeom>
          <a:noFill/>
          <a:ln>
            <a:noFill/>
          </a:ln>
        </p:spPr>
      </p:pic>
    </p:spTree>
    <p:extLst>
      <p:ext uri="{BB962C8B-B14F-4D97-AF65-F5344CB8AC3E}">
        <p14:creationId xmlns:p14="http://schemas.microsoft.com/office/powerpoint/2010/main" val="196634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Docker </a:t>
            </a:r>
            <a:r>
              <a:rPr lang="de-DE" dirty="0" err="1"/>
              <a:t>benefits</a:t>
            </a:r>
            <a:endParaRPr lang="de-DE" dirty="0"/>
          </a:p>
        </p:txBody>
      </p:sp>
      <p:sp>
        <p:nvSpPr>
          <p:cNvPr id="3" name="Inhaltsplatzhalter 2"/>
          <p:cNvSpPr>
            <a:spLocks noGrp="1"/>
          </p:cNvSpPr>
          <p:nvPr>
            <p:ph idx="1"/>
          </p:nvPr>
        </p:nvSpPr>
        <p:spPr/>
        <p:txBody>
          <a:bodyPr>
            <a:normAutofit fontScale="85000" lnSpcReduction="20000"/>
          </a:bodyPr>
          <a:lstStyle/>
          <a:p>
            <a:r>
              <a:rPr lang="de-DE" dirty="0"/>
              <a:t>Fast ( </a:t>
            </a:r>
            <a:r>
              <a:rPr lang="de-DE" dirty="0" err="1"/>
              <a:t>deployment</a:t>
            </a:r>
            <a:r>
              <a:rPr lang="de-DE" dirty="0"/>
              <a:t>, </a:t>
            </a:r>
            <a:r>
              <a:rPr lang="de-DE" dirty="0" err="1"/>
              <a:t>migration</a:t>
            </a:r>
            <a:r>
              <a:rPr lang="de-DE" dirty="0"/>
              <a:t>, </a:t>
            </a:r>
            <a:r>
              <a:rPr lang="de-DE" dirty="0" err="1"/>
              <a:t>restarts</a:t>
            </a:r>
            <a:r>
              <a:rPr lang="de-DE" dirty="0"/>
              <a:t>)</a:t>
            </a:r>
          </a:p>
          <a:p>
            <a:r>
              <a:rPr lang="de-DE" dirty="0"/>
              <a:t>Secure</a:t>
            </a:r>
          </a:p>
          <a:p>
            <a:r>
              <a:rPr lang="de-DE" dirty="0"/>
              <a:t>Lightweight (save </a:t>
            </a:r>
            <a:r>
              <a:rPr lang="de-DE" dirty="0" err="1"/>
              <a:t>disk</a:t>
            </a:r>
            <a:r>
              <a:rPr lang="de-DE" dirty="0"/>
              <a:t> &amp; CPU)</a:t>
            </a:r>
          </a:p>
          <a:p>
            <a:r>
              <a:rPr lang="de-DE" dirty="0"/>
              <a:t>Open Source</a:t>
            </a:r>
          </a:p>
          <a:p>
            <a:r>
              <a:rPr lang="de-DE" dirty="0"/>
              <a:t>Portable Software</a:t>
            </a:r>
          </a:p>
          <a:p>
            <a:r>
              <a:rPr lang="de-DE" dirty="0" err="1"/>
              <a:t>Microservices</a:t>
            </a:r>
            <a:r>
              <a:rPr lang="de-DE" dirty="0"/>
              <a:t> </a:t>
            </a:r>
            <a:r>
              <a:rPr lang="de-DE" dirty="0" err="1"/>
              <a:t>and</a:t>
            </a:r>
            <a:r>
              <a:rPr lang="de-DE" dirty="0"/>
              <a:t> </a:t>
            </a:r>
            <a:r>
              <a:rPr lang="de-DE" dirty="0" err="1"/>
              <a:t>integrations</a:t>
            </a:r>
            <a:r>
              <a:rPr lang="de-DE" dirty="0"/>
              <a:t> (APIs)</a:t>
            </a:r>
          </a:p>
          <a:p>
            <a:r>
              <a:rPr lang="de-DE" dirty="0" err="1"/>
              <a:t>Simplify</a:t>
            </a:r>
            <a:r>
              <a:rPr lang="de-DE" dirty="0"/>
              <a:t> </a:t>
            </a:r>
            <a:r>
              <a:rPr lang="de-DE" dirty="0" err="1"/>
              <a:t>DevOps</a:t>
            </a:r>
            <a:endParaRPr lang="de-DE" dirty="0"/>
          </a:p>
          <a:p>
            <a:r>
              <a:rPr lang="de-DE" dirty="0"/>
              <a:t>Version </a:t>
            </a:r>
            <a:r>
              <a:rPr lang="de-DE" dirty="0" err="1"/>
              <a:t>control</a:t>
            </a:r>
            <a:r>
              <a:rPr lang="de-DE" dirty="0"/>
              <a:t> </a:t>
            </a:r>
            <a:r>
              <a:rPr lang="de-DE" dirty="0" err="1"/>
              <a:t>capabilities</a:t>
            </a:r>
            <a:endParaRPr lang="de-DE" dirty="0"/>
          </a:p>
        </p:txBody>
      </p:sp>
    </p:spTree>
    <p:extLst>
      <p:ext uri="{BB962C8B-B14F-4D97-AF65-F5344CB8AC3E}">
        <p14:creationId xmlns:p14="http://schemas.microsoft.com/office/powerpoint/2010/main" val="405336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Useful</a:t>
            </a:r>
            <a:r>
              <a:rPr lang="de-DE" dirty="0"/>
              <a:t> Links</a:t>
            </a:r>
          </a:p>
        </p:txBody>
      </p:sp>
      <p:sp>
        <p:nvSpPr>
          <p:cNvPr id="3" name="Inhaltsplatzhalter 2"/>
          <p:cNvSpPr>
            <a:spLocks noGrp="1"/>
          </p:cNvSpPr>
          <p:nvPr>
            <p:ph idx="1"/>
          </p:nvPr>
        </p:nvSpPr>
        <p:spPr/>
        <p:txBody>
          <a:bodyPr/>
          <a:lstStyle/>
          <a:p>
            <a:r>
              <a:rPr lang="de-DE" dirty="0" err="1">
                <a:hlinkClick r:id="rId2"/>
              </a:rPr>
              <a:t>Awesome</a:t>
            </a:r>
            <a:r>
              <a:rPr lang="de-DE" dirty="0">
                <a:hlinkClick r:id="rId2"/>
              </a:rPr>
              <a:t> Docker (</a:t>
            </a:r>
            <a:r>
              <a:rPr lang="de-DE" dirty="0" err="1">
                <a:hlinkClick r:id="rId2"/>
              </a:rPr>
              <a:t>list</a:t>
            </a:r>
            <a:r>
              <a:rPr lang="de-DE" dirty="0">
                <a:hlinkClick r:id="rId2"/>
              </a:rPr>
              <a:t> </a:t>
            </a:r>
            <a:r>
              <a:rPr lang="de-DE" dirty="0" err="1">
                <a:hlinkClick r:id="rId2"/>
              </a:rPr>
              <a:t>of</a:t>
            </a:r>
            <a:r>
              <a:rPr lang="de-DE" dirty="0">
                <a:hlinkClick r:id="rId2"/>
              </a:rPr>
              <a:t> Docker </a:t>
            </a:r>
            <a:r>
              <a:rPr lang="de-DE" dirty="0" err="1">
                <a:hlinkClick r:id="rId2"/>
              </a:rPr>
              <a:t>resources</a:t>
            </a:r>
            <a:r>
              <a:rPr lang="de-DE" dirty="0">
                <a:hlinkClick r:id="rId2"/>
              </a:rPr>
              <a:t> &amp; </a:t>
            </a:r>
            <a:r>
              <a:rPr lang="de-DE" dirty="0" err="1">
                <a:hlinkClick r:id="rId2"/>
              </a:rPr>
              <a:t>projects</a:t>
            </a:r>
            <a:r>
              <a:rPr lang="de-DE" dirty="0">
                <a:hlinkClick r:id="rId2"/>
              </a:rPr>
              <a:t>)</a:t>
            </a:r>
          </a:p>
          <a:p>
            <a:r>
              <a:rPr lang="de-DE" dirty="0">
                <a:hlinkClick r:id="rId2"/>
              </a:rPr>
              <a:t>Docker </a:t>
            </a:r>
            <a:r>
              <a:rPr lang="de-DE" dirty="0" err="1">
                <a:hlinkClick r:id="rId2"/>
              </a:rPr>
              <a:t>cheat</a:t>
            </a:r>
            <a:r>
              <a:rPr lang="de-DE" dirty="0">
                <a:hlinkClick r:id="rId2"/>
              </a:rPr>
              <a:t> </a:t>
            </a:r>
            <a:r>
              <a:rPr lang="de-DE" dirty="0" err="1">
                <a:hlinkClick r:id="rId2"/>
              </a:rPr>
              <a:t>sheet</a:t>
            </a:r>
            <a:endParaRPr lang="de-DE" dirty="0"/>
          </a:p>
          <a:p>
            <a:r>
              <a:rPr lang="de-DE" dirty="0">
                <a:hlinkClick r:id="rId3"/>
              </a:rPr>
              <a:t>Docker </a:t>
            </a:r>
            <a:r>
              <a:rPr lang="de-DE" dirty="0" err="1">
                <a:hlinkClick r:id="rId3"/>
              </a:rPr>
              <a:t>shortcuts</a:t>
            </a:r>
            <a:endParaRPr lang="de-DE" dirty="0"/>
          </a:p>
          <a:p>
            <a:r>
              <a:rPr lang="de-DE" dirty="0">
                <a:hlinkClick r:id="rId4"/>
              </a:rPr>
              <a:t>Docker </a:t>
            </a:r>
            <a:r>
              <a:rPr lang="de-DE" dirty="0" err="1">
                <a:hlinkClick r:id="rId4"/>
              </a:rPr>
              <a:t>case</a:t>
            </a:r>
            <a:r>
              <a:rPr lang="de-DE" dirty="0">
                <a:hlinkClick r:id="rId4"/>
              </a:rPr>
              <a:t> </a:t>
            </a:r>
            <a:r>
              <a:rPr lang="de-DE" dirty="0" err="1">
                <a:hlinkClick r:id="rId4"/>
              </a:rPr>
              <a:t>studies</a:t>
            </a:r>
            <a:endParaRPr lang="de-DE" dirty="0"/>
          </a:p>
        </p:txBody>
      </p:sp>
    </p:spTree>
    <p:extLst>
      <p:ext uri="{BB962C8B-B14F-4D97-AF65-F5344CB8AC3E}">
        <p14:creationId xmlns:p14="http://schemas.microsoft.com/office/powerpoint/2010/main" val="185847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Questions</a:t>
            </a:r>
            <a:r>
              <a:rPr lang="de-DE" dirty="0"/>
              <a:t>?</a:t>
            </a:r>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3508" y="2438399"/>
            <a:ext cx="8660317" cy="2069841"/>
          </a:xfrm>
        </p:spPr>
      </p:pic>
    </p:spTree>
    <p:extLst>
      <p:ext uri="{BB962C8B-B14F-4D97-AF65-F5344CB8AC3E}">
        <p14:creationId xmlns:p14="http://schemas.microsoft.com/office/powerpoint/2010/main" val="44975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621470" y="1744451"/>
            <a:ext cx="10018713" cy="4336309"/>
          </a:xfrm>
        </p:spPr>
        <p:txBody>
          <a:bodyPr>
            <a:normAutofit/>
          </a:bodyPr>
          <a:lstStyle/>
          <a:p>
            <a:r>
              <a:rPr lang="de-DE" dirty="0"/>
              <a:t>Docker </a:t>
            </a:r>
            <a:r>
              <a:rPr lang="de-DE" dirty="0" err="1"/>
              <a:t>History</a:t>
            </a:r>
            <a:endParaRPr lang="de-DE" dirty="0"/>
          </a:p>
          <a:p>
            <a:r>
              <a:rPr lang="de-DE" dirty="0" err="1"/>
              <a:t>What</a:t>
            </a:r>
            <a:r>
              <a:rPr lang="de-DE" dirty="0"/>
              <a:t> </a:t>
            </a:r>
            <a:r>
              <a:rPr lang="de-DE" dirty="0" err="1"/>
              <a:t>is</a:t>
            </a:r>
            <a:r>
              <a:rPr lang="de-DE" dirty="0"/>
              <a:t> Docker?</a:t>
            </a:r>
          </a:p>
          <a:p>
            <a:r>
              <a:rPr lang="de-DE" dirty="0"/>
              <a:t>Containers vs. VMs</a:t>
            </a:r>
          </a:p>
          <a:p>
            <a:r>
              <a:rPr lang="de-DE" dirty="0" err="1"/>
              <a:t>How</a:t>
            </a:r>
            <a:r>
              <a:rPr lang="de-DE" dirty="0"/>
              <a:t> Docker </a:t>
            </a:r>
            <a:r>
              <a:rPr lang="de-DE" dirty="0" err="1"/>
              <a:t>solves</a:t>
            </a:r>
            <a:r>
              <a:rPr lang="de-DE" dirty="0"/>
              <a:t> all </a:t>
            </a:r>
            <a:r>
              <a:rPr lang="de-DE" dirty="0" err="1"/>
              <a:t>the</a:t>
            </a:r>
            <a:r>
              <a:rPr lang="de-DE" dirty="0"/>
              <a:t> </a:t>
            </a:r>
            <a:r>
              <a:rPr lang="de-DE" dirty="0" err="1"/>
              <a:t>problems</a:t>
            </a:r>
            <a:r>
              <a:rPr lang="de-DE" dirty="0"/>
              <a:t>?</a:t>
            </a:r>
          </a:p>
          <a:p>
            <a:r>
              <a:rPr lang="de-DE" dirty="0"/>
              <a:t>Hands-on Workshop</a:t>
            </a:r>
          </a:p>
        </p:txBody>
      </p:sp>
      <p:sp>
        <p:nvSpPr>
          <p:cNvPr id="5" name="Titel 1"/>
          <p:cNvSpPr txBox="1">
            <a:spLocks/>
          </p:cNvSpPr>
          <p:nvPr/>
        </p:nvSpPr>
        <p:spPr>
          <a:xfrm>
            <a:off x="1484310" y="-8148"/>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DE" u="sng" dirty="0"/>
              <a:t>Agenda</a:t>
            </a:r>
          </a:p>
        </p:txBody>
      </p:sp>
    </p:spTree>
    <p:extLst>
      <p:ext uri="{BB962C8B-B14F-4D97-AF65-F5344CB8AC3E}">
        <p14:creationId xmlns:p14="http://schemas.microsoft.com/office/powerpoint/2010/main" val="101751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84309" y="0"/>
            <a:ext cx="10018713" cy="1752599"/>
          </a:xfrm>
        </p:spPr>
        <p:txBody>
          <a:bodyPr/>
          <a:lstStyle/>
          <a:p>
            <a:r>
              <a:rPr lang="de-DE" u="sng" dirty="0"/>
              <a:t>Docker </a:t>
            </a:r>
            <a:r>
              <a:rPr lang="de-DE" u="sng" dirty="0" err="1"/>
              <a:t>History</a:t>
            </a:r>
            <a:endParaRPr lang="de-DE" u="sng" dirty="0"/>
          </a:p>
        </p:txBody>
      </p:sp>
      <p:sp>
        <p:nvSpPr>
          <p:cNvPr id="3" name="Inhaltsplatzhalter 2"/>
          <p:cNvSpPr>
            <a:spLocks noGrp="1"/>
          </p:cNvSpPr>
          <p:nvPr>
            <p:ph idx="1"/>
          </p:nvPr>
        </p:nvSpPr>
        <p:spPr>
          <a:xfrm>
            <a:off x="1484309" y="1339139"/>
            <a:ext cx="10018713" cy="5059879"/>
          </a:xfrm>
        </p:spPr>
        <p:txBody>
          <a:bodyPr>
            <a:normAutofit/>
          </a:bodyPr>
          <a:lstStyle/>
          <a:p>
            <a:r>
              <a:rPr lang="de-DE" sz="1800" dirty="0" err="1"/>
              <a:t>Founded</a:t>
            </a:r>
            <a:r>
              <a:rPr lang="de-DE" sz="1800" dirty="0"/>
              <a:t> in 2009</a:t>
            </a:r>
          </a:p>
          <a:p>
            <a:r>
              <a:rPr lang="de-DE" sz="1800" dirty="0" err="1"/>
              <a:t>Formerly</a:t>
            </a:r>
            <a:r>
              <a:rPr lang="de-DE" sz="1800" dirty="0"/>
              <a:t> </a:t>
            </a:r>
            <a:r>
              <a:rPr lang="de-DE" sz="1800" dirty="0" err="1"/>
              <a:t>dotCloud</a:t>
            </a:r>
            <a:r>
              <a:rPr lang="de-DE" sz="1800" dirty="0"/>
              <a:t> Inc.</a:t>
            </a:r>
          </a:p>
          <a:p>
            <a:r>
              <a:rPr lang="de-DE" sz="1800" dirty="0"/>
              <a:t>March 2013: </a:t>
            </a:r>
          </a:p>
          <a:p>
            <a:pPr lvl="1"/>
            <a:r>
              <a:rPr lang="de-DE" sz="1600" dirty="0"/>
              <a:t>„Docker“ </a:t>
            </a:r>
            <a:r>
              <a:rPr lang="de-DE" sz="1600" dirty="0" err="1"/>
              <a:t>is</a:t>
            </a:r>
            <a:r>
              <a:rPr lang="de-DE" sz="1600" dirty="0"/>
              <a:t> </a:t>
            </a:r>
            <a:r>
              <a:rPr lang="de-DE" sz="1600" dirty="0" err="1"/>
              <a:t>shown</a:t>
            </a:r>
            <a:r>
              <a:rPr lang="de-DE" sz="1600" dirty="0"/>
              <a:t> </a:t>
            </a:r>
            <a:r>
              <a:rPr lang="de-DE" sz="1600" dirty="0" err="1"/>
              <a:t>to</a:t>
            </a:r>
            <a:r>
              <a:rPr lang="de-DE" sz="1600" dirty="0"/>
              <a:t> a </a:t>
            </a:r>
            <a:r>
              <a:rPr lang="de-DE" sz="1600" dirty="0" err="1"/>
              <a:t>public</a:t>
            </a:r>
            <a:r>
              <a:rPr lang="de-DE" sz="1600" dirty="0"/>
              <a:t> </a:t>
            </a:r>
            <a:r>
              <a:rPr lang="de-DE" sz="1600" dirty="0" err="1"/>
              <a:t>audience</a:t>
            </a:r>
            <a:r>
              <a:rPr lang="de-DE" sz="1600" dirty="0"/>
              <a:t> </a:t>
            </a:r>
            <a:r>
              <a:rPr lang="de-DE" sz="1600" dirty="0" err="1"/>
              <a:t>for</a:t>
            </a:r>
            <a:r>
              <a:rPr lang="de-DE" sz="1600" dirty="0"/>
              <a:t> </a:t>
            </a:r>
            <a:r>
              <a:rPr lang="de-DE" sz="1600" dirty="0" err="1"/>
              <a:t>the</a:t>
            </a:r>
            <a:r>
              <a:rPr lang="de-DE" sz="1600" dirty="0"/>
              <a:t> </a:t>
            </a:r>
            <a:r>
              <a:rPr lang="de-DE" sz="1600" dirty="0" err="1"/>
              <a:t>first</a:t>
            </a:r>
            <a:r>
              <a:rPr lang="de-DE" sz="1600" dirty="0"/>
              <a:t> time</a:t>
            </a:r>
          </a:p>
          <a:p>
            <a:pPr lvl="1"/>
            <a:r>
              <a:rPr lang="de-DE" sz="1600" dirty="0"/>
              <a:t>Apache 2.0 </a:t>
            </a:r>
            <a:r>
              <a:rPr lang="de-DE" sz="1600" dirty="0" err="1"/>
              <a:t>license</a:t>
            </a:r>
            <a:r>
              <a:rPr lang="de-DE" sz="1600" dirty="0"/>
              <a:t> (open </a:t>
            </a:r>
            <a:r>
              <a:rPr lang="de-DE" sz="1600" dirty="0" err="1"/>
              <a:t>source</a:t>
            </a:r>
            <a:r>
              <a:rPr lang="de-DE" sz="1600" dirty="0"/>
              <a:t>)</a:t>
            </a:r>
          </a:p>
          <a:p>
            <a:r>
              <a:rPr lang="de-DE" sz="1800" dirty="0"/>
              <a:t>March 2014: </a:t>
            </a:r>
          </a:p>
          <a:p>
            <a:pPr lvl="1"/>
            <a:r>
              <a:rPr lang="de-DE" sz="1600" dirty="0"/>
              <a:t>JAX Innovation Award (</a:t>
            </a:r>
            <a:r>
              <a:rPr lang="de-DE" sz="1600" dirty="0" err="1"/>
              <a:t>most</a:t>
            </a:r>
            <a:r>
              <a:rPr lang="de-DE" sz="1600" dirty="0"/>
              <a:t> innovative open </a:t>
            </a:r>
            <a:r>
              <a:rPr lang="de-DE" sz="1600" dirty="0" err="1"/>
              <a:t>technology</a:t>
            </a:r>
            <a:r>
              <a:rPr lang="de-DE" sz="1600" dirty="0"/>
              <a:t>)</a:t>
            </a:r>
          </a:p>
          <a:p>
            <a:r>
              <a:rPr lang="de-DE" sz="1800" dirty="0"/>
              <a:t>June 2016: Native Integration </a:t>
            </a:r>
            <a:r>
              <a:rPr lang="de-DE" sz="1800" dirty="0" err="1"/>
              <a:t>into</a:t>
            </a:r>
            <a:r>
              <a:rPr lang="de-DE" sz="1800" dirty="0"/>
              <a:t> Windows </a:t>
            </a:r>
            <a:r>
              <a:rPr lang="de-DE" sz="1800" dirty="0" err="1"/>
              <a:t>and</a:t>
            </a:r>
            <a:r>
              <a:rPr lang="de-DE" sz="1800" dirty="0"/>
              <a:t> OS X</a:t>
            </a:r>
          </a:p>
          <a:p>
            <a:r>
              <a:rPr lang="de-DE" sz="1800" dirty="0"/>
              <a:t>Today:</a:t>
            </a:r>
          </a:p>
          <a:p>
            <a:pPr lvl="1"/>
            <a:r>
              <a:rPr lang="de-DE" sz="1600" dirty="0" err="1"/>
              <a:t>One</a:t>
            </a:r>
            <a:r>
              <a:rPr lang="de-DE" sz="1600" dirty="0"/>
              <a:t> </a:t>
            </a:r>
            <a:r>
              <a:rPr lang="de-DE" sz="1600" dirty="0" err="1"/>
              <a:t>of</a:t>
            </a:r>
            <a:r>
              <a:rPr lang="de-DE" sz="1600" dirty="0"/>
              <a:t> </a:t>
            </a:r>
            <a:r>
              <a:rPr lang="de-DE" sz="1600" dirty="0" err="1"/>
              <a:t>the</a:t>
            </a:r>
            <a:r>
              <a:rPr lang="de-DE" sz="1600" dirty="0"/>
              <a:t> </a:t>
            </a:r>
            <a:r>
              <a:rPr lang="de-DE" sz="1600" dirty="0" err="1"/>
              <a:t>most</a:t>
            </a:r>
            <a:r>
              <a:rPr lang="de-DE" sz="1600" dirty="0"/>
              <a:t> </a:t>
            </a:r>
            <a:r>
              <a:rPr lang="de-DE" sz="1600" dirty="0" err="1"/>
              <a:t>starred</a:t>
            </a:r>
            <a:r>
              <a:rPr lang="de-DE" sz="1600" dirty="0"/>
              <a:t> </a:t>
            </a:r>
            <a:r>
              <a:rPr lang="de-DE" sz="1600" dirty="0" err="1"/>
              <a:t>projects</a:t>
            </a:r>
            <a:r>
              <a:rPr lang="de-DE" sz="1600" dirty="0"/>
              <a:t> on </a:t>
            </a:r>
            <a:r>
              <a:rPr lang="de-DE" sz="1600" dirty="0" err="1"/>
              <a:t>Github</a:t>
            </a:r>
            <a:endParaRPr lang="de-DE" sz="1600" dirty="0"/>
          </a:p>
          <a:p>
            <a:pPr lvl="1"/>
            <a:r>
              <a:rPr lang="de-DE" sz="1600" dirty="0"/>
              <a:t>~ 300k </a:t>
            </a:r>
            <a:r>
              <a:rPr lang="de-DE" sz="1600" dirty="0" err="1"/>
              <a:t>public</a:t>
            </a:r>
            <a:r>
              <a:rPr lang="de-DE" sz="1600" dirty="0"/>
              <a:t> </a:t>
            </a:r>
            <a:r>
              <a:rPr lang="de-DE" sz="1600" dirty="0" err="1"/>
              <a:t>repositories</a:t>
            </a:r>
            <a:r>
              <a:rPr lang="de-DE" sz="1600" dirty="0"/>
              <a:t> on hub.docker.com</a:t>
            </a:r>
          </a:p>
          <a:p>
            <a:pPr lvl="1"/>
            <a:r>
              <a:rPr lang="de-DE" sz="1600" dirty="0"/>
              <a:t>Main </a:t>
            </a:r>
            <a:r>
              <a:rPr lang="de-DE" sz="1600" dirty="0" err="1"/>
              <a:t>contributors</a:t>
            </a:r>
            <a:r>
              <a:rPr lang="de-DE" sz="1600" dirty="0"/>
              <a:t>: Docker Team, Cisco, Google, </a:t>
            </a:r>
            <a:r>
              <a:rPr lang="de-DE" sz="1600" dirty="0" err="1"/>
              <a:t>Huawei</a:t>
            </a:r>
            <a:r>
              <a:rPr lang="de-DE" sz="1600" dirty="0"/>
              <a:t>, IBM, Microsoft</a:t>
            </a:r>
          </a:p>
        </p:txBody>
      </p:sp>
    </p:spTree>
    <p:extLst>
      <p:ext uri="{BB962C8B-B14F-4D97-AF65-F5344CB8AC3E}">
        <p14:creationId xmlns:p14="http://schemas.microsoft.com/office/powerpoint/2010/main" val="111884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2683719" y="1475435"/>
            <a:ext cx="2778932" cy="753095"/>
          </a:xfrm>
        </p:spPr>
        <p:txBody>
          <a:bodyPr>
            <a:normAutofit/>
          </a:bodyPr>
          <a:lstStyle/>
          <a:p>
            <a:pPr marL="0" indent="0">
              <a:buNone/>
            </a:pPr>
            <a:r>
              <a:rPr lang="de-DE" dirty="0" err="1"/>
              <a:t>Virtualization</a:t>
            </a:r>
            <a:r>
              <a:rPr lang="de-DE" dirty="0"/>
              <a:t> </a:t>
            </a:r>
            <a:r>
              <a:rPr lang="de-DE" dirty="0" err="1"/>
              <a:t>tool</a:t>
            </a:r>
            <a:r>
              <a:rPr lang="de-DE" dirty="0"/>
              <a:t>?</a:t>
            </a:r>
            <a:endParaRPr lang="de-DE" dirty="0"/>
          </a:p>
        </p:txBody>
      </p:sp>
      <p:sp>
        <p:nvSpPr>
          <p:cNvPr id="5" name="Inhaltsplatzhalter 2"/>
          <p:cNvSpPr txBox="1">
            <a:spLocks/>
          </p:cNvSpPr>
          <p:nvPr/>
        </p:nvSpPr>
        <p:spPr>
          <a:xfrm>
            <a:off x="2824244" y="4050969"/>
            <a:ext cx="2778932" cy="75309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de-DE" dirty="0"/>
              <a:t>VM </a:t>
            </a:r>
            <a:r>
              <a:rPr lang="de-DE" dirty="0" err="1"/>
              <a:t>manager</a:t>
            </a:r>
            <a:r>
              <a:rPr lang="de-DE" dirty="0"/>
              <a:t>?</a:t>
            </a:r>
            <a:endParaRPr lang="de-DE" dirty="0"/>
          </a:p>
        </p:txBody>
      </p:sp>
      <p:sp>
        <p:nvSpPr>
          <p:cNvPr id="6" name="Inhaltsplatzhalter 2"/>
          <p:cNvSpPr txBox="1">
            <a:spLocks/>
          </p:cNvSpPr>
          <p:nvPr/>
        </p:nvSpPr>
        <p:spPr>
          <a:xfrm>
            <a:off x="8175848" y="1475435"/>
            <a:ext cx="3327175" cy="75309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de-DE" dirty="0" err="1"/>
              <a:t>Configuration</a:t>
            </a:r>
            <a:r>
              <a:rPr lang="de-DE" dirty="0"/>
              <a:t> </a:t>
            </a:r>
            <a:r>
              <a:rPr lang="de-DE" dirty="0" err="1"/>
              <a:t>manager</a:t>
            </a:r>
            <a:r>
              <a:rPr lang="de-DE" dirty="0"/>
              <a:t>?</a:t>
            </a:r>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010" y="2632369"/>
            <a:ext cx="1754695" cy="267591"/>
          </a:xfrm>
          <a:prstGeom prst="rect">
            <a:avLst/>
          </a:prstGeom>
        </p:spPr>
      </p:pic>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6267" y="2228530"/>
            <a:ext cx="1246909" cy="1246909"/>
          </a:xfrm>
          <a:prstGeom prst="rect">
            <a:avLst/>
          </a:prstGeom>
        </p:spPr>
      </p:pic>
      <p:pic>
        <p:nvPicPr>
          <p:cNvPr id="12" name="Grafik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5837" y="4820985"/>
            <a:ext cx="1398293" cy="1704826"/>
          </a:xfrm>
          <a:prstGeom prst="rect">
            <a:avLst/>
          </a:prstGeom>
        </p:spPr>
      </p:pic>
      <p:pic>
        <p:nvPicPr>
          <p:cNvPr id="14" name="Grafik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6492" y="2251767"/>
            <a:ext cx="1316531" cy="1619991"/>
          </a:xfrm>
          <a:prstGeom prst="rect">
            <a:avLst/>
          </a:prstGeom>
        </p:spPr>
      </p:pic>
      <p:pic>
        <p:nvPicPr>
          <p:cNvPr id="16" name="Grafik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2964" y="2228530"/>
            <a:ext cx="1525070" cy="1666467"/>
          </a:xfrm>
          <a:prstGeom prst="rect">
            <a:avLst/>
          </a:prstGeom>
        </p:spPr>
      </p:pic>
      <p:sp>
        <p:nvSpPr>
          <p:cNvPr id="19" name="Titel 1"/>
          <p:cNvSpPr txBox="1">
            <a:spLocks/>
          </p:cNvSpPr>
          <p:nvPr/>
        </p:nvSpPr>
        <p:spPr>
          <a:xfrm>
            <a:off x="1484310" y="-8148"/>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DE" u="sng" dirty="0" err="1"/>
              <a:t>What</a:t>
            </a:r>
            <a:r>
              <a:rPr lang="de-DE" u="sng" dirty="0"/>
              <a:t> </a:t>
            </a:r>
            <a:r>
              <a:rPr lang="de-DE" u="sng" dirty="0" err="1"/>
              <a:t>is</a:t>
            </a:r>
            <a:r>
              <a:rPr lang="de-DE" u="sng" dirty="0"/>
              <a:t> Docker?</a:t>
            </a:r>
          </a:p>
        </p:txBody>
      </p:sp>
      <p:sp>
        <p:nvSpPr>
          <p:cNvPr id="20" name="Inhaltsplatzhalter 2"/>
          <p:cNvSpPr txBox="1">
            <a:spLocks/>
          </p:cNvSpPr>
          <p:nvPr/>
        </p:nvSpPr>
        <p:spPr>
          <a:xfrm>
            <a:off x="7139529" y="4444437"/>
            <a:ext cx="1440592" cy="75309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de-DE" b="1" dirty="0" err="1"/>
              <a:t>cgroups</a:t>
            </a:r>
            <a:r>
              <a:rPr lang="de-DE" b="1" dirty="0"/>
              <a:t>?</a:t>
            </a:r>
          </a:p>
        </p:txBody>
      </p:sp>
      <p:sp>
        <p:nvSpPr>
          <p:cNvPr id="23" name="Inhaltsplatzhalter 2"/>
          <p:cNvSpPr txBox="1">
            <a:spLocks/>
          </p:cNvSpPr>
          <p:nvPr/>
        </p:nvSpPr>
        <p:spPr>
          <a:xfrm>
            <a:off x="9119139" y="4820984"/>
            <a:ext cx="1440592" cy="75309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de-DE" b="1" dirty="0"/>
              <a:t>LXC?</a:t>
            </a:r>
          </a:p>
        </p:txBody>
      </p:sp>
      <p:sp>
        <p:nvSpPr>
          <p:cNvPr id="24" name="Inhaltsplatzhalter 2"/>
          <p:cNvSpPr txBox="1">
            <a:spLocks/>
          </p:cNvSpPr>
          <p:nvPr/>
        </p:nvSpPr>
        <p:spPr>
          <a:xfrm>
            <a:off x="7678547" y="5393663"/>
            <a:ext cx="1440592" cy="75309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de-DE" b="1" dirty="0" err="1"/>
              <a:t>libvirt</a:t>
            </a:r>
            <a:r>
              <a:rPr lang="de-DE" b="1" dirty="0"/>
              <a:t>?</a:t>
            </a:r>
          </a:p>
        </p:txBody>
      </p:sp>
      <p:sp>
        <p:nvSpPr>
          <p:cNvPr id="25" name="Inhaltsplatzhalter 2"/>
          <p:cNvSpPr txBox="1">
            <a:spLocks/>
          </p:cNvSpPr>
          <p:nvPr/>
        </p:nvSpPr>
        <p:spPr>
          <a:xfrm>
            <a:off x="9637299" y="5649371"/>
            <a:ext cx="1440592" cy="75309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de-DE" b="1" dirty="0" err="1"/>
              <a:t>go</a:t>
            </a:r>
            <a:r>
              <a:rPr lang="de-DE" b="1" dirty="0"/>
              <a:t>?</a:t>
            </a:r>
          </a:p>
        </p:txBody>
      </p:sp>
    </p:spTree>
    <p:extLst>
      <p:ext uri="{BB962C8B-B14F-4D97-AF65-F5344CB8AC3E}">
        <p14:creationId xmlns:p14="http://schemas.microsoft.com/office/powerpoint/2010/main" val="101612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20" grpId="0"/>
      <p:bldP spid="23"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84311" y="914400"/>
            <a:ext cx="10018713" cy="1752599"/>
          </a:xfrm>
        </p:spPr>
        <p:txBody>
          <a:bodyPr>
            <a:normAutofit/>
          </a:bodyPr>
          <a:lstStyle/>
          <a:p>
            <a:r>
              <a:rPr lang="de-DE" sz="2800" b="1" dirty="0"/>
              <a:t>Docker.com </a:t>
            </a:r>
            <a:r>
              <a:rPr lang="de-DE" sz="2800" b="1" dirty="0" err="1"/>
              <a:t>says</a:t>
            </a:r>
            <a:br>
              <a:rPr lang="de-DE" sz="2800" dirty="0"/>
            </a:br>
            <a:r>
              <a:rPr lang="de-DE" sz="2400" dirty="0"/>
              <a:t>Docker </a:t>
            </a:r>
            <a:r>
              <a:rPr lang="de-DE" sz="2400" dirty="0" err="1"/>
              <a:t>is</a:t>
            </a:r>
            <a:r>
              <a:rPr lang="de-DE" sz="2400" dirty="0"/>
              <a:t> an open </a:t>
            </a:r>
            <a:r>
              <a:rPr lang="de-DE" sz="2400" dirty="0" err="1"/>
              <a:t>platform</a:t>
            </a:r>
            <a:r>
              <a:rPr lang="de-DE" sz="2400" dirty="0"/>
              <a:t> </a:t>
            </a:r>
            <a:r>
              <a:rPr lang="de-DE" sz="2400" dirty="0" err="1"/>
              <a:t>for</a:t>
            </a:r>
            <a:r>
              <a:rPr lang="de-DE" sz="2400" dirty="0"/>
              <a:t> </a:t>
            </a:r>
            <a:r>
              <a:rPr lang="de-DE" sz="2400" dirty="0" err="1"/>
              <a:t>developers</a:t>
            </a:r>
            <a:r>
              <a:rPr lang="de-DE" sz="2400" dirty="0"/>
              <a:t> </a:t>
            </a:r>
            <a:r>
              <a:rPr lang="de-DE" sz="2400" dirty="0" err="1"/>
              <a:t>and</a:t>
            </a:r>
            <a:r>
              <a:rPr lang="de-DE" sz="2400" dirty="0"/>
              <a:t> </a:t>
            </a:r>
            <a:r>
              <a:rPr lang="de-DE" sz="2400" dirty="0" err="1"/>
              <a:t>sysadmins</a:t>
            </a:r>
            <a:r>
              <a:rPr lang="de-DE" sz="2400" dirty="0"/>
              <a:t> </a:t>
            </a:r>
            <a:r>
              <a:rPr lang="de-DE" sz="2400" dirty="0" err="1"/>
              <a:t>to</a:t>
            </a:r>
            <a:r>
              <a:rPr lang="de-DE" sz="2400" dirty="0"/>
              <a:t> </a:t>
            </a:r>
            <a:r>
              <a:rPr lang="de-DE" sz="2400" dirty="0" err="1"/>
              <a:t>build,ship</a:t>
            </a:r>
            <a:r>
              <a:rPr lang="de-DE" sz="2400" dirty="0"/>
              <a:t>, </a:t>
            </a:r>
            <a:r>
              <a:rPr lang="de-DE" sz="2400" dirty="0" err="1"/>
              <a:t>and</a:t>
            </a:r>
            <a:r>
              <a:rPr lang="de-DE" sz="2400" dirty="0"/>
              <a:t> </a:t>
            </a:r>
            <a:r>
              <a:rPr lang="de-DE" sz="2400" dirty="0" err="1"/>
              <a:t>run</a:t>
            </a:r>
            <a:r>
              <a:rPr lang="de-DE" sz="2400" dirty="0"/>
              <a:t> </a:t>
            </a:r>
            <a:r>
              <a:rPr lang="de-DE" sz="2400" dirty="0" err="1"/>
              <a:t>distributed</a:t>
            </a:r>
            <a:r>
              <a:rPr lang="de-DE" sz="2400" dirty="0"/>
              <a:t> </a:t>
            </a:r>
            <a:r>
              <a:rPr lang="de-DE" sz="2400" dirty="0" err="1"/>
              <a:t>applications</a:t>
            </a:r>
            <a:endParaRPr lang="de-DE" sz="2800" dirty="0"/>
          </a:p>
        </p:txBody>
      </p:sp>
      <p:sp>
        <p:nvSpPr>
          <p:cNvPr id="3" name="Inhaltsplatzhalter 2"/>
          <p:cNvSpPr>
            <a:spLocks noGrp="1"/>
          </p:cNvSpPr>
          <p:nvPr>
            <p:ph idx="1"/>
          </p:nvPr>
        </p:nvSpPr>
        <p:spPr>
          <a:xfrm>
            <a:off x="1484311" y="2666999"/>
            <a:ext cx="3764584" cy="3124201"/>
          </a:xfrm>
        </p:spPr>
        <p:txBody>
          <a:bodyPr>
            <a:normAutofit/>
          </a:bodyPr>
          <a:lstStyle/>
          <a:p>
            <a:pPr marL="0" indent="0" algn="ctr">
              <a:buNone/>
            </a:pPr>
            <a:r>
              <a:rPr lang="de-DE" b="1" dirty="0"/>
              <a:t>Docker Engine</a:t>
            </a:r>
          </a:p>
          <a:p>
            <a:pPr marL="0" indent="0" algn="ctr">
              <a:buNone/>
            </a:pPr>
            <a:r>
              <a:rPr lang="de-DE" dirty="0"/>
              <a:t>A portable, </a:t>
            </a:r>
            <a:r>
              <a:rPr lang="de-DE" dirty="0" err="1"/>
              <a:t>lightweight</a:t>
            </a:r>
            <a:r>
              <a:rPr lang="de-DE" dirty="0"/>
              <a:t> </a:t>
            </a:r>
            <a:r>
              <a:rPr lang="de-DE" dirty="0" err="1"/>
              <a:t>runtime</a:t>
            </a:r>
            <a:r>
              <a:rPr lang="de-DE" dirty="0"/>
              <a:t> </a:t>
            </a:r>
            <a:r>
              <a:rPr lang="de-DE" dirty="0" err="1"/>
              <a:t>and</a:t>
            </a:r>
            <a:r>
              <a:rPr lang="de-DE" dirty="0"/>
              <a:t> </a:t>
            </a:r>
            <a:r>
              <a:rPr lang="de-DE" dirty="0" err="1"/>
              <a:t>packaging</a:t>
            </a:r>
            <a:r>
              <a:rPr lang="de-DE" dirty="0"/>
              <a:t> </a:t>
            </a:r>
            <a:r>
              <a:rPr lang="de-DE" dirty="0" err="1"/>
              <a:t>tool</a:t>
            </a:r>
            <a:endParaRPr lang="de-DE" sz="2000" dirty="0"/>
          </a:p>
        </p:txBody>
      </p:sp>
      <p:sp>
        <p:nvSpPr>
          <p:cNvPr id="4" name="Inhaltsplatzhalter 2"/>
          <p:cNvSpPr txBox="1">
            <a:spLocks/>
          </p:cNvSpPr>
          <p:nvPr/>
        </p:nvSpPr>
        <p:spPr>
          <a:xfrm>
            <a:off x="7738440" y="2666999"/>
            <a:ext cx="3764584"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r>
              <a:rPr lang="de-DE" b="1" dirty="0"/>
              <a:t>Docker Hub</a:t>
            </a:r>
          </a:p>
          <a:p>
            <a:pPr marL="0" indent="0" algn="ctr">
              <a:buFont typeface="Arial"/>
              <a:buNone/>
            </a:pPr>
            <a:r>
              <a:rPr lang="de-DE" dirty="0"/>
              <a:t>A </a:t>
            </a:r>
            <a:r>
              <a:rPr lang="de-DE" dirty="0" err="1"/>
              <a:t>cloud</a:t>
            </a:r>
            <a:r>
              <a:rPr lang="de-DE" dirty="0"/>
              <a:t> </a:t>
            </a:r>
            <a:r>
              <a:rPr lang="de-DE" dirty="0" err="1"/>
              <a:t>service</a:t>
            </a:r>
            <a:r>
              <a:rPr lang="de-DE" dirty="0"/>
              <a:t> </a:t>
            </a:r>
            <a:r>
              <a:rPr lang="de-DE" dirty="0" err="1"/>
              <a:t>for</a:t>
            </a:r>
            <a:r>
              <a:rPr lang="de-DE" dirty="0"/>
              <a:t> </a:t>
            </a:r>
            <a:r>
              <a:rPr lang="de-DE" dirty="0" err="1"/>
              <a:t>sharing</a:t>
            </a:r>
            <a:r>
              <a:rPr lang="de-DE" dirty="0"/>
              <a:t> </a:t>
            </a:r>
            <a:r>
              <a:rPr lang="de-DE" dirty="0" err="1"/>
              <a:t>applications</a:t>
            </a:r>
            <a:r>
              <a:rPr lang="de-DE" dirty="0"/>
              <a:t> </a:t>
            </a:r>
            <a:r>
              <a:rPr lang="de-DE" dirty="0" err="1"/>
              <a:t>and</a:t>
            </a:r>
            <a:r>
              <a:rPr lang="de-DE" dirty="0"/>
              <a:t> </a:t>
            </a:r>
            <a:r>
              <a:rPr lang="de-DE" dirty="0" err="1"/>
              <a:t>automating</a:t>
            </a:r>
            <a:r>
              <a:rPr lang="de-DE" dirty="0"/>
              <a:t> </a:t>
            </a:r>
            <a:r>
              <a:rPr lang="de-DE" dirty="0" err="1"/>
              <a:t>workflows</a:t>
            </a:r>
            <a:endParaRPr lang="de-DE" sz="2000" dirty="0"/>
          </a:p>
        </p:txBody>
      </p:sp>
    </p:spTree>
    <p:extLst>
      <p:ext uri="{BB962C8B-B14F-4D97-AF65-F5344CB8AC3E}">
        <p14:creationId xmlns:p14="http://schemas.microsoft.com/office/powerpoint/2010/main" val="100916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feil: nach links und rechts 3"/>
          <p:cNvSpPr/>
          <p:nvPr/>
        </p:nvSpPr>
        <p:spPr>
          <a:xfrm>
            <a:off x="3500054" y="3184631"/>
            <a:ext cx="5796346" cy="1712422"/>
          </a:xfrm>
          <a:prstGeom prst="leftRightArrow">
            <a:avLst/>
          </a:prstGeom>
          <a:gradFill flip="none" rotWithShape="1">
            <a:gsLst>
              <a:gs pos="0">
                <a:schemeClr val="accent3"/>
              </a:gs>
              <a:gs pos="100000">
                <a:schemeClr val="accent6">
                  <a:lumMod val="7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Inhaltsplatzhalter 2"/>
          <p:cNvSpPr>
            <a:spLocks noGrp="1"/>
          </p:cNvSpPr>
          <p:nvPr>
            <p:ph idx="1"/>
          </p:nvPr>
        </p:nvSpPr>
        <p:spPr>
          <a:xfrm>
            <a:off x="2764471" y="1767310"/>
            <a:ext cx="2630489" cy="1417321"/>
          </a:xfrm>
        </p:spPr>
        <p:txBody>
          <a:bodyPr>
            <a:normAutofit/>
          </a:bodyPr>
          <a:lstStyle/>
          <a:p>
            <a:pPr marL="0" indent="0" algn="ctr">
              <a:buNone/>
            </a:pPr>
            <a:r>
              <a:rPr lang="de-DE" b="1" dirty="0" err="1"/>
              <a:t>Less</a:t>
            </a:r>
            <a:r>
              <a:rPr lang="de-DE" b="1" dirty="0"/>
              <a:t> portable, minimal </a:t>
            </a:r>
            <a:r>
              <a:rPr lang="de-DE" b="1" dirty="0" err="1"/>
              <a:t>overhead</a:t>
            </a:r>
            <a:endParaRPr lang="de-DE" sz="2000" dirty="0"/>
          </a:p>
        </p:txBody>
      </p:sp>
      <p:sp>
        <p:nvSpPr>
          <p:cNvPr id="6" name="Inhaltsplatzhalter 2"/>
          <p:cNvSpPr txBox="1">
            <a:spLocks/>
          </p:cNvSpPr>
          <p:nvPr/>
        </p:nvSpPr>
        <p:spPr>
          <a:xfrm>
            <a:off x="7401494" y="1767309"/>
            <a:ext cx="2630489" cy="14173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r>
              <a:rPr lang="de-DE" b="1" dirty="0"/>
              <a:t>Most portable, lots </a:t>
            </a:r>
            <a:r>
              <a:rPr lang="de-DE" b="1" dirty="0" err="1"/>
              <a:t>of</a:t>
            </a:r>
            <a:r>
              <a:rPr lang="de-DE" b="1" dirty="0"/>
              <a:t> </a:t>
            </a:r>
            <a:r>
              <a:rPr lang="de-DE" b="1" dirty="0" err="1"/>
              <a:t>overhead</a:t>
            </a:r>
            <a:endParaRPr lang="de-DE" sz="2000" dirty="0"/>
          </a:p>
        </p:txBody>
      </p:sp>
      <p:sp>
        <p:nvSpPr>
          <p:cNvPr id="7" name="Inhaltsplatzhalter 2"/>
          <p:cNvSpPr txBox="1">
            <a:spLocks/>
          </p:cNvSpPr>
          <p:nvPr/>
        </p:nvSpPr>
        <p:spPr>
          <a:xfrm>
            <a:off x="5210933" y="2856970"/>
            <a:ext cx="1189867" cy="10647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r>
              <a:rPr lang="de-DE" sz="2000" dirty="0"/>
              <a:t>CM </a:t>
            </a:r>
            <a:r>
              <a:rPr lang="de-DE" sz="2000" dirty="0" err="1"/>
              <a:t>tools</a:t>
            </a:r>
            <a:endParaRPr lang="de-DE" sz="1800" dirty="0"/>
          </a:p>
        </p:txBody>
      </p:sp>
      <p:sp>
        <p:nvSpPr>
          <p:cNvPr id="8" name="Inhaltsplatzhalter 2"/>
          <p:cNvSpPr txBox="1">
            <a:spLocks/>
          </p:cNvSpPr>
          <p:nvPr/>
        </p:nvSpPr>
        <p:spPr>
          <a:xfrm>
            <a:off x="3216639" y="4897053"/>
            <a:ext cx="1726152" cy="10647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r>
              <a:rPr lang="de-DE" sz="2000" dirty="0"/>
              <a:t>Manual </a:t>
            </a:r>
            <a:r>
              <a:rPr lang="de-DE" sz="2000" dirty="0" err="1"/>
              <a:t>configuration</a:t>
            </a:r>
            <a:endParaRPr lang="de-DE" sz="1800" dirty="0"/>
          </a:p>
        </p:txBody>
      </p:sp>
      <p:sp>
        <p:nvSpPr>
          <p:cNvPr id="9" name="Inhaltsplatzhalter 2"/>
          <p:cNvSpPr txBox="1">
            <a:spLocks/>
          </p:cNvSpPr>
          <p:nvPr/>
        </p:nvSpPr>
        <p:spPr>
          <a:xfrm>
            <a:off x="7682949" y="4897053"/>
            <a:ext cx="2067578" cy="10647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r>
              <a:rPr lang="de-DE" sz="2000" dirty="0"/>
              <a:t>Traditional VMs</a:t>
            </a:r>
            <a:endParaRPr lang="de-DE" sz="1800" dirty="0"/>
          </a:p>
        </p:txBody>
      </p:sp>
      <p:sp>
        <p:nvSpPr>
          <p:cNvPr id="10" name="Inhaltsplatzhalter 2"/>
          <p:cNvSpPr txBox="1">
            <a:spLocks/>
          </p:cNvSpPr>
          <p:nvPr/>
        </p:nvSpPr>
        <p:spPr>
          <a:xfrm>
            <a:off x="6398227" y="4249355"/>
            <a:ext cx="1726152" cy="10647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r>
              <a:rPr lang="de-DE" sz="2800" b="1" dirty="0"/>
              <a:t>Docker</a:t>
            </a:r>
            <a:endParaRPr lang="de-DE" b="1" dirty="0"/>
          </a:p>
        </p:txBody>
      </p:sp>
      <p:sp>
        <p:nvSpPr>
          <p:cNvPr id="13" name="Titel 1"/>
          <p:cNvSpPr txBox="1">
            <a:spLocks/>
          </p:cNvSpPr>
          <p:nvPr/>
        </p:nvSpPr>
        <p:spPr>
          <a:xfrm>
            <a:off x="1484310" y="-8148"/>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DE" u="sng" dirty="0" err="1"/>
              <a:t>What</a:t>
            </a:r>
            <a:r>
              <a:rPr lang="de-DE" u="sng" dirty="0"/>
              <a:t> </a:t>
            </a:r>
            <a:r>
              <a:rPr lang="de-DE" u="sng" dirty="0" err="1"/>
              <a:t>is</a:t>
            </a:r>
            <a:r>
              <a:rPr lang="de-DE" u="sng" dirty="0"/>
              <a:t> Docker?</a:t>
            </a:r>
          </a:p>
        </p:txBody>
      </p:sp>
    </p:spTree>
    <p:extLst>
      <p:ext uri="{BB962C8B-B14F-4D97-AF65-F5344CB8AC3E}">
        <p14:creationId xmlns:p14="http://schemas.microsoft.com/office/powerpoint/2010/main" val="426087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rotWithShape="1">
            <a:blip r:embed="rId3">
              <a:duotone>
                <a:schemeClr val="bg2">
                  <a:shade val="76000"/>
                  <a:satMod val="180000"/>
                </a:schemeClr>
                <a:schemeClr val="bg2">
                  <a:tint val="80000"/>
                  <a:satMod val="120000"/>
                  <a:lumMod val="180000"/>
                </a:schemeClr>
              </a:duotone>
            </a:blip>
            <a:stretch/>
          </a:blipFill>
          <a:ln>
            <a:noFill/>
          </a:ln>
          <a:effectLst/>
        </p:spPr>
      </p:sp>
      <p:grpSp>
        <p:nvGrpSpPr>
          <p:cNvPr id="44" name="Group 43"/>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5"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6"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7"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8"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7"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0"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52" name="Group 51"/>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3"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4"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5"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6"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7"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8"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60" name="Freeform: Shape 5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fik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675" y="974724"/>
            <a:ext cx="8709378" cy="4899025"/>
          </a:xfrm>
          <a:prstGeom prst="rect">
            <a:avLst/>
          </a:prstGeom>
        </p:spPr>
      </p:pic>
    </p:spTree>
    <p:extLst>
      <p:ext uri="{BB962C8B-B14F-4D97-AF65-F5344CB8AC3E}">
        <p14:creationId xmlns:p14="http://schemas.microsoft.com/office/powerpoint/2010/main" val="3749787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bg2">
                <a:lumMod val="75000"/>
              </a:schemeClr>
            </a:gs>
          </a:gsLst>
          <a:lin ang="5400000" scaled="0"/>
        </a:gradFill>
        <a:effectLst/>
      </p:bgPr>
    </p:bg>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1258784" y="3385960"/>
            <a:ext cx="10517616" cy="1122400"/>
          </a:xfrm>
          <a:prstGeom prst="rect">
            <a:avLst/>
          </a:prstGeom>
          <a:solidFill>
            <a:schemeClr val="tx1">
              <a:lumMod val="65000"/>
              <a:lumOff val="35000"/>
            </a:schemeClr>
          </a:solidFill>
          <a:ln w="9525" cap="flat" cmpd="sng">
            <a:solidFill>
              <a:srgbClr val="F3F3F3"/>
            </a:solidFill>
            <a:prstDash val="solid"/>
            <a:round/>
            <a:headEnd type="none" w="med" len="med"/>
            <a:tailEnd type="none" w="med" len="med"/>
          </a:ln>
        </p:spPr>
        <p:txBody>
          <a:bodyPr vert="horz" lIns="121900" tIns="121900" rIns="121900" bIns="121900" rtlCol="0" anchor="ctr" anchorCtr="0">
            <a:noAutofit/>
          </a:bodyPr>
          <a:lstStyle/>
          <a:p>
            <a:r>
              <a:rPr lang="en" dirty="0">
                <a:solidFill>
                  <a:srgbClr val="FFFFFF"/>
                </a:solidFill>
              </a:rPr>
              <a:t>How Docker Solves All The Problems</a:t>
            </a:r>
          </a:p>
        </p:txBody>
      </p:sp>
    </p:spTree>
    <p:extLst>
      <p:ext uri="{BB962C8B-B14F-4D97-AF65-F5344CB8AC3E}">
        <p14:creationId xmlns:p14="http://schemas.microsoft.com/office/powerpoint/2010/main" val="2338596331"/>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67438" y="120149"/>
            <a:ext cx="10018713" cy="1752599"/>
          </a:xfrm>
        </p:spPr>
        <p:txBody>
          <a:bodyPr/>
          <a:lstStyle/>
          <a:p>
            <a:r>
              <a:rPr lang="en" dirty="0"/>
              <a:t>Docker Containers - Shipping Matrix From Hell</a:t>
            </a:r>
            <a:endParaRPr lang="de-DE" dirty="0"/>
          </a:p>
        </p:txBody>
      </p:sp>
      <p:pic>
        <p:nvPicPr>
          <p:cNvPr id="4" name="Shape 107"/>
          <p:cNvPicPr preferRelativeResize="0"/>
          <p:nvPr/>
        </p:nvPicPr>
        <p:blipFill>
          <a:blip r:embed="rId2">
            <a:alphaModFix/>
          </a:blip>
          <a:stretch>
            <a:fillRect/>
          </a:stretch>
        </p:blipFill>
        <p:spPr>
          <a:xfrm>
            <a:off x="2865578" y="1872748"/>
            <a:ext cx="7422431" cy="4159917"/>
          </a:xfrm>
          <a:prstGeom prst="rect">
            <a:avLst/>
          </a:prstGeom>
          <a:noFill/>
          <a:ln>
            <a:noFill/>
          </a:ln>
        </p:spPr>
      </p:pic>
    </p:spTree>
    <p:extLst>
      <p:ext uri="{BB962C8B-B14F-4D97-AF65-F5344CB8AC3E}">
        <p14:creationId xmlns:p14="http://schemas.microsoft.com/office/powerpoint/2010/main" val="1827458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521</Words>
  <Application>Microsoft Office PowerPoint</Application>
  <PresentationFormat>Breitbild</PresentationFormat>
  <Paragraphs>85</Paragraphs>
  <Slides>14</Slides>
  <Notes>7</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Corbel</vt:lpstr>
      <vt:lpstr>Parallax</vt:lpstr>
      <vt:lpstr>PowerPoint-Präsentation</vt:lpstr>
      <vt:lpstr>PowerPoint-Präsentation</vt:lpstr>
      <vt:lpstr>Docker History</vt:lpstr>
      <vt:lpstr>PowerPoint-Präsentation</vt:lpstr>
      <vt:lpstr>Docker.com says Docker is an open platform for developers and sysadmins to build,ship, and run distributed applications</vt:lpstr>
      <vt:lpstr>PowerPoint-Präsentation</vt:lpstr>
      <vt:lpstr>PowerPoint-Präsentation</vt:lpstr>
      <vt:lpstr>How Docker Solves All The Problems</vt:lpstr>
      <vt:lpstr>Docker Containers - Shipping Matrix From Hell</vt:lpstr>
      <vt:lpstr>Docker Containers - Standard Shipping Container</vt:lpstr>
      <vt:lpstr>What’s Inside Doesn’t Matter</vt:lpstr>
      <vt:lpstr>Docker benefits</vt:lpstr>
      <vt:lpstr>Useful Links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Tom Bendrath</dc:creator>
  <cp:lastModifiedBy>Tom Bendrath</cp:lastModifiedBy>
  <cp:revision>38</cp:revision>
  <dcterms:created xsi:type="dcterms:W3CDTF">2017-06-06T09:35:35Z</dcterms:created>
  <dcterms:modified xsi:type="dcterms:W3CDTF">2017-06-07T20:34:39Z</dcterms:modified>
</cp:coreProperties>
</file>