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8"/>
  </p:notesMasterIdLst>
  <p:sldIdLst>
    <p:sldId id="256" r:id="rId2"/>
    <p:sldId id="257" r:id="rId3"/>
    <p:sldId id="261" r:id="rId4"/>
    <p:sldId id="262" r:id="rId5"/>
    <p:sldId id="258" r:id="rId6"/>
    <p:sldId id="320" r:id="rId7"/>
    <p:sldId id="316" r:id="rId8"/>
    <p:sldId id="263" r:id="rId9"/>
    <p:sldId id="319" r:id="rId10"/>
    <p:sldId id="321" r:id="rId11"/>
    <p:sldId id="288" r:id="rId12"/>
    <p:sldId id="322" r:id="rId13"/>
    <p:sldId id="265" r:id="rId14"/>
    <p:sldId id="291" r:id="rId15"/>
    <p:sldId id="323" r:id="rId16"/>
    <p:sldId id="331" r:id="rId17"/>
    <p:sldId id="324" r:id="rId18"/>
    <p:sldId id="332" r:id="rId19"/>
    <p:sldId id="325" r:id="rId20"/>
    <p:sldId id="333" r:id="rId21"/>
    <p:sldId id="326" r:id="rId22"/>
    <p:sldId id="334" r:id="rId23"/>
    <p:sldId id="335" r:id="rId24"/>
    <p:sldId id="336" r:id="rId25"/>
    <p:sldId id="327" r:id="rId26"/>
    <p:sldId id="337" r:id="rId27"/>
    <p:sldId id="328" r:id="rId28"/>
    <p:sldId id="338" r:id="rId29"/>
    <p:sldId id="329" r:id="rId30"/>
    <p:sldId id="339" r:id="rId31"/>
    <p:sldId id="330" r:id="rId32"/>
    <p:sldId id="340" r:id="rId33"/>
    <p:sldId id="293" r:id="rId34"/>
    <p:sldId id="341" r:id="rId35"/>
    <p:sldId id="278" r:id="rId36"/>
    <p:sldId id="279"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A2DCAC-74D3-4B89-A7EE-854592923629}">
  <a:tblStyle styleId="{74A2DCAC-74D3-4B89-A7EE-85459292362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152" d="100"/>
          <a:sy n="152" d="100"/>
        </p:scale>
        <p:origin x="48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0"/>
        <p:cNvGrpSpPr/>
        <p:nvPr/>
      </p:nvGrpSpPr>
      <p:grpSpPr>
        <a:xfrm>
          <a:off x="0" y="0"/>
          <a:ext cx="0" cy="0"/>
          <a:chOff x="0" y="0"/>
          <a:chExt cx="0" cy="0"/>
        </a:xfrm>
      </p:grpSpPr>
      <p:sp>
        <p:nvSpPr>
          <p:cNvPr id="3911" name="Google Shape;391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2" name="Google Shape;391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3651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0717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815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5771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2912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3949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8424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4320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7765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8"/>
        <p:cNvGrpSpPr/>
        <p:nvPr/>
      </p:nvGrpSpPr>
      <p:grpSpPr>
        <a:xfrm>
          <a:off x="0" y="0"/>
          <a:ext cx="0" cy="0"/>
          <a:chOff x="0" y="0"/>
          <a:chExt cx="0" cy="0"/>
        </a:xfrm>
      </p:grpSpPr>
      <p:sp>
        <p:nvSpPr>
          <p:cNvPr id="3919" name="Google Shape;391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0" name="Google Shape;392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824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6"/>
        <p:cNvGrpSpPr/>
        <p:nvPr/>
      </p:nvGrpSpPr>
      <p:grpSpPr>
        <a:xfrm>
          <a:off x="0" y="0"/>
          <a:ext cx="0" cy="0"/>
          <a:chOff x="0" y="0"/>
          <a:chExt cx="0" cy="0"/>
        </a:xfrm>
      </p:grpSpPr>
      <p:sp>
        <p:nvSpPr>
          <p:cNvPr id="4027" name="Google Shape;402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8" name="Google Shape;402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Google Shape;403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6" name="Google Shape;403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8546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7111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0648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grpSp>
        <p:nvGrpSpPr>
          <p:cNvPr id="1845" name="Google Shape;1845;p6"/>
          <p:cNvGrpSpPr/>
          <p:nvPr/>
        </p:nvGrpSpPr>
        <p:grpSpPr>
          <a:xfrm rot="10800000">
            <a:off x="8851487" y="28707"/>
            <a:ext cx="264012" cy="5086302"/>
            <a:chOff x="5307800" y="238125"/>
            <a:chExt cx="271925" cy="5238750"/>
          </a:xfrm>
        </p:grpSpPr>
        <p:sp>
          <p:nvSpPr>
            <p:cNvPr id="1846" name="Google Shape;1846;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3" name="Google Shape;1903;p6"/>
          <p:cNvGrpSpPr/>
          <p:nvPr/>
        </p:nvGrpSpPr>
        <p:grpSpPr>
          <a:xfrm rot="10800000">
            <a:off x="7828571" y="28707"/>
            <a:ext cx="1140783" cy="5086302"/>
            <a:chOff x="5458325" y="238125"/>
            <a:chExt cx="1174975" cy="5238750"/>
          </a:xfrm>
        </p:grpSpPr>
        <p:sp>
          <p:nvSpPr>
            <p:cNvPr id="1904" name="Google Shape;1904;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6"/>
          <p:cNvGrpSpPr/>
          <p:nvPr/>
        </p:nvGrpSpPr>
        <p:grpSpPr>
          <a:xfrm rot="10800000">
            <a:off x="7682451" y="28707"/>
            <a:ext cx="994639" cy="4940182"/>
            <a:chOff x="5759350" y="388625"/>
            <a:chExt cx="1024450" cy="5088250"/>
          </a:xfrm>
        </p:grpSpPr>
        <p:sp>
          <p:nvSpPr>
            <p:cNvPr id="1967" name="Google Shape;1967;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8" name="Google Shape;2068;p6"/>
          <p:cNvGrpSpPr/>
          <p:nvPr/>
        </p:nvGrpSpPr>
        <p:grpSpPr>
          <a:xfrm rot="10800000">
            <a:off x="7682451" y="28707"/>
            <a:ext cx="1140783" cy="5086302"/>
            <a:chOff x="5608825" y="238125"/>
            <a:chExt cx="1174975" cy="5238750"/>
          </a:xfrm>
        </p:grpSpPr>
        <p:sp>
          <p:nvSpPr>
            <p:cNvPr id="2069" name="Google Shape;2069;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9" name="Google Shape;2119;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grpSp>
        <p:nvGrpSpPr>
          <p:cNvPr id="2955" name="Google Shape;2955;p10"/>
          <p:cNvGrpSpPr/>
          <p:nvPr/>
        </p:nvGrpSpPr>
        <p:grpSpPr>
          <a:xfrm rot="10800000">
            <a:off x="8851487" y="28707"/>
            <a:ext cx="264012" cy="5086302"/>
            <a:chOff x="5307800" y="238125"/>
            <a:chExt cx="271925" cy="5238750"/>
          </a:xfrm>
        </p:grpSpPr>
        <p:sp>
          <p:nvSpPr>
            <p:cNvPr id="2956" name="Google Shape;2956;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3" name="Google Shape;3013;p10"/>
          <p:cNvGrpSpPr/>
          <p:nvPr/>
        </p:nvGrpSpPr>
        <p:grpSpPr>
          <a:xfrm rot="10800000">
            <a:off x="7828571" y="28707"/>
            <a:ext cx="1140783" cy="5086302"/>
            <a:chOff x="5458325" y="238125"/>
            <a:chExt cx="1174975" cy="5238750"/>
          </a:xfrm>
        </p:grpSpPr>
        <p:sp>
          <p:nvSpPr>
            <p:cNvPr id="3014" name="Google Shape;3014;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6" name="Google Shape;3076;p10"/>
          <p:cNvGrpSpPr/>
          <p:nvPr/>
        </p:nvGrpSpPr>
        <p:grpSpPr>
          <a:xfrm rot="10800000">
            <a:off x="7682451" y="28707"/>
            <a:ext cx="994639" cy="4940182"/>
            <a:chOff x="5759350" y="388625"/>
            <a:chExt cx="1024450" cy="5088250"/>
          </a:xfrm>
        </p:grpSpPr>
        <p:sp>
          <p:nvSpPr>
            <p:cNvPr id="3077" name="Google Shape;3077;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8" name="Google Shape;3178;p10"/>
          <p:cNvGrpSpPr/>
          <p:nvPr/>
        </p:nvGrpSpPr>
        <p:grpSpPr>
          <a:xfrm rot="10800000">
            <a:off x="7682451" y="28707"/>
            <a:ext cx="1140783" cy="5086302"/>
            <a:chOff x="5608825" y="238125"/>
            <a:chExt cx="1174975" cy="5238750"/>
          </a:xfrm>
        </p:grpSpPr>
        <p:sp>
          <p:nvSpPr>
            <p:cNvPr id="3179" name="Google Shape;3179;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9" name="Google Shape;3229;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rgbClr val="003B5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80BFB7"/>
                </a:solidFill>
              </a:defRPr>
            </a:lvl1pPr>
            <a:lvl2pPr lvl="1">
              <a:buNone/>
              <a:defRPr>
                <a:solidFill>
                  <a:srgbClr val="80BFB7"/>
                </a:solidFill>
              </a:defRPr>
            </a:lvl2pPr>
            <a:lvl3pPr lvl="2">
              <a:buNone/>
              <a:defRPr>
                <a:solidFill>
                  <a:srgbClr val="80BFB7"/>
                </a:solidFill>
              </a:defRPr>
            </a:lvl3pPr>
            <a:lvl4pPr lvl="3">
              <a:buNone/>
              <a:defRPr>
                <a:solidFill>
                  <a:srgbClr val="80BFB7"/>
                </a:solidFill>
              </a:defRPr>
            </a:lvl4pPr>
            <a:lvl5pPr lvl="4">
              <a:buNone/>
              <a:defRPr>
                <a:solidFill>
                  <a:srgbClr val="80BFB7"/>
                </a:solidFill>
              </a:defRPr>
            </a:lvl5pPr>
            <a:lvl6pPr lvl="5">
              <a:buNone/>
              <a:defRPr>
                <a:solidFill>
                  <a:srgbClr val="80BFB7"/>
                </a:solidFill>
              </a:defRPr>
            </a:lvl6pPr>
            <a:lvl7pPr lvl="6">
              <a:buNone/>
              <a:defRPr>
                <a:solidFill>
                  <a:srgbClr val="80BFB7"/>
                </a:solidFill>
              </a:defRPr>
            </a:lvl7pPr>
            <a:lvl8pPr lvl="7">
              <a:buNone/>
              <a:defRPr>
                <a:solidFill>
                  <a:srgbClr val="80BFB7"/>
                </a:solidFill>
              </a:defRPr>
            </a:lvl8pPr>
            <a:lvl9pPr lvl="8">
              <a:buNone/>
              <a:defRPr>
                <a:solidFill>
                  <a:srgbClr val="80BFB7"/>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background">
  <p:cSld name="BLANK_1_1">
    <p:bg>
      <p:bgPr>
        <a:solidFill>
          <a:srgbClr val="1D1D1B"/>
        </a:solidFill>
        <a:effectLst/>
      </p:bgPr>
    </p:bg>
    <p:spTree>
      <p:nvGrpSpPr>
        <p:cNvPr id="1" name="Shape 3506"/>
        <p:cNvGrpSpPr/>
        <p:nvPr/>
      </p:nvGrpSpPr>
      <p:grpSpPr>
        <a:xfrm>
          <a:off x="0" y="0"/>
          <a:ext cx="0" cy="0"/>
          <a:chOff x="0" y="0"/>
          <a:chExt cx="0" cy="0"/>
        </a:xfrm>
      </p:grpSpPr>
      <p:grpSp>
        <p:nvGrpSpPr>
          <p:cNvPr id="3507" name="Google Shape;3507;p12"/>
          <p:cNvGrpSpPr/>
          <p:nvPr/>
        </p:nvGrpSpPr>
        <p:grpSpPr>
          <a:xfrm>
            <a:off x="7828607" y="28698"/>
            <a:ext cx="1286904" cy="5086302"/>
            <a:chOff x="6367294" y="28698"/>
            <a:chExt cx="1286904" cy="5086302"/>
          </a:xfrm>
        </p:grpSpPr>
        <p:sp>
          <p:nvSpPr>
            <p:cNvPr id="3508" name="Google Shape;3508;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9" name="Google Shape;3669;p12"/>
          <p:cNvGrpSpPr/>
          <p:nvPr/>
        </p:nvGrpSpPr>
        <p:grpSpPr>
          <a:xfrm rot="10800000">
            <a:off x="28739" y="28698"/>
            <a:ext cx="1286904" cy="5086302"/>
            <a:chOff x="6367294" y="28698"/>
            <a:chExt cx="1286904" cy="5086302"/>
          </a:xfrm>
        </p:grpSpPr>
        <p:sp>
          <p:nvSpPr>
            <p:cNvPr id="3670" name="Google Shape;3670;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1" name="Google Shape;3831;p1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lvl="1"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lvl="2"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lvl="3"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lvl="4"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lvl="5"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lvl="6"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lvl="7"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lvl="8"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rgbClr val="0B87A1"/>
                </a:solidFill>
                <a:latin typeface="Dosis Light"/>
                <a:ea typeface="Dosis Light"/>
                <a:cs typeface="Dosis Light"/>
                <a:sym typeface="Dosis Light"/>
              </a:defRPr>
            </a:lvl1pPr>
            <a:lvl2pPr lvl="1">
              <a:buNone/>
              <a:defRPr sz="1200">
                <a:solidFill>
                  <a:srgbClr val="0B87A1"/>
                </a:solidFill>
                <a:latin typeface="Dosis Light"/>
                <a:ea typeface="Dosis Light"/>
                <a:cs typeface="Dosis Light"/>
                <a:sym typeface="Dosis Light"/>
              </a:defRPr>
            </a:lvl2pPr>
            <a:lvl3pPr lvl="2">
              <a:buNone/>
              <a:defRPr sz="1200">
                <a:solidFill>
                  <a:srgbClr val="0B87A1"/>
                </a:solidFill>
                <a:latin typeface="Dosis Light"/>
                <a:ea typeface="Dosis Light"/>
                <a:cs typeface="Dosis Light"/>
                <a:sym typeface="Dosis Light"/>
              </a:defRPr>
            </a:lvl3pPr>
            <a:lvl4pPr lvl="3">
              <a:buNone/>
              <a:defRPr sz="1200">
                <a:solidFill>
                  <a:srgbClr val="0B87A1"/>
                </a:solidFill>
                <a:latin typeface="Dosis Light"/>
                <a:ea typeface="Dosis Light"/>
                <a:cs typeface="Dosis Light"/>
                <a:sym typeface="Dosis Light"/>
              </a:defRPr>
            </a:lvl4pPr>
            <a:lvl5pPr lvl="4">
              <a:buNone/>
              <a:defRPr sz="1200">
                <a:solidFill>
                  <a:srgbClr val="0B87A1"/>
                </a:solidFill>
                <a:latin typeface="Dosis Light"/>
                <a:ea typeface="Dosis Light"/>
                <a:cs typeface="Dosis Light"/>
                <a:sym typeface="Dosis Light"/>
              </a:defRPr>
            </a:lvl5pPr>
            <a:lvl6pPr lvl="5">
              <a:buNone/>
              <a:defRPr sz="1200">
                <a:solidFill>
                  <a:srgbClr val="0B87A1"/>
                </a:solidFill>
                <a:latin typeface="Dosis Light"/>
                <a:ea typeface="Dosis Light"/>
                <a:cs typeface="Dosis Light"/>
                <a:sym typeface="Dosis Light"/>
              </a:defRPr>
            </a:lvl6pPr>
            <a:lvl7pPr lvl="6">
              <a:buNone/>
              <a:defRPr sz="1200">
                <a:solidFill>
                  <a:srgbClr val="0B87A1"/>
                </a:solidFill>
                <a:latin typeface="Dosis Light"/>
                <a:ea typeface="Dosis Light"/>
                <a:cs typeface="Dosis Light"/>
                <a:sym typeface="Dosis Light"/>
              </a:defRPr>
            </a:lvl7pPr>
            <a:lvl8pPr lvl="7">
              <a:buNone/>
              <a:defRPr sz="1200">
                <a:solidFill>
                  <a:srgbClr val="0B87A1"/>
                </a:solidFill>
                <a:latin typeface="Dosis Light"/>
                <a:ea typeface="Dosis Light"/>
                <a:cs typeface="Dosis Light"/>
                <a:sym typeface="Dosis Light"/>
              </a:defRPr>
            </a:lvl8pPr>
            <a:lvl9pPr lvl="8">
              <a:buNone/>
              <a:defRPr sz="1200">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 id="2147483657"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hueanmy/AWS-LEARNING"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106018" y="696424"/>
            <a:ext cx="6911008" cy="17486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smtClean="0"/>
              <a:t>Amazon virtual private cloud (VPC) </a:t>
            </a:r>
            <a:r>
              <a:rPr lang="en" sz="3600" dirty="0" smtClean="0"/>
              <a:t/>
            </a:r>
            <a:br>
              <a:rPr lang="en" sz="3600" dirty="0" smtClean="0"/>
            </a:br>
            <a:r>
              <a:rPr lang="en" sz="3600" dirty="0" smtClean="0"/>
              <a:t/>
            </a:r>
            <a:br>
              <a:rPr lang="en" sz="3600" dirty="0" smtClean="0"/>
            </a:br>
            <a:r>
              <a:rPr lang="en" sz="2000" dirty="0" smtClean="0"/>
              <a:t>Topic: 3</a:t>
            </a:r>
            <a:r>
              <a:rPr lang="en" sz="3600" dirty="0" smtClean="0"/>
              <a:t/>
            </a:r>
            <a:br>
              <a:rPr lang="en" sz="3600" dirty="0" smtClean="0"/>
            </a:br>
            <a:r>
              <a:rPr lang="en" sz="2000" dirty="0" smtClean="0"/>
              <a:t>Create by: </a:t>
            </a:r>
            <a:r>
              <a:rPr lang="vi-VN" sz="2000" dirty="0" smtClean="0"/>
              <a:t>MaiLT - </a:t>
            </a:r>
            <a:r>
              <a:rPr lang="en" sz="2000" dirty="0" smtClean="0"/>
              <a:t>Team 1</a:t>
            </a:r>
            <a:br>
              <a:rPr lang="en" sz="2000" dirty="0" smtClean="0"/>
            </a:br>
            <a:r>
              <a:rPr lang="en" sz="2000" dirty="0" smtClean="0"/>
              <a:t>Date: 22/5/2019</a:t>
            </a:r>
            <a:endParaRPr sz="2000" dirty="0"/>
          </a:p>
        </p:txBody>
      </p:sp>
      <p:pic>
        <p:nvPicPr>
          <p:cNvPr id="1026" name="Picture 2" descr="Káº¿t quáº£ hÃ¬nh áº£nh cho icon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1522" y="2668247"/>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8300" y="394819"/>
            <a:ext cx="6761100" cy="857400"/>
          </a:xfrm>
        </p:spPr>
        <p:txBody>
          <a:bodyPr/>
          <a:lstStyle/>
          <a:p>
            <a:r>
              <a:rPr lang="en-US" dirty="0" smtClean="0"/>
              <a:t>VPC</a:t>
            </a:r>
            <a:endParaRPr lang="en-US" dirty="0"/>
          </a:p>
        </p:txBody>
      </p:sp>
      <p:sp>
        <p:nvSpPr>
          <p:cNvPr id="4" name="Text Placeholder 3"/>
          <p:cNvSpPr>
            <a:spLocks noGrp="1"/>
          </p:cNvSpPr>
          <p:nvPr>
            <p:ph type="body" idx="1"/>
          </p:nvPr>
        </p:nvSpPr>
        <p:spPr>
          <a:xfrm>
            <a:off x="718300" y="1329359"/>
            <a:ext cx="6761100" cy="2980500"/>
          </a:xfrm>
        </p:spPr>
        <p:txBody>
          <a:bodyPr/>
          <a:lstStyle/>
          <a:p>
            <a:r>
              <a:rPr lang="en-US" sz="1400" dirty="0"/>
              <a:t>A Virtual Private Cloud: is a virtual network dedicated to your AWS account. It is logically isolated from other virtual networks in the AWS Cloud. You can launch your AWS resources, such as Amazon EC2 instances, into your VPC. You can specify an IP address range for the VPC, add subnets, associate security groups, and configure route tables.</a:t>
            </a:r>
          </a:p>
          <a:p>
            <a:r>
              <a:rPr lang="en-US" sz="1400" dirty="0"/>
              <a:t>When you create a VPC, you must specify an IPv4 CIDR block for the VPC. The allowed block size is between a /16 </a:t>
            </a:r>
            <a:r>
              <a:rPr lang="en-US" sz="1400" dirty="0" err="1"/>
              <a:t>netmask</a:t>
            </a:r>
            <a:r>
              <a:rPr lang="en-US" sz="1400" dirty="0"/>
              <a:t> (65,536 IP addresses) and /28 </a:t>
            </a:r>
            <a:r>
              <a:rPr lang="en-US" sz="1400" dirty="0" err="1"/>
              <a:t>netmask</a:t>
            </a:r>
            <a:r>
              <a:rPr lang="en-US" sz="1400" dirty="0"/>
              <a:t> (16 IP addresses). After you've created your VPC, you can associate secondary CIDR blocks with the VPC.</a:t>
            </a:r>
          </a:p>
          <a:p>
            <a:endParaRPr lang="en-US" sz="1400" dirty="0"/>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361205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173052" y="585512"/>
            <a:ext cx="8201826" cy="28100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7200" dirty="0" smtClean="0">
                <a:solidFill>
                  <a:srgbClr val="D3EBD5"/>
                </a:solidFill>
              </a:rPr>
              <a:t>Subnet</a:t>
            </a:r>
            <a:endParaRPr sz="7200" dirty="0">
              <a:solidFill>
                <a:srgbClr val="D3EBD5"/>
              </a:solidFill>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pic>
        <p:nvPicPr>
          <p:cNvPr id="19" name="Picture 2" descr="Káº¿t quáº£ hÃ¬nh áº£nh cho icon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403" y="-17588"/>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737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8300" y="295427"/>
            <a:ext cx="6761100" cy="857400"/>
          </a:xfrm>
        </p:spPr>
        <p:txBody>
          <a:bodyPr/>
          <a:lstStyle/>
          <a:p>
            <a:r>
              <a:rPr lang="en-US" dirty="0" smtClean="0"/>
              <a:t>Subnet</a:t>
            </a:r>
            <a:endParaRPr lang="en-US" dirty="0"/>
          </a:p>
        </p:txBody>
      </p:sp>
      <p:sp>
        <p:nvSpPr>
          <p:cNvPr id="4" name="Text Placeholder 3"/>
          <p:cNvSpPr>
            <a:spLocks noGrp="1"/>
          </p:cNvSpPr>
          <p:nvPr>
            <p:ph type="body" idx="1"/>
          </p:nvPr>
        </p:nvSpPr>
        <p:spPr>
          <a:xfrm>
            <a:off x="718300" y="1278835"/>
            <a:ext cx="6761100" cy="3435215"/>
          </a:xfrm>
        </p:spPr>
        <p:txBody>
          <a:bodyPr/>
          <a:lstStyle/>
          <a:p>
            <a:r>
              <a:rPr lang="en-US" sz="1400" dirty="0"/>
              <a:t>Subnet: is a range of IP addresses in your VPC. You can launch AWS resources into a specified subnet. Use a public subnet for resources that must be connected to the internet, and a private subnet for resources that won't be connected to the internet.</a:t>
            </a:r>
          </a:p>
          <a:p>
            <a:pPr lvl="1"/>
            <a:r>
              <a:rPr lang="en-US" sz="1400" dirty="0"/>
              <a:t>The CIDR block of a subnet can be the same as the CIDR block for the VPC (for a single subnet in the VPC), or a subset of the CIDR block for the VPC (for multiple subnets)</a:t>
            </a:r>
          </a:p>
          <a:p>
            <a:pPr lvl="1"/>
            <a:r>
              <a:rPr lang="en-US" sz="1400" dirty="0"/>
              <a:t>Subnet Routing: each subnet must be associated with a route table, which specifies the allowed routes for outbound traffic leaving the subnet. Every subnet that you create is automatically associated with the main route table for the VPC.</a:t>
            </a:r>
          </a:p>
          <a:p>
            <a:pPr lvl="1"/>
            <a:r>
              <a:rPr lang="en-US" sz="1400" dirty="0"/>
              <a:t>Subnet Security: each subnet must be associated with a network ACL. Every subnet that you create is automatically associated with the VPC's default network ACL.</a:t>
            </a:r>
          </a:p>
          <a:p>
            <a:endParaRPr lang="en-US" sz="1400" dirty="0"/>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211922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13"/>
        <p:cNvGrpSpPr/>
        <p:nvPr/>
      </p:nvGrpSpPr>
      <p:grpSpPr>
        <a:xfrm>
          <a:off x="0" y="0"/>
          <a:ext cx="0" cy="0"/>
          <a:chOff x="0" y="0"/>
          <a:chExt cx="0" cy="0"/>
        </a:xfrm>
      </p:grpSpPr>
      <p:sp>
        <p:nvSpPr>
          <p:cNvPr id="3914" name="Google Shape;3914;p22"/>
          <p:cNvSpPr txBox="1">
            <a:spLocks noGrp="1"/>
          </p:cNvSpPr>
          <p:nvPr>
            <p:ph type="title"/>
          </p:nvPr>
        </p:nvSpPr>
        <p:spPr>
          <a:xfrm>
            <a:off x="3190550" y="0"/>
            <a:ext cx="4880437" cy="7178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Public/Private Subnet</a:t>
            </a:r>
            <a:endParaRPr dirty="0"/>
          </a:p>
        </p:txBody>
      </p:sp>
      <p:pic>
        <p:nvPicPr>
          <p:cNvPr id="3916" name="Google Shape;3916;p22"/>
          <p:cNvPicPr preferRelativeResize="0"/>
          <p:nvPr/>
        </p:nvPicPr>
        <p:blipFill rotWithShape="1">
          <a:blip r:embed="rId3">
            <a:alphaModFix/>
          </a:blip>
          <a:srcRect l="21977" r="15991"/>
          <a:stretch/>
        </p:blipFill>
        <p:spPr>
          <a:xfrm>
            <a:off x="0" y="0"/>
            <a:ext cx="3190550" cy="5143500"/>
          </a:xfrm>
          <a:prstGeom prst="rect">
            <a:avLst/>
          </a:prstGeom>
          <a:noFill/>
          <a:ln>
            <a:noFill/>
          </a:ln>
        </p:spPr>
      </p:pic>
      <p:sp>
        <p:nvSpPr>
          <p:cNvPr id="3917" name="Google Shape;3917;p2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pic>
        <p:nvPicPr>
          <p:cNvPr id="3074" name="Picture 2" descr="Káº¿t quáº£ hÃ¬nh áº£nh cho public and private subnet v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550" y="808663"/>
            <a:ext cx="5322042" cy="40311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718300" y="19244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VPC subnet recommendations</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sp>
        <p:nvSpPr>
          <p:cNvPr id="8" name="Google Shape;3871;p18"/>
          <p:cNvSpPr txBox="1">
            <a:spLocks noGrp="1"/>
          </p:cNvSpPr>
          <p:nvPr>
            <p:ph type="body" idx="1"/>
          </p:nvPr>
        </p:nvSpPr>
        <p:spPr>
          <a:xfrm>
            <a:off x="577294" y="1280622"/>
            <a:ext cx="7043111" cy="3317015"/>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sz="1400" dirty="0" smtClean="0"/>
              <a:t>/16 VPC (64K IPv4 addresses)</a:t>
            </a:r>
          </a:p>
          <a:p>
            <a:pPr marL="457200" lvl="0" indent="-381000" algn="l" rtl="0">
              <a:spcBef>
                <a:spcPts val="600"/>
              </a:spcBef>
              <a:spcAft>
                <a:spcPts val="0"/>
              </a:spcAft>
              <a:buSzPts val="2400"/>
              <a:buChar char="▪"/>
            </a:pPr>
            <a:r>
              <a:rPr lang="en-US" sz="1400" dirty="0" smtClean="0"/>
              <a:t>/24 subnets (251 IPv4 addresses)</a:t>
            </a:r>
          </a:p>
          <a:p>
            <a:pPr marL="457200" lvl="0" indent="-381000" algn="l" rtl="0">
              <a:spcBef>
                <a:spcPts val="600"/>
              </a:spcBef>
              <a:spcAft>
                <a:spcPts val="0"/>
              </a:spcAft>
              <a:buSzPts val="2400"/>
              <a:buChar char="▪"/>
            </a:pPr>
            <a:r>
              <a:rPr lang="en-US" sz="1400" dirty="0" smtClean="0"/>
              <a:t>One subnet per Availability Zone</a:t>
            </a:r>
            <a:endParaRPr lang="vi-VN" sz="1400" dirty="0" smtClean="0"/>
          </a:p>
          <a:p>
            <a:pPr marL="76200" lvl="0" indent="0" algn="l" rtl="0">
              <a:spcBef>
                <a:spcPts val="600"/>
              </a:spcBef>
              <a:spcAft>
                <a:spcPts val="0"/>
              </a:spcAft>
              <a:buSzPts val="2400"/>
              <a:buNone/>
            </a:pPr>
            <a:endParaRPr lang="en-US" sz="1400" dirty="0" smtClean="0"/>
          </a:p>
          <a:p>
            <a:pPr marL="76200" lvl="0" indent="0" algn="l" rtl="0">
              <a:spcBef>
                <a:spcPts val="600"/>
              </a:spcBef>
              <a:spcAft>
                <a:spcPts val="0"/>
              </a:spcAft>
              <a:buSzPts val="2400"/>
              <a:buNone/>
            </a:pPr>
            <a:r>
              <a:rPr lang="en-US" sz="1400" b="1" dirty="0" smtClean="0"/>
              <a:t>For IPv6:</a:t>
            </a:r>
          </a:p>
          <a:p>
            <a:pPr marL="361950" indent="-285750">
              <a:buSzPts val="2400"/>
            </a:pPr>
            <a:r>
              <a:rPr lang="en-US" sz="1400" dirty="0" smtClean="0"/>
              <a:t>/56 Allocated per VPC (Lots of addresses)</a:t>
            </a:r>
            <a:endParaRPr lang="vi-VN" sz="1400" dirty="0" smtClean="0"/>
          </a:p>
          <a:p>
            <a:pPr marL="361950" indent="-285750">
              <a:buSzPts val="2400"/>
            </a:pPr>
            <a:r>
              <a:rPr lang="vi-VN" sz="1400" dirty="0" smtClean="0"/>
              <a:t>/64 subnets (256 Subnets)</a:t>
            </a:r>
            <a:endParaRPr lang="en-US" sz="1400" dirty="0" smtClean="0"/>
          </a:p>
        </p:txBody>
      </p:sp>
    </p:spTree>
    <p:extLst>
      <p:ext uri="{BB962C8B-B14F-4D97-AF65-F5344CB8AC3E}">
        <p14:creationId xmlns:p14="http://schemas.microsoft.com/office/powerpoint/2010/main" val="2732345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173052" y="585512"/>
            <a:ext cx="8201826" cy="28100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7200" dirty="0" smtClean="0">
                <a:solidFill>
                  <a:srgbClr val="D3EBD5"/>
                </a:solidFill>
              </a:rPr>
              <a:t>Internet Gateway</a:t>
            </a:r>
            <a:endParaRPr sz="7200" dirty="0">
              <a:solidFill>
                <a:srgbClr val="D3EBD5"/>
              </a:solidFill>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pic>
        <p:nvPicPr>
          <p:cNvPr id="19" name="Picture 2" descr="Káº¿t quáº£ hÃ¬nh áº£nh cho icon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403" y="-17588"/>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390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8300" y="282175"/>
            <a:ext cx="6761100" cy="857400"/>
          </a:xfrm>
        </p:spPr>
        <p:txBody>
          <a:bodyPr/>
          <a:lstStyle/>
          <a:p>
            <a:r>
              <a:rPr lang="en-US" dirty="0" smtClean="0"/>
              <a:t>Internet Gateway</a:t>
            </a:r>
            <a:endParaRPr lang="en-US" dirty="0"/>
          </a:p>
        </p:txBody>
      </p:sp>
      <p:sp>
        <p:nvSpPr>
          <p:cNvPr id="4" name="Text Placeholder 3"/>
          <p:cNvSpPr>
            <a:spLocks noGrp="1"/>
          </p:cNvSpPr>
          <p:nvPr>
            <p:ph type="body" idx="1"/>
          </p:nvPr>
        </p:nvSpPr>
        <p:spPr>
          <a:xfrm>
            <a:off x="718300" y="1249845"/>
            <a:ext cx="6761100" cy="459685"/>
          </a:xfrm>
        </p:spPr>
        <p:txBody>
          <a:bodyPr/>
          <a:lstStyle/>
          <a:p>
            <a:pPr marL="76200" indent="0">
              <a:buNone/>
            </a:pPr>
            <a:r>
              <a:rPr lang="en-US" sz="1400" dirty="0"/>
              <a:t>The Amazon </a:t>
            </a:r>
            <a:r>
              <a:rPr lang="en-US" sz="1400" dirty="0" smtClean="0"/>
              <a:t>VPC </a:t>
            </a:r>
            <a:r>
              <a:rPr lang="en-US" sz="1400" dirty="0"/>
              <a:t>side of a connection to the public Internet</a:t>
            </a:r>
            <a:r>
              <a:rPr lang="en-US" sz="1400" dirty="0" smtClean="0"/>
              <a:t>.</a:t>
            </a:r>
          </a:p>
          <a:p>
            <a:pPr marL="76200" indent="0">
              <a:buNone/>
            </a:pPr>
            <a:endParaRPr lang="en-US" sz="1400" dirty="0"/>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16</a:t>
            </a:fld>
            <a:endParaRPr lang="en"/>
          </a:p>
        </p:txBody>
      </p:sp>
      <p:pic>
        <p:nvPicPr>
          <p:cNvPr id="1030" name="Picture 6" descr="Káº¿t quáº£ hÃ¬nh áº£nh cho Internet Gatew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399" y="1772280"/>
            <a:ext cx="3780873" cy="3031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1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173052" y="585512"/>
            <a:ext cx="8201826" cy="28100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7200" dirty="0" smtClean="0">
                <a:solidFill>
                  <a:srgbClr val="D3EBD5"/>
                </a:solidFill>
              </a:rPr>
              <a:t>NAT Gateway</a:t>
            </a:r>
            <a:endParaRPr sz="7200" dirty="0">
              <a:solidFill>
                <a:srgbClr val="D3EBD5"/>
              </a:solidFill>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a:p>
        </p:txBody>
      </p:sp>
      <p:pic>
        <p:nvPicPr>
          <p:cNvPr id="19" name="Picture 2" descr="Káº¿t quáº£ hÃ¬nh áº£nh cho icon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403" y="-17588"/>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447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8300" y="109155"/>
            <a:ext cx="6761100" cy="857400"/>
          </a:xfrm>
        </p:spPr>
        <p:txBody>
          <a:bodyPr/>
          <a:lstStyle/>
          <a:p>
            <a:r>
              <a:rPr lang="en-US" dirty="0" smtClean="0"/>
              <a:t>NAT Gateway</a:t>
            </a:r>
            <a:endParaRPr lang="en-US" dirty="0"/>
          </a:p>
        </p:txBody>
      </p:sp>
      <p:sp>
        <p:nvSpPr>
          <p:cNvPr id="4" name="Text Placeholder 3"/>
          <p:cNvSpPr>
            <a:spLocks noGrp="1"/>
          </p:cNvSpPr>
          <p:nvPr>
            <p:ph type="body" idx="1"/>
          </p:nvPr>
        </p:nvSpPr>
        <p:spPr>
          <a:xfrm>
            <a:off x="718300" y="973069"/>
            <a:ext cx="6761100" cy="459685"/>
          </a:xfrm>
        </p:spPr>
        <p:txBody>
          <a:bodyPr/>
          <a:lstStyle/>
          <a:p>
            <a:pPr marL="76200" indent="0">
              <a:buNone/>
            </a:pPr>
            <a:r>
              <a:rPr lang="en-US" sz="1400" dirty="0"/>
              <a:t>Network address translation (NAT) gateway is used to enable instances in a private subnet to connect to the internet or other AWS services, but prevent the internet from initiating a connection with those instances</a:t>
            </a:r>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18</a:t>
            </a:fld>
            <a:endParaRPr lang="en"/>
          </a:p>
        </p:txBody>
      </p:sp>
      <p:pic>
        <p:nvPicPr>
          <p:cNvPr id="2050" name="Picture 2" descr="Káº¿t quáº£ hÃ¬nh áº£nh cho NAT Gatew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955" y="1819915"/>
            <a:ext cx="3905113" cy="2957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208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173052" y="585512"/>
            <a:ext cx="8201826" cy="28100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7200" dirty="0" smtClean="0">
                <a:solidFill>
                  <a:srgbClr val="D3EBD5"/>
                </a:solidFill>
              </a:rPr>
              <a:t>Peering Connection</a:t>
            </a:r>
            <a:endParaRPr sz="7200" dirty="0">
              <a:solidFill>
                <a:srgbClr val="D3EBD5"/>
              </a:solidFill>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a:p>
        </p:txBody>
      </p:sp>
      <p:pic>
        <p:nvPicPr>
          <p:cNvPr id="19" name="Picture 2" descr="Káº¿t quáº£ hÃ¬nh áº£nh cho icon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403" y="-17588"/>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134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640231" y="431469"/>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INTRODUCTION</a:t>
            </a:r>
            <a:endParaRPr dirty="0"/>
          </a:p>
        </p:txBody>
      </p:sp>
      <p:pic>
        <p:nvPicPr>
          <p:cNvPr id="4" name="Picture 3"/>
          <p:cNvPicPr>
            <a:picLocks noChangeAspect="1"/>
          </p:cNvPicPr>
          <p:nvPr/>
        </p:nvPicPr>
        <p:blipFill>
          <a:blip r:embed="rId3"/>
          <a:stretch>
            <a:fillRect/>
          </a:stretch>
        </p:blipFill>
        <p:spPr>
          <a:xfrm>
            <a:off x="640231" y="2110891"/>
            <a:ext cx="3172227" cy="2116733"/>
          </a:xfrm>
          <a:prstGeom prst="rect">
            <a:avLst/>
          </a:prstGeom>
        </p:spPr>
      </p:pic>
      <p:sp>
        <p:nvSpPr>
          <p:cNvPr id="3843" name="Google Shape;3843;p14"/>
          <p:cNvSpPr txBox="1">
            <a:spLocks noGrp="1"/>
          </p:cNvSpPr>
          <p:nvPr>
            <p:ph type="body" idx="1"/>
          </p:nvPr>
        </p:nvSpPr>
        <p:spPr>
          <a:xfrm>
            <a:off x="640231" y="1543485"/>
            <a:ext cx="3172227" cy="32111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US" sz="1400" b="1" dirty="0" smtClean="0">
                <a:latin typeface="Titillium Web"/>
                <a:ea typeface="Titillium Web"/>
                <a:cs typeface="Titillium Web"/>
                <a:sym typeface="Titillium Web"/>
              </a:rPr>
              <a:t>Traditional network</a:t>
            </a:r>
            <a:endParaRPr sz="1400" b="1" dirty="0">
              <a:latin typeface="Titillium Web"/>
              <a:ea typeface="Titillium Web"/>
              <a:cs typeface="Titillium Web"/>
              <a:sym typeface="Titillium Web"/>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pic>
        <p:nvPicPr>
          <p:cNvPr id="5" name="Picture 4"/>
          <p:cNvPicPr>
            <a:picLocks noChangeAspect="1"/>
          </p:cNvPicPr>
          <p:nvPr/>
        </p:nvPicPr>
        <p:blipFill>
          <a:blip r:embed="rId4"/>
          <a:stretch>
            <a:fillRect/>
          </a:stretch>
        </p:blipFill>
        <p:spPr>
          <a:xfrm>
            <a:off x="4158931" y="2110891"/>
            <a:ext cx="3327091" cy="2116733"/>
          </a:xfrm>
          <a:prstGeom prst="rect">
            <a:avLst/>
          </a:prstGeom>
        </p:spPr>
      </p:pic>
      <p:sp>
        <p:nvSpPr>
          <p:cNvPr id="6" name="Text Placeholder 5"/>
          <p:cNvSpPr>
            <a:spLocks noGrp="1"/>
          </p:cNvSpPr>
          <p:nvPr>
            <p:ph type="body" idx="2"/>
          </p:nvPr>
        </p:nvSpPr>
        <p:spPr>
          <a:xfrm>
            <a:off x="4158931" y="1543485"/>
            <a:ext cx="3242400" cy="490009"/>
          </a:xfrm>
        </p:spPr>
        <p:txBody>
          <a:bodyPr/>
          <a:lstStyle/>
          <a:p>
            <a:pPr marL="0" lvl="0" indent="0">
              <a:buClr>
                <a:schemeClr val="dk1"/>
              </a:buClr>
              <a:buSzPts val="1100"/>
              <a:buNone/>
            </a:pPr>
            <a:r>
              <a:rPr lang="en-US" sz="1400" b="1" dirty="0" smtClean="0">
                <a:latin typeface="Titillium Web"/>
                <a:ea typeface="Titillium Web"/>
                <a:cs typeface="Titillium Web"/>
                <a:sym typeface="Titillium Web"/>
              </a:rPr>
              <a:t>AWS </a:t>
            </a:r>
            <a:r>
              <a:rPr lang="en-US" sz="1400" b="1" dirty="0">
                <a:latin typeface="Titillium Web"/>
                <a:ea typeface="Titillium Web"/>
                <a:cs typeface="Titillium Web"/>
                <a:sym typeface="Titillium Web"/>
              </a:rPr>
              <a:t>network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8300" y="109155"/>
            <a:ext cx="6761100" cy="857400"/>
          </a:xfrm>
        </p:spPr>
        <p:txBody>
          <a:bodyPr/>
          <a:lstStyle/>
          <a:p>
            <a:r>
              <a:rPr lang="en-US" dirty="0" smtClean="0"/>
              <a:t>Peering Connection</a:t>
            </a:r>
            <a:endParaRPr lang="en-US" dirty="0"/>
          </a:p>
        </p:txBody>
      </p:sp>
      <p:sp>
        <p:nvSpPr>
          <p:cNvPr id="4" name="Text Placeholder 3"/>
          <p:cNvSpPr>
            <a:spLocks noGrp="1"/>
          </p:cNvSpPr>
          <p:nvPr>
            <p:ph type="body" idx="1"/>
          </p:nvPr>
        </p:nvSpPr>
        <p:spPr>
          <a:xfrm>
            <a:off x="718300" y="973069"/>
            <a:ext cx="6761100" cy="459685"/>
          </a:xfrm>
        </p:spPr>
        <p:txBody>
          <a:bodyPr/>
          <a:lstStyle/>
          <a:p>
            <a:pPr marL="76200" indent="0">
              <a:buNone/>
            </a:pPr>
            <a:r>
              <a:rPr lang="en-US" sz="1400" dirty="0"/>
              <a:t>A peering connection enables you to route traffic via private IP addresses between two peered VPCs. </a:t>
            </a:r>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20</a:t>
            </a:fld>
            <a:endParaRPr lang="en"/>
          </a:p>
        </p:txBody>
      </p:sp>
      <p:pic>
        <p:nvPicPr>
          <p:cNvPr id="3074" name="Picture 2" descr="Káº¿t quáº£ hÃ¬nh áº£nh cho Peering conn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5836" y="1803262"/>
            <a:ext cx="429577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041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173052" y="585512"/>
            <a:ext cx="8201826" cy="28100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7200" dirty="0" smtClean="0">
                <a:solidFill>
                  <a:srgbClr val="D3EBD5"/>
                </a:solidFill>
              </a:rPr>
              <a:t>VPC Endpoint</a:t>
            </a:r>
            <a:endParaRPr sz="7200" dirty="0">
              <a:solidFill>
                <a:srgbClr val="D3EBD5"/>
              </a:solidFill>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endParaRPr/>
          </a:p>
        </p:txBody>
      </p:sp>
      <p:pic>
        <p:nvPicPr>
          <p:cNvPr id="19" name="Picture 2" descr="Káº¿t quáº£ hÃ¬nh áº£nh cho icon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403" y="-17588"/>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164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8300" y="109155"/>
            <a:ext cx="6761100" cy="857400"/>
          </a:xfrm>
        </p:spPr>
        <p:txBody>
          <a:bodyPr/>
          <a:lstStyle/>
          <a:p>
            <a:r>
              <a:rPr lang="en-US" dirty="0" smtClean="0"/>
              <a:t>VPC Endpoint</a:t>
            </a:r>
            <a:endParaRPr lang="en-US" dirty="0"/>
          </a:p>
        </p:txBody>
      </p:sp>
      <p:sp>
        <p:nvSpPr>
          <p:cNvPr id="4" name="Text Placeholder 3"/>
          <p:cNvSpPr>
            <a:spLocks noGrp="1"/>
          </p:cNvSpPr>
          <p:nvPr>
            <p:ph type="body" idx="1"/>
          </p:nvPr>
        </p:nvSpPr>
        <p:spPr>
          <a:xfrm>
            <a:off x="771309" y="1366435"/>
            <a:ext cx="6761100" cy="3353766"/>
          </a:xfrm>
        </p:spPr>
        <p:txBody>
          <a:bodyPr/>
          <a:lstStyle/>
          <a:p>
            <a:pPr marL="76200" indent="0">
              <a:buNone/>
            </a:pPr>
            <a:r>
              <a:rPr lang="en-US" sz="1400" dirty="0"/>
              <a:t>Enables private connectivity to services hosted in AWS, from within your VPC without using an Internet Gateway, VPN, Network Address Translation (NAT) devices, or firewall proxies. Endpoints are virtual devices. There are two types of VPC endpoints: interface endpoints and gateway endpoints. Create the type of VPC endpoint required by the supported service.</a:t>
            </a:r>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1868316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11674" y="567358"/>
            <a:ext cx="6761100" cy="519320"/>
          </a:xfrm>
        </p:spPr>
        <p:txBody>
          <a:bodyPr/>
          <a:lstStyle/>
          <a:p>
            <a:pPr marL="76200" indent="0">
              <a:buNone/>
            </a:pPr>
            <a:r>
              <a:rPr lang="en-US" sz="1400" dirty="0"/>
              <a:t>An interface endpoint is an elastic network interface with a private IP address that serves as an entry point for traffic destined to a supported service. </a:t>
            </a:r>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23</a:t>
            </a:fld>
            <a:endParaRPr lang="en"/>
          </a:p>
        </p:txBody>
      </p:sp>
      <p:pic>
        <p:nvPicPr>
          <p:cNvPr id="5" name="Picture 4"/>
          <p:cNvPicPr>
            <a:picLocks noChangeAspect="1"/>
          </p:cNvPicPr>
          <p:nvPr/>
        </p:nvPicPr>
        <p:blipFill>
          <a:blip r:embed="rId2"/>
          <a:stretch>
            <a:fillRect/>
          </a:stretch>
        </p:blipFill>
        <p:spPr>
          <a:xfrm>
            <a:off x="1245705" y="1341677"/>
            <a:ext cx="5663026" cy="3526426"/>
          </a:xfrm>
          <a:prstGeom prst="rect">
            <a:avLst/>
          </a:prstGeom>
        </p:spPr>
      </p:pic>
    </p:spTree>
    <p:extLst>
      <p:ext uri="{BB962C8B-B14F-4D97-AF65-F5344CB8AC3E}">
        <p14:creationId xmlns:p14="http://schemas.microsoft.com/office/powerpoint/2010/main" val="696002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11674" y="567358"/>
            <a:ext cx="6761100" cy="519320"/>
          </a:xfrm>
        </p:spPr>
        <p:txBody>
          <a:bodyPr/>
          <a:lstStyle/>
          <a:p>
            <a:pPr marL="76200" indent="0">
              <a:buNone/>
            </a:pPr>
            <a:r>
              <a:rPr lang="en-US" sz="1400" dirty="0"/>
              <a:t>A gateway endpoint is a gateway that is a target for a specified route in your route table, used for traffic destined to a supported AWS service.</a:t>
            </a:r>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24</a:t>
            </a:fld>
            <a:endParaRPr lang="en"/>
          </a:p>
        </p:txBody>
      </p:sp>
      <p:pic>
        <p:nvPicPr>
          <p:cNvPr id="2" name="Picture 1"/>
          <p:cNvPicPr>
            <a:picLocks noChangeAspect="1"/>
          </p:cNvPicPr>
          <p:nvPr/>
        </p:nvPicPr>
        <p:blipFill>
          <a:blip r:embed="rId2"/>
          <a:stretch>
            <a:fillRect/>
          </a:stretch>
        </p:blipFill>
        <p:spPr>
          <a:xfrm>
            <a:off x="1247775" y="1187518"/>
            <a:ext cx="5429250" cy="3457575"/>
          </a:xfrm>
          <a:prstGeom prst="rect">
            <a:avLst/>
          </a:prstGeom>
        </p:spPr>
      </p:pic>
    </p:spTree>
    <p:extLst>
      <p:ext uri="{BB962C8B-B14F-4D97-AF65-F5344CB8AC3E}">
        <p14:creationId xmlns:p14="http://schemas.microsoft.com/office/powerpoint/2010/main" val="959471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199556" y="1407147"/>
            <a:ext cx="7228287" cy="2810092"/>
          </a:xfrm>
          <a:prstGeom prst="rect">
            <a:avLst/>
          </a:prstGeom>
        </p:spPr>
        <p:txBody>
          <a:bodyPr spcFirstLastPara="1" wrap="square" lIns="91425" tIns="91425" rIns="91425" bIns="91425" anchor="b" anchorCtr="0">
            <a:noAutofit/>
          </a:bodyPr>
          <a:lstStyle/>
          <a:p>
            <a:pPr lvl="0"/>
            <a:r>
              <a:rPr lang="en-US" sz="7200" dirty="0">
                <a:solidFill>
                  <a:srgbClr val="D3EBD5"/>
                </a:solidFill>
              </a:rPr>
              <a:t>Egress-only Internet Gateway</a:t>
            </a:r>
            <a:endParaRPr sz="7200" dirty="0">
              <a:solidFill>
                <a:srgbClr val="D3EBD5"/>
              </a:solidFill>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endParaRPr/>
          </a:p>
        </p:txBody>
      </p:sp>
      <p:pic>
        <p:nvPicPr>
          <p:cNvPr id="19" name="Picture 2" descr="Káº¿t quáº£ hÃ¬nh áº£nh cho icon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403" y="-17588"/>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170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8300" y="109155"/>
            <a:ext cx="6761100" cy="857400"/>
          </a:xfrm>
        </p:spPr>
        <p:txBody>
          <a:bodyPr/>
          <a:lstStyle/>
          <a:p>
            <a:r>
              <a:rPr lang="en-US" dirty="0"/>
              <a:t>Egress-only Internet Gateway</a:t>
            </a:r>
          </a:p>
        </p:txBody>
      </p:sp>
      <p:sp>
        <p:nvSpPr>
          <p:cNvPr id="4" name="Text Placeholder 3"/>
          <p:cNvSpPr>
            <a:spLocks noGrp="1"/>
          </p:cNvSpPr>
          <p:nvPr>
            <p:ph type="body" idx="1"/>
          </p:nvPr>
        </p:nvSpPr>
        <p:spPr>
          <a:xfrm>
            <a:off x="718300" y="1041757"/>
            <a:ext cx="6761100" cy="594887"/>
          </a:xfrm>
        </p:spPr>
        <p:txBody>
          <a:bodyPr/>
          <a:lstStyle/>
          <a:p>
            <a:pPr marL="76200" indent="0">
              <a:buNone/>
            </a:pPr>
            <a:r>
              <a:rPr lang="en-US" sz="1400" dirty="0"/>
              <a:t>A </a:t>
            </a:r>
            <a:r>
              <a:rPr lang="en-US" sz="1400" dirty="0" err="1"/>
              <a:t>stateful</a:t>
            </a:r>
            <a:r>
              <a:rPr lang="en-US" sz="1400" dirty="0"/>
              <a:t> gateway to provide egress only access for IPv6 traffic from the VPC to the Internet (that allows outbound communication over IPv6 from instances in your VPC to the Internet, and prevents the Internet from initiating an IPv6 connection with your instances.) </a:t>
            </a:r>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26</a:t>
            </a:fld>
            <a:endParaRPr lang="en"/>
          </a:p>
        </p:txBody>
      </p:sp>
      <p:pic>
        <p:nvPicPr>
          <p:cNvPr id="5" name="Picture 4"/>
          <p:cNvPicPr>
            <a:picLocks noChangeAspect="1"/>
          </p:cNvPicPr>
          <p:nvPr/>
        </p:nvPicPr>
        <p:blipFill>
          <a:blip r:embed="rId2"/>
          <a:stretch>
            <a:fillRect/>
          </a:stretch>
        </p:blipFill>
        <p:spPr>
          <a:xfrm>
            <a:off x="2590799" y="1990228"/>
            <a:ext cx="3959501" cy="2931686"/>
          </a:xfrm>
          <a:prstGeom prst="rect">
            <a:avLst/>
          </a:prstGeom>
        </p:spPr>
      </p:pic>
    </p:spTree>
    <p:extLst>
      <p:ext uri="{BB962C8B-B14F-4D97-AF65-F5344CB8AC3E}">
        <p14:creationId xmlns:p14="http://schemas.microsoft.com/office/powerpoint/2010/main" val="2776845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173052" y="585512"/>
            <a:ext cx="8201826" cy="2810092"/>
          </a:xfrm>
          <a:prstGeom prst="rect">
            <a:avLst/>
          </a:prstGeom>
        </p:spPr>
        <p:txBody>
          <a:bodyPr spcFirstLastPara="1" wrap="square" lIns="91425" tIns="91425" rIns="91425" bIns="91425" anchor="b" anchorCtr="0">
            <a:noAutofit/>
          </a:bodyPr>
          <a:lstStyle/>
          <a:p>
            <a:pPr lvl="0"/>
            <a:r>
              <a:rPr lang="en-US" sz="7200" dirty="0">
                <a:solidFill>
                  <a:srgbClr val="D3EBD5"/>
                </a:solidFill>
              </a:rPr>
              <a:t>Elastic IP Addresses</a:t>
            </a:r>
            <a:endParaRPr sz="7200" dirty="0">
              <a:solidFill>
                <a:srgbClr val="D3EBD5"/>
              </a:solidFill>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27</a:t>
            </a:fld>
            <a:endParaRPr/>
          </a:p>
        </p:txBody>
      </p:sp>
      <p:pic>
        <p:nvPicPr>
          <p:cNvPr id="19" name="Picture 2" descr="Káº¿t quáº£ hÃ¬nh áº£nh cho icon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403" y="-17588"/>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04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8300" y="109155"/>
            <a:ext cx="6761100" cy="857400"/>
          </a:xfrm>
        </p:spPr>
        <p:txBody>
          <a:bodyPr/>
          <a:lstStyle/>
          <a:p>
            <a:r>
              <a:rPr lang="en-US" dirty="0"/>
              <a:t>Elastic IP Addresses</a:t>
            </a:r>
          </a:p>
        </p:txBody>
      </p:sp>
      <p:sp>
        <p:nvSpPr>
          <p:cNvPr id="4" name="Text Placeholder 3"/>
          <p:cNvSpPr>
            <a:spLocks noGrp="1"/>
          </p:cNvSpPr>
          <p:nvPr>
            <p:ph type="body" idx="1"/>
          </p:nvPr>
        </p:nvSpPr>
        <p:spPr>
          <a:xfrm>
            <a:off x="718300" y="1430381"/>
            <a:ext cx="6761100" cy="3035602"/>
          </a:xfrm>
        </p:spPr>
        <p:txBody>
          <a:bodyPr/>
          <a:lstStyle/>
          <a:p>
            <a:pPr marL="76200" indent="0">
              <a:buNone/>
            </a:pPr>
            <a:r>
              <a:rPr lang="en-US" sz="1400" dirty="0"/>
              <a:t>Elastic IP Addresses: is a static, public IPv4 address designed for dynamic cloud computing. You can associate an Elastic IP address with any instance or network interface for any VPC in your account. With an Elastic IP address, you can mask the failure of an instance by rapidly remapping the address to another instance in your VPC (the advantage of associating the Elastic IP address with the network interface instead of directly with the instance is that you can move all the attributes of the network interface from one instance to another in a single step)</a:t>
            </a:r>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170810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173052" y="585512"/>
            <a:ext cx="8201826" cy="2810092"/>
          </a:xfrm>
          <a:prstGeom prst="rect">
            <a:avLst/>
          </a:prstGeom>
        </p:spPr>
        <p:txBody>
          <a:bodyPr spcFirstLastPara="1" wrap="square" lIns="91425" tIns="91425" rIns="91425" bIns="91425" anchor="b" anchorCtr="0">
            <a:noAutofit/>
          </a:bodyPr>
          <a:lstStyle/>
          <a:p>
            <a:pPr lvl="0"/>
            <a:r>
              <a:rPr lang="en-US" sz="7200" dirty="0">
                <a:solidFill>
                  <a:srgbClr val="D3EBD5"/>
                </a:solidFill>
              </a:rPr>
              <a:t>Security</a:t>
            </a:r>
            <a:endParaRPr sz="7200" dirty="0">
              <a:solidFill>
                <a:srgbClr val="D3EBD5"/>
              </a:solidFill>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endParaRPr/>
          </a:p>
        </p:txBody>
      </p:sp>
      <p:pic>
        <p:nvPicPr>
          <p:cNvPr id="19" name="Picture 2" descr="Káº¿t quáº£ hÃ¬nh áº£nh cho icon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403" y="-17588"/>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281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286448"/>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This topic will cover to:</a:t>
            </a:r>
            <a:endParaRPr dirty="0"/>
          </a:p>
        </p:txBody>
      </p:sp>
      <p:sp>
        <p:nvSpPr>
          <p:cNvPr id="3871" name="Google Shape;3871;p18"/>
          <p:cNvSpPr txBox="1">
            <a:spLocks noGrp="1"/>
          </p:cNvSpPr>
          <p:nvPr>
            <p:ph type="body" idx="1"/>
          </p:nvPr>
        </p:nvSpPr>
        <p:spPr>
          <a:xfrm>
            <a:off x="436289" y="1485721"/>
            <a:ext cx="2161633" cy="2180425"/>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1400" b="1" dirty="0" smtClean="0"/>
              <a:t>Fundamentals:</a:t>
            </a:r>
          </a:p>
          <a:p>
            <a:pPr marL="457200" lvl="0" indent="-381000" algn="l" rtl="0">
              <a:spcBef>
                <a:spcPts val="600"/>
              </a:spcBef>
              <a:spcAft>
                <a:spcPts val="0"/>
              </a:spcAft>
              <a:buSzPts val="2400"/>
              <a:buChar char="▪"/>
            </a:pPr>
            <a:r>
              <a:rPr lang="en-US" sz="1400" dirty="0" smtClean="0"/>
              <a:t>VPC Overview</a:t>
            </a:r>
          </a:p>
          <a:p>
            <a:pPr marL="457200" lvl="0" indent="-381000" algn="l" rtl="0">
              <a:spcBef>
                <a:spcPts val="600"/>
              </a:spcBef>
              <a:spcAft>
                <a:spcPts val="0"/>
              </a:spcAft>
              <a:buSzPts val="2400"/>
              <a:buChar char="▪"/>
            </a:pPr>
            <a:r>
              <a:rPr lang="en-US" sz="1400" dirty="0" smtClean="0"/>
              <a:t>Picking you IP space</a:t>
            </a:r>
          </a:p>
          <a:p>
            <a:pPr marL="457200" lvl="0" indent="-381000" algn="l" rtl="0">
              <a:spcBef>
                <a:spcPts val="600"/>
              </a:spcBef>
              <a:spcAft>
                <a:spcPts val="0"/>
              </a:spcAft>
              <a:buSzPts val="2400"/>
              <a:buChar char="▪"/>
            </a:pPr>
            <a:r>
              <a:rPr lang="en-US" sz="1400" dirty="0" smtClean="0"/>
              <a:t>Subnet design</a:t>
            </a:r>
          </a:p>
          <a:p>
            <a:pPr marL="457200" lvl="0" indent="-381000" algn="l" rtl="0">
              <a:spcBef>
                <a:spcPts val="600"/>
              </a:spcBef>
              <a:spcAft>
                <a:spcPts val="0"/>
              </a:spcAft>
              <a:buSzPts val="2400"/>
              <a:buChar char="▪"/>
            </a:pPr>
            <a:r>
              <a:rPr lang="en-US" sz="1400" dirty="0" smtClean="0"/>
              <a:t>Routing and </a:t>
            </a:r>
            <a:r>
              <a:rPr lang="en-US" sz="1400" dirty="0" err="1" smtClean="0"/>
              <a:t>NATing</a:t>
            </a:r>
            <a:endParaRPr lang="en-US" sz="1400" dirty="0" smtClean="0"/>
          </a:p>
          <a:p>
            <a:pPr marL="457200" lvl="0" indent="-381000" algn="l" rtl="0">
              <a:spcBef>
                <a:spcPts val="600"/>
              </a:spcBef>
              <a:spcAft>
                <a:spcPts val="0"/>
              </a:spcAft>
              <a:buSzPts val="2400"/>
              <a:buChar char="▪"/>
            </a:pPr>
            <a:r>
              <a:rPr lang="en-US" sz="1400" dirty="0" smtClean="0"/>
              <a:t>VPC Security</a:t>
            </a:r>
            <a:endParaRPr lang="en-US" sz="1400" dirty="0"/>
          </a:p>
          <a:p>
            <a:pPr marL="457200" lvl="0" indent="-381000" algn="l" rtl="0">
              <a:spcBef>
                <a:spcPts val="600"/>
              </a:spcBef>
              <a:spcAft>
                <a:spcPts val="0"/>
              </a:spcAft>
              <a:buSzPts val="2400"/>
              <a:buChar char="▪"/>
            </a:pPr>
            <a:endParaRPr lang="en-US" sz="1400" b="1" dirty="0" smtClean="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sp>
        <p:nvSpPr>
          <p:cNvPr id="5" name="Google Shape;3871;p18"/>
          <p:cNvSpPr txBox="1">
            <a:spLocks/>
          </p:cNvSpPr>
          <p:nvPr/>
        </p:nvSpPr>
        <p:spPr>
          <a:xfrm>
            <a:off x="3092607" y="1485721"/>
            <a:ext cx="2161633" cy="21804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pPr marL="76200" lvl="0" indent="0">
              <a:buNone/>
            </a:pPr>
            <a:r>
              <a:rPr lang="en-US" sz="1400" b="1" dirty="0"/>
              <a:t>Advanced </a:t>
            </a:r>
            <a:r>
              <a:rPr lang="en-US" sz="1400" b="1" dirty="0" smtClean="0"/>
              <a:t>topic:</a:t>
            </a:r>
            <a:endParaRPr lang="en-US" sz="1400" b="1" dirty="0"/>
          </a:p>
          <a:p>
            <a:r>
              <a:rPr lang="en-US" sz="1400" dirty="0" smtClean="0"/>
              <a:t>VPC Peering</a:t>
            </a:r>
          </a:p>
          <a:p>
            <a:r>
              <a:rPr lang="en-US" sz="1400" dirty="0" smtClean="0"/>
              <a:t>VPC Flow Logging</a:t>
            </a:r>
          </a:p>
          <a:p>
            <a:r>
              <a:rPr lang="en-US" sz="1400" dirty="0" smtClean="0"/>
              <a:t>VPC Endpoints</a:t>
            </a:r>
          </a:p>
        </p:txBody>
      </p:sp>
      <p:sp>
        <p:nvSpPr>
          <p:cNvPr id="6" name="Google Shape;3871;p18"/>
          <p:cNvSpPr txBox="1">
            <a:spLocks/>
          </p:cNvSpPr>
          <p:nvPr/>
        </p:nvSpPr>
        <p:spPr>
          <a:xfrm>
            <a:off x="5415639" y="1485721"/>
            <a:ext cx="2326851" cy="21804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pPr marL="76200" lvl="0" indent="0">
              <a:buNone/>
            </a:pPr>
            <a:r>
              <a:rPr lang="en-US" sz="1400" b="1" dirty="0" smtClean="0"/>
              <a:t>DC Connectivity:</a:t>
            </a:r>
            <a:endParaRPr lang="en-US" sz="1400" b="1" dirty="0"/>
          </a:p>
          <a:p>
            <a:r>
              <a:rPr lang="en-US" sz="1400" dirty="0" smtClean="0"/>
              <a:t>IPsec VPN Tunnel</a:t>
            </a:r>
          </a:p>
          <a:p>
            <a:r>
              <a:rPr lang="en-US" sz="1400" dirty="0" smtClean="0"/>
              <a:t>AWS </a:t>
            </a:r>
            <a:r>
              <a:rPr lang="en-US" sz="1400" dirty="0"/>
              <a:t>D</a:t>
            </a:r>
            <a:r>
              <a:rPr lang="en-US" sz="1400" dirty="0" smtClean="0"/>
              <a:t>irect Connect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8300" y="109155"/>
            <a:ext cx="6761100" cy="857400"/>
          </a:xfrm>
        </p:spPr>
        <p:txBody>
          <a:bodyPr/>
          <a:lstStyle/>
          <a:p>
            <a:r>
              <a:rPr lang="en-US" dirty="0" smtClean="0"/>
              <a:t>Security</a:t>
            </a:r>
            <a:endParaRPr lang="en-US" dirty="0"/>
          </a:p>
        </p:txBody>
      </p:sp>
      <p:sp>
        <p:nvSpPr>
          <p:cNvPr id="4" name="Text Placeholder 3"/>
          <p:cNvSpPr>
            <a:spLocks noGrp="1"/>
          </p:cNvSpPr>
          <p:nvPr>
            <p:ph type="body" idx="1"/>
          </p:nvPr>
        </p:nvSpPr>
        <p:spPr>
          <a:xfrm>
            <a:off x="718300" y="1133061"/>
            <a:ext cx="6761100" cy="3332922"/>
          </a:xfrm>
        </p:spPr>
        <p:txBody>
          <a:bodyPr/>
          <a:lstStyle/>
          <a:p>
            <a:pPr marL="76200" indent="0">
              <a:buNone/>
            </a:pPr>
            <a:r>
              <a:rPr lang="en-US" sz="1400" dirty="0"/>
              <a:t>AWS provides two features that you can use to increase security in your VPC: security groups and network ACLs</a:t>
            </a:r>
            <a:r>
              <a:rPr lang="en-US" sz="1400" dirty="0" smtClean="0"/>
              <a:t>.</a:t>
            </a:r>
          </a:p>
          <a:p>
            <a:pPr marL="76200" indent="0">
              <a:buNone/>
            </a:pPr>
            <a:endParaRPr lang="en-US" sz="1400" dirty="0" smtClean="0"/>
          </a:p>
          <a:p>
            <a:r>
              <a:rPr lang="en-US" sz="1400" dirty="0"/>
              <a:t>Security groups control inbound and outbound traffic for your instances</a:t>
            </a:r>
          </a:p>
          <a:p>
            <a:r>
              <a:rPr lang="en-US" sz="1400" dirty="0"/>
              <a:t>Network ACLs is an optional layer of security for your VPC that acts as a firewall for controlling inbound and outbound traffic for your subnets (a optional layer of security for your VPC that acts as a firewall)</a:t>
            </a:r>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631190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365881" y="1526416"/>
            <a:ext cx="8201826" cy="2810092"/>
          </a:xfrm>
          <a:prstGeom prst="rect">
            <a:avLst/>
          </a:prstGeom>
        </p:spPr>
        <p:txBody>
          <a:bodyPr spcFirstLastPara="1" wrap="square" lIns="91425" tIns="91425" rIns="91425" bIns="91425" anchor="b" anchorCtr="0">
            <a:noAutofit/>
          </a:bodyPr>
          <a:lstStyle/>
          <a:p>
            <a:pPr lvl="0"/>
            <a:r>
              <a:rPr lang="en-US" sz="7200" dirty="0">
                <a:solidFill>
                  <a:srgbClr val="D3EBD5"/>
                </a:solidFill>
              </a:rPr>
              <a:t>Virtual Private Network (VPN)</a:t>
            </a:r>
            <a:endParaRPr sz="7200" dirty="0">
              <a:solidFill>
                <a:srgbClr val="D3EBD5"/>
              </a:solidFill>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31</a:t>
            </a:fld>
            <a:endParaRPr/>
          </a:p>
        </p:txBody>
      </p:sp>
      <p:pic>
        <p:nvPicPr>
          <p:cNvPr id="19" name="Picture 2" descr="Káº¿t quáº£ hÃ¬nh áº£nh cho icon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403" y="-17588"/>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994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8300" y="109155"/>
            <a:ext cx="6761100" cy="857400"/>
          </a:xfrm>
        </p:spPr>
        <p:txBody>
          <a:bodyPr/>
          <a:lstStyle/>
          <a:p>
            <a:r>
              <a:rPr lang="en-US" dirty="0" smtClean="0"/>
              <a:t>VPN</a:t>
            </a:r>
            <a:endParaRPr lang="en-US" dirty="0"/>
          </a:p>
        </p:txBody>
      </p:sp>
      <p:sp>
        <p:nvSpPr>
          <p:cNvPr id="4" name="Text Placeholder 3"/>
          <p:cNvSpPr>
            <a:spLocks noGrp="1"/>
          </p:cNvSpPr>
          <p:nvPr>
            <p:ph type="body" idx="1"/>
          </p:nvPr>
        </p:nvSpPr>
        <p:spPr>
          <a:xfrm>
            <a:off x="718300" y="1133061"/>
            <a:ext cx="6761100" cy="3332922"/>
          </a:xfrm>
        </p:spPr>
        <p:txBody>
          <a:bodyPr/>
          <a:lstStyle/>
          <a:p>
            <a:r>
              <a:rPr lang="en-US" sz="1400" dirty="0"/>
              <a:t>Create Customer Gateway: Specify the Internet-routable IP address for your gateway's external interface.</a:t>
            </a:r>
          </a:p>
          <a:p>
            <a:r>
              <a:rPr lang="en-US" sz="1400" dirty="0"/>
              <a:t>Virtual private gateway: The Amazon VPC side of a VPN connection.</a:t>
            </a:r>
          </a:p>
          <a:p>
            <a:r>
              <a:rPr lang="en-US" sz="1400" dirty="0"/>
              <a:t>Site-to-site VPN Connections: Mapping the virtual private gateway and customer gateway that you would like to connect via a VPN connection.</a:t>
            </a:r>
            <a:endParaRPr lang="en-US" sz="1400" dirty="0"/>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2394322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21"/>
        <p:cNvGrpSpPr/>
        <p:nvPr/>
      </p:nvGrpSpPr>
      <p:grpSpPr>
        <a:xfrm>
          <a:off x="0" y="0"/>
          <a:ext cx="0" cy="0"/>
          <a:chOff x="0" y="0"/>
          <a:chExt cx="0" cy="0"/>
        </a:xfrm>
      </p:grpSpPr>
      <p:sp>
        <p:nvSpPr>
          <p:cNvPr id="3923" name="Google Shape;3923;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33</a:t>
            </a:fld>
            <a:endParaRPr/>
          </a:p>
        </p:txBody>
      </p:sp>
      <p:sp>
        <p:nvSpPr>
          <p:cNvPr id="3922" name="Google Shape;3922;p23"/>
          <p:cNvSpPr txBox="1">
            <a:spLocks noGrp="1"/>
          </p:cNvSpPr>
          <p:nvPr>
            <p:ph type="title" idx="4294967295"/>
          </p:nvPr>
        </p:nvSpPr>
        <p:spPr>
          <a:xfrm>
            <a:off x="-302697" y="1746744"/>
            <a:ext cx="6735028" cy="3230562"/>
          </a:xfrm>
          <a:prstGeom prst="rect">
            <a:avLst/>
          </a:prstGeom>
        </p:spPr>
        <p:txBody>
          <a:bodyPr spcFirstLastPara="1" wrap="square" lIns="91425" tIns="91425" rIns="91425" bIns="91425" anchor="t" anchorCtr="0">
            <a:noAutofit/>
          </a:bodyPr>
          <a:lstStyle/>
          <a:p>
            <a:pPr lvl="0" algn="ctr"/>
            <a:r>
              <a:rPr lang="vi-VN" sz="4000" dirty="0">
                <a:solidFill>
                  <a:srgbClr val="FFFFFF"/>
                </a:solidFill>
                <a:highlight>
                  <a:srgbClr val="0B87A1"/>
                </a:highlight>
                <a:latin typeface="Titillium Web Light"/>
                <a:ea typeface="Titillium Web Light"/>
                <a:cs typeface="Titillium Web Light"/>
                <a:sym typeface="Titillium Web Light"/>
              </a:rPr>
              <a:t>Scenarios and Examples</a:t>
            </a:r>
            <a:endParaRPr sz="4000" dirty="0">
              <a:solidFill>
                <a:srgbClr val="FFFFFF"/>
              </a:solidFill>
              <a:highlight>
                <a:srgbClr val="0B87A1"/>
              </a:highlight>
              <a:latin typeface="Titillium Web Light"/>
              <a:ea typeface="Titillium Web Light"/>
              <a:cs typeface="Titillium Web Light"/>
              <a:sym typeface="Titillium Web Light"/>
            </a:endParaRPr>
          </a:p>
        </p:txBody>
      </p:sp>
    </p:spTree>
    <p:extLst>
      <p:ext uri="{BB962C8B-B14F-4D97-AF65-F5344CB8AC3E}">
        <p14:creationId xmlns:p14="http://schemas.microsoft.com/office/powerpoint/2010/main" val="3967616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8300" y="109155"/>
            <a:ext cx="6761100" cy="857400"/>
          </a:xfrm>
        </p:spPr>
        <p:txBody>
          <a:bodyPr/>
          <a:lstStyle/>
          <a:p>
            <a:r>
              <a:rPr lang="en-US" dirty="0"/>
              <a:t>Scenarios and Examples</a:t>
            </a:r>
            <a:endParaRPr lang="en-US" dirty="0"/>
          </a:p>
        </p:txBody>
      </p:sp>
      <p:sp>
        <p:nvSpPr>
          <p:cNvPr id="4" name="Text Placeholder 3"/>
          <p:cNvSpPr>
            <a:spLocks noGrp="1"/>
          </p:cNvSpPr>
          <p:nvPr>
            <p:ph type="body" idx="1"/>
          </p:nvPr>
        </p:nvSpPr>
        <p:spPr>
          <a:xfrm>
            <a:off x="718300" y="1561882"/>
            <a:ext cx="6761100" cy="2051573"/>
          </a:xfrm>
        </p:spPr>
        <p:txBody>
          <a:bodyPr/>
          <a:lstStyle/>
          <a:p>
            <a:r>
              <a:rPr lang="en-US" sz="1400" dirty="0"/>
              <a:t>Scenario 1: VPC with a Single Public </a:t>
            </a:r>
            <a:r>
              <a:rPr lang="en-US" sz="1400" dirty="0" smtClean="0"/>
              <a:t>Subnet</a:t>
            </a:r>
          </a:p>
          <a:p>
            <a:r>
              <a:rPr lang="en-US" sz="1400" dirty="0"/>
              <a:t>Scenario 2: VPC with Public and Private Subnets (NAT</a:t>
            </a:r>
            <a:r>
              <a:rPr lang="en-US" sz="1400" dirty="0" smtClean="0"/>
              <a:t>)</a:t>
            </a:r>
          </a:p>
          <a:p>
            <a:r>
              <a:rPr lang="en-US" sz="1400" dirty="0"/>
              <a:t>Scenario 3: VPC with Public and Private Subnets and AWS Site-to-Site VPN </a:t>
            </a:r>
            <a:r>
              <a:rPr lang="en-US" sz="1400" dirty="0" smtClean="0"/>
              <a:t>Access</a:t>
            </a:r>
          </a:p>
          <a:p>
            <a:r>
              <a:rPr lang="en-US" sz="1400" dirty="0"/>
              <a:t>Scenario 4: VPC with a Private Subnet Only and AWS Site-to-Site VPN Access</a:t>
            </a:r>
            <a:endParaRPr lang="en-US" sz="1400" dirty="0"/>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34</a:t>
            </a:fld>
            <a:endParaRPr lang="en"/>
          </a:p>
        </p:txBody>
      </p:sp>
    </p:spTree>
    <p:extLst>
      <p:ext uri="{BB962C8B-B14F-4D97-AF65-F5344CB8AC3E}">
        <p14:creationId xmlns:p14="http://schemas.microsoft.com/office/powerpoint/2010/main" val="929542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29"/>
        <p:cNvGrpSpPr/>
        <p:nvPr/>
      </p:nvGrpSpPr>
      <p:grpSpPr>
        <a:xfrm>
          <a:off x="0" y="0"/>
          <a:ext cx="0" cy="0"/>
          <a:chOff x="0" y="0"/>
          <a:chExt cx="0" cy="0"/>
        </a:xfrm>
      </p:grpSpPr>
      <p:sp>
        <p:nvSpPr>
          <p:cNvPr id="4031" name="Google Shape;4031;p35"/>
          <p:cNvSpPr/>
          <p:nvPr/>
        </p:nvSpPr>
        <p:spPr>
          <a:xfrm>
            <a:off x="3549725" y="1268650"/>
            <a:ext cx="3532500" cy="225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80BFB7"/>
                </a:solidFill>
                <a:latin typeface="Titillium Web Light"/>
                <a:ea typeface="Titillium Web Light"/>
                <a:cs typeface="Titillium Web Light"/>
                <a:sym typeface="Titillium Web Light"/>
              </a:rPr>
              <a:t>Place your screenshot here</a:t>
            </a:r>
            <a:endParaRPr sz="1000" dirty="0">
              <a:solidFill>
                <a:srgbClr val="80BFB7"/>
              </a:solidFill>
              <a:latin typeface="Titillium Web Light"/>
              <a:ea typeface="Titillium Web Light"/>
              <a:cs typeface="Titillium Web Light"/>
              <a:sym typeface="Titillium Web Light"/>
            </a:endParaRPr>
          </a:p>
        </p:txBody>
      </p:sp>
      <p:sp>
        <p:nvSpPr>
          <p:cNvPr id="4033" name="Google Shape;4033;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35</a:t>
            </a:fld>
            <a:endParaRPr/>
          </a:p>
        </p:txBody>
      </p:sp>
      <p:sp>
        <p:nvSpPr>
          <p:cNvPr id="4032" name="Google Shape;4032;p35"/>
          <p:cNvSpPr txBox="1">
            <a:spLocks noGrp="1"/>
          </p:cNvSpPr>
          <p:nvPr>
            <p:ph type="body" idx="4294967295"/>
          </p:nvPr>
        </p:nvSpPr>
        <p:spPr>
          <a:xfrm>
            <a:off x="0" y="1851025"/>
            <a:ext cx="4046538" cy="2868613"/>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vi-VN" sz="3000" dirty="0" smtClean="0">
                <a:solidFill>
                  <a:srgbClr val="0B87A1"/>
                </a:solidFill>
                <a:latin typeface="Dosis Light"/>
                <a:ea typeface="Dosis Light"/>
                <a:cs typeface="Dosis Light"/>
                <a:sym typeface="Dosis Light"/>
              </a:rPr>
              <a:t>Best practice for in VPC-AWS services.</a:t>
            </a:r>
          </a:p>
          <a:p>
            <a:pPr marL="285750" indent="-285750"/>
            <a:r>
              <a:rPr lang="vi-VN" sz="1800" dirty="0" smtClean="0"/>
              <a:t>Many AWS services support running in –VPC.</a:t>
            </a:r>
          </a:p>
          <a:p>
            <a:pPr marL="285750" indent="-285750"/>
            <a:r>
              <a:rPr lang="vi-VN" sz="1800" dirty="0" smtClean="0"/>
              <a:t>Use security groups for Least-Privilege network access.</a:t>
            </a:r>
          </a:p>
          <a:p>
            <a:pPr marL="285750" indent="-285750"/>
            <a:r>
              <a:rPr lang="vi-VN" sz="1800" dirty="0" smtClean="0"/>
              <a:t>For best avaibility, use multiple Avaibility Zones.</a:t>
            </a:r>
          </a:p>
          <a:p>
            <a:pPr marL="742950" lvl="1" indent="-285750"/>
            <a:r>
              <a:rPr lang="vi-VN" sz="1800" dirty="0" smtClean="0"/>
              <a:t>Ex: </a:t>
            </a:r>
            <a:endParaRPr lang="vi-VN" sz="1800" dirty="0"/>
          </a:p>
          <a:p>
            <a:pPr marL="1200150" lvl="2" indent="-285750"/>
            <a:r>
              <a:rPr lang="vi-VN" sz="1800" dirty="0" smtClean="0"/>
              <a:t>Multi-zone RDS deployments</a:t>
            </a:r>
          </a:p>
          <a:p>
            <a:pPr marL="1200150" lvl="2" indent="-285750"/>
            <a:r>
              <a:rPr lang="vi-VN" sz="1800" dirty="0" smtClean="0"/>
              <a:t>Use a zonal mount point for EFS access</a:t>
            </a:r>
          </a:p>
        </p:txBody>
      </p:sp>
      <p:pic>
        <p:nvPicPr>
          <p:cNvPr id="3" name="Picture 2"/>
          <p:cNvPicPr>
            <a:picLocks noChangeAspect="1"/>
          </p:cNvPicPr>
          <p:nvPr/>
        </p:nvPicPr>
        <p:blipFill>
          <a:blip r:embed="rId3"/>
          <a:stretch>
            <a:fillRect/>
          </a:stretch>
        </p:blipFill>
        <p:spPr>
          <a:xfrm>
            <a:off x="4340419" y="1153999"/>
            <a:ext cx="2942413" cy="319429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37"/>
        <p:cNvGrpSpPr/>
        <p:nvPr/>
      </p:nvGrpSpPr>
      <p:grpSpPr>
        <a:xfrm>
          <a:off x="0" y="0"/>
          <a:ext cx="0" cy="0"/>
          <a:chOff x="0" y="0"/>
          <a:chExt cx="0" cy="0"/>
        </a:xfrm>
      </p:grpSpPr>
      <p:sp>
        <p:nvSpPr>
          <p:cNvPr id="4038" name="Google Shape;4038;p36"/>
          <p:cNvSpPr txBox="1">
            <a:spLocks noGrp="1"/>
          </p:cNvSpPr>
          <p:nvPr>
            <p:ph type="ctrTitle" idx="4294967295"/>
          </p:nvPr>
        </p:nvSpPr>
        <p:spPr>
          <a:xfrm>
            <a:off x="685800" y="745150"/>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80BFB7"/>
                </a:solidFill>
              </a:rPr>
              <a:t>THANKS!</a:t>
            </a:r>
            <a:endParaRPr sz="6000">
              <a:solidFill>
                <a:srgbClr val="80BFB7"/>
              </a:solidFill>
            </a:endParaRPr>
          </a:p>
        </p:txBody>
      </p:sp>
      <p:sp>
        <p:nvSpPr>
          <p:cNvPr id="4039" name="Google Shape;4039;p36"/>
          <p:cNvSpPr txBox="1">
            <a:spLocks noGrp="1"/>
          </p:cNvSpPr>
          <p:nvPr>
            <p:ph type="subTitle" idx="4294967295"/>
          </p:nvPr>
        </p:nvSpPr>
        <p:spPr>
          <a:xfrm>
            <a:off x="685800" y="1944725"/>
            <a:ext cx="4863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a:solidFill>
                  <a:srgbClr val="D3EBD5"/>
                </a:solidFill>
                <a:highlight>
                  <a:srgbClr val="01597F"/>
                </a:highlight>
              </a:rPr>
              <a:t>Any questions?</a:t>
            </a:r>
            <a:endParaRPr sz="3600">
              <a:solidFill>
                <a:srgbClr val="D3EBD5"/>
              </a:solidFill>
              <a:highlight>
                <a:srgbClr val="01597F"/>
              </a:highlight>
            </a:endParaRPr>
          </a:p>
        </p:txBody>
      </p:sp>
      <p:sp>
        <p:nvSpPr>
          <p:cNvPr id="4040" name="Google Shape;4040;p36"/>
          <p:cNvSpPr txBox="1">
            <a:spLocks noGrp="1"/>
          </p:cNvSpPr>
          <p:nvPr>
            <p:ph type="body" idx="4294967295"/>
          </p:nvPr>
        </p:nvSpPr>
        <p:spPr>
          <a:xfrm>
            <a:off x="685800" y="2769202"/>
            <a:ext cx="4863900" cy="1613100"/>
          </a:xfrm>
          <a:prstGeom prst="rect">
            <a:avLst/>
          </a:prstGeom>
        </p:spPr>
        <p:txBody>
          <a:bodyPr spcFirstLastPara="1" wrap="square" lIns="91425" tIns="91425" rIns="91425" bIns="91425" anchor="t" anchorCtr="0">
            <a:noAutofit/>
          </a:bodyPr>
          <a:lstStyle/>
          <a:p>
            <a:pPr marL="0" lvl="0" indent="0">
              <a:buNone/>
            </a:pPr>
            <a:r>
              <a:rPr lang="vi-VN" dirty="0">
                <a:solidFill>
                  <a:srgbClr val="D3EBD5"/>
                </a:solidFill>
              </a:rPr>
              <a:t>Connect to github repository to </a:t>
            </a:r>
            <a:r>
              <a:rPr lang="vi-VN" dirty="0" smtClean="0">
                <a:solidFill>
                  <a:srgbClr val="D3EBD5"/>
                </a:solidFill>
              </a:rPr>
              <a:t>read </a:t>
            </a:r>
            <a:r>
              <a:rPr lang="vi-VN" dirty="0">
                <a:solidFill>
                  <a:srgbClr val="D3EBD5"/>
                </a:solidFill>
              </a:rPr>
              <a:t>more </a:t>
            </a:r>
            <a:r>
              <a:rPr lang="vi-VN" dirty="0" smtClean="0">
                <a:solidFill>
                  <a:srgbClr val="D3EBD5"/>
                </a:solidFill>
              </a:rPr>
              <a:t>detail: </a:t>
            </a:r>
            <a:r>
              <a:rPr lang="en-US" dirty="0">
                <a:hlinkClick r:id="rId3"/>
              </a:rPr>
              <a:t>https://github.com/hueanmy/AWS-LEARNING</a:t>
            </a:r>
            <a:endParaRPr dirty="0">
              <a:solidFill>
                <a:srgbClr val="D3EBD5"/>
              </a:solidFill>
            </a:endParaRPr>
          </a:p>
        </p:txBody>
      </p:sp>
      <p:sp>
        <p:nvSpPr>
          <p:cNvPr id="4041" name="Google Shape;4041;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36</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173052" y="585512"/>
            <a:ext cx="8201826" cy="28100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smtClean="0">
                <a:solidFill>
                  <a:srgbClr val="D3EBD5"/>
                </a:solidFill>
              </a:rPr>
              <a:t>AWS VPC Overview</a:t>
            </a:r>
            <a:endParaRPr sz="7200" dirty="0">
              <a:solidFill>
                <a:srgbClr val="D3EBD5"/>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1820756" y="323430"/>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1043582" y="11186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06141" y="694059"/>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pic>
        <p:nvPicPr>
          <p:cNvPr id="19" name="Picture 2" descr="Káº¿t quáº£ hÃ¬nh áº£nh cho icon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403" y="-17588"/>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ctrTitle" idx="4294967295"/>
          </p:nvPr>
        </p:nvSpPr>
        <p:spPr>
          <a:xfrm>
            <a:off x="2840000" y="130565"/>
            <a:ext cx="5791252"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What is an Amazon Virtual private cloud (VPC)?</a:t>
            </a:r>
            <a:endParaRPr dirty="0"/>
          </a:p>
        </p:txBody>
      </p:sp>
      <p:sp>
        <p:nvSpPr>
          <p:cNvPr id="3851" name="Google Shape;3851;p15"/>
          <p:cNvSpPr txBox="1">
            <a:spLocks noGrp="1"/>
          </p:cNvSpPr>
          <p:nvPr>
            <p:ph type="subTitle" idx="4294967295"/>
          </p:nvPr>
        </p:nvSpPr>
        <p:spPr>
          <a:xfrm>
            <a:off x="2986338" y="1420930"/>
            <a:ext cx="1654027" cy="216830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smtClean="0"/>
              <a:t>“A virtual network that closely resembles a traditional network that you’d operate in your own data center”</a:t>
            </a:r>
            <a:endParaRPr sz="1400" b="1" dirty="0"/>
          </a:p>
        </p:txBody>
      </p:sp>
      <p:pic>
        <p:nvPicPr>
          <p:cNvPr id="3852" name="Google Shape;3852;p15" descr="photo-1434030216411-0b793f4b4173.jpg"/>
          <p:cNvPicPr preferRelativeResize="0"/>
          <p:nvPr/>
        </p:nvPicPr>
        <p:blipFill rotWithShape="1">
          <a:blip r:embed="rId3">
            <a:alphaModFix/>
          </a:blip>
          <a:srcRect l="23367" r="21417"/>
          <a:stretch/>
        </p:blipFill>
        <p:spPr>
          <a:xfrm>
            <a:off x="0" y="0"/>
            <a:ext cx="2840000" cy="5143500"/>
          </a:xfrm>
          <a:prstGeom prst="rect">
            <a:avLst/>
          </a:prstGeom>
          <a:noFill/>
          <a:ln>
            <a:noFill/>
          </a:ln>
        </p:spPr>
      </p:pic>
      <p:sp>
        <p:nvSpPr>
          <p:cNvPr id="3853" name="Google Shape;3853;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pic>
        <p:nvPicPr>
          <p:cNvPr id="2050" name="Picture 2" descr="Káº¿t quáº£ hÃ¬nh áº£nh cho what is amazon v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4011" y="1290365"/>
            <a:ext cx="3095328" cy="27084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40231" y="321931"/>
            <a:ext cx="6761100" cy="857400"/>
          </a:xfrm>
        </p:spPr>
        <p:txBody>
          <a:bodyPr/>
          <a:lstStyle/>
          <a:p>
            <a:r>
              <a:rPr lang="en" dirty="0"/>
              <a:t>What is an Amazon Virtual private cloud (VPC)?</a:t>
            </a:r>
            <a:endParaRPr lang="en-US" dirty="0"/>
          </a:p>
        </p:txBody>
      </p:sp>
      <p:sp>
        <p:nvSpPr>
          <p:cNvPr id="5" name="Text Placeholder 4"/>
          <p:cNvSpPr>
            <a:spLocks noGrp="1"/>
          </p:cNvSpPr>
          <p:nvPr>
            <p:ph type="body" idx="1"/>
          </p:nvPr>
        </p:nvSpPr>
        <p:spPr>
          <a:xfrm>
            <a:off x="711674" y="1249846"/>
            <a:ext cx="6761100" cy="2980500"/>
          </a:xfrm>
        </p:spPr>
        <p:txBody>
          <a:bodyPr/>
          <a:lstStyle/>
          <a:p>
            <a:r>
              <a:rPr lang="en-US" sz="1400" dirty="0"/>
              <a:t>Amazon Virtual Private Cloud (Amazon VPC) enables you to launch Amazon Web Services (AWS) resources into a virtual network that you’ve defined. This virtual network closely resembles a traditional network that you’d operate in your own data center, with the benefits of using the scalable infrastructure of AWS.</a:t>
            </a:r>
          </a:p>
          <a:p>
            <a:r>
              <a:rPr lang="en-US" sz="1400" dirty="0"/>
              <a:t>You can launch your AWS resources, such as Amazon EC2 instances, into your VPC.</a:t>
            </a:r>
          </a:p>
          <a:p>
            <a:r>
              <a:rPr lang="en-US" sz="1400" dirty="0"/>
              <a:t>Your AWS resources are automatically provisioned in a ready-to-use default VPC. You can configure this VPC by adding or removing subnets, attaching network gateways, changing the default route table and modifying the network ACLs.</a:t>
            </a:r>
          </a:p>
          <a:p>
            <a:r>
              <a:rPr lang="en-US" sz="1400" dirty="0"/>
              <a:t>You can choose to create additional VPCs by going to the Amazon VPC page in the AWS Management Console and selecting "Start VPC Wizard".</a:t>
            </a:r>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692167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title"/>
          </p:nvPr>
        </p:nvSpPr>
        <p:spPr>
          <a:xfrm>
            <a:off x="640231" y="286221"/>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Some basic concepts</a:t>
            </a:r>
            <a:endParaRPr dirty="0"/>
          </a:p>
        </p:txBody>
      </p:sp>
      <p:sp>
        <p:nvSpPr>
          <p:cNvPr id="2" name="Text Placeholder 1"/>
          <p:cNvSpPr>
            <a:spLocks noGrp="1"/>
          </p:cNvSpPr>
          <p:nvPr>
            <p:ph type="body" idx="1"/>
          </p:nvPr>
        </p:nvSpPr>
        <p:spPr>
          <a:xfrm>
            <a:off x="734484" y="1143621"/>
            <a:ext cx="2955484" cy="2980500"/>
          </a:xfrm>
        </p:spPr>
        <p:txBody>
          <a:bodyPr/>
          <a:lstStyle/>
          <a:p>
            <a:r>
              <a:rPr lang="vi-VN" dirty="0" smtClean="0"/>
              <a:t>Region</a:t>
            </a:r>
          </a:p>
          <a:p>
            <a:endParaRPr lang="vi-VN" dirty="0" smtClean="0"/>
          </a:p>
        </p:txBody>
      </p:sp>
      <p:sp>
        <p:nvSpPr>
          <p:cNvPr id="3853" name="Google Shape;3853;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
        <p:nvSpPr>
          <p:cNvPr id="8" name="Text Placeholder 1"/>
          <p:cNvSpPr txBox="1">
            <a:spLocks/>
          </p:cNvSpPr>
          <p:nvPr/>
        </p:nvSpPr>
        <p:spPr>
          <a:xfrm>
            <a:off x="4445847" y="1143621"/>
            <a:ext cx="2955484" cy="29805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r>
              <a:rPr lang="vi-VN" dirty="0" smtClean="0"/>
              <a:t>AZ (Availibility Zone)</a:t>
            </a:r>
          </a:p>
          <a:p>
            <a:endParaRPr lang="en-US" dirty="0"/>
          </a:p>
        </p:txBody>
      </p:sp>
      <p:pic>
        <p:nvPicPr>
          <p:cNvPr id="9" name="Picture 8" descr="https://images.viblo.asia/3319495f-6f5d-4b1a-a6a8-c1485cdb8290.png"/>
          <p:cNvPicPr/>
          <p:nvPr/>
        </p:nvPicPr>
        <p:blipFill>
          <a:blip r:embed="rId3">
            <a:extLst>
              <a:ext uri="{28A0092B-C50C-407E-A947-70E740481C1C}">
                <a14:useLocalDpi xmlns:a14="http://schemas.microsoft.com/office/drawing/2010/main" val="0"/>
              </a:ext>
            </a:extLst>
          </a:blip>
          <a:srcRect/>
          <a:stretch>
            <a:fillRect/>
          </a:stretch>
        </p:blipFill>
        <p:spPr bwMode="auto">
          <a:xfrm>
            <a:off x="365881" y="1696864"/>
            <a:ext cx="3428504" cy="1410478"/>
          </a:xfrm>
          <a:prstGeom prst="rect">
            <a:avLst/>
          </a:prstGeom>
          <a:noFill/>
          <a:ln>
            <a:noFill/>
          </a:ln>
        </p:spPr>
      </p:pic>
      <p:pic>
        <p:nvPicPr>
          <p:cNvPr id="10" name="Picture 9" descr="https://images.viblo.asia/ad705001-bfb6-4842-a4d0-bdff1fcbc954.png"/>
          <p:cNvPicPr/>
          <p:nvPr/>
        </p:nvPicPr>
        <p:blipFill>
          <a:blip r:embed="rId4">
            <a:extLst>
              <a:ext uri="{28A0092B-C50C-407E-A947-70E740481C1C}">
                <a14:useLocalDpi xmlns:a14="http://schemas.microsoft.com/office/drawing/2010/main" val="0"/>
              </a:ext>
            </a:extLst>
          </a:blip>
          <a:srcRect/>
          <a:stretch>
            <a:fillRect/>
          </a:stretch>
        </p:blipFill>
        <p:spPr bwMode="auto">
          <a:xfrm>
            <a:off x="640231" y="3254123"/>
            <a:ext cx="3322322" cy="1319296"/>
          </a:xfrm>
          <a:prstGeom prst="rect">
            <a:avLst/>
          </a:prstGeom>
          <a:noFill/>
          <a:ln>
            <a:noFill/>
          </a:ln>
        </p:spPr>
      </p:pic>
      <p:pic>
        <p:nvPicPr>
          <p:cNvPr id="11" name="Picture 10" descr="https://images.viblo.asia/7faa246b-b1f8-48a2-8793-7672e9c1fb35.jpeg"/>
          <p:cNvPicPr/>
          <p:nvPr/>
        </p:nvPicPr>
        <p:blipFill>
          <a:blip r:embed="rId5">
            <a:extLst>
              <a:ext uri="{28A0092B-C50C-407E-A947-70E740481C1C}">
                <a14:useLocalDpi xmlns:a14="http://schemas.microsoft.com/office/drawing/2010/main" val="0"/>
              </a:ext>
            </a:extLst>
          </a:blip>
          <a:srcRect/>
          <a:stretch>
            <a:fillRect/>
          </a:stretch>
        </p:blipFill>
        <p:spPr bwMode="auto">
          <a:xfrm>
            <a:off x="4718432" y="2241052"/>
            <a:ext cx="2907449" cy="1732580"/>
          </a:xfrm>
          <a:prstGeom prst="rect">
            <a:avLst/>
          </a:prstGeom>
          <a:noFill/>
          <a:ln>
            <a:noFill/>
          </a:ln>
        </p:spPr>
      </p:pic>
    </p:spTree>
    <p:extLst>
      <p:ext uri="{BB962C8B-B14F-4D97-AF65-F5344CB8AC3E}">
        <p14:creationId xmlns:p14="http://schemas.microsoft.com/office/powerpoint/2010/main" val="2490458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718300" y="19244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VPC components</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
        <p:nvSpPr>
          <p:cNvPr id="8" name="Google Shape;3871;p18"/>
          <p:cNvSpPr txBox="1">
            <a:spLocks noGrp="1"/>
          </p:cNvSpPr>
          <p:nvPr>
            <p:ph type="body" idx="1"/>
          </p:nvPr>
        </p:nvSpPr>
        <p:spPr>
          <a:xfrm>
            <a:off x="577294" y="1280622"/>
            <a:ext cx="7043111" cy="3317015"/>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sz="1400" dirty="0" smtClean="0"/>
              <a:t>VPC</a:t>
            </a:r>
          </a:p>
          <a:p>
            <a:pPr marL="457200" lvl="0" indent="-381000" algn="l" rtl="0">
              <a:spcBef>
                <a:spcPts val="600"/>
              </a:spcBef>
              <a:spcAft>
                <a:spcPts val="0"/>
              </a:spcAft>
              <a:buSzPts val="2400"/>
              <a:buChar char="▪"/>
            </a:pPr>
            <a:r>
              <a:rPr lang="en-US" sz="1400" dirty="0" smtClean="0"/>
              <a:t>Subnet</a:t>
            </a:r>
          </a:p>
          <a:p>
            <a:pPr marL="457200" lvl="0" indent="-381000" algn="l" rtl="0">
              <a:spcBef>
                <a:spcPts val="600"/>
              </a:spcBef>
              <a:spcAft>
                <a:spcPts val="0"/>
              </a:spcAft>
              <a:buSzPts val="2400"/>
              <a:buChar char="▪"/>
            </a:pPr>
            <a:r>
              <a:rPr lang="en-US" sz="1400" dirty="0" smtClean="0"/>
              <a:t>Internet Gateway</a:t>
            </a:r>
          </a:p>
          <a:p>
            <a:pPr marL="457200" lvl="0" indent="-381000" algn="l" rtl="0">
              <a:spcBef>
                <a:spcPts val="600"/>
              </a:spcBef>
              <a:spcAft>
                <a:spcPts val="0"/>
              </a:spcAft>
              <a:buSzPts val="2400"/>
              <a:buChar char="▪"/>
            </a:pPr>
            <a:r>
              <a:rPr lang="en-US" sz="1400" dirty="0" smtClean="0"/>
              <a:t>NAT Gateway</a:t>
            </a:r>
          </a:p>
          <a:p>
            <a:pPr marL="457200" lvl="0" indent="-381000" algn="l" rtl="0">
              <a:spcBef>
                <a:spcPts val="600"/>
              </a:spcBef>
              <a:spcAft>
                <a:spcPts val="0"/>
              </a:spcAft>
              <a:buSzPts val="2400"/>
              <a:buChar char="▪"/>
            </a:pPr>
            <a:r>
              <a:rPr lang="en-US" sz="1400" dirty="0" smtClean="0"/>
              <a:t>Peering Connection</a:t>
            </a:r>
          </a:p>
          <a:p>
            <a:pPr marL="457200" lvl="0" indent="-381000" algn="l" rtl="0">
              <a:spcBef>
                <a:spcPts val="600"/>
              </a:spcBef>
              <a:spcAft>
                <a:spcPts val="0"/>
              </a:spcAft>
              <a:buSzPts val="2400"/>
              <a:buChar char="▪"/>
            </a:pPr>
            <a:r>
              <a:rPr lang="en-US" sz="1400" dirty="0" smtClean="0"/>
              <a:t>VPC Endpoint</a:t>
            </a:r>
          </a:p>
          <a:p>
            <a:pPr lvl="0" indent="-381000">
              <a:buSzPts val="2400"/>
            </a:pPr>
            <a:r>
              <a:rPr lang="en-US" sz="1400" dirty="0"/>
              <a:t>Egress-only Internet </a:t>
            </a:r>
            <a:r>
              <a:rPr lang="en-US" sz="1400" dirty="0" smtClean="0"/>
              <a:t>Gateway</a:t>
            </a:r>
          </a:p>
          <a:p>
            <a:pPr lvl="0" indent="-381000">
              <a:buSzPts val="2400"/>
            </a:pPr>
            <a:r>
              <a:rPr lang="en-US" sz="1400" dirty="0"/>
              <a:t>Elastic IP </a:t>
            </a:r>
            <a:r>
              <a:rPr lang="en-US" sz="1400" dirty="0" smtClean="0"/>
              <a:t>Addresses</a:t>
            </a:r>
          </a:p>
          <a:p>
            <a:pPr lvl="0" indent="-381000">
              <a:buSzPts val="2400"/>
            </a:pPr>
            <a:r>
              <a:rPr lang="en-US" sz="1400" dirty="0" smtClean="0"/>
              <a:t>Security</a:t>
            </a:r>
          </a:p>
          <a:p>
            <a:pPr lvl="0" indent="-381000">
              <a:buSzPts val="2400"/>
            </a:pPr>
            <a:r>
              <a:rPr lang="en-US" sz="1400" dirty="0"/>
              <a:t>Virtual Private Network (VPN)</a:t>
            </a:r>
            <a:endParaRPr lang="en-US" sz="14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173052" y="585512"/>
            <a:ext cx="8201826" cy="28100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7200" dirty="0" smtClean="0">
                <a:solidFill>
                  <a:srgbClr val="D3EBD5"/>
                </a:solidFill>
              </a:rPr>
              <a:t>VPC</a:t>
            </a:r>
            <a:endParaRPr sz="7200" dirty="0">
              <a:solidFill>
                <a:srgbClr val="D3EBD5"/>
              </a:solidFill>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pic>
        <p:nvPicPr>
          <p:cNvPr id="19" name="Picture 2" descr="Káº¿t quáº£ hÃ¬nh áº£nh cho icon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403" y="-17588"/>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105026"/>
      </p:ext>
    </p:extLst>
  </p:cSld>
  <p:clrMapOvr>
    <a:masterClrMapping/>
  </p:clrMapOvr>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868</TotalTime>
  <Words>1251</Words>
  <Application>Microsoft Office PowerPoint</Application>
  <PresentationFormat>On-screen Show (16:9)</PresentationFormat>
  <Paragraphs>142</Paragraphs>
  <Slides>36</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Dosis Light</vt:lpstr>
      <vt:lpstr>Titillium Web</vt:lpstr>
      <vt:lpstr>Titillium Web Light</vt:lpstr>
      <vt:lpstr>Arial</vt:lpstr>
      <vt:lpstr>Mowbray template</vt:lpstr>
      <vt:lpstr>Amazon virtual private cloud (VPC)   Topic: 3 Create by: MaiLT - Team 1 Date: 22/5/2019</vt:lpstr>
      <vt:lpstr>INTRODUCTION</vt:lpstr>
      <vt:lpstr>This topic will cover to:</vt:lpstr>
      <vt:lpstr>AWS VPC Overview</vt:lpstr>
      <vt:lpstr>What is an Amazon Virtual private cloud (VPC)?</vt:lpstr>
      <vt:lpstr>What is an Amazon Virtual private cloud (VPC)?</vt:lpstr>
      <vt:lpstr>Some basic concepts</vt:lpstr>
      <vt:lpstr>VPC components</vt:lpstr>
      <vt:lpstr>VPC</vt:lpstr>
      <vt:lpstr>VPC</vt:lpstr>
      <vt:lpstr>Subnet</vt:lpstr>
      <vt:lpstr>Subnet</vt:lpstr>
      <vt:lpstr>Public/Private Subnet</vt:lpstr>
      <vt:lpstr>VPC subnet recommendations</vt:lpstr>
      <vt:lpstr>Internet Gateway</vt:lpstr>
      <vt:lpstr>Internet Gateway</vt:lpstr>
      <vt:lpstr>NAT Gateway</vt:lpstr>
      <vt:lpstr>NAT Gateway</vt:lpstr>
      <vt:lpstr>Peering Connection</vt:lpstr>
      <vt:lpstr>Peering Connection</vt:lpstr>
      <vt:lpstr>VPC Endpoint</vt:lpstr>
      <vt:lpstr>VPC Endpoint</vt:lpstr>
      <vt:lpstr>PowerPoint Presentation</vt:lpstr>
      <vt:lpstr>PowerPoint Presentation</vt:lpstr>
      <vt:lpstr>Egress-only Internet Gateway</vt:lpstr>
      <vt:lpstr>Egress-only Internet Gateway</vt:lpstr>
      <vt:lpstr>Elastic IP Addresses</vt:lpstr>
      <vt:lpstr>Elastic IP Addresses</vt:lpstr>
      <vt:lpstr>Security</vt:lpstr>
      <vt:lpstr>Security</vt:lpstr>
      <vt:lpstr>Virtual Private Network (VPN)</vt:lpstr>
      <vt:lpstr>VPN</vt:lpstr>
      <vt:lpstr>Scenarios and Examples</vt:lpstr>
      <vt:lpstr>Scenarios and Examples</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virtual private cloud (VPC)   Create by: Team 1 Date: 22/5/2019</dc:title>
  <dc:creator>Le Thi Mai</dc:creator>
  <cp:lastModifiedBy>Le Thi Mai</cp:lastModifiedBy>
  <cp:revision>74</cp:revision>
  <dcterms:modified xsi:type="dcterms:W3CDTF">2019-05-23T08:15:40Z</dcterms:modified>
</cp:coreProperties>
</file>