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84" r:id="rId9"/>
    <p:sldId id="264" r:id="rId10"/>
    <p:sldId id="285" r:id="rId11"/>
    <p:sldId id="286" r:id="rId12"/>
    <p:sldId id="287" r:id="rId13"/>
    <p:sldId id="288" r:id="rId14"/>
    <p:sldId id="265" r:id="rId15"/>
    <p:sldId id="290" r:id="rId16"/>
    <p:sldId id="289" r:id="rId17"/>
    <p:sldId id="291" r:id="rId18"/>
    <p:sldId id="294" r:id="rId19"/>
    <p:sldId id="267" r:id="rId20"/>
    <p:sldId id="295" r:id="rId21"/>
    <p:sldId id="296" r:id="rId22"/>
    <p:sldId id="297" r:id="rId23"/>
    <p:sldId id="298" r:id="rId24"/>
    <p:sldId id="293" r:id="rId25"/>
    <p:sldId id="299" r:id="rId26"/>
    <p:sldId id="268" r:id="rId27"/>
    <p:sldId id="302" r:id="rId28"/>
    <p:sldId id="300" r:id="rId29"/>
    <p:sldId id="301" r:id="rId30"/>
    <p:sldId id="303" r:id="rId31"/>
    <p:sldId id="269" r:id="rId32"/>
    <p:sldId id="270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278" r:id="rId41"/>
    <p:sldId id="279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A2DCAC-74D3-4B89-A7EE-854592923629}">
  <a:tblStyle styleId="{74A2DCAC-74D3-4B89-A7EE-8545929236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140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398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320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934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648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014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677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651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843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924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658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107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275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824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094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161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861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615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735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027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164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0789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984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347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7937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32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801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eanmy/AWS-LEARNING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106018" y="696424"/>
            <a:ext cx="6911008" cy="1748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Amazon virtual private cloud (VPC)</a:t>
            </a:r>
            <a:r>
              <a:rPr lang="en" sz="4400" dirty="0" smtClean="0"/>
              <a:t> </a:t>
            </a: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2000" dirty="0" smtClean="0"/>
              <a:t>Topic: 3</a:t>
            </a: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2000" dirty="0" smtClean="0"/>
              <a:t>Create by: </a:t>
            </a:r>
            <a:r>
              <a:rPr lang="vi-VN" sz="2000" dirty="0" smtClean="0"/>
              <a:t>MaiLT - </a:t>
            </a:r>
            <a:r>
              <a:rPr lang="en" sz="2000" dirty="0" smtClean="0"/>
              <a:t>Team 1</a:t>
            </a:r>
            <a:br>
              <a:rPr lang="en" sz="2000" dirty="0" smtClean="0"/>
            </a:br>
            <a:r>
              <a:rPr lang="en" sz="2000" dirty="0" smtClean="0"/>
              <a:t>Date: 22/5/2019</a:t>
            </a:r>
            <a:endParaRPr sz="2000" dirty="0"/>
          </a:p>
        </p:txBody>
      </p:sp>
      <p:pic>
        <p:nvPicPr>
          <p:cNvPr id="1026" name="Picture 2" descr="Káº¿t quáº£ hÃ¬nh áº£nh cho icon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522" y="266824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154277" y="354692"/>
            <a:ext cx="787876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Choosing an IPv4 address range for your VPC</a:t>
            </a: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9" y="1212092"/>
            <a:ext cx="6464840" cy="31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0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154277" y="354692"/>
            <a:ext cx="787876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Adding a secondary IPv4 address range</a:t>
            </a: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89" y="1212091"/>
            <a:ext cx="3137010" cy="3300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310" y="1212091"/>
            <a:ext cx="3485528" cy="330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1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365880" y="354692"/>
            <a:ext cx="787876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IPv6 in Amazon VPC-Dual-stack</a:t>
            </a: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0" y="1212092"/>
            <a:ext cx="6691785" cy="327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9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173052" y="585512"/>
            <a:ext cx="8201826" cy="2810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D3EBD5"/>
                </a:solidFill>
              </a:rPr>
              <a:t>Subnet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9" name="Picture 2" descr="Káº¿t quáº£ hÃ¬nh áº£nh cho icon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403" y="-175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73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190550" y="0"/>
            <a:ext cx="4880437" cy="7178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Public/Private Subnet</a:t>
            </a:r>
            <a:endParaRPr dirty="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074" name="Picture 2" descr="Káº¿t quáº£ hÃ¬nh áº£nh cho public and private subnet v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0" y="808663"/>
            <a:ext cx="5322042" cy="403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528250" y="64135"/>
            <a:ext cx="787876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VPC subnets and Availability Zones</a:t>
            </a: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50" y="1005553"/>
            <a:ext cx="7062639" cy="35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46280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VPC subnets and Availability Zones– IPv6</a:t>
            </a: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1121280"/>
            <a:ext cx="6765322" cy="35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54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192444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VPC subnet recommendations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577294" y="1280622"/>
            <a:ext cx="7043111" cy="331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400" dirty="0" smtClean="0"/>
              <a:t>/16 VPC (64K IPv4 addresses)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400" dirty="0" smtClean="0"/>
              <a:t>/24 subnets (251 IPv4 addresses)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400" dirty="0" smtClean="0"/>
              <a:t>One subnet per Availability Zone</a:t>
            </a:r>
            <a:endParaRPr lang="vi-VN" sz="1400" dirty="0" smtClean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400" dirty="0" smtClean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 smtClean="0"/>
              <a:t>For IPv6:</a:t>
            </a:r>
          </a:p>
          <a:p>
            <a:pPr marL="361950" indent="-285750">
              <a:buSzPts val="2400"/>
            </a:pPr>
            <a:r>
              <a:rPr lang="en-US" sz="1400" dirty="0" smtClean="0"/>
              <a:t>/56 Allocated per VPC (Lots of addresses)</a:t>
            </a:r>
            <a:endParaRPr lang="vi-VN" sz="1400" dirty="0" smtClean="0"/>
          </a:p>
          <a:p>
            <a:pPr marL="361950" indent="-285750">
              <a:buSzPts val="2400"/>
            </a:pPr>
            <a:r>
              <a:rPr lang="vi-VN" sz="1400" dirty="0" smtClean="0"/>
              <a:t>/64 subnets (256 Subnets)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732345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181598" y="1260630"/>
            <a:ext cx="7432705" cy="2810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dirty="0" smtClean="0">
                <a:solidFill>
                  <a:srgbClr val="D3EBD5"/>
                </a:solidFill>
              </a:rPr>
              <a:t>Route to the Internet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9" name="Picture 2" descr="Káº¿t quáº£ hÃ¬nh áº£nh cho icon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403" y="-175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11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ctrTitle"/>
          </p:nvPr>
        </p:nvSpPr>
        <p:spPr>
          <a:xfrm>
            <a:off x="547688" y="135550"/>
            <a:ext cx="574201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Routing in your VPC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688" y="1462044"/>
            <a:ext cx="5605284" cy="32575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dirty="0" smtClean="0"/>
              <a:t>Route table contain rules for which packets go where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 smtClean="0"/>
              <a:t>Your VPC has a default (main) route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 smtClean="0"/>
              <a:t>You can assign different other tables to different subnets</a:t>
            </a:r>
            <a:endParaRPr lang="en-US" dirty="0"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431469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2110891"/>
            <a:ext cx="3172227" cy="2116733"/>
          </a:xfrm>
          <a:prstGeom prst="rect">
            <a:avLst/>
          </a:prstGeom>
        </p:spPr>
      </p:pic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1543485"/>
            <a:ext cx="3172227" cy="321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smtClean="0">
                <a:latin typeface="Titillium Web"/>
                <a:ea typeface="Titillium Web"/>
                <a:cs typeface="Titillium Web"/>
                <a:sym typeface="Titillium Web"/>
              </a:rPr>
              <a:t>Traditional network</a:t>
            </a:r>
            <a:endParaRPr sz="14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931" y="2110891"/>
            <a:ext cx="3327091" cy="2116733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158931" y="1543485"/>
            <a:ext cx="3242400" cy="490009"/>
          </a:xfrm>
        </p:spPr>
        <p:txBody>
          <a:bodyPr/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 smtClean="0">
                <a:latin typeface="Titillium Web"/>
                <a:ea typeface="Titillium Web"/>
                <a:cs typeface="Titillium Web"/>
                <a:sym typeface="Titillium Web"/>
              </a:rPr>
              <a:t>AWS </a:t>
            </a:r>
            <a:r>
              <a:rPr lang="en-US" sz="1400" b="1" dirty="0">
                <a:latin typeface="Titillium Web"/>
                <a:ea typeface="Titillium Web"/>
                <a:cs typeface="Titillium Web"/>
                <a:sym typeface="Titillium Web"/>
              </a:rPr>
              <a:t>network</a:t>
            </a:r>
            <a:endParaRPr lang="en-US" sz="14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134241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Public subnet routing</a:t>
            </a:r>
            <a:endParaRPr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991641"/>
            <a:ext cx="6897160" cy="35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63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230736" y="134241"/>
            <a:ext cx="785358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Public subnet routing-Internet Gateway</a:t>
            </a:r>
            <a:endParaRPr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37" y="991641"/>
            <a:ext cx="3999432" cy="38709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169" y="1125463"/>
            <a:ext cx="3854152" cy="37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38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230736" y="134241"/>
            <a:ext cx="785358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Private subnet routing</a:t>
            </a:r>
            <a:endParaRPr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36" y="991641"/>
            <a:ext cx="3888337" cy="380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095" y="1119722"/>
            <a:ext cx="3561124" cy="367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23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230736" y="134241"/>
            <a:ext cx="785358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Private subnet routing-NAT gateway</a:t>
            </a:r>
            <a:endParaRPr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36" y="884261"/>
            <a:ext cx="3993359" cy="3835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968" y="991640"/>
            <a:ext cx="3554071" cy="38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4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0" y="1589088"/>
            <a:ext cx="5872163" cy="3230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8000" dirty="0" smtClean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Demo</a:t>
            </a:r>
            <a:endParaRPr sz="80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7616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173052" y="1029893"/>
            <a:ext cx="7432705" cy="2810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rgbClr val="D3EBD5"/>
                </a:solidFill>
              </a:rPr>
              <a:t>Authorizing Traffic: Networks ACLs and Security Groups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19" name="Picture 2" descr="Káº¿t quáº£ hÃ¬nh áº£nh cho icon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403" y="-175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755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292900" y="36336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Network ACLs: Stateless firewalls</a:t>
            </a:r>
            <a:endParaRPr dirty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00" y="1220760"/>
            <a:ext cx="6676003" cy="32401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292900" y="36336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Security groups follow application structure</a:t>
            </a:r>
            <a:endParaRPr dirty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0" y="1092551"/>
            <a:ext cx="6865343" cy="355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19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98797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Security groups example: Web servers</a:t>
            </a:r>
            <a:endParaRPr lang="vi-VN" dirty="0" smtClean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24" y="994609"/>
            <a:ext cx="7344350" cy="3609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1313" y="4135030"/>
            <a:ext cx="4304963" cy="40460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98797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vi-VN" dirty="0"/>
              <a:t>Security groups example: </a:t>
            </a:r>
            <a:r>
              <a:rPr lang="vi-VN" dirty="0" smtClean="0"/>
              <a:t>Backends</a:t>
            </a:r>
            <a:endParaRPr lang="vi-VN" dirty="0" smtClean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3" y="710356"/>
            <a:ext cx="6085213" cy="43916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483" y="4636736"/>
            <a:ext cx="4304963" cy="40460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1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28644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This topic will cover to: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436289" y="1485721"/>
            <a:ext cx="2161633" cy="218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 smtClean="0"/>
              <a:t>Fundamentals: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400" dirty="0" smtClean="0"/>
              <a:t>VPC Overview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400" dirty="0" smtClean="0"/>
              <a:t>Picking you IP space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400" dirty="0" smtClean="0"/>
              <a:t>Subnet design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400" dirty="0" smtClean="0"/>
              <a:t>Routing and </a:t>
            </a:r>
            <a:r>
              <a:rPr lang="en-US" sz="1400" dirty="0" err="1" smtClean="0"/>
              <a:t>NATing</a:t>
            </a:r>
            <a:endParaRPr lang="en-US" sz="1400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400" dirty="0" smtClean="0"/>
              <a:t>VPC Security</a:t>
            </a:r>
            <a:endParaRPr lang="en-US" sz="1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sz="1400" b="1" dirty="0" smtClean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3871;p18"/>
          <p:cNvSpPr txBox="1">
            <a:spLocks/>
          </p:cNvSpPr>
          <p:nvPr/>
        </p:nvSpPr>
        <p:spPr>
          <a:xfrm>
            <a:off x="3092607" y="1485721"/>
            <a:ext cx="2161633" cy="21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lvl="0" indent="0">
              <a:buNone/>
            </a:pPr>
            <a:r>
              <a:rPr lang="en-US" sz="1400" b="1" dirty="0"/>
              <a:t>Advanced </a:t>
            </a:r>
            <a:r>
              <a:rPr lang="en-US" sz="1400" b="1" dirty="0" smtClean="0"/>
              <a:t>topic:</a:t>
            </a:r>
            <a:endParaRPr lang="en-US" sz="1400" b="1" dirty="0"/>
          </a:p>
          <a:p>
            <a:r>
              <a:rPr lang="en-US" sz="1400" dirty="0" smtClean="0"/>
              <a:t>VPC Peering</a:t>
            </a:r>
          </a:p>
          <a:p>
            <a:r>
              <a:rPr lang="en-US" sz="1400" dirty="0" smtClean="0"/>
              <a:t>VPC Flow Logging</a:t>
            </a:r>
          </a:p>
          <a:p>
            <a:r>
              <a:rPr lang="en-US" sz="1400" dirty="0" smtClean="0"/>
              <a:t>VPC Endpoints</a:t>
            </a:r>
            <a:endParaRPr lang="en-US" sz="1400" dirty="0" smtClean="0"/>
          </a:p>
        </p:txBody>
      </p:sp>
      <p:sp>
        <p:nvSpPr>
          <p:cNvPr id="6" name="Google Shape;3871;p18"/>
          <p:cNvSpPr txBox="1">
            <a:spLocks/>
          </p:cNvSpPr>
          <p:nvPr/>
        </p:nvSpPr>
        <p:spPr>
          <a:xfrm>
            <a:off x="5415639" y="1485721"/>
            <a:ext cx="2326851" cy="21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lvl="0" indent="0">
              <a:buNone/>
            </a:pPr>
            <a:r>
              <a:rPr lang="en-US" sz="1400" b="1" dirty="0" smtClean="0"/>
              <a:t>DC Connectivity:</a:t>
            </a:r>
            <a:endParaRPr lang="en-US" sz="1400" b="1" dirty="0"/>
          </a:p>
          <a:p>
            <a:r>
              <a:rPr lang="en-US" sz="1400" dirty="0" smtClean="0"/>
              <a:t>IPsec VPN Tunnel</a:t>
            </a:r>
          </a:p>
          <a:p>
            <a:r>
              <a:rPr lang="en-US" sz="1400" dirty="0" smtClean="0"/>
              <a:t>AWS </a:t>
            </a:r>
            <a:r>
              <a:rPr lang="en-US" sz="1400" dirty="0"/>
              <a:t>D</a:t>
            </a:r>
            <a:r>
              <a:rPr lang="en-US" sz="1400" dirty="0" smtClean="0"/>
              <a:t>irect Connect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vi-VN" dirty="0" smtClean="0"/>
              <a:t>Security group in VPC: additional notes</a:t>
            </a:r>
            <a:endParaRPr lang="vi-VN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Follow the Principle of Least Privilege</a:t>
            </a:r>
          </a:p>
          <a:p>
            <a:r>
              <a:rPr lang="vi-VN" dirty="0" smtClean="0"/>
              <a:t>VPC allows creation of egress as well as ingress Security group rules.</a:t>
            </a:r>
          </a:p>
          <a:p>
            <a:r>
              <a:rPr lang="vi-VN" dirty="0" smtClean="0"/>
              <a:t>Many application architectures lend themselves to a 1:1 relationship between security group (who can reach me) and IAM roles (what I can do).</a:t>
            </a:r>
            <a:endParaRPr lang="en-US" dirty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742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p26"/>
          <p:cNvSpPr txBox="1">
            <a:spLocks noGrp="1"/>
          </p:cNvSpPr>
          <p:nvPr>
            <p:ph type="ctrTitle"/>
          </p:nvPr>
        </p:nvSpPr>
        <p:spPr>
          <a:xfrm>
            <a:off x="91598" y="2581869"/>
            <a:ext cx="63739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rgbClr val="D3EBD5"/>
                </a:solidFill>
              </a:rPr>
              <a:t>Routing by subnet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12" name="Picture 2" descr="Káº¿t quáº£ hÃ¬nh áº£nh cho icon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27" y="-20278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title"/>
          </p:nvPr>
        </p:nvSpPr>
        <p:spPr>
          <a:xfrm>
            <a:off x="718300" y="245761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Routing by subnet</a:t>
            </a:r>
            <a:endParaRPr dirty="0"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9" y="1037339"/>
            <a:ext cx="6595085" cy="346183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title"/>
          </p:nvPr>
        </p:nvSpPr>
        <p:spPr>
          <a:xfrm>
            <a:off x="718300" y="245761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Outbound-only Internet access: NAT getway</a:t>
            </a:r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0" y="1179666"/>
            <a:ext cx="6712932" cy="33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36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318589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vi-VN" dirty="0" smtClean="0"/>
              <a:t>IPv6 GUAs</a:t>
            </a:r>
            <a:endParaRPr lang="vi-VN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300" y="1175989"/>
            <a:ext cx="6761100" cy="2980500"/>
          </a:xfrm>
        </p:spPr>
        <p:txBody>
          <a:bodyPr/>
          <a:lstStyle/>
          <a:p>
            <a:r>
              <a:rPr lang="vi-VN" dirty="0" smtClean="0"/>
              <a:t>For IPv6, Amazon VPC instance receive Global Unicast Address (GUA), which are Internet routable.</a:t>
            </a:r>
          </a:p>
          <a:p>
            <a:r>
              <a:rPr lang="vi-VN" dirty="0" smtClean="0"/>
              <a:t>GUAs directly assigned to instance; there is no 1:1 NAT in the case of Internet access.</a:t>
            </a:r>
          </a:p>
          <a:p>
            <a:r>
              <a:rPr lang="vi-VN" dirty="0" smtClean="0"/>
              <a:t>Using GUAs does not mean losing security or privacy-to have Internet access, you also need to have proper route tables, security groups and gateways.</a:t>
            </a:r>
            <a:endParaRPr lang="en-US" dirty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8683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318589"/>
            <a:ext cx="697722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vi-VN" dirty="0" smtClean="0"/>
              <a:t>IPv6 Egress-only Internet Gateway</a:t>
            </a:r>
            <a:endParaRPr lang="vi-VN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231" y="1378289"/>
            <a:ext cx="6265126" cy="3468839"/>
          </a:xfrm>
        </p:spPr>
        <p:txBody>
          <a:bodyPr/>
          <a:lstStyle/>
          <a:p>
            <a:r>
              <a:rPr lang="vi-VN" sz="1600" dirty="0" smtClean="0"/>
              <a:t>A new virtual device that provides egress-only Internet access over IPv6</a:t>
            </a:r>
          </a:p>
          <a:p>
            <a:pPr lvl="1"/>
            <a:r>
              <a:rPr lang="vi-VN" sz="1600" dirty="0" smtClean="0"/>
              <a:t>No middle box to perform NAT, and no additional cost</a:t>
            </a:r>
          </a:p>
          <a:p>
            <a:pPr lvl="1"/>
            <a:r>
              <a:rPr lang="vi-VN" sz="1600" dirty="0" smtClean="0"/>
              <a:t>No performance/availibility/connection limits</a:t>
            </a:r>
            <a:endParaRPr lang="en-US" sz="1600" dirty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633" y="2580221"/>
            <a:ext cx="3038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03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p26"/>
          <p:cNvSpPr txBox="1">
            <a:spLocks noGrp="1"/>
          </p:cNvSpPr>
          <p:nvPr>
            <p:ph type="ctrTitle"/>
          </p:nvPr>
        </p:nvSpPr>
        <p:spPr>
          <a:xfrm>
            <a:off x="91598" y="2581869"/>
            <a:ext cx="63739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rgbClr val="D3EBD5"/>
                </a:solidFill>
              </a:rPr>
              <a:t>VPC Peering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12" name="Picture 2" descr="Káº¿t quáº£ hÃ¬nh áº£nh cho icon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27" y="-20278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754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p26"/>
          <p:cNvSpPr txBox="1">
            <a:spLocks noGrp="1"/>
          </p:cNvSpPr>
          <p:nvPr>
            <p:ph type="ctrTitle"/>
          </p:nvPr>
        </p:nvSpPr>
        <p:spPr>
          <a:xfrm>
            <a:off x="91598" y="2581869"/>
            <a:ext cx="63739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rgbClr val="D3EBD5"/>
                </a:solidFill>
              </a:rPr>
              <a:t>VPC Flow Logs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12" name="Picture 2" descr="Káº¿t quáº£ hÃ¬nh áº£nh cho icon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27" y="-20278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87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p26"/>
          <p:cNvSpPr txBox="1">
            <a:spLocks noGrp="1"/>
          </p:cNvSpPr>
          <p:nvPr>
            <p:ph type="ctrTitle"/>
          </p:nvPr>
        </p:nvSpPr>
        <p:spPr>
          <a:xfrm>
            <a:off x="547688" y="2403844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rgbClr val="D3EBD5"/>
                </a:solidFill>
              </a:rPr>
              <a:t>VPC Endpoint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12" name="Picture 2" descr="Káº¿t quáº£ hÃ¬nh áº£nh cho icon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27" y="-20278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235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p26"/>
          <p:cNvSpPr txBox="1">
            <a:spLocks noGrp="1"/>
          </p:cNvSpPr>
          <p:nvPr>
            <p:ph type="ctrTitle"/>
          </p:nvPr>
        </p:nvSpPr>
        <p:spPr>
          <a:xfrm>
            <a:off x="91598" y="2581869"/>
            <a:ext cx="63739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rgbClr val="D3EBD5"/>
                </a:solidFill>
              </a:rPr>
              <a:t>VPC Endpoint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12" name="Picture 2" descr="Káº¿t quáº£ hÃ¬nh áº£nh cho icon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27" y="-20278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7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173052" y="585512"/>
            <a:ext cx="8201826" cy="2810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D3EBD5"/>
                </a:solidFill>
              </a:rPr>
              <a:t>AWS VPC Overview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1820756" y="323430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1043582" y="11186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06141" y="694059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9" name="Picture 2" descr="Káº¿t quáº£ hÃ¬nh áº£nh cho icon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403" y="-175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 dirty="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0" y="1851025"/>
            <a:ext cx="4046538" cy="2868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3000" dirty="0" smtClean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Best practice for in VPC-AWS services.</a:t>
            </a:r>
          </a:p>
          <a:p>
            <a:pPr marL="285750" indent="-285750"/>
            <a:r>
              <a:rPr lang="vi-VN" sz="1800" dirty="0" smtClean="0"/>
              <a:t>Many AWS services support running in –VPC.</a:t>
            </a:r>
          </a:p>
          <a:p>
            <a:pPr marL="285750" indent="-285750"/>
            <a:r>
              <a:rPr lang="vi-VN" sz="1800" dirty="0" smtClean="0"/>
              <a:t>Use security groups for Least-Privilege network access.</a:t>
            </a:r>
          </a:p>
          <a:p>
            <a:pPr marL="285750" indent="-285750"/>
            <a:r>
              <a:rPr lang="vi-VN" sz="1800" dirty="0" smtClean="0"/>
              <a:t>For best avaibility, use multiple Avaibility Zones.</a:t>
            </a:r>
          </a:p>
          <a:p>
            <a:pPr marL="742950" lvl="1" indent="-285750"/>
            <a:r>
              <a:rPr lang="vi-VN" sz="1800" dirty="0" smtClean="0"/>
              <a:t>Ex: </a:t>
            </a:r>
            <a:endParaRPr lang="vi-VN" sz="1800" dirty="0"/>
          </a:p>
          <a:p>
            <a:pPr marL="1200150" lvl="2" indent="-285750"/>
            <a:r>
              <a:rPr lang="vi-VN" sz="1800" dirty="0" smtClean="0"/>
              <a:t>Multi-zone RDS deployments</a:t>
            </a:r>
          </a:p>
          <a:p>
            <a:pPr marL="1200150" lvl="2" indent="-285750"/>
            <a:r>
              <a:rPr lang="vi-VN" sz="1800" dirty="0" smtClean="0"/>
              <a:t>Use a zonal mount point for EFS access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419" y="1153999"/>
            <a:ext cx="2942413" cy="319429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dirty="0">
                <a:solidFill>
                  <a:srgbClr val="D3EBD5"/>
                </a:solidFill>
              </a:rPr>
              <a:t>Connect to github repository to </a:t>
            </a:r>
            <a:r>
              <a:rPr lang="vi-VN" dirty="0" smtClean="0">
                <a:solidFill>
                  <a:srgbClr val="D3EBD5"/>
                </a:solidFill>
              </a:rPr>
              <a:t>read </a:t>
            </a:r>
            <a:r>
              <a:rPr lang="vi-VN" dirty="0">
                <a:solidFill>
                  <a:srgbClr val="D3EBD5"/>
                </a:solidFill>
              </a:rPr>
              <a:t>more </a:t>
            </a:r>
            <a:r>
              <a:rPr lang="vi-VN" dirty="0" smtClean="0">
                <a:solidFill>
                  <a:srgbClr val="D3EBD5"/>
                </a:solidFill>
              </a:rPr>
              <a:t>detail: </a:t>
            </a:r>
            <a:r>
              <a:rPr lang="en-US" dirty="0">
                <a:hlinkClick r:id="rId3"/>
              </a:rPr>
              <a:t>https://github.com/hueanmy/AWS-LEARNING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840000" y="130565"/>
            <a:ext cx="579125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an Amazon Virtual private cloud (VPC)?</a:t>
            </a:r>
            <a:endParaRPr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986338" y="1420930"/>
            <a:ext cx="1654027" cy="2168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smtClean="0"/>
              <a:t>“A virtual network that closely resembles a traditional network that you’d operate in your own data center”</a:t>
            </a:r>
            <a:endParaRPr sz="1400" b="1" dirty="0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 descr="Káº¿t quáº£ hÃ¬nh áº£nh cho what is amazon v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011" y="1290365"/>
            <a:ext cx="3095328" cy="270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192444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What’s in the VPC tool box?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577294" y="1280622"/>
            <a:ext cx="7043111" cy="331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SzPts val="2400"/>
            </a:pPr>
            <a:r>
              <a:rPr lang="en-US" sz="1400" b="1" dirty="0" smtClean="0"/>
              <a:t>VPC</a:t>
            </a:r>
            <a:r>
              <a:rPr lang="en-US" sz="1400" dirty="0" smtClean="0"/>
              <a:t>: User defined address space up to /16 (65,536 addresses)</a:t>
            </a:r>
          </a:p>
          <a:p>
            <a:pPr marL="361950" indent="-285750">
              <a:buSzPts val="2400"/>
            </a:pPr>
            <a:r>
              <a:rPr lang="en-US" sz="1400" b="1" dirty="0" smtClean="0"/>
              <a:t>Subnets</a:t>
            </a:r>
            <a:r>
              <a:rPr lang="en-US" sz="1400" dirty="0" smtClean="0"/>
              <a:t>: 200 user-defined subnets to /16</a:t>
            </a:r>
          </a:p>
          <a:p>
            <a:pPr marL="361950" indent="-285750">
              <a:buSzPts val="2400"/>
            </a:pPr>
            <a:r>
              <a:rPr lang="en-US" sz="1400" b="1" dirty="0" smtClean="0"/>
              <a:t>Route Tables</a:t>
            </a:r>
            <a:r>
              <a:rPr lang="en-US" sz="1400" dirty="0" smtClean="0"/>
              <a:t>: Define how traffic should be routed from/to each subnet</a:t>
            </a:r>
          </a:p>
          <a:p>
            <a:pPr marL="361950" indent="-285750">
              <a:buSzPts val="2400"/>
            </a:pPr>
            <a:r>
              <a:rPr lang="en-US" sz="1400" b="1" dirty="0" smtClean="0"/>
              <a:t>Access Control Lists</a:t>
            </a:r>
            <a:r>
              <a:rPr lang="en-US" sz="1400" dirty="0" smtClean="0"/>
              <a:t>: Stateless network filtering between subnets.</a:t>
            </a:r>
          </a:p>
          <a:p>
            <a:pPr marL="361950" indent="-285750">
              <a:buSzPts val="2400"/>
            </a:pPr>
            <a:r>
              <a:rPr lang="en-US" sz="1400" b="1" dirty="0" smtClean="0"/>
              <a:t>Internet Gateway</a:t>
            </a:r>
            <a:r>
              <a:rPr lang="en-US" sz="1400" dirty="0" smtClean="0"/>
              <a:t>: A logical device enabling traffic to be route to/from the public internet.</a:t>
            </a:r>
          </a:p>
          <a:p>
            <a:pPr marL="361950" indent="-285750">
              <a:buSzPts val="2400"/>
            </a:pPr>
            <a:r>
              <a:rPr lang="en-US" sz="1400" b="1" dirty="0" smtClean="0"/>
              <a:t>Managed NAT</a:t>
            </a:r>
            <a:r>
              <a:rPr lang="en-US" sz="1400" dirty="0" smtClean="0"/>
              <a:t>: Provide Network Address Translation to private instances for 10Gbps traffic.</a:t>
            </a:r>
          </a:p>
          <a:p>
            <a:pPr marL="361950" indent="-285750">
              <a:buSzPts val="2400"/>
            </a:pPr>
            <a:r>
              <a:rPr lang="en-US" sz="1400" b="1" dirty="0" smtClean="0"/>
              <a:t>Virtual Private Gateway</a:t>
            </a:r>
            <a:r>
              <a:rPr lang="en-US" sz="1400" dirty="0" smtClean="0"/>
              <a:t>: the Amazon end of a VPN connection.</a:t>
            </a:r>
          </a:p>
          <a:p>
            <a:pPr marL="361950" indent="-285750">
              <a:buSzPts val="2400"/>
            </a:pPr>
            <a:r>
              <a:rPr lang="en-US" sz="1400" b="1" dirty="0" smtClean="0"/>
              <a:t>Customer Gateway</a:t>
            </a:r>
            <a:r>
              <a:rPr lang="en-US" sz="1400" dirty="0" smtClean="0"/>
              <a:t>: The router at the customer end of a VPN connection.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sz="1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13643" y="152639"/>
            <a:ext cx="7152832" cy="1112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How to create an Internet-connected VPC step?</a:t>
            </a:r>
            <a:endParaRPr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5" y="1264776"/>
            <a:ext cx="6171114" cy="37082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173052" y="585512"/>
            <a:ext cx="8201826" cy="2810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D3EBD5"/>
                </a:solidFill>
              </a:rPr>
              <a:t>Picking for IP Space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9" name="Picture 2" descr="Káº¿t quáº£ hÃ¬nh áº£nh cho icon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403" y="-175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9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299" y="200990"/>
            <a:ext cx="787876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CIDR notation review</a:t>
            </a:r>
            <a:endParaRPr dirty="0"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299" y="1204957"/>
            <a:ext cx="6955823" cy="3644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CIDR range example: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" sz="3600" b="1" dirty="0" smtClean="0">
                <a:solidFill>
                  <a:srgbClr val="FF0000"/>
                </a:solidFill>
              </a:rPr>
              <a:t>172.31.0.0/16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tx1"/>
                </a:solidFill>
              </a:rPr>
              <a:t>          1010 1100 0001 1111 0000 0000 0000 0000</a:t>
            </a:r>
            <a:endParaRPr lang="en" sz="2000" dirty="0">
              <a:solidFill>
                <a:schemeClr val="tx1"/>
              </a:solidFill>
            </a:endParaRPr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563454" y="2076627"/>
            <a:ext cx="794759" cy="4614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3910" y="2565843"/>
            <a:ext cx="2317335" cy="4614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641</Words>
  <Application>Microsoft Office PowerPoint</Application>
  <PresentationFormat>On-screen Show (16:9)</PresentationFormat>
  <Paragraphs>136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Dosis Light</vt:lpstr>
      <vt:lpstr>Titillium Web</vt:lpstr>
      <vt:lpstr>Titillium Web Light</vt:lpstr>
      <vt:lpstr>Arial</vt:lpstr>
      <vt:lpstr>Mowbray template</vt:lpstr>
      <vt:lpstr>Amazon virtual private cloud (VPC)   Topic: 3 Create by: MaiLT - Team 1 Date: 22/5/2019</vt:lpstr>
      <vt:lpstr>INTRODUCTION</vt:lpstr>
      <vt:lpstr>This topic will cover to:</vt:lpstr>
      <vt:lpstr>AWS VPC Overview</vt:lpstr>
      <vt:lpstr>What is an Amazon Virtual private cloud (VPC)?</vt:lpstr>
      <vt:lpstr>What’s in the VPC tool box?</vt:lpstr>
      <vt:lpstr>How to create an Internet-connected VPC step?</vt:lpstr>
      <vt:lpstr>Picking for IP Space</vt:lpstr>
      <vt:lpstr>CIDR notation review</vt:lpstr>
      <vt:lpstr>Choosing an IPv4 address range for your VPC</vt:lpstr>
      <vt:lpstr>Adding a secondary IPv4 address range</vt:lpstr>
      <vt:lpstr>IPv6 in Amazon VPC-Dual-stack</vt:lpstr>
      <vt:lpstr>Subnet</vt:lpstr>
      <vt:lpstr>Public/Private Subnet</vt:lpstr>
      <vt:lpstr>VPC subnets and Availability Zones</vt:lpstr>
      <vt:lpstr>VPC subnets and Availability Zones– IPv6</vt:lpstr>
      <vt:lpstr>VPC subnet recommendations</vt:lpstr>
      <vt:lpstr>Route to the Internet</vt:lpstr>
      <vt:lpstr>Routing in your VPC</vt:lpstr>
      <vt:lpstr>Public subnet routing</vt:lpstr>
      <vt:lpstr>Public subnet routing-Internet Gateway</vt:lpstr>
      <vt:lpstr>Private subnet routing</vt:lpstr>
      <vt:lpstr>Private subnet routing-NAT gateway</vt:lpstr>
      <vt:lpstr>Demo</vt:lpstr>
      <vt:lpstr>Authorizing Traffic: Networks ACLs and Security Groups</vt:lpstr>
      <vt:lpstr>Network ACLs: Stateless firewalls</vt:lpstr>
      <vt:lpstr>Security groups follow application structure</vt:lpstr>
      <vt:lpstr>Security groups example: Web servers</vt:lpstr>
      <vt:lpstr>Security groups example: Backends</vt:lpstr>
      <vt:lpstr>Security group in VPC: additional notes</vt:lpstr>
      <vt:lpstr>Routing by subnet</vt:lpstr>
      <vt:lpstr>Routing by subnet</vt:lpstr>
      <vt:lpstr>Outbound-only Internet access: NAT getway</vt:lpstr>
      <vt:lpstr>IPv6 GUAs</vt:lpstr>
      <vt:lpstr>IPv6 Egress-only Internet Gateway</vt:lpstr>
      <vt:lpstr>VPC Peering</vt:lpstr>
      <vt:lpstr>VPC Flow Logs</vt:lpstr>
      <vt:lpstr>VPC Endpoint</vt:lpstr>
      <vt:lpstr>VPC Endpoint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virtual private cloud (VPC)   Create by: Team 1 Date: 22/5/2019</dc:title>
  <dc:creator>Le Thi Mai</dc:creator>
  <cp:lastModifiedBy>Le Thi Mai</cp:lastModifiedBy>
  <cp:revision>48</cp:revision>
  <dcterms:modified xsi:type="dcterms:W3CDTF">2019-05-23T00:41:37Z</dcterms:modified>
</cp:coreProperties>
</file>