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A2DCAC-74D3-4B89-A7EE-854592923629}">
  <a:tblStyle styleId="{74A2DCAC-74D3-4B89-A7EE-8545929236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158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ampivisivi.net/titilliu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106018" y="696424"/>
            <a:ext cx="6911008" cy="1748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Amazon virtual private cloud (VPC)</a:t>
            </a:r>
            <a:r>
              <a:rPr lang="en" sz="4400" dirty="0" smtClean="0"/>
              <a:t> 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2000" dirty="0" smtClean="0"/>
              <a:t>Topic: 3</a:t>
            </a:r>
            <a:r>
              <a:rPr lang="en" sz="3600" dirty="0" smtClean="0"/>
              <a:t/>
            </a:r>
            <a:br>
              <a:rPr lang="en" sz="3600" dirty="0" smtClean="0"/>
            </a:br>
            <a:r>
              <a:rPr lang="en" sz="2000" dirty="0" smtClean="0"/>
              <a:t>Create by: Team 1</a:t>
            </a:r>
            <a:br>
              <a:rPr lang="en" sz="2000" dirty="0" smtClean="0"/>
            </a:br>
            <a:r>
              <a:rPr lang="en" sz="2000" dirty="0" smtClean="0"/>
              <a:t>Date: 22/5/2019</a:t>
            </a:r>
            <a:endParaRPr sz="2000" dirty="0"/>
          </a:p>
        </p:txBody>
      </p:sp>
      <p:pic>
        <p:nvPicPr>
          <p:cNvPr id="1026" name="Picture 2" descr="Káº¿t quáº£ hÃ¬nh áº£nh cho ico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44" y="27622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2194950" y="367325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{74A2DCAC-74D3-4B89-A7EE-854592923629}</a:tableStyleId>
              </a:tblPr>
              <a:tblGrid>
                <a:gridCol w="15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718300" y="1297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610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4"/>
            <a:ext cx="6103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8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657893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1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7"/>
            <a:ext cx="46293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6293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29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977" name="Google Shape;3977;p29"/>
          <p:cNvSpPr/>
          <p:nvPr/>
        </p:nvSpPr>
        <p:spPr>
          <a:xfrm>
            <a:off x="863800" y="2266950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D3E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first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5350300" y="2266952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0B87A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last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3107050" y="2266953"/>
            <a:ext cx="1562700" cy="1538700"/>
          </a:xfrm>
          <a:prstGeom prst="rect">
            <a:avLst/>
          </a:prstGeom>
          <a:noFill/>
          <a:ln w="76200" cap="flat" cmpd="sng">
            <a:solidFill>
              <a:srgbClr val="80BFB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second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3"/>
            <a:endCxn id="3979" idx="1"/>
          </p:cNvCxnSpPr>
          <p:nvPr/>
        </p:nvCxnSpPr>
        <p:spPr>
          <a:xfrm>
            <a:off x="2426500" y="3036300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D3EBD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3"/>
            <a:endCxn id="3978" idx="1"/>
          </p:cNvCxnSpPr>
          <p:nvPr/>
        </p:nvCxnSpPr>
        <p:spPr>
          <a:xfrm>
            <a:off x="4669750" y="3036303"/>
            <a:ext cx="680700" cy="0"/>
          </a:xfrm>
          <a:prstGeom prst="straightConnector1">
            <a:avLst/>
          </a:prstGeom>
          <a:noFill/>
          <a:ln w="38100" cap="flat" cmpd="sng">
            <a:solidFill>
              <a:srgbClr val="80BFB7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3"/>
          </p:nvPr>
        </p:nvSpPr>
        <p:spPr>
          <a:xfrm>
            <a:off x="5300225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1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2"/>
          </p:nvPr>
        </p:nvSpPr>
        <p:spPr>
          <a:xfrm>
            <a:off x="3009263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3"/>
          </p:nvPr>
        </p:nvSpPr>
        <p:spPr>
          <a:xfrm>
            <a:off x="5300225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pic>
        <p:nvPicPr>
          <p:cNvPr id="4000" name="Google Shape;4000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xfrm>
            <a:off x="640231" y="431469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1" y="2110891"/>
            <a:ext cx="3172227" cy="2116733"/>
          </a:xfrm>
          <a:prstGeom prst="rect">
            <a:avLst/>
          </a:prstGeom>
        </p:spPr>
      </p:pic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640231" y="1543485"/>
            <a:ext cx="3172227" cy="321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 smtClean="0">
                <a:latin typeface="Titillium Web"/>
                <a:ea typeface="Titillium Web"/>
                <a:cs typeface="Titillium Web"/>
                <a:sym typeface="Titillium Web"/>
              </a:rPr>
              <a:t>Traditional network</a:t>
            </a:r>
            <a:endParaRPr sz="14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931" y="2110891"/>
            <a:ext cx="3327091" cy="2116733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158931" y="1543485"/>
            <a:ext cx="3242400" cy="490009"/>
          </a:xfrm>
        </p:spPr>
        <p:txBody>
          <a:bodyPr/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b="1" dirty="0" smtClean="0">
                <a:latin typeface="Titillium Web"/>
                <a:ea typeface="Titillium Web"/>
                <a:cs typeface="Titillium Web"/>
                <a:sym typeface="Titillium Web"/>
              </a:rPr>
              <a:t>AWS </a:t>
            </a:r>
            <a:r>
              <a:rPr lang="en-US" sz="1400" b="1" dirty="0">
                <a:latin typeface="Titillium Web"/>
                <a:ea typeface="Titillium Web"/>
                <a:cs typeface="Titillium Web"/>
                <a:sym typeface="Titillium Web"/>
              </a:rPr>
              <a:t>network</a:t>
            </a:r>
            <a:endParaRPr lang="en-US" sz="1400" b="1" dirty="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39" name="Google Shape;4039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9447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685800" y="2769202"/>
            <a:ext cx="4863900" cy="16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You can find me at: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@username</a:t>
            </a:r>
            <a:endParaRPr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user@mail.me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286448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This topic will cover to: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436289" y="1485721"/>
            <a:ext cx="2161633" cy="218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 smtClean="0"/>
              <a:t>Fundamentals: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 smtClean="0"/>
              <a:t>VPC Overview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 smtClean="0"/>
              <a:t>Picking you IP space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 smtClean="0"/>
              <a:t>Subnet design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 smtClean="0"/>
              <a:t>Routing and </a:t>
            </a:r>
            <a:r>
              <a:rPr lang="en-US" sz="1400" dirty="0" err="1" smtClean="0"/>
              <a:t>NATing</a:t>
            </a:r>
            <a:endParaRPr lang="en-US" sz="1400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-US" sz="1400" dirty="0" smtClean="0"/>
              <a:t>VPC Security</a:t>
            </a:r>
            <a:endParaRPr lang="en-US" sz="14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sz="1400" b="1" dirty="0" smtClean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3871;p18"/>
          <p:cNvSpPr txBox="1">
            <a:spLocks/>
          </p:cNvSpPr>
          <p:nvPr/>
        </p:nvSpPr>
        <p:spPr>
          <a:xfrm>
            <a:off x="3092607" y="1485721"/>
            <a:ext cx="2161633" cy="21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lvl="0" indent="0">
              <a:buNone/>
            </a:pPr>
            <a:r>
              <a:rPr lang="en-US" sz="1400" b="1" dirty="0"/>
              <a:t>Advanced </a:t>
            </a:r>
            <a:r>
              <a:rPr lang="en-US" sz="1400" b="1" dirty="0" smtClean="0"/>
              <a:t>topic:</a:t>
            </a:r>
            <a:endParaRPr lang="en-US" sz="1400" b="1" dirty="0"/>
          </a:p>
          <a:p>
            <a:r>
              <a:rPr lang="en-US" sz="1400" dirty="0" smtClean="0"/>
              <a:t>VPC Peering</a:t>
            </a:r>
          </a:p>
          <a:p>
            <a:r>
              <a:rPr lang="en-US" sz="1400" dirty="0" smtClean="0"/>
              <a:t>VPC Flow Logging</a:t>
            </a:r>
          </a:p>
          <a:p>
            <a:r>
              <a:rPr lang="en-US" sz="1400" dirty="0" smtClean="0"/>
              <a:t>VPC Endpoints</a:t>
            </a:r>
            <a:endParaRPr lang="en-US" sz="1400" dirty="0" smtClean="0"/>
          </a:p>
        </p:txBody>
      </p:sp>
      <p:sp>
        <p:nvSpPr>
          <p:cNvPr id="6" name="Google Shape;3871;p18"/>
          <p:cNvSpPr txBox="1">
            <a:spLocks/>
          </p:cNvSpPr>
          <p:nvPr/>
        </p:nvSpPr>
        <p:spPr>
          <a:xfrm>
            <a:off x="5415639" y="1485721"/>
            <a:ext cx="2326851" cy="21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lvl="0" indent="0">
              <a:buNone/>
            </a:pPr>
            <a:r>
              <a:rPr lang="en-US" sz="1400" b="1" dirty="0" smtClean="0"/>
              <a:t>DC Connectivity:</a:t>
            </a:r>
            <a:endParaRPr lang="en-US" sz="1400" b="1" dirty="0"/>
          </a:p>
          <a:p>
            <a:r>
              <a:rPr lang="en-US" sz="1400" dirty="0" smtClean="0"/>
              <a:t>IPsec VPN Tunnel</a:t>
            </a:r>
          </a:p>
          <a:p>
            <a:r>
              <a:rPr lang="en-US" sz="1400" dirty="0" smtClean="0"/>
              <a:t>AWS </a:t>
            </a:r>
            <a:r>
              <a:rPr lang="en-US" sz="1400" dirty="0"/>
              <a:t>D</a:t>
            </a:r>
            <a:r>
              <a:rPr lang="en-US" sz="1400" dirty="0" smtClean="0"/>
              <a:t>irect Connect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173052" y="585512"/>
            <a:ext cx="8201826" cy="28100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D3EBD5"/>
                </a:solidFill>
              </a:rPr>
              <a:t>AWS VPC Overview</a:t>
            </a:r>
            <a:endParaRPr sz="72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1820756" y="323430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1043582" y="11186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06141" y="694059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9" name="Picture 2" descr="Káº¿t quáº£ hÃ¬nh áº£nh cho icon a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03" y="-1758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840000" y="130565"/>
            <a:ext cx="579125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an Amazon Virtual private cloud (VPC)?</a:t>
            </a:r>
            <a:endParaRPr dirty="0"/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986338" y="1420930"/>
            <a:ext cx="1654027" cy="2168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smtClean="0"/>
              <a:t>“A virtual network that closely resembles a traditional network that you’d operate in your own data center”</a:t>
            </a:r>
            <a:endParaRPr sz="1400" b="1" dirty="0"/>
          </a:p>
        </p:txBody>
      </p:sp>
      <p:pic>
        <p:nvPicPr>
          <p:cNvPr id="3852" name="Google Shape;3852;p1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23367" r="21417"/>
          <a:stretch/>
        </p:blipFill>
        <p:spPr>
          <a:xfrm>
            <a:off x="0" y="0"/>
            <a:ext cx="2840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050" name="Picture 2" descr="Káº¿t quáº£ hÃ¬nh áº£nh cho what is amazon v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011" y="1290365"/>
            <a:ext cx="3095328" cy="270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xfrm>
            <a:off x="718300" y="192444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What’s in the VPC tool box?</a:t>
            </a:r>
            <a:endParaRPr dirty="0"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577294" y="1280622"/>
            <a:ext cx="7043111" cy="331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SzPts val="2400"/>
            </a:pPr>
            <a:r>
              <a:rPr lang="en-US" sz="1400" b="1" dirty="0" smtClean="0"/>
              <a:t>VPC</a:t>
            </a:r>
            <a:r>
              <a:rPr lang="en-US" sz="1400" dirty="0" smtClean="0"/>
              <a:t>: User defined address space up to /16 (65,536 addresses)</a:t>
            </a:r>
          </a:p>
          <a:p>
            <a:pPr marL="361950" indent="-285750">
              <a:buSzPts val="2400"/>
            </a:pPr>
            <a:r>
              <a:rPr lang="en-US" sz="1400" b="1" dirty="0" smtClean="0"/>
              <a:t>Subnets</a:t>
            </a:r>
            <a:r>
              <a:rPr lang="en-US" sz="1400" dirty="0" smtClean="0"/>
              <a:t>: 200 user-defined subnets to /16</a:t>
            </a:r>
          </a:p>
          <a:p>
            <a:pPr marL="361950" indent="-285750">
              <a:buSzPts val="2400"/>
            </a:pPr>
            <a:r>
              <a:rPr lang="en-US" sz="1400" b="1" dirty="0" smtClean="0"/>
              <a:t>Route Tables</a:t>
            </a:r>
            <a:r>
              <a:rPr lang="en-US" sz="1400" dirty="0" smtClean="0"/>
              <a:t>: Define how traffic should be routed from/to each subnet</a:t>
            </a:r>
          </a:p>
          <a:p>
            <a:pPr marL="361950" indent="-285750">
              <a:buSzPts val="2400"/>
            </a:pPr>
            <a:r>
              <a:rPr lang="en-US" sz="1400" b="1" dirty="0" smtClean="0"/>
              <a:t>Access Control Lists</a:t>
            </a:r>
            <a:r>
              <a:rPr lang="en-US" sz="1400" dirty="0" smtClean="0"/>
              <a:t>: Stateless network filtering between subnets.</a:t>
            </a:r>
          </a:p>
          <a:p>
            <a:pPr marL="361950" indent="-285750">
              <a:buSzPts val="2400"/>
            </a:pPr>
            <a:r>
              <a:rPr lang="en-US" sz="1400" b="1" dirty="0" smtClean="0"/>
              <a:t>Internet Gateway</a:t>
            </a:r>
            <a:r>
              <a:rPr lang="en-US" sz="1400" dirty="0" smtClean="0"/>
              <a:t>: A logical device enabling traffic to be route to/from the public internet.</a:t>
            </a:r>
          </a:p>
          <a:p>
            <a:pPr marL="361950" indent="-285750">
              <a:buSzPts val="2400"/>
            </a:pPr>
            <a:r>
              <a:rPr lang="en-US" sz="1400" b="1" dirty="0" smtClean="0"/>
              <a:t>Managed NAT</a:t>
            </a:r>
            <a:r>
              <a:rPr lang="en-US" sz="1400" dirty="0" smtClean="0"/>
              <a:t>: Provide Network Address Translation to private instances for 10Gbps traffic.</a:t>
            </a:r>
          </a:p>
          <a:p>
            <a:pPr marL="361950" indent="-285750">
              <a:buSzPts val="2400"/>
            </a:pPr>
            <a:r>
              <a:rPr lang="en-US" sz="1400" b="1" dirty="0" smtClean="0"/>
              <a:t>Virtual Private Gateway</a:t>
            </a:r>
            <a:r>
              <a:rPr lang="en-US" sz="1400" dirty="0" smtClean="0"/>
              <a:t>: the Amazon end of a VPN connection.</a:t>
            </a:r>
          </a:p>
          <a:p>
            <a:pPr marL="361950" indent="-285750">
              <a:buSzPts val="2400"/>
            </a:pPr>
            <a:r>
              <a:rPr lang="en-US" sz="1400" b="1" dirty="0" smtClean="0"/>
              <a:t>Customer Gateway</a:t>
            </a:r>
            <a:r>
              <a:rPr lang="en-US" sz="1400" dirty="0" smtClean="0"/>
              <a:t>: The router at the customer end of a VPN connection.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-US" sz="1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213644" y="152639"/>
            <a:ext cx="5272756" cy="1112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How to create an Internet-connected VPC?</a:t>
            </a:r>
            <a:endParaRPr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5" y="1264776"/>
            <a:ext cx="6171114" cy="37082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2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840</Words>
  <Application>Microsoft Office PowerPoint</Application>
  <PresentationFormat>On-screen Show (16:9)</PresentationFormat>
  <Paragraphs>165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Dosis Light</vt:lpstr>
      <vt:lpstr>Titillium Web</vt:lpstr>
      <vt:lpstr>Titillium Web Light</vt:lpstr>
      <vt:lpstr>Arial</vt:lpstr>
      <vt:lpstr>Mowbray template</vt:lpstr>
      <vt:lpstr>Amazon virtual private cloud (VPC)   Topic: 3 Create by: Team 1 Date: 22/5/2019</vt:lpstr>
      <vt:lpstr>INTRODUCTION</vt:lpstr>
      <vt:lpstr>This topic will cover to:</vt:lpstr>
      <vt:lpstr>AWS VPC Overview</vt:lpstr>
      <vt:lpstr>What is an Amazon Virtual private cloud (VPC)?</vt:lpstr>
      <vt:lpstr>What’s in the VPC tool box?</vt:lpstr>
      <vt:lpstr>How to create an Internet-connected VPC?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virtual private cloud (VPC)   Create by: Team 1 Date: 22/5/2019</dc:title>
  <dc:creator>Le Thi Mai</dc:creator>
  <cp:lastModifiedBy>Le Thi Mai</cp:lastModifiedBy>
  <cp:revision>17</cp:revision>
  <dcterms:modified xsi:type="dcterms:W3CDTF">2019-05-22T13:48:19Z</dcterms:modified>
</cp:coreProperties>
</file>