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hyperlink" Target="https://www.tutlane.com/tutorial/android/android-edittext-with-examples" TargetMode="External" /><Relationship Id="rId2" Type="http://schemas.openxmlformats.org/officeDocument/2006/relationships/hyperlink" Target="https://www.tutlane.com/tutorial/android/android-textview-with-examples" TargetMode="External" /><Relationship Id="rId1" Type="http://schemas.openxmlformats.org/officeDocument/2006/relationships/slideLayout" Target="../slideLayouts/slideLayout2.xml" /><Relationship Id="rId5" Type="http://schemas.openxmlformats.org/officeDocument/2006/relationships/hyperlink" Target="https://www.tutlane.com/tutorial/android/android-radiobutton-with-examples" TargetMode="External" /><Relationship Id="rId4" Type="http://schemas.openxmlformats.org/officeDocument/2006/relationships/hyperlink" Target="https://www.tutlane.com/tutorial/android/android-checkbox-with-examples" TargetMode="External" /></Relationships>
</file>

<file path=ppt/slides/_rels/slide3.xml.rels><?xml version="1.0" encoding="UTF-8" standalone="yes"?>
<Relationships xmlns="http://schemas.openxmlformats.org/package/2006/relationships"><Relationship Id="rId8" Type="http://schemas.openxmlformats.org/officeDocument/2006/relationships/hyperlink" Target="https://www.tutorialspoint.com/android/android_radiogroup_control.htm" TargetMode="External" /><Relationship Id="rId3" Type="http://schemas.openxmlformats.org/officeDocument/2006/relationships/hyperlink" Target="https://www.tutorialspoint.com/android/android_edittext_control.htm" TargetMode="External" /><Relationship Id="rId7" Type="http://schemas.openxmlformats.org/officeDocument/2006/relationships/hyperlink" Target="https://www.tutorialspoint.com/android/android_radiobutton_control.htm" TargetMode="External" /><Relationship Id="rId12" Type="http://schemas.openxmlformats.org/officeDocument/2006/relationships/hyperlink" Target="https://www.tutorialspoint.com/android/android_datepicker_control.htm" TargetMode="External" /><Relationship Id="rId2" Type="http://schemas.openxmlformats.org/officeDocument/2006/relationships/hyperlink" Target="https://www.tutorialspoint.com/android/android_textview_control.htm" TargetMode="External" /><Relationship Id="rId1" Type="http://schemas.openxmlformats.org/officeDocument/2006/relationships/slideLayout" Target="../slideLayouts/slideLayout2.xml" /><Relationship Id="rId6" Type="http://schemas.openxmlformats.org/officeDocument/2006/relationships/hyperlink" Target="https://www.tutorialspoint.com/android/android_togglebutton_control.htm" TargetMode="External" /><Relationship Id="rId11" Type="http://schemas.openxmlformats.org/officeDocument/2006/relationships/hyperlink" Target="https://www.tutorialspoint.com/android/android_timepicker_control.htm" TargetMode="External" /><Relationship Id="rId5" Type="http://schemas.openxmlformats.org/officeDocument/2006/relationships/hyperlink" Target="https://www.tutorialspoint.com/android/android_checkbox_control.htm" TargetMode="External" /><Relationship Id="rId10" Type="http://schemas.openxmlformats.org/officeDocument/2006/relationships/hyperlink" Target="https://www.tutorialspoint.com/android/android_spinner_control.htm" TargetMode="External" /><Relationship Id="rId4" Type="http://schemas.openxmlformats.org/officeDocument/2006/relationships/hyperlink" Target="https://www.tutorialspoint.com/android/android_button_control.htm" TargetMode="External" /><Relationship Id="rId9" Type="http://schemas.openxmlformats.org/officeDocument/2006/relationships/hyperlink" Target="https://www.tutorialspoint.com/android/android_progressbar.htm" TargetMode="Externa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Android - UI Controls</a:t>
            </a:r>
            <a:br>
              <a:rPr lang="en-US" dirty="0"/>
            </a:br>
            <a:r>
              <a:rPr lang="en-US" dirty="0"/>
              <a:t>, Event Handling, Themes&amp; Styles</a:t>
            </a:r>
          </a:p>
        </p:txBody>
      </p:sp>
      <p:sp>
        <p:nvSpPr>
          <p:cNvPr id="3" name="Subtitle 2"/>
          <p:cNvSpPr>
            <a:spLocks noGrp="1"/>
          </p:cNvSpPr>
          <p:nvPr>
            <p:ph type="subTitle" idx="1"/>
          </p:nvPr>
        </p:nvSpPr>
        <p:spPr/>
        <p:txBody>
          <a:bodyPr/>
          <a:lstStyle/>
          <a:p>
            <a:r>
              <a:rPr lang="en-US" dirty="0"/>
              <a:t>K </a:t>
            </a:r>
            <a:r>
              <a:rPr lang="en-US" dirty="0" err="1"/>
              <a:t>K</a:t>
            </a:r>
            <a:r>
              <a:rPr lang="en-US" dirty="0"/>
              <a:t> Singh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00347" y="2209800"/>
            <a:ext cx="3771853" cy="923330"/>
          </a:xfrm>
          <a:prstGeom prst="rect">
            <a:avLst/>
          </a:prstGeom>
          <a:noFill/>
        </p:spPr>
        <p:txBody>
          <a:bodyPr wrap="square" lIns="91440" tIns="45720" rIns="91440" bIns="45720">
            <a:spAutoFit/>
          </a:bodyPr>
          <a:lstStyle/>
          <a:p>
            <a:pPr algn="ctr"/>
            <a:r>
              <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Introduction</a:t>
            </a:r>
          </a:p>
        </p:txBody>
      </p:sp>
      <p:sp>
        <p:nvSpPr>
          <p:cNvPr id="3" name="Content Placeholder 2"/>
          <p:cNvSpPr>
            <a:spLocks noGrp="1"/>
          </p:cNvSpPr>
          <p:nvPr>
            <p:ph idx="1"/>
          </p:nvPr>
        </p:nvSpPr>
        <p:spPr>
          <a:xfrm>
            <a:off x="457200" y="838200"/>
            <a:ext cx="8229600" cy="5287963"/>
          </a:xfrm>
        </p:spPr>
        <p:txBody>
          <a:bodyPr>
            <a:normAutofit fontScale="77500" lnSpcReduction="20000"/>
          </a:bodyPr>
          <a:lstStyle/>
          <a:p>
            <a:r>
              <a:rPr lang="en-US" dirty="0"/>
              <a:t>A </a:t>
            </a:r>
            <a:r>
              <a:rPr lang="en-US" b="1" dirty="0">
                <a:solidFill>
                  <a:srgbClr val="FF0000"/>
                </a:solidFill>
              </a:rPr>
              <a:t>View</a:t>
            </a:r>
            <a:r>
              <a:rPr lang="en-US" dirty="0"/>
              <a:t> is an object that draws something on the screen that the user can interact with and A </a:t>
            </a:r>
            <a:r>
              <a:rPr lang="en-US" dirty="0" err="1">
                <a:solidFill>
                  <a:srgbClr val="FF0000"/>
                </a:solidFill>
              </a:rPr>
              <a:t>ViewGroup</a:t>
            </a:r>
            <a:r>
              <a:rPr lang="en-US" dirty="0"/>
              <a:t> is a subclass of View and provides the ability to parent and position child Views, such as in the case of Layouts..</a:t>
            </a:r>
          </a:p>
          <a:p>
            <a:r>
              <a:rPr lang="en-US" dirty="0">
                <a:solidFill>
                  <a:srgbClr val="FF0000"/>
                </a:solidFill>
              </a:rPr>
              <a:t>Input controls </a:t>
            </a:r>
            <a:r>
              <a:rPr lang="en-US" dirty="0"/>
              <a:t>are the interactive components in your app's user interface. such as buttons, text fields, seek bars, check box, zoom buttons, toggle buttons, and many more.</a:t>
            </a:r>
          </a:p>
          <a:p>
            <a:pPr>
              <a:buNone/>
            </a:pPr>
            <a:r>
              <a:rPr lang="en-US" dirty="0"/>
              <a:t> </a:t>
            </a:r>
          </a:p>
          <a:p>
            <a:r>
              <a:rPr lang="en-US" dirty="0"/>
              <a:t>The </a:t>
            </a:r>
            <a:r>
              <a:rPr lang="en-US" b="1" dirty="0">
                <a:solidFill>
                  <a:srgbClr val="FF0000"/>
                </a:solidFill>
              </a:rPr>
              <a:t>View</a:t>
            </a:r>
            <a:r>
              <a:rPr lang="en-US" dirty="0"/>
              <a:t> is a base class for all UI components in android and it is used to create an interactive UI components such as </a:t>
            </a:r>
            <a:r>
              <a:rPr lang="en-US" dirty="0" err="1">
                <a:hlinkClick r:id="rId2" tooltip="Android TextView Control with Examples"/>
              </a:rPr>
              <a:t>TextView</a:t>
            </a:r>
            <a:r>
              <a:rPr lang="en-US" dirty="0"/>
              <a:t>, </a:t>
            </a:r>
            <a:r>
              <a:rPr lang="en-US" dirty="0" err="1">
                <a:hlinkClick r:id="rId3" tooltip="Android EditText Control with Example"/>
              </a:rPr>
              <a:t>EditText</a:t>
            </a:r>
            <a:r>
              <a:rPr lang="en-US" dirty="0"/>
              <a:t>, </a:t>
            </a:r>
            <a:r>
              <a:rPr lang="en-US" dirty="0">
                <a:hlinkClick r:id="rId4" tooltip="Android CheckBox Control with Examples"/>
              </a:rPr>
              <a:t>Checkbox</a:t>
            </a:r>
            <a:r>
              <a:rPr lang="en-US" dirty="0"/>
              <a:t>, </a:t>
            </a:r>
            <a:r>
              <a:rPr lang="en-US" dirty="0">
                <a:hlinkClick r:id="rId5" tooltip="Android Radio Button with Examples"/>
              </a:rPr>
              <a:t>Radio Button</a:t>
            </a:r>
            <a:r>
              <a:rPr lang="en-US" dirty="0"/>
              <a:t>, etc. and it responsible for event handling and drawing.</a:t>
            </a:r>
          </a:p>
          <a:p>
            <a:r>
              <a:rPr lang="en-US" dirty="0">
                <a:solidFill>
                  <a:srgbClr val="FF0000"/>
                </a:solidFill>
              </a:rPr>
              <a:t>Widget</a:t>
            </a:r>
            <a:r>
              <a:rPr lang="en-US" dirty="0"/>
              <a:t> is package in Android which contain all user interfaces such button, </a:t>
            </a:r>
            <a:r>
              <a:rPr lang="en-US" dirty="0" err="1"/>
              <a:t>textView</a:t>
            </a:r>
            <a:r>
              <a:rPr lang="en-US" dirty="0"/>
              <a:t> and </a:t>
            </a:r>
            <a:r>
              <a:rPr lang="en-US" dirty="0" err="1"/>
              <a:t>layout,etc</a:t>
            </a:r>
            <a:r>
              <a:rPr lang="en-US" dirty="0"/>
              <a: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04800" y="304800"/>
          <a:ext cx="8534401" cy="6044220"/>
        </p:xfrm>
        <a:graphic>
          <a:graphicData uri="http://schemas.openxmlformats.org/drawingml/2006/table">
            <a:tbl>
              <a:tblPr/>
              <a:tblGrid>
                <a:gridCol w="762000">
                  <a:extLst>
                    <a:ext uri="{9D8B030D-6E8A-4147-A177-3AD203B41FA5}">
                      <a16:colId xmlns:a16="http://schemas.microsoft.com/office/drawing/2014/main" val="20000"/>
                    </a:ext>
                  </a:extLst>
                </a:gridCol>
                <a:gridCol w="7772401">
                  <a:extLst>
                    <a:ext uri="{9D8B030D-6E8A-4147-A177-3AD203B41FA5}">
                      <a16:colId xmlns:a16="http://schemas.microsoft.com/office/drawing/2014/main" val="20001"/>
                    </a:ext>
                  </a:extLst>
                </a:gridCol>
              </a:tblGrid>
              <a:tr h="350125">
                <a:tc>
                  <a:txBody>
                    <a:bodyPr/>
                    <a:lstStyle/>
                    <a:p>
                      <a:pPr fontAlgn="t"/>
                      <a:r>
                        <a:rPr lang="en-US" sz="1800" dirty="0" err="1"/>
                        <a:t>Sr.No</a:t>
                      </a:r>
                      <a:r>
                        <a:rPr lang="en-US" sz="1800" dirty="0"/>
                        <a:t>.</a:t>
                      </a:r>
                    </a:p>
                  </a:txBody>
                  <a:tcPr marL="19206" marR="19206" marT="19206" marB="1920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800"/>
                        <a:t>UI Control &amp; Description</a:t>
                      </a:r>
                    </a:p>
                  </a:txBody>
                  <a:tcPr marL="19206" marR="19206" marT="19206" marB="1920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350125">
                <a:tc>
                  <a:txBody>
                    <a:bodyPr/>
                    <a:lstStyle/>
                    <a:p>
                      <a:pPr fontAlgn="t"/>
                      <a:r>
                        <a:rPr lang="en-US" sz="1800"/>
                        <a:t>1</a:t>
                      </a:r>
                    </a:p>
                  </a:txBody>
                  <a:tcPr marL="19206" marR="19206" marT="19206" marB="1920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0" u="none" strike="noStrike">
                          <a:solidFill>
                            <a:srgbClr val="313131"/>
                          </a:solidFill>
                          <a:hlinkClick r:id="rId2"/>
                        </a:rPr>
                        <a:t>TextView</a:t>
                      </a:r>
                      <a:r>
                        <a:rPr lang="en-US" sz="1800">
                          <a:solidFill>
                            <a:srgbClr val="000000"/>
                          </a:solidFill>
                        </a:rPr>
                        <a:t>This control is used to display text to the user.</a:t>
                      </a:r>
                    </a:p>
                  </a:txBody>
                  <a:tcPr marL="19206" marR="19206" marT="19206" marB="1920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657245">
                <a:tc>
                  <a:txBody>
                    <a:bodyPr/>
                    <a:lstStyle/>
                    <a:p>
                      <a:pPr fontAlgn="t"/>
                      <a:r>
                        <a:rPr lang="en-US" sz="1800"/>
                        <a:t>2</a:t>
                      </a:r>
                    </a:p>
                  </a:txBody>
                  <a:tcPr marL="19206" marR="19206" marT="19206" marB="1920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0" u="none" strike="noStrike">
                          <a:solidFill>
                            <a:srgbClr val="313131"/>
                          </a:solidFill>
                          <a:hlinkClick r:id="rId3"/>
                        </a:rPr>
                        <a:t>EditText</a:t>
                      </a:r>
                      <a:r>
                        <a:rPr lang="en-US" sz="1800">
                          <a:solidFill>
                            <a:srgbClr val="000000"/>
                          </a:solidFill>
                        </a:rPr>
                        <a:t>EditText is a predefined subclass of TextView that includes rich editing capabilities.</a:t>
                      </a:r>
                    </a:p>
                  </a:txBody>
                  <a:tcPr marL="19206" marR="19206" marT="19206" marB="1920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657245">
                <a:tc>
                  <a:txBody>
                    <a:bodyPr/>
                    <a:lstStyle/>
                    <a:p>
                      <a:pPr fontAlgn="t"/>
                      <a:r>
                        <a:rPr lang="en-US" sz="1800" dirty="0"/>
                        <a:t>3</a:t>
                      </a:r>
                    </a:p>
                  </a:txBody>
                  <a:tcPr marL="19206" marR="19206" marT="19206" marB="1920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0" u="none" strike="noStrike">
                          <a:solidFill>
                            <a:srgbClr val="313131"/>
                          </a:solidFill>
                          <a:hlinkClick r:id="rId4"/>
                        </a:rPr>
                        <a:t>Button</a:t>
                      </a:r>
                      <a:r>
                        <a:rPr lang="en-US" sz="1800">
                          <a:solidFill>
                            <a:srgbClr val="000000"/>
                          </a:solidFill>
                        </a:rPr>
                        <a:t>A push-button that can be pressed, or clicked, by the user to perform an action.</a:t>
                      </a:r>
                    </a:p>
                  </a:txBody>
                  <a:tcPr marL="19206" marR="19206" marT="19206" marB="1920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964365">
                <a:tc>
                  <a:txBody>
                    <a:bodyPr/>
                    <a:lstStyle/>
                    <a:p>
                      <a:pPr fontAlgn="t"/>
                      <a:r>
                        <a:rPr lang="en-US" sz="1800" dirty="0"/>
                        <a:t>3</a:t>
                      </a:r>
                    </a:p>
                  </a:txBody>
                  <a:tcPr marL="19206" marR="19206" marT="19206" marB="1920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0" u="none" strike="noStrike" dirty="0" err="1">
                          <a:solidFill>
                            <a:srgbClr val="313131"/>
                          </a:solidFill>
                          <a:hlinkClick r:id="rId5"/>
                        </a:rPr>
                        <a:t>CheckBox</a:t>
                      </a:r>
                      <a:r>
                        <a:rPr lang="en-US" sz="1800" dirty="0" err="1">
                          <a:solidFill>
                            <a:srgbClr val="000000"/>
                          </a:solidFill>
                        </a:rPr>
                        <a:t>An</a:t>
                      </a:r>
                      <a:r>
                        <a:rPr lang="en-US" sz="1800" dirty="0">
                          <a:solidFill>
                            <a:srgbClr val="000000"/>
                          </a:solidFill>
                        </a:rPr>
                        <a:t> on/off switch that can be toggled by the user. You should use check box when presenting users with a group of selectable options that are not mutually exclusive.</a:t>
                      </a:r>
                    </a:p>
                  </a:txBody>
                  <a:tcPr marL="19206" marR="19206" marT="19206" marB="1920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350125">
                <a:tc>
                  <a:txBody>
                    <a:bodyPr/>
                    <a:lstStyle/>
                    <a:p>
                      <a:pPr fontAlgn="t"/>
                      <a:r>
                        <a:rPr lang="en-US" sz="1800" dirty="0"/>
                        <a:t>4</a:t>
                      </a:r>
                    </a:p>
                  </a:txBody>
                  <a:tcPr marL="19206" marR="19206" marT="19206" marB="1920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0" u="none" strike="noStrike" dirty="0" err="1">
                          <a:solidFill>
                            <a:srgbClr val="313131"/>
                          </a:solidFill>
                          <a:hlinkClick r:id="rId6"/>
                        </a:rPr>
                        <a:t>ToggleButton</a:t>
                      </a:r>
                      <a:r>
                        <a:rPr lang="en-US" sz="1800" dirty="0" err="1">
                          <a:solidFill>
                            <a:srgbClr val="000000"/>
                          </a:solidFill>
                        </a:rPr>
                        <a:t>An</a:t>
                      </a:r>
                      <a:r>
                        <a:rPr lang="en-US" sz="1800" dirty="0">
                          <a:solidFill>
                            <a:srgbClr val="000000"/>
                          </a:solidFill>
                        </a:rPr>
                        <a:t> on/off button with a light indicator.</a:t>
                      </a:r>
                    </a:p>
                  </a:txBody>
                  <a:tcPr marL="19206" marR="19206" marT="19206" marB="1920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350125">
                <a:tc>
                  <a:txBody>
                    <a:bodyPr/>
                    <a:lstStyle/>
                    <a:p>
                      <a:pPr fontAlgn="t"/>
                      <a:r>
                        <a:rPr lang="en-US" sz="1800" dirty="0"/>
                        <a:t>5</a:t>
                      </a:r>
                    </a:p>
                  </a:txBody>
                  <a:tcPr marL="19206" marR="19206" marT="19206" marB="1920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0" u="none" strike="noStrike">
                          <a:solidFill>
                            <a:srgbClr val="313131"/>
                          </a:solidFill>
                          <a:hlinkClick r:id="rId7"/>
                        </a:rPr>
                        <a:t>RadioButton</a:t>
                      </a:r>
                      <a:r>
                        <a:rPr lang="en-US" sz="1800">
                          <a:solidFill>
                            <a:srgbClr val="000000"/>
                          </a:solidFill>
                        </a:rPr>
                        <a:t>The RadioButton has two states: either checked or unchecked.</a:t>
                      </a:r>
                    </a:p>
                  </a:txBody>
                  <a:tcPr marL="19206" marR="19206" marT="19206" marB="1920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350125">
                <a:tc>
                  <a:txBody>
                    <a:bodyPr/>
                    <a:lstStyle/>
                    <a:p>
                      <a:pPr fontAlgn="t"/>
                      <a:r>
                        <a:rPr lang="en-US" sz="1800" dirty="0"/>
                        <a:t>6</a:t>
                      </a:r>
                    </a:p>
                  </a:txBody>
                  <a:tcPr marL="19206" marR="19206" marT="19206" marB="1920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0" u="none" strike="noStrike">
                          <a:solidFill>
                            <a:srgbClr val="313131"/>
                          </a:solidFill>
                          <a:hlinkClick r:id="rId8"/>
                        </a:rPr>
                        <a:t>RadioGroup</a:t>
                      </a:r>
                      <a:r>
                        <a:rPr lang="en-US" sz="1800">
                          <a:solidFill>
                            <a:srgbClr val="000000"/>
                          </a:solidFill>
                        </a:rPr>
                        <a:t>A RadioGroup is used to group together one or more RadioButtons.</a:t>
                      </a:r>
                    </a:p>
                  </a:txBody>
                  <a:tcPr marL="19206" marR="19206" marT="19206" marB="1920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657245">
                <a:tc>
                  <a:txBody>
                    <a:bodyPr/>
                    <a:lstStyle/>
                    <a:p>
                      <a:pPr fontAlgn="t"/>
                      <a:r>
                        <a:rPr lang="en-US" sz="1800" dirty="0"/>
                        <a:t>7</a:t>
                      </a:r>
                    </a:p>
                  </a:txBody>
                  <a:tcPr marL="19206" marR="19206" marT="19206" marB="1920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0" u="none" strike="noStrike">
                          <a:solidFill>
                            <a:srgbClr val="313131"/>
                          </a:solidFill>
                          <a:hlinkClick r:id="rId9"/>
                        </a:rPr>
                        <a:t>ProgressBar</a:t>
                      </a:r>
                      <a:r>
                        <a:rPr lang="en-US" sz="1800">
                          <a:solidFill>
                            <a:srgbClr val="000000"/>
                          </a:solidFill>
                        </a:rPr>
                        <a:t>The ProgressBar view provides visual feedback about some ongoing tasks, such as when you are performing a task in the background.</a:t>
                      </a:r>
                    </a:p>
                  </a:txBody>
                  <a:tcPr marL="19206" marR="19206" marT="19206" marB="1920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350125">
                <a:tc>
                  <a:txBody>
                    <a:bodyPr/>
                    <a:lstStyle/>
                    <a:p>
                      <a:pPr fontAlgn="t"/>
                      <a:r>
                        <a:rPr lang="en-US" sz="1800" dirty="0"/>
                        <a:t>8</a:t>
                      </a:r>
                    </a:p>
                  </a:txBody>
                  <a:tcPr marL="19206" marR="19206" marT="19206" marB="1920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0" u="none" strike="noStrike">
                          <a:solidFill>
                            <a:srgbClr val="313131"/>
                          </a:solidFill>
                          <a:hlinkClick r:id="rId10"/>
                        </a:rPr>
                        <a:t>Spinner</a:t>
                      </a:r>
                      <a:r>
                        <a:rPr lang="en-US" sz="1800">
                          <a:solidFill>
                            <a:srgbClr val="000000"/>
                          </a:solidFill>
                        </a:rPr>
                        <a:t>A drop-down list that allows users to select one value from a set.</a:t>
                      </a:r>
                    </a:p>
                  </a:txBody>
                  <a:tcPr marL="19206" marR="19206" marT="19206" marB="1920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r h="657245">
                <a:tc>
                  <a:txBody>
                    <a:bodyPr/>
                    <a:lstStyle/>
                    <a:p>
                      <a:pPr fontAlgn="t"/>
                      <a:r>
                        <a:rPr lang="en-US" sz="1800" dirty="0"/>
                        <a:t>9</a:t>
                      </a:r>
                    </a:p>
                  </a:txBody>
                  <a:tcPr marL="19206" marR="19206" marT="19206" marB="1920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0" u="none" strike="noStrike">
                          <a:solidFill>
                            <a:srgbClr val="313131"/>
                          </a:solidFill>
                          <a:hlinkClick r:id="rId11"/>
                        </a:rPr>
                        <a:t>TimePicker</a:t>
                      </a:r>
                      <a:r>
                        <a:rPr lang="en-US" sz="1800">
                          <a:solidFill>
                            <a:srgbClr val="000000"/>
                          </a:solidFill>
                        </a:rPr>
                        <a:t>The TimePicker view enables users to select a time of the day, in either 24-hour mode or AM/PM mode.</a:t>
                      </a:r>
                    </a:p>
                  </a:txBody>
                  <a:tcPr marL="19206" marR="19206" marT="19206" marB="1920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0"/>
                  </a:ext>
                </a:extLst>
              </a:tr>
              <a:tr h="350125">
                <a:tc>
                  <a:txBody>
                    <a:bodyPr/>
                    <a:lstStyle/>
                    <a:p>
                      <a:pPr fontAlgn="t"/>
                      <a:r>
                        <a:rPr lang="en-US" sz="1800" dirty="0"/>
                        <a:t>10</a:t>
                      </a:r>
                    </a:p>
                  </a:txBody>
                  <a:tcPr marL="19206" marR="19206" marT="19206" marB="1920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0" u="none" strike="noStrike" dirty="0" err="1">
                          <a:solidFill>
                            <a:srgbClr val="313131"/>
                          </a:solidFill>
                          <a:hlinkClick r:id="rId12"/>
                        </a:rPr>
                        <a:t>DatePicker</a:t>
                      </a:r>
                      <a:r>
                        <a:rPr lang="en-US" sz="1800" dirty="0" err="1">
                          <a:solidFill>
                            <a:srgbClr val="000000"/>
                          </a:solidFill>
                        </a:rPr>
                        <a:t>The</a:t>
                      </a:r>
                      <a:r>
                        <a:rPr lang="en-US" sz="1800" dirty="0">
                          <a:solidFill>
                            <a:srgbClr val="000000"/>
                          </a:solidFill>
                        </a:rPr>
                        <a:t> </a:t>
                      </a:r>
                      <a:r>
                        <a:rPr lang="en-US" sz="1800" dirty="0" err="1">
                          <a:solidFill>
                            <a:srgbClr val="000000"/>
                          </a:solidFill>
                        </a:rPr>
                        <a:t>DatePicker</a:t>
                      </a:r>
                      <a:r>
                        <a:rPr lang="en-US" sz="1800" dirty="0">
                          <a:solidFill>
                            <a:srgbClr val="000000"/>
                          </a:solidFill>
                        </a:rPr>
                        <a:t> view enables users to select a date of the day.</a:t>
                      </a:r>
                    </a:p>
                  </a:txBody>
                  <a:tcPr marL="19206" marR="19206" marT="19206" marB="1920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Android - Event Handling</a:t>
            </a:r>
          </a:p>
        </p:txBody>
      </p:sp>
      <p:sp>
        <p:nvSpPr>
          <p:cNvPr id="3" name="Content Placeholder 2"/>
          <p:cNvSpPr>
            <a:spLocks noGrp="1"/>
          </p:cNvSpPr>
          <p:nvPr>
            <p:ph idx="1"/>
          </p:nvPr>
        </p:nvSpPr>
        <p:spPr>
          <a:xfrm>
            <a:off x="457200" y="838200"/>
            <a:ext cx="8229600" cy="5287963"/>
          </a:xfrm>
        </p:spPr>
        <p:txBody>
          <a:bodyPr/>
          <a:lstStyle/>
          <a:p>
            <a:r>
              <a:rPr lang="en-US" b="1" dirty="0"/>
              <a:t>Events are a useful way to collect data about a user's interaction with interactive components of Applications.</a:t>
            </a:r>
            <a:r>
              <a:rPr lang="en-US" dirty="0"/>
              <a:t> Like button presses or screen touch etc. </a:t>
            </a:r>
          </a:p>
          <a:p>
            <a:r>
              <a:rPr lang="en-US" dirty="0"/>
              <a:t>The Android framework maintains an event queue as first-in, first-out (FIFO) basis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52400" y="129616"/>
          <a:ext cx="8686799" cy="6575984"/>
        </p:xfrm>
        <a:graphic>
          <a:graphicData uri="http://schemas.openxmlformats.org/drawingml/2006/table">
            <a:tbl>
              <a:tblPr/>
              <a:tblGrid>
                <a:gridCol w="1316185">
                  <a:extLst>
                    <a:ext uri="{9D8B030D-6E8A-4147-A177-3AD203B41FA5}">
                      <a16:colId xmlns:a16="http://schemas.microsoft.com/office/drawing/2014/main" val="20000"/>
                    </a:ext>
                  </a:extLst>
                </a:gridCol>
                <a:gridCol w="7370614">
                  <a:extLst>
                    <a:ext uri="{9D8B030D-6E8A-4147-A177-3AD203B41FA5}">
                      <a16:colId xmlns:a16="http://schemas.microsoft.com/office/drawing/2014/main" val="20001"/>
                    </a:ext>
                  </a:extLst>
                </a:gridCol>
              </a:tblGrid>
              <a:tr h="156652">
                <a:tc>
                  <a:txBody>
                    <a:bodyPr/>
                    <a:lstStyle/>
                    <a:p>
                      <a:pPr algn="ctr" fontAlgn="t"/>
                      <a:r>
                        <a:rPr lang="en-US" sz="1700" dirty="0"/>
                        <a:t>Event Handler</a:t>
                      </a:r>
                    </a:p>
                  </a:txBody>
                  <a:tcPr marL="22379" marR="22379" marT="22379" marB="223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700"/>
                        <a:t>Event Listener &amp; Description</a:t>
                      </a:r>
                    </a:p>
                  </a:txBody>
                  <a:tcPr marL="22379" marR="22379" marT="22379" marB="223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760881">
                <a:tc>
                  <a:txBody>
                    <a:bodyPr/>
                    <a:lstStyle/>
                    <a:p>
                      <a:pPr algn="ctr" fontAlgn="ctr"/>
                      <a:r>
                        <a:rPr lang="en-US" sz="1700"/>
                        <a:t>onClick()</a:t>
                      </a:r>
                    </a:p>
                  </a:txBody>
                  <a:tcPr marL="22379" marR="22379" marT="22379" marB="2237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a:solidFill>
                            <a:srgbClr val="000000"/>
                          </a:solidFill>
                        </a:rPr>
                        <a:t>OnClickListener()</a:t>
                      </a:r>
                      <a:endParaRPr lang="en-US" sz="1700">
                        <a:solidFill>
                          <a:srgbClr val="000000"/>
                        </a:solidFill>
                      </a:endParaRPr>
                    </a:p>
                    <a:p>
                      <a:pPr algn="just" fontAlgn="t"/>
                      <a:r>
                        <a:rPr lang="en-US" sz="1700">
                          <a:solidFill>
                            <a:srgbClr val="000000"/>
                          </a:solidFill>
                        </a:rPr>
                        <a:t>This is called when the user either clicks or touches or focuses upon any widget like button, text, image etc. You will use onClick() event handler to handle such event.</a:t>
                      </a:r>
                    </a:p>
                  </a:txBody>
                  <a:tcPr marL="22379" marR="22379" marT="22379" marB="223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861586">
                <a:tc>
                  <a:txBody>
                    <a:bodyPr/>
                    <a:lstStyle/>
                    <a:p>
                      <a:pPr algn="ctr" fontAlgn="ctr"/>
                      <a:r>
                        <a:rPr lang="en-US" sz="1700"/>
                        <a:t>onLongClick()</a:t>
                      </a:r>
                    </a:p>
                  </a:txBody>
                  <a:tcPr marL="22379" marR="22379" marT="22379" marB="2237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a:solidFill>
                            <a:srgbClr val="000000"/>
                          </a:solidFill>
                        </a:rPr>
                        <a:t>OnLongClickListener()</a:t>
                      </a:r>
                      <a:endParaRPr lang="en-US" sz="1700">
                        <a:solidFill>
                          <a:srgbClr val="000000"/>
                        </a:solidFill>
                      </a:endParaRPr>
                    </a:p>
                    <a:p>
                      <a:pPr algn="just" fontAlgn="t"/>
                      <a:r>
                        <a:rPr lang="en-US" sz="1700">
                          <a:solidFill>
                            <a:srgbClr val="000000"/>
                          </a:solidFill>
                        </a:rPr>
                        <a:t>This is called when the user either clicks or touches or focuses upon any widget like button, text, image etc. for one or more seconds. You will use onLongClick() event handler to handle such event.</a:t>
                      </a:r>
                    </a:p>
                  </a:txBody>
                  <a:tcPr marL="22379" marR="22379" marT="22379" marB="223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660176">
                <a:tc>
                  <a:txBody>
                    <a:bodyPr/>
                    <a:lstStyle/>
                    <a:p>
                      <a:pPr algn="ctr" fontAlgn="ctr"/>
                      <a:r>
                        <a:rPr lang="en-US" sz="1700"/>
                        <a:t>onFocusChange()</a:t>
                      </a:r>
                    </a:p>
                  </a:txBody>
                  <a:tcPr marL="22379" marR="22379" marT="22379" marB="2237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dirty="0" err="1">
                          <a:solidFill>
                            <a:srgbClr val="000000"/>
                          </a:solidFill>
                        </a:rPr>
                        <a:t>OnFocusChangeListener</a:t>
                      </a:r>
                      <a:r>
                        <a:rPr lang="en-US" sz="1700" b="1" dirty="0">
                          <a:solidFill>
                            <a:srgbClr val="000000"/>
                          </a:solidFill>
                        </a:rPr>
                        <a:t>()</a:t>
                      </a:r>
                      <a:endParaRPr lang="en-US" sz="1700" dirty="0">
                        <a:solidFill>
                          <a:srgbClr val="000000"/>
                        </a:solidFill>
                      </a:endParaRPr>
                    </a:p>
                    <a:p>
                      <a:pPr algn="just" fontAlgn="t"/>
                      <a:r>
                        <a:rPr lang="en-US" sz="1700" dirty="0">
                          <a:solidFill>
                            <a:srgbClr val="000000"/>
                          </a:solidFill>
                        </a:rPr>
                        <a:t>This is called when the widget looses its focus </a:t>
                      </a:r>
                      <a:r>
                        <a:rPr lang="en-US" sz="1700" dirty="0" err="1">
                          <a:solidFill>
                            <a:srgbClr val="000000"/>
                          </a:solidFill>
                        </a:rPr>
                        <a:t>ie</a:t>
                      </a:r>
                      <a:r>
                        <a:rPr lang="en-US" sz="1700" dirty="0">
                          <a:solidFill>
                            <a:srgbClr val="000000"/>
                          </a:solidFill>
                        </a:rPr>
                        <a:t>. user goes away from the view item. You will use </a:t>
                      </a:r>
                      <a:r>
                        <a:rPr lang="en-US" sz="1700" dirty="0" err="1">
                          <a:solidFill>
                            <a:srgbClr val="000000"/>
                          </a:solidFill>
                        </a:rPr>
                        <a:t>onFocusChange</a:t>
                      </a:r>
                      <a:r>
                        <a:rPr lang="en-US" sz="1700" dirty="0">
                          <a:solidFill>
                            <a:srgbClr val="000000"/>
                          </a:solidFill>
                        </a:rPr>
                        <a:t>() event handler to handle such event.</a:t>
                      </a:r>
                    </a:p>
                  </a:txBody>
                  <a:tcPr marL="22379" marR="22379" marT="22379" marB="223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760881">
                <a:tc>
                  <a:txBody>
                    <a:bodyPr/>
                    <a:lstStyle/>
                    <a:p>
                      <a:pPr algn="ctr" fontAlgn="ctr"/>
                      <a:r>
                        <a:rPr lang="en-US" sz="1700"/>
                        <a:t>onKey()</a:t>
                      </a:r>
                    </a:p>
                  </a:txBody>
                  <a:tcPr marL="22379" marR="22379" marT="22379" marB="2237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a:solidFill>
                            <a:srgbClr val="000000"/>
                          </a:solidFill>
                        </a:rPr>
                        <a:t>OnFocusChangeListener()</a:t>
                      </a:r>
                      <a:endParaRPr lang="en-US" sz="1700">
                        <a:solidFill>
                          <a:srgbClr val="000000"/>
                        </a:solidFill>
                      </a:endParaRPr>
                    </a:p>
                    <a:p>
                      <a:pPr algn="just" fontAlgn="t"/>
                      <a:r>
                        <a:rPr lang="en-US" sz="1700">
                          <a:solidFill>
                            <a:srgbClr val="000000"/>
                          </a:solidFill>
                        </a:rPr>
                        <a:t>This is called when the user is focused on the item and presses or releases a hardware key on the device. You will use onKey() event handler to handle such event.</a:t>
                      </a:r>
                    </a:p>
                  </a:txBody>
                  <a:tcPr marL="22379" marR="22379" marT="22379" marB="223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760881">
                <a:tc>
                  <a:txBody>
                    <a:bodyPr/>
                    <a:lstStyle/>
                    <a:p>
                      <a:pPr algn="ctr" fontAlgn="ctr"/>
                      <a:r>
                        <a:rPr lang="en-US" sz="1700"/>
                        <a:t>onTouch()</a:t>
                      </a:r>
                    </a:p>
                  </a:txBody>
                  <a:tcPr marL="22379" marR="22379" marT="22379" marB="2237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a:solidFill>
                            <a:srgbClr val="000000"/>
                          </a:solidFill>
                        </a:rPr>
                        <a:t>OnTouchListener()</a:t>
                      </a:r>
                      <a:endParaRPr lang="en-US" sz="1700">
                        <a:solidFill>
                          <a:srgbClr val="000000"/>
                        </a:solidFill>
                      </a:endParaRPr>
                    </a:p>
                    <a:p>
                      <a:pPr algn="just" fontAlgn="t"/>
                      <a:r>
                        <a:rPr lang="en-US" sz="1700">
                          <a:solidFill>
                            <a:srgbClr val="000000"/>
                          </a:solidFill>
                        </a:rPr>
                        <a:t>This is called when the user presses the key, releases the key, or any movement gesture on the screen. You will use onTouch() event handler to handle such event.</a:t>
                      </a:r>
                    </a:p>
                  </a:txBody>
                  <a:tcPr marL="22379" marR="22379" marT="22379" marB="223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559471">
                <a:tc>
                  <a:txBody>
                    <a:bodyPr/>
                    <a:lstStyle/>
                    <a:p>
                      <a:pPr algn="ctr" fontAlgn="ctr"/>
                      <a:r>
                        <a:rPr lang="en-US" sz="1700"/>
                        <a:t>onMenuItemClick()</a:t>
                      </a:r>
                    </a:p>
                  </a:txBody>
                  <a:tcPr marL="22379" marR="22379" marT="22379" marB="2237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a:solidFill>
                            <a:srgbClr val="000000"/>
                          </a:solidFill>
                        </a:rPr>
                        <a:t>OnMenuItemClickListener()</a:t>
                      </a:r>
                      <a:endParaRPr lang="en-US" sz="1700">
                        <a:solidFill>
                          <a:srgbClr val="000000"/>
                        </a:solidFill>
                      </a:endParaRPr>
                    </a:p>
                    <a:p>
                      <a:pPr algn="just" fontAlgn="t"/>
                      <a:r>
                        <a:rPr lang="en-US" sz="1700">
                          <a:solidFill>
                            <a:srgbClr val="000000"/>
                          </a:solidFill>
                        </a:rPr>
                        <a:t>This is called when the user selects a menu item. You will use onMenuItemClick() event handler to handle such event.</a:t>
                      </a:r>
                    </a:p>
                  </a:txBody>
                  <a:tcPr marL="22379" marR="22379" marT="22379" marB="223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559471">
                <a:tc>
                  <a:txBody>
                    <a:bodyPr/>
                    <a:lstStyle/>
                    <a:p>
                      <a:pPr algn="ctr" fontAlgn="ctr"/>
                      <a:r>
                        <a:rPr lang="en-US" sz="1700"/>
                        <a:t>onCreateContextMenu()</a:t>
                      </a:r>
                    </a:p>
                  </a:txBody>
                  <a:tcPr marL="22379" marR="22379" marT="22379" marB="2237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700" b="1" dirty="0" err="1">
                          <a:solidFill>
                            <a:srgbClr val="000000"/>
                          </a:solidFill>
                        </a:rPr>
                        <a:t>onCreateContextMenuItemListener</a:t>
                      </a:r>
                      <a:r>
                        <a:rPr lang="en-US" sz="1700" b="1" dirty="0">
                          <a:solidFill>
                            <a:srgbClr val="000000"/>
                          </a:solidFill>
                        </a:rPr>
                        <a:t>()</a:t>
                      </a:r>
                      <a:endParaRPr lang="en-US" sz="1700" dirty="0">
                        <a:solidFill>
                          <a:srgbClr val="000000"/>
                        </a:solidFill>
                      </a:endParaRPr>
                    </a:p>
                    <a:p>
                      <a:pPr algn="just" fontAlgn="t"/>
                      <a:r>
                        <a:rPr lang="en-US" sz="1700" dirty="0">
                          <a:solidFill>
                            <a:srgbClr val="000000"/>
                          </a:solidFill>
                        </a:rPr>
                        <a:t>This is called when the context menu is being built(as the result of a sustained "long click)</a:t>
                      </a:r>
                    </a:p>
                  </a:txBody>
                  <a:tcPr marL="22379" marR="22379" marT="22379" marB="223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Event handling Example</a:t>
            </a:r>
          </a:p>
        </p:txBody>
      </p:sp>
      <p:sp>
        <p:nvSpPr>
          <p:cNvPr id="5" name="TextBox 4"/>
          <p:cNvSpPr txBox="1"/>
          <p:nvPr/>
        </p:nvSpPr>
        <p:spPr>
          <a:xfrm>
            <a:off x="685800" y="2895600"/>
            <a:ext cx="7315200" cy="2308324"/>
          </a:xfrm>
          <a:prstGeom prst="rect">
            <a:avLst/>
          </a:prstGeom>
          <a:noFill/>
          <a:ln>
            <a:solidFill>
              <a:schemeClr val="accent1"/>
            </a:solidFill>
          </a:ln>
        </p:spPr>
        <p:txBody>
          <a:bodyPr wrap="square" rtlCol="0">
            <a:spAutoFit/>
          </a:bodyPr>
          <a:lstStyle/>
          <a:p>
            <a:r>
              <a:rPr lang="en-US" dirty="0"/>
              <a:t>b1=(Button)</a:t>
            </a:r>
            <a:r>
              <a:rPr lang="en-US" dirty="0" err="1"/>
              <a:t>findViewById</a:t>
            </a:r>
            <a:r>
              <a:rPr lang="en-US" dirty="0"/>
              <a:t>(</a:t>
            </a:r>
            <a:r>
              <a:rPr lang="en-US" dirty="0" err="1"/>
              <a:t>R.id.button</a:t>
            </a:r>
            <a:r>
              <a:rPr lang="en-US" dirty="0"/>
              <a:t>);</a:t>
            </a:r>
          </a:p>
          <a:p>
            <a:r>
              <a:rPr lang="en-US" dirty="0"/>
              <a:t> b1.setOnClickListener(new </a:t>
            </a:r>
            <a:r>
              <a:rPr lang="en-US" dirty="0" err="1"/>
              <a:t>View.OnClickListener</a:t>
            </a:r>
            <a:r>
              <a:rPr lang="en-US" dirty="0"/>
              <a:t>()</a:t>
            </a:r>
          </a:p>
          <a:p>
            <a:r>
              <a:rPr lang="en-US" dirty="0"/>
              <a:t>    { @Override</a:t>
            </a:r>
          </a:p>
          <a:p>
            <a:r>
              <a:rPr lang="en-US" dirty="0"/>
              <a:t>     public void </a:t>
            </a:r>
            <a:r>
              <a:rPr lang="en-US" dirty="0" err="1"/>
              <a:t>onClick</a:t>
            </a:r>
            <a:r>
              <a:rPr lang="en-US" dirty="0"/>
              <a:t>(View v)</a:t>
            </a:r>
          </a:p>
          <a:p>
            <a:pPr marL="509588" indent="-225425"/>
            <a:r>
              <a:rPr lang="en-US" dirty="0"/>
              <a:t> { </a:t>
            </a:r>
            <a:r>
              <a:rPr lang="en-US" dirty="0" err="1"/>
              <a:t>TextView</a:t>
            </a:r>
            <a:r>
              <a:rPr lang="en-US" dirty="0"/>
              <a:t> </a:t>
            </a:r>
            <a:r>
              <a:rPr lang="en-US" dirty="0" err="1"/>
              <a:t>txtView</a:t>
            </a:r>
            <a:r>
              <a:rPr lang="en-US" dirty="0"/>
              <a:t> = (</a:t>
            </a:r>
            <a:r>
              <a:rPr lang="en-US" dirty="0" err="1"/>
              <a:t>TextView</a:t>
            </a:r>
            <a:r>
              <a:rPr lang="en-US" dirty="0"/>
              <a:t>)  </a:t>
            </a:r>
            <a:r>
              <a:rPr lang="en-US" dirty="0" err="1"/>
              <a:t>findViewById</a:t>
            </a:r>
            <a:r>
              <a:rPr lang="en-US" dirty="0"/>
              <a:t>(</a:t>
            </a:r>
            <a:r>
              <a:rPr lang="en-US" dirty="0" err="1"/>
              <a:t>R.id.textView</a:t>
            </a:r>
            <a:r>
              <a:rPr lang="en-US" dirty="0"/>
              <a:t>); </a:t>
            </a:r>
          </a:p>
          <a:p>
            <a:pPr marL="509588" indent="-225425"/>
            <a:r>
              <a:rPr lang="en-US" dirty="0"/>
              <a:t> </a:t>
            </a:r>
            <a:r>
              <a:rPr lang="en-US" dirty="0" err="1"/>
              <a:t>txtView.setTextSize</a:t>
            </a:r>
            <a:r>
              <a:rPr lang="en-US" dirty="0"/>
              <a:t>(25);</a:t>
            </a:r>
          </a:p>
          <a:p>
            <a:r>
              <a:rPr lang="en-US" dirty="0"/>
              <a:t>        }</a:t>
            </a:r>
          </a:p>
          <a:p>
            <a:r>
              <a:rPr lang="en-US" dirty="0"/>
              <a:t> });</a:t>
            </a:r>
          </a:p>
        </p:txBody>
      </p:sp>
      <p:sp>
        <p:nvSpPr>
          <p:cNvPr id="7" name="Rectangle 6"/>
          <p:cNvSpPr/>
          <p:nvPr/>
        </p:nvSpPr>
        <p:spPr>
          <a:xfrm>
            <a:off x="838200" y="5380672"/>
            <a:ext cx="6248400" cy="1200329"/>
          </a:xfrm>
          <a:prstGeom prst="rect">
            <a:avLst/>
          </a:prstGeom>
          <a:ln>
            <a:solidFill>
              <a:schemeClr val="accent1"/>
            </a:solidFill>
          </a:ln>
        </p:spPr>
        <p:txBody>
          <a:bodyPr wrap="square">
            <a:spAutoFit/>
          </a:bodyPr>
          <a:lstStyle/>
          <a:p>
            <a:r>
              <a:rPr lang="en-US" dirty="0"/>
              <a:t> public void Function(View v)</a:t>
            </a:r>
          </a:p>
          <a:p>
            <a:pPr marL="509588" indent="-225425"/>
            <a:r>
              <a:rPr lang="en-US" dirty="0"/>
              <a:t> { </a:t>
            </a:r>
            <a:r>
              <a:rPr lang="en-US" dirty="0" err="1"/>
              <a:t>TextView</a:t>
            </a:r>
            <a:r>
              <a:rPr lang="en-US" dirty="0"/>
              <a:t> </a:t>
            </a:r>
            <a:r>
              <a:rPr lang="en-US" dirty="0" err="1"/>
              <a:t>txtView</a:t>
            </a:r>
            <a:r>
              <a:rPr lang="en-US" dirty="0"/>
              <a:t> = (</a:t>
            </a:r>
            <a:r>
              <a:rPr lang="en-US" dirty="0" err="1"/>
              <a:t>TextView</a:t>
            </a:r>
            <a:r>
              <a:rPr lang="en-US" dirty="0"/>
              <a:t>)  </a:t>
            </a:r>
            <a:r>
              <a:rPr lang="en-US" dirty="0" err="1"/>
              <a:t>findViewById</a:t>
            </a:r>
            <a:r>
              <a:rPr lang="en-US" dirty="0"/>
              <a:t>(</a:t>
            </a:r>
            <a:r>
              <a:rPr lang="en-US" dirty="0" err="1"/>
              <a:t>R.id.textView</a:t>
            </a:r>
            <a:r>
              <a:rPr lang="en-US" dirty="0"/>
              <a:t>); </a:t>
            </a:r>
          </a:p>
          <a:p>
            <a:pPr marL="509588" indent="-225425"/>
            <a:r>
              <a:rPr lang="en-US" dirty="0"/>
              <a:t> </a:t>
            </a:r>
            <a:r>
              <a:rPr lang="en-US" dirty="0" err="1"/>
              <a:t>txtView.setTextSize</a:t>
            </a:r>
            <a:r>
              <a:rPr lang="en-US" dirty="0"/>
              <a:t>(25);</a:t>
            </a:r>
          </a:p>
          <a:p>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Android - Styles and Themes</a:t>
            </a:r>
          </a:p>
        </p:txBody>
      </p:sp>
      <p:sp>
        <p:nvSpPr>
          <p:cNvPr id="3" name="Content Placeholder 2"/>
          <p:cNvSpPr>
            <a:spLocks noGrp="1"/>
          </p:cNvSpPr>
          <p:nvPr>
            <p:ph idx="1"/>
          </p:nvPr>
        </p:nvSpPr>
        <p:spPr>
          <a:xfrm>
            <a:off x="457200" y="838201"/>
            <a:ext cx="8305800" cy="4343399"/>
          </a:xfrm>
        </p:spPr>
        <p:txBody>
          <a:bodyPr>
            <a:normAutofit fontScale="92500" lnSpcReduction="10000"/>
          </a:bodyPr>
          <a:lstStyle/>
          <a:p>
            <a:r>
              <a:rPr lang="en-US" sz="2400" dirty="0"/>
              <a:t>A </a:t>
            </a:r>
            <a:r>
              <a:rPr lang="en-US" sz="2400" b="1" dirty="0"/>
              <a:t>style</a:t>
            </a:r>
            <a:r>
              <a:rPr lang="en-US" sz="2400" dirty="0"/>
              <a:t> resource defines the format and look for a UI. A style can be applied to an individual View (from within a layout file) or to an entire Activity or application (in style.xml file)</a:t>
            </a:r>
          </a:p>
          <a:p>
            <a:pPr>
              <a:buNone/>
            </a:pPr>
            <a:r>
              <a:rPr lang="en-US" sz="1800" dirty="0"/>
              <a:t>&lt;?xml version="1.0" encoding="utf-8"?&gt; </a:t>
            </a:r>
          </a:p>
          <a:p>
            <a:pPr>
              <a:buNone/>
            </a:pPr>
            <a:r>
              <a:rPr lang="en-US" sz="1800" dirty="0"/>
              <a:t>&lt;resources&gt; </a:t>
            </a:r>
          </a:p>
          <a:p>
            <a:pPr>
              <a:buNone/>
            </a:pPr>
            <a:r>
              <a:rPr lang="en-US" sz="1800" dirty="0"/>
              <a:t>    &lt;style name="</a:t>
            </a:r>
            <a:r>
              <a:rPr lang="en-US" sz="1800" dirty="0" err="1">
                <a:solidFill>
                  <a:srgbClr val="FF0000"/>
                </a:solidFill>
              </a:rPr>
              <a:t>CustomFontStyle</a:t>
            </a:r>
            <a:r>
              <a:rPr lang="en-US" sz="1800" dirty="0"/>
              <a:t>"&gt;</a:t>
            </a:r>
          </a:p>
          <a:p>
            <a:pPr marL="749300" indent="-239713">
              <a:buNone/>
            </a:pPr>
            <a:r>
              <a:rPr lang="en-US" sz="1800" dirty="0"/>
              <a:t> &lt;item name="</a:t>
            </a:r>
            <a:r>
              <a:rPr lang="en-US" sz="1800" dirty="0" err="1"/>
              <a:t>android:layout_width</a:t>
            </a:r>
            <a:r>
              <a:rPr lang="en-US" sz="1800" dirty="0"/>
              <a:t>"&gt;</a:t>
            </a:r>
            <a:r>
              <a:rPr lang="en-US" sz="1800" dirty="0" err="1"/>
              <a:t>fill_parent</a:t>
            </a:r>
            <a:r>
              <a:rPr lang="en-US" sz="1800" dirty="0"/>
              <a:t>&lt;/item&gt; </a:t>
            </a:r>
          </a:p>
          <a:p>
            <a:pPr marL="749300" indent="-239713">
              <a:buNone/>
            </a:pPr>
            <a:r>
              <a:rPr lang="en-US" sz="1800" dirty="0"/>
              <a:t>&lt;item name="</a:t>
            </a:r>
            <a:r>
              <a:rPr lang="en-US" sz="1800" dirty="0" err="1"/>
              <a:t>android:layout_height</a:t>
            </a:r>
            <a:r>
              <a:rPr lang="en-US" sz="1800" dirty="0"/>
              <a:t>"&gt;</a:t>
            </a:r>
            <a:r>
              <a:rPr lang="en-US" sz="1800" dirty="0" err="1"/>
              <a:t>wrap_content</a:t>
            </a:r>
            <a:r>
              <a:rPr lang="en-US" sz="1800" dirty="0"/>
              <a:t>&lt;/item&gt; </a:t>
            </a:r>
          </a:p>
          <a:p>
            <a:pPr marL="749300" indent="-239713">
              <a:buNone/>
            </a:pPr>
            <a:r>
              <a:rPr lang="en-US" sz="1800" dirty="0"/>
              <a:t>&lt;item name="</a:t>
            </a:r>
            <a:r>
              <a:rPr lang="en-US" sz="1800" dirty="0" err="1"/>
              <a:t>android:capitalize</a:t>
            </a:r>
            <a:r>
              <a:rPr lang="en-US" sz="1800" dirty="0"/>
              <a:t>"&gt;characters&lt;/item&gt; </a:t>
            </a:r>
          </a:p>
          <a:p>
            <a:pPr marL="749300" indent="-239713">
              <a:buNone/>
            </a:pPr>
            <a:r>
              <a:rPr lang="en-US" sz="1800" dirty="0"/>
              <a:t>&lt;item name="</a:t>
            </a:r>
            <a:r>
              <a:rPr lang="en-US" sz="1800" dirty="0" err="1"/>
              <a:t>android:typeface</a:t>
            </a:r>
            <a:r>
              <a:rPr lang="en-US" sz="1800" dirty="0"/>
              <a:t>"&gt;</a:t>
            </a:r>
            <a:r>
              <a:rPr lang="en-US" sz="1800" dirty="0" err="1"/>
              <a:t>monospace</a:t>
            </a:r>
            <a:r>
              <a:rPr lang="en-US" sz="1800" dirty="0"/>
              <a:t>&lt;/item&gt; </a:t>
            </a:r>
          </a:p>
          <a:p>
            <a:pPr marL="749300" indent="-239713">
              <a:buNone/>
            </a:pPr>
            <a:r>
              <a:rPr lang="en-US" sz="1800" dirty="0"/>
              <a:t>&lt;item name="</a:t>
            </a:r>
            <a:r>
              <a:rPr lang="en-US" sz="1800" dirty="0" err="1"/>
              <a:t>android:textSize</a:t>
            </a:r>
            <a:r>
              <a:rPr lang="en-US" sz="1800" dirty="0"/>
              <a:t>"&gt;12pt&lt;/item&gt; </a:t>
            </a:r>
          </a:p>
          <a:p>
            <a:pPr marL="749300" indent="-239713">
              <a:buNone/>
            </a:pPr>
            <a:r>
              <a:rPr lang="en-US" sz="1800" dirty="0"/>
              <a:t>&lt;item name="</a:t>
            </a:r>
            <a:r>
              <a:rPr lang="en-US" sz="1800" dirty="0" err="1"/>
              <a:t>android:textColor</a:t>
            </a:r>
            <a:r>
              <a:rPr lang="en-US" sz="1800" dirty="0"/>
              <a:t>"&gt;#00FF00&lt;/item&gt;</a:t>
            </a:r>
          </a:p>
          <a:p>
            <a:pPr>
              <a:buNone/>
            </a:pPr>
            <a:r>
              <a:rPr lang="en-US" sz="1800" dirty="0"/>
              <a:t>       &lt;/style&gt; </a:t>
            </a:r>
          </a:p>
          <a:p>
            <a:pPr>
              <a:buNone/>
            </a:pPr>
            <a:r>
              <a:rPr lang="en-US" sz="1800" dirty="0"/>
              <a:t>&lt;/</a:t>
            </a:r>
            <a:r>
              <a:rPr lang="en-US" sz="1800" dirty="0" err="1"/>
              <a:t>resoures</a:t>
            </a:r>
            <a:r>
              <a:rPr lang="en-US" sz="1800" dirty="0"/>
              <a:t>&gt;</a:t>
            </a:r>
          </a:p>
        </p:txBody>
      </p:sp>
      <p:sp>
        <p:nvSpPr>
          <p:cNvPr id="6" name="TextBox 5"/>
          <p:cNvSpPr txBox="1"/>
          <p:nvPr/>
        </p:nvSpPr>
        <p:spPr>
          <a:xfrm>
            <a:off x="3200400" y="4648200"/>
            <a:ext cx="5105400" cy="1754326"/>
          </a:xfrm>
          <a:prstGeom prst="rect">
            <a:avLst/>
          </a:prstGeom>
          <a:noFill/>
          <a:ln>
            <a:solidFill>
              <a:schemeClr val="accent1"/>
            </a:solidFill>
          </a:ln>
        </p:spPr>
        <p:txBody>
          <a:bodyPr wrap="square" rtlCol="0">
            <a:spAutoFit/>
          </a:bodyPr>
          <a:lstStyle/>
          <a:p>
            <a:r>
              <a:rPr lang="en-US" dirty="0">
                <a:solidFill>
                  <a:srgbClr val="FF0000"/>
                </a:solidFill>
              </a:rPr>
              <a:t>Usage of the style in activity_main.xml</a:t>
            </a:r>
          </a:p>
          <a:p>
            <a:endParaRPr lang="en-US" dirty="0"/>
          </a:p>
          <a:p>
            <a:r>
              <a:rPr lang="en-US" dirty="0"/>
              <a:t>&lt;</a:t>
            </a:r>
            <a:r>
              <a:rPr lang="en-US" dirty="0" err="1"/>
              <a:t>TextView</a:t>
            </a:r>
            <a:r>
              <a:rPr lang="en-US" dirty="0"/>
              <a:t> </a:t>
            </a:r>
          </a:p>
          <a:p>
            <a:pPr marL="344488"/>
            <a:r>
              <a:rPr lang="en-US" dirty="0" err="1"/>
              <a:t>android:id</a:t>
            </a:r>
            <a:r>
              <a:rPr lang="en-US" dirty="0"/>
              <a:t>="@+id/</a:t>
            </a:r>
            <a:r>
              <a:rPr lang="en-US" dirty="0" err="1"/>
              <a:t>text_id</a:t>
            </a:r>
            <a:r>
              <a:rPr lang="en-US" dirty="0"/>
              <a:t>"   style="@style/</a:t>
            </a:r>
            <a:r>
              <a:rPr lang="en-US" dirty="0" err="1">
                <a:solidFill>
                  <a:srgbClr val="FF0000"/>
                </a:solidFill>
              </a:rPr>
              <a:t>CustomFontStyle</a:t>
            </a:r>
            <a:r>
              <a:rPr lang="en-US" dirty="0"/>
              <a:t>"     </a:t>
            </a:r>
            <a:r>
              <a:rPr lang="en-US" dirty="0" err="1"/>
              <a:t>android:text</a:t>
            </a:r>
            <a:r>
              <a:rPr lang="en-US" dirty="0"/>
              <a:t>="@string/</a:t>
            </a:r>
            <a:r>
              <a:rPr lang="en-US" dirty="0" err="1"/>
              <a:t>hello_world</a:t>
            </a:r>
            <a:r>
              <a:rPr lang="en-US" dirty="0"/>
              <a:t>" /&gt;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34962"/>
          </a:xfrm>
        </p:spPr>
        <p:txBody>
          <a:bodyPr>
            <a:normAutofit fontScale="90000"/>
          </a:bodyPr>
          <a:lstStyle/>
          <a:p>
            <a:r>
              <a:rPr lang="en-US" dirty="0"/>
              <a:t> Android Themes </a:t>
            </a:r>
          </a:p>
        </p:txBody>
      </p:sp>
      <p:sp>
        <p:nvSpPr>
          <p:cNvPr id="3" name="Content Placeholder 2"/>
          <p:cNvSpPr>
            <a:spLocks noGrp="1"/>
          </p:cNvSpPr>
          <p:nvPr>
            <p:ph idx="1"/>
          </p:nvPr>
        </p:nvSpPr>
        <p:spPr>
          <a:xfrm>
            <a:off x="457200" y="762000"/>
            <a:ext cx="8229600" cy="5867400"/>
          </a:xfrm>
        </p:spPr>
        <p:txBody>
          <a:bodyPr>
            <a:normAutofit fontScale="85000" lnSpcReduction="10000"/>
          </a:bodyPr>
          <a:lstStyle/>
          <a:p>
            <a:r>
              <a:rPr lang="en-US" sz="2000" dirty="0"/>
              <a:t>A theme is nothing but an Android style applied to an entire Activity or application, rather than an individual View.</a:t>
            </a:r>
          </a:p>
          <a:p>
            <a:pPr>
              <a:buNone/>
            </a:pPr>
            <a:endParaRPr lang="en-US" sz="2000" b="1" dirty="0">
              <a:solidFill>
                <a:srgbClr val="0070C0"/>
              </a:solidFill>
            </a:endParaRPr>
          </a:p>
          <a:p>
            <a:r>
              <a:rPr lang="en-US" sz="2000" dirty="0"/>
              <a:t>Open </a:t>
            </a:r>
            <a:r>
              <a:rPr lang="en-US" sz="2000" dirty="0" err="1"/>
              <a:t>MyAndroidApp</a:t>
            </a:r>
            <a:r>
              <a:rPr lang="en-US" sz="2000" dirty="0">
                <a:solidFill>
                  <a:srgbClr val="0070C0"/>
                </a:solidFill>
              </a:rPr>
              <a:t>/res/values/themes.xml </a:t>
            </a:r>
            <a:r>
              <a:rPr lang="en-US" sz="2000" dirty="0"/>
              <a:t>and add the following −</a:t>
            </a:r>
          </a:p>
          <a:p>
            <a:pPr>
              <a:buNone/>
            </a:pPr>
            <a:r>
              <a:rPr lang="en-US" sz="2000" dirty="0"/>
              <a:t>&lt;resources&gt; </a:t>
            </a:r>
          </a:p>
          <a:p>
            <a:pPr>
              <a:buNone/>
            </a:pPr>
            <a:r>
              <a:rPr lang="en-US" sz="2000" dirty="0"/>
              <a:t>        ... </a:t>
            </a:r>
          </a:p>
          <a:p>
            <a:pPr>
              <a:buNone/>
            </a:pPr>
            <a:r>
              <a:rPr lang="en-US" sz="2000" dirty="0"/>
              <a:t>     &lt;style name="</a:t>
            </a:r>
            <a:r>
              <a:rPr lang="en-US" sz="2000" dirty="0" err="1">
                <a:solidFill>
                  <a:srgbClr val="FF0000"/>
                </a:solidFill>
              </a:rPr>
              <a:t>MyCustomTheme</a:t>
            </a:r>
            <a:r>
              <a:rPr lang="en-US" sz="2000" dirty="0"/>
              <a:t>" </a:t>
            </a:r>
            <a:r>
              <a:rPr lang="en-US" sz="2000" b="1" dirty="0">
                <a:solidFill>
                  <a:srgbClr val="FFC000"/>
                </a:solidFill>
              </a:rPr>
              <a:t>parent="</a:t>
            </a:r>
            <a:r>
              <a:rPr lang="en-US" sz="2000" b="1" dirty="0" err="1">
                <a:solidFill>
                  <a:srgbClr val="FFC000"/>
                </a:solidFill>
              </a:rPr>
              <a:t>android:style</a:t>
            </a:r>
            <a:r>
              <a:rPr lang="en-US" sz="2000" b="1" dirty="0">
                <a:solidFill>
                  <a:srgbClr val="FFC000"/>
                </a:solidFill>
              </a:rPr>
              <a:t>/</a:t>
            </a:r>
            <a:r>
              <a:rPr lang="en-US" sz="1800" dirty="0" err="1">
                <a:solidFill>
                  <a:srgbClr val="FFC000"/>
                </a:solidFill>
              </a:rPr>
              <a:t>Theme.Light</a:t>
            </a:r>
            <a:r>
              <a:rPr lang="en-US" sz="2000" dirty="0"/>
              <a:t>"&gt; </a:t>
            </a:r>
          </a:p>
          <a:p>
            <a:pPr>
              <a:buNone/>
            </a:pPr>
            <a:r>
              <a:rPr lang="en-US" sz="2000" dirty="0"/>
              <a:t>           &lt;item name="</a:t>
            </a:r>
            <a:r>
              <a:rPr lang="en-US" sz="2000" dirty="0" err="1"/>
              <a:t>android:textColorPrimary</a:t>
            </a:r>
            <a:r>
              <a:rPr lang="en-US" sz="2000" dirty="0"/>
              <a:t>"&gt;#ffff0000 /&gt; </a:t>
            </a:r>
          </a:p>
          <a:p>
            <a:pPr>
              <a:buNone/>
            </a:pPr>
            <a:r>
              <a:rPr lang="en-US" sz="2000" dirty="0"/>
              <a:t>          &lt;item name="</a:t>
            </a:r>
            <a:r>
              <a:rPr lang="en-US" sz="2000" dirty="0" err="1"/>
              <a:t>android:windowBackground</a:t>
            </a:r>
            <a:r>
              <a:rPr lang="en-US" sz="2000" dirty="0"/>
              <a:t>"&gt;@color/</a:t>
            </a:r>
            <a:r>
              <a:rPr lang="en-US" sz="2000" dirty="0" err="1"/>
              <a:t>my_custom_color</a:t>
            </a:r>
            <a:r>
              <a:rPr lang="en-US" sz="2000" dirty="0"/>
              <a:t> /&gt;</a:t>
            </a:r>
          </a:p>
          <a:p>
            <a:pPr>
              <a:buNone/>
            </a:pPr>
            <a:r>
              <a:rPr lang="en-US" sz="2000" dirty="0"/>
              <a:t>        &lt;/style&gt; </a:t>
            </a:r>
          </a:p>
          <a:p>
            <a:pPr>
              <a:buNone/>
            </a:pPr>
            <a:r>
              <a:rPr lang="en-US" sz="2000" dirty="0"/>
              <a:t>    ...</a:t>
            </a:r>
          </a:p>
          <a:p>
            <a:pPr>
              <a:buNone/>
            </a:pPr>
            <a:r>
              <a:rPr lang="en-US" sz="2000" dirty="0"/>
              <a:t> &lt;/resources&gt;</a:t>
            </a:r>
          </a:p>
          <a:p>
            <a:endParaRPr lang="en-US" sz="2000" dirty="0"/>
          </a:p>
          <a:p>
            <a:r>
              <a:rPr lang="en-US" sz="2000" dirty="0"/>
              <a:t>In your</a:t>
            </a:r>
            <a:r>
              <a:rPr lang="en-US" sz="2000" dirty="0">
                <a:solidFill>
                  <a:srgbClr val="0070C0"/>
                </a:solidFill>
              </a:rPr>
              <a:t> AndroidManifest.xml </a:t>
            </a:r>
            <a:r>
              <a:rPr lang="en-US" sz="2000" dirty="0"/>
              <a:t>apply the theme to the activities you want to style −</a:t>
            </a:r>
          </a:p>
          <a:p>
            <a:pPr>
              <a:buNone/>
            </a:pPr>
            <a:r>
              <a:rPr lang="en-US" sz="2000" dirty="0"/>
              <a:t>&lt;activity </a:t>
            </a:r>
          </a:p>
          <a:p>
            <a:pPr>
              <a:buNone/>
            </a:pPr>
            <a:r>
              <a:rPr lang="en-US" sz="2000" dirty="0"/>
              <a:t>       </a:t>
            </a:r>
            <a:r>
              <a:rPr lang="en-US" sz="2000" dirty="0" err="1"/>
              <a:t>android:name</a:t>
            </a:r>
            <a:r>
              <a:rPr lang="en-US" sz="2000" dirty="0"/>
              <a:t>="</a:t>
            </a:r>
            <a:r>
              <a:rPr lang="en-US" sz="2000" dirty="0" err="1"/>
              <a:t>com.myapp.MyActivity</a:t>
            </a:r>
            <a:r>
              <a:rPr lang="en-US" sz="2000" dirty="0"/>
              <a:t>" ...   </a:t>
            </a:r>
            <a:r>
              <a:rPr lang="en-US" sz="2000" dirty="0" err="1"/>
              <a:t>android:theme</a:t>
            </a:r>
            <a:r>
              <a:rPr lang="en-US" sz="2000" dirty="0"/>
              <a:t>="@style/</a:t>
            </a:r>
            <a:r>
              <a:rPr lang="en-US" sz="2000" dirty="0" err="1">
                <a:solidFill>
                  <a:srgbClr val="FF0000"/>
                </a:solidFill>
              </a:rPr>
              <a:t>MyCustomTheme</a:t>
            </a:r>
            <a:r>
              <a:rPr lang="en-US" sz="2000" dirty="0"/>
              <a:t>" /&gt;</a:t>
            </a:r>
          </a:p>
          <a:p>
            <a:pPr>
              <a:buNone/>
            </a:pPr>
            <a:endParaRPr lang="en-US" sz="2000" dirty="0"/>
          </a:p>
          <a:p>
            <a:r>
              <a:rPr lang="en-US" sz="2000" b="1" dirty="0">
                <a:solidFill>
                  <a:srgbClr val="0070C0"/>
                </a:solidFill>
              </a:rPr>
              <a:t>Example (</a:t>
            </a:r>
            <a:r>
              <a:rPr lang="en-US" sz="2000" b="1" dirty="0"/>
              <a:t>application level theme</a:t>
            </a:r>
            <a:r>
              <a:rPr lang="en-US" sz="2000" b="1" dirty="0">
                <a:solidFill>
                  <a:srgbClr val="0070C0"/>
                </a:solidFill>
              </a:rPr>
              <a:t>):</a:t>
            </a:r>
          </a:p>
          <a:p>
            <a:r>
              <a:rPr lang="en-US" sz="2000" b="1" dirty="0">
                <a:solidFill>
                  <a:srgbClr val="0070C0"/>
                </a:solidFill>
              </a:rPr>
              <a:t>&lt;application </a:t>
            </a:r>
            <a:r>
              <a:rPr lang="en-US" sz="2000" b="1" dirty="0" err="1">
                <a:solidFill>
                  <a:srgbClr val="0070C0"/>
                </a:solidFill>
              </a:rPr>
              <a:t>android:theme</a:t>
            </a:r>
            <a:r>
              <a:rPr lang="en-US" sz="2000" b="1" dirty="0">
                <a:solidFill>
                  <a:srgbClr val="0070C0"/>
                </a:solidFill>
              </a:rPr>
              <a:t>="@style/</a:t>
            </a:r>
            <a:r>
              <a:rPr lang="en-US" sz="2000" b="1" dirty="0" err="1">
                <a:solidFill>
                  <a:srgbClr val="0070C0"/>
                </a:solidFill>
              </a:rPr>
              <a:t>CustomFontStyle</a:t>
            </a:r>
            <a:r>
              <a:rPr lang="en-US" sz="2000" b="1" dirty="0">
                <a:solidFill>
                  <a:srgbClr val="0070C0"/>
                </a:solidFill>
              </a:rPr>
              <a:t>&gt;</a:t>
            </a:r>
          </a:p>
          <a:p>
            <a:pPr>
              <a:buNone/>
            </a:pPr>
            <a:endParaRPr lang="en-US" sz="2000" dirty="0"/>
          </a:p>
        </p:txBody>
      </p:sp>
      <p:sp>
        <p:nvSpPr>
          <p:cNvPr id="4" name="Rectangle 3"/>
          <p:cNvSpPr/>
          <p:nvPr/>
        </p:nvSpPr>
        <p:spPr>
          <a:xfrm>
            <a:off x="5943600" y="4648200"/>
            <a:ext cx="3200400" cy="1477328"/>
          </a:xfrm>
          <a:prstGeom prst="rect">
            <a:avLst/>
          </a:prstGeom>
          <a:ln>
            <a:solidFill>
              <a:schemeClr val="accent1"/>
            </a:solidFill>
          </a:ln>
        </p:spPr>
        <p:txBody>
          <a:bodyPr wrap="square">
            <a:spAutoFit/>
          </a:bodyPr>
          <a:lstStyle/>
          <a:p>
            <a:r>
              <a:rPr lang="en-US" b="1" dirty="0">
                <a:solidFill>
                  <a:srgbClr val="FFC000"/>
                </a:solidFill>
              </a:rPr>
              <a:t>There are number of default themes defined by Android which you can use directly or inherit them using parent attribute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Default Styles &amp; Themes</a:t>
            </a:r>
          </a:p>
        </p:txBody>
      </p:sp>
      <p:sp>
        <p:nvSpPr>
          <p:cNvPr id="3" name="Content Placeholder 2"/>
          <p:cNvSpPr>
            <a:spLocks noGrp="1"/>
          </p:cNvSpPr>
          <p:nvPr>
            <p:ph idx="1"/>
          </p:nvPr>
        </p:nvSpPr>
        <p:spPr>
          <a:xfrm>
            <a:off x="152400" y="1676400"/>
            <a:ext cx="6629400" cy="4525963"/>
          </a:xfrm>
        </p:spPr>
        <p:txBody>
          <a:bodyPr>
            <a:normAutofit/>
          </a:bodyPr>
          <a:lstStyle/>
          <a:p>
            <a:r>
              <a:rPr lang="en-US" sz="2000" dirty="0"/>
              <a:t> layout has designed based on style.xml </a:t>
            </a:r>
            <a:r>
              <a:rPr lang="en-US" sz="2000" dirty="0" err="1"/>
              <a:t>file,Which</a:t>
            </a:r>
            <a:r>
              <a:rPr lang="en-US" sz="2000" dirty="0"/>
              <a:t> has placed at </a:t>
            </a:r>
            <a:r>
              <a:rPr lang="en-US" sz="2000" b="1" dirty="0"/>
              <a:t>res/values/</a:t>
            </a:r>
            <a:endParaRPr lang="en-US" sz="2000" dirty="0"/>
          </a:p>
          <a:p>
            <a:pPr>
              <a:buNone/>
            </a:pPr>
            <a:r>
              <a:rPr lang="en-US" sz="1800" dirty="0"/>
              <a:t>&lt;resource&gt;</a:t>
            </a:r>
          </a:p>
          <a:p>
            <a:pPr>
              <a:buNone/>
            </a:pPr>
            <a:r>
              <a:rPr lang="en-US" sz="1800" dirty="0"/>
              <a:t> &lt;style name="</a:t>
            </a:r>
            <a:r>
              <a:rPr lang="en-US" sz="1800" dirty="0" err="1"/>
              <a:t>AppTheme</a:t>
            </a:r>
            <a:r>
              <a:rPr lang="en-US" sz="1800" dirty="0"/>
              <a:t>" parent="</a:t>
            </a:r>
            <a:r>
              <a:rPr lang="en-US" sz="1800" dirty="0" err="1"/>
              <a:t>android:Theme.Material</a:t>
            </a:r>
            <a:r>
              <a:rPr lang="en-US" sz="1800" dirty="0"/>
              <a:t>"&gt;</a:t>
            </a:r>
          </a:p>
          <a:p>
            <a:pPr indent="61913">
              <a:buNone/>
            </a:pPr>
            <a:r>
              <a:rPr lang="en-US" sz="1800" dirty="0"/>
              <a:t> </a:t>
            </a:r>
            <a:r>
              <a:rPr lang="en-US" sz="1600" dirty="0"/>
              <a:t>&lt;item name ="</a:t>
            </a:r>
            <a:r>
              <a:rPr lang="en-US" sz="1600" dirty="0" err="1"/>
              <a:t>android:color</a:t>
            </a:r>
            <a:r>
              <a:rPr lang="en-US" sz="1600" dirty="0"/>
              <a:t>/primary"&gt;@color/primary/&gt; </a:t>
            </a:r>
          </a:p>
          <a:p>
            <a:pPr indent="61913">
              <a:buNone/>
            </a:pPr>
            <a:r>
              <a:rPr lang="en-US" sz="1600" dirty="0"/>
              <a:t>&lt;item name ="</a:t>
            </a:r>
            <a:r>
              <a:rPr lang="en-US" sz="1600" dirty="0" err="1"/>
              <a:t>android:color</a:t>
            </a:r>
            <a:r>
              <a:rPr lang="en-US" sz="1600" dirty="0"/>
              <a:t>/</a:t>
            </a:r>
            <a:r>
              <a:rPr lang="en-US" sz="1600" dirty="0" err="1"/>
              <a:t>primaryDark</a:t>
            </a:r>
            <a:r>
              <a:rPr lang="en-US" sz="1600" dirty="0"/>
              <a:t>"&gt;@color/</a:t>
            </a:r>
            <a:r>
              <a:rPr lang="en-US" sz="1600" dirty="0" err="1"/>
              <a:t>primary_dark</a:t>
            </a:r>
            <a:r>
              <a:rPr lang="en-US" sz="1600" dirty="0"/>
              <a:t>/&gt; </a:t>
            </a:r>
          </a:p>
          <a:p>
            <a:pPr indent="61913">
              <a:buNone/>
            </a:pPr>
            <a:r>
              <a:rPr lang="en-US" sz="1600" dirty="0"/>
              <a:t>&lt;item name ="</a:t>
            </a:r>
            <a:r>
              <a:rPr lang="en-US" sz="1600" dirty="0" err="1"/>
              <a:t>android:colorAccent</a:t>
            </a:r>
            <a:r>
              <a:rPr lang="en-US" sz="1600" dirty="0"/>
              <a:t>/primary"&gt;@color/accent/&gt;</a:t>
            </a:r>
          </a:p>
          <a:p>
            <a:pPr>
              <a:buNone/>
            </a:pPr>
            <a:r>
              <a:rPr lang="en-US" sz="1800" dirty="0"/>
              <a:t> &lt;/style&gt; </a:t>
            </a:r>
          </a:p>
          <a:p>
            <a:pPr>
              <a:buNone/>
            </a:pPr>
            <a:r>
              <a:rPr lang="en-US" sz="1800" dirty="0"/>
              <a:t>&lt;resource&gt; </a:t>
            </a:r>
          </a:p>
        </p:txBody>
      </p:sp>
      <p:pic>
        <p:nvPicPr>
          <p:cNvPr id="20482" name="Picture 2"/>
          <p:cNvPicPr>
            <a:picLocks noChangeAspect="1" noChangeArrowheads="1"/>
          </p:cNvPicPr>
          <p:nvPr/>
        </p:nvPicPr>
        <p:blipFill>
          <a:blip r:embed="rId2"/>
          <a:srcRect/>
          <a:stretch>
            <a:fillRect/>
          </a:stretch>
        </p:blipFill>
        <p:spPr bwMode="auto">
          <a:xfrm>
            <a:off x="6400800" y="1066800"/>
            <a:ext cx="2667000" cy="5551926"/>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699</Words>
  <Application>Microsoft Office PowerPoint</Application>
  <PresentationFormat>On-screen Show (4:3)</PresentationFormat>
  <Paragraphs>118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Android - UI Controls , Event Handling, Themes&amp; Styles</vt:lpstr>
      <vt:lpstr>Introduction</vt:lpstr>
      <vt:lpstr>PowerPoint Presentation</vt:lpstr>
      <vt:lpstr>Android - Event Handling</vt:lpstr>
      <vt:lpstr>PowerPoint Presentation</vt:lpstr>
      <vt:lpstr>Event handling Example</vt:lpstr>
      <vt:lpstr>Android - Styles and Themes</vt:lpstr>
      <vt:lpstr> Android Themes </vt:lpstr>
      <vt:lpstr>Default Styles &amp; Themes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 UI Controls &amp; Event Handling</dc:title>
  <dc:creator>KKS</dc:creator>
  <cp:lastModifiedBy>Unknown User</cp:lastModifiedBy>
  <cp:revision>16</cp:revision>
  <dcterms:created xsi:type="dcterms:W3CDTF">2006-08-16T00:00:00Z</dcterms:created>
  <dcterms:modified xsi:type="dcterms:W3CDTF">2020-02-18T13:55:52Z</dcterms:modified>
</cp:coreProperties>
</file>