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88" autoAdjust="0"/>
  </p:normalViewPr>
  <p:slideViewPr>
    <p:cSldViewPr snapToGrid="0">
      <p:cViewPr varScale="1">
        <p:scale>
          <a:sx n="85" d="100"/>
          <a:sy n="85" d="100"/>
        </p:scale>
        <p:origin x="15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08AB6-C569-4B31-9E58-CD74903C0ABF}" type="datetimeFigureOut">
              <a:rPr lang="en-GB" smtClean="0"/>
              <a:t>15/05/2022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755E6-8237-42CE-AF09-14A27424373E}" type="slidenum">
              <a:rPr lang="en-GB" smtClean="0"/>
              <a:t>‹#›</a:t>
            </a:fld>
            <a:endParaRPr lang="en-GB"/>
          </a:p>
        </p:txBody>
      </p:sp>
    </p:spTree>
    <p:extLst>
      <p:ext uri="{BB962C8B-B14F-4D97-AF65-F5344CB8AC3E}">
        <p14:creationId xmlns:p14="http://schemas.microsoft.com/office/powerpoint/2010/main" val="303870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this presentation where I share with you the results of my exploratory data analysis to determine what factors influence video game success.</a:t>
            </a:r>
          </a:p>
        </p:txBody>
      </p:sp>
      <p:sp>
        <p:nvSpPr>
          <p:cNvPr id="4" name="Slide Number Placeholder 3"/>
          <p:cNvSpPr>
            <a:spLocks noGrp="1"/>
          </p:cNvSpPr>
          <p:nvPr>
            <p:ph type="sldNum" sz="quarter" idx="5"/>
          </p:nvPr>
        </p:nvSpPr>
        <p:spPr/>
        <p:txBody>
          <a:bodyPr/>
          <a:lstStyle/>
          <a:p>
            <a:fld id="{470755E6-8237-42CE-AF09-14A27424373E}" type="slidenum">
              <a:rPr lang="en-GB" smtClean="0"/>
              <a:t>1</a:t>
            </a:fld>
            <a:endParaRPr lang="en-GB"/>
          </a:p>
        </p:txBody>
      </p:sp>
    </p:spTree>
    <p:extLst>
      <p:ext uri="{BB962C8B-B14F-4D97-AF65-F5344CB8AC3E}">
        <p14:creationId xmlns:p14="http://schemas.microsoft.com/office/powerpoint/2010/main" val="41158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conclude, the analysis identified that the release circumstances, as well as game popularity are the most influential aspects when it comes to video game success, with the release date, the publishing company, the estimated number of owners and the total review count appearing to be the most impactful factors.</a:t>
            </a:r>
          </a:p>
          <a:p>
            <a:endParaRPr lang="en-GB" dirty="0"/>
          </a:p>
          <a:p>
            <a:r>
              <a:rPr lang="en-GB" dirty="0"/>
              <a:t>Thank you for watching this presentation. If you’re interested in the full list and detailed analysis of all factors considered, please know that they are available in the coursework report submitted.</a:t>
            </a:r>
          </a:p>
        </p:txBody>
      </p:sp>
      <p:sp>
        <p:nvSpPr>
          <p:cNvPr id="4" name="Slide Number Placeholder 3"/>
          <p:cNvSpPr>
            <a:spLocks noGrp="1"/>
          </p:cNvSpPr>
          <p:nvPr>
            <p:ph type="sldNum" sz="quarter" idx="5"/>
          </p:nvPr>
        </p:nvSpPr>
        <p:spPr/>
        <p:txBody>
          <a:bodyPr/>
          <a:lstStyle/>
          <a:p>
            <a:fld id="{470755E6-8237-42CE-AF09-14A27424373E}" type="slidenum">
              <a:rPr lang="en-GB" smtClean="0"/>
              <a:t>10</a:t>
            </a:fld>
            <a:endParaRPr lang="en-GB"/>
          </a:p>
        </p:txBody>
      </p:sp>
    </p:spTree>
    <p:extLst>
      <p:ext uri="{BB962C8B-B14F-4D97-AF65-F5344CB8AC3E}">
        <p14:creationId xmlns:p14="http://schemas.microsoft.com/office/powerpoint/2010/main" val="166030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thing that needs to be established is our definition of ‘factors’ and ‘success’. </a:t>
            </a:r>
          </a:p>
          <a:p>
            <a:endParaRPr lang="en-GB" dirty="0"/>
          </a:p>
          <a:p>
            <a:r>
              <a:rPr lang="en-GB" dirty="0"/>
              <a:t>For the purpose of answering this research question, success will be defined from the perspective of the end user as the ratio of positive user reviews made about the game. The higher the ratio, the more successful the game.</a:t>
            </a:r>
          </a:p>
          <a:p>
            <a:endParaRPr lang="en-GB" dirty="0"/>
          </a:p>
          <a:p>
            <a:r>
              <a:rPr lang="en-GB" dirty="0"/>
              <a:t>Factors will be defined as attributes of a video game; these can range from anything between the price or genre of a video game, and the average playtime recorded amongst its player base.</a:t>
            </a:r>
          </a:p>
        </p:txBody>
      </p:sp>
      <p:sp>
        <p:nvSpPr>
          <p:cNvPr id="4" name="Slide Number Placeholder 3"/>
          <p:cNvSpPr>
            <a:spLocks noGrp="1"/>
          </p:cNvSpPr>
          <p:nvPr>
            <p:ph type="sldNum" sz="quarter" idx="5"/>
          </p:nvPr>
        </p:nvSpPr>
        <p:spPr/>
        <p:txBody>
          <a:bodyPr/>
          <a:lstStyle/>
          <a:p>
            <a:fld id="{470755E6-8237-42CE-AF09-14A27424373E}" type="slidenum">
              <a:rPr lang="en-GB" smtClean="0"/>
              <a:t>2</a:t>
            </a:fld>
            <a:endParaRPr lang="en-GB"/>
          </a:p>
        </p:txBody>
      </p:sp>
    </p:spTree>
    <p:extLst>
      <p:ext uri="{BB962C8B-B14F-4D97-AF65-F5344CB8AC3E}">
        <p14:creationId xmlns:p14="http://schemas.microsoft.com/office/powerpoint/2010/main" val="183055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that was analysed in order to answer this question is publicly available and was originally sourced from the Steam API</a:t>
            </a:r>
          </a:p>
          <a:p>
            <a:endParaRPr lang="en-GB" dirty="0"/>
          </a:p>
          <a:p>
            <a:r>
              <a:rPr lang="en-GB" dirty="0"/>
              <a:t>Steam is a digital distribution service for PC video games, and is a very complete data source for a problem like this, as it holds 75% of the market share for digital PC game distribution, offers 34 000 video games for sale and has over 95 million monthly active users.</a:t>
            </a:r>
          </a:p>
          <a:p>
            <a:endParaRPr lang="en-GB" dirty="0"/>
          </a:p>
          <a:p>
            <a:r>
              <a:rPr lang="en-GB" dirty="0"/>
              <a:t>It is important to mention that the actual dataset utilised was acquired from Kaggle, a data scientist community site where data sets for projects like this one are commonly shared.</a:t>
            </a:r>
          </a:p>
        </p:txBody>
      </p:sp>
      <p:sp>
        <p:nvSpPr>
          <p:cNvPr id="4" name="Slide Number Placeholder 3"/>
          <p:cNvSpPr>
            <a:spLocks noGrp="1"/>
          </p:cNvSpPr>
          <p:nvPr>
            <p:ph type="sldNum" sz="quarter" idx="5"/>
          </p:nvPr>
        </p:nvSpPr>
        <p:spPr/>
        <p:txBody>
          <a:bodyPr/>
          <a:lstStyle/>
          <a:p>
            <a:fld id="{470755E6-8237-42CE-AF09-14A27424373E}" type="slidenum">
              <a:rPr lang="en-GB" smtClean="0"/>
              <a:t>3</a:t>
            </a:fld>
            <a:endParaRPr lang="en-GB"/>
          </a:p>
        </p:txBody>
      </p:sp>
    </p:spTree>
    <p:extLst>
      <p:ext uri="{BB962C8B-B14F-4D97-AF65-F5344CB8AC3E}">
        <p14:creationId xmlns:p14="http://schemas.microsoft.com/office/powerpoint/2010/main" val="260704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definitions set and the data sourced, the results of the analysis can be presented. The first key aspect identified to be influential over the success of a video game is the conditions under and specifications with which the game releases.</a:t>
            </a:r>
          </a:p>
          <a:p>
            <a:endParaRPr lang="en-GB" dirty="0"/>
          </a:p>
          <a:p>
            <a:r>
              <a:rPr lang="en-GB" dirty="0"/>
              <a:t>This includes factors such as the date the video game released on, the price for which the game sells for, the company which published the game and the age restriction that the game is categorised under.</a:t>
            </a:r>
          </a:p>
        </p:txBody>
      </p:sp>
      <p:sp>
        <p:nvSpPr>
          <p:cNvPr id="4" name="Slide Number Placeholder 3"/>
          <p:cNvSpPr>
            <a:spLocks noGrp="1"/>
          </p:cNvSpPr>
          <p:nvPr>
            <p:ph type="sldNum" sz="quarter" idx="5"/>
          </p:nvPr>
        </p:nvSpPr>
        <p:spPr/>
        <p:txBody>
          <a:bodyPr/>
          <a:lstStyle/>
          <a:p>
            <a:fld id="{470755E6-8237-42CE-AF09-14A27424373E}" type="slidenum">
              <a:rPr lang="en-GB" smtClean="0"/>
              <a:t>4</a:t>
            </a:fld>
            <a:endParaRPr lang="en-GB"/>
          </a:p>
        </p:txBody>
      </p:sp>
    </p:spTree>
    <p:extLst>
      <p:ext uri="{BB962C8B-B14F-4D97-AF65-F5344CB8AC3E}">
        <p14:creationId xmlns:p14="http://schemas.microsoft.com/office/powerpoint/2010/main" val="392398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most influential factors from that list was the release date, which signifies how old the video game is. We can see a clear negative correlation between the timeline of releases and the average positive review percentage. </a:t>
            </a:r>
          </a:p>
          <a:p>
            <a:endParaRPr lang="en-GB" dirty="0"/>
          </a:p>
          <a:p>
            <a:r>
              <a:rPr lang="en-GB" dirty="0"/>
              <a:t>This could be because users tend to rate familiar, nostalgic games higher, whereas newer, hyped games are judged under stricter scrutiny.</a:t>
            </a:r>
          </a:p>
        </p:txBody>
      </p:sp>
      <p:sp>
        <p:nvSpPr>
          <p:cNvPr id="4" name="Slide Number Placeholder 3"/>
          <p:cNvSpPr>
            <a:spLocks noGrp="1"/>
          </p:cNvSpPr>
          <p:nvPr>
            <p:ph type="sldNum" sz="quarter" idx="5"/>
          </p:nvPr>
        </p:nvSpPr>
        <p:spPr/>
        <p:txBody>
          <a:bodyPr/>
          <a:lstStyle/>
          <a:p>
            <a:fld id="{470755E6-8237-42CE-AF09-14A27424373E}" type="slidenum">
              <a:rPr lang="en-GB" smtClean="0"/>
              <a:t>5</a:t>
            </a:fld>
            <a:endParaRPr lang="en-GB"/>
          </a:p>
        </p:txBody>
      </p:sp>
    </p:spTree>
    <p:extLst>
      <p:ext uri="{BB962C8B-B14F-4D97-AF65-F5344CB8AC3E}">
        <p14:creationId xmlns:p14="http://schemas.microsoft.com/office/powerpoint/2010/main" val="281969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key factor was the company by which the game was published. As you can see, there is quite a variation between the average and minimum positive review percentages from company to company, signalling that some publishers might provide favourable conditions for the release of their game over others.</a:t>
            </a:r>
          </a:p>
        </p:txBody>
      </p:sp>
      <p:sp>
        <p:nvSpPr>
          <p:cNvPr id="4" name="Slide Number Placeholder 3"/>
          <p:cNvSpPr>
            <a:spLocks noGrp="1"/>
          </p:cNvSpPr>
          <p:nvPr>
            <p:ph type="sldNum" sz="quarter" idx="5"/>
          </p:nvPr>
        </p:nvSpPr>
        <p:spPr/>
        <p:txBody>
          <a:bodyPr/>
          <a:lstStyle/>
          <a:p>
            <a:fld id="{470755E6-8237-42CE-AF09-14A27424373E}" type="slidenum">
              <a:rPr lang="en-GB" smtClean="0"/>
              <a:t>6</a:t>
            </a:fld>
            <a:endParaRPr lang="en-GB"/>
          </a:p>
        </p:txBody>
      </p:sp>
    </p:spTree>
    <p:extLst>
      <p:ext uri="{BB962C8B-B14F-4D97-AF65-F5344CB8AC3E}">
        <p14:creationId xmlns:p14="http://schemas.microsoft.com/office/powerpoint/2010/main" val="217857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key aspect which influenced success was identified to be the popularity of the game after release. The factors that determine this are the number of people who own the game, or number of individual video game sales, and the total number of user reviews made for the game since release.</a:t>
            </a:r>
          </a:p>
        </p:txBody>
      </p:sp>
      <p:sp>
        <p:nvSpPr>
          <p:cNvPr id="4" name="Slide Number Placeholder 3"/>
          <p:cNvSpPr>
            <a:spLocks noGrp="1"/>
          </p:cNvSpPr>
          <p:nvPr>
            <p:ph type="sldNum" sz="quarter" idx="5"/>
          </p:nvPr>
        </p:nvSpPr>
        <p:spPr/>
        <p:txBody>
          <a:bodyPr/>
          <a:lstStyle/>
          <a:p>
            <a:fld id="{470755E6-8237-42CE-AF09-14A27424373E}" type="slidenum">
              <a:rPr lang="en-GB" smtClean="0"/>
              <a:t>7</a:t>
            </a:fld>
            <a:endParaRPr lang="en-GB"/>
          </a:p>
        </p:txBody>
      </p:sp>
    </p:spTree>
    <p:extLst>
      <p:ext uri="{BB962C8B-B14F-4D97-AF65-F5344CB8AC3E}">
        <p14:creationId xmlns:p14="http://schemas.microsoft.com/office/powerpoint/2010/main" val="230270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games that made fewer sales, that are not owned by a large percentage of the market’s player base, tend to have worse positive review ratios on average, when compared with games that have been bought by millions of players.</a:t>
            </a:r>
          </a:p>
          <a:p>
            <a:endParaRPr lang="en-GB" dirty="0"/>
          </a:p>
          <a:p>
            <a:r>
              <a:rPr lang="en-GB" dirty="0"/>
              <a:t>A reason for this could be that games are bought by many players when they are perceived to be of good value or quality, increasing the likelihood that a player will leave a positive review.</a:t>
            </a:r>
          </a:p>
        </p:txBody>
      </p:sp>
      <p:sp>
        <p:nvSpPr>
          <p:cNvPr id="4" name="Slide Number Placeholder 3"/>
          <p:cNvSpPr>
            <a:spLocks noGrp="1"/>
          </p:cNvSpPr>
          <p:nvPr>
            <p:ph type="sldNum" sz="quarter" idx="5"/>
          </p:nvPr>
        </p:nvSpPr>
        <p:spPr/>
        <p:txBody>
          <a:bodyPr/>
          <a:lstStyle/>
          <a:p>
            <a:fld id="{470755E6-8237-42CE-AF09-14A27424373E}" type="slidenum">
              <a:rPr lang="en-GB" smtClean="0"/>
              <a:t>8</a:t>
            </a:fld>
            <a:endParaRPr lang="en-GB"/>
          </a:p>
        </p:txBody>
      </p:sp>
    </p:spTree>
    <p:extLst>
      <p:ext uri="{BB962C8B-B14F-4D97-AF65-F5344CB8AC3E}">
        <p14:creationId xmlns:p14="http://schemas.microsoft.com/office/powerpoint/2010/main" val="2280132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important factor is the total user reviews that have been made by players of the game in question. As you can see, the more popular the game, and the more total reviews it has, the better the reviews seem to be on average.</a:t>
            </a:r>
          </a:p>
          <a:p>
            <a:endParaRPr lang="en-GB" dirty="0"/>
          </a:p>
          <a:p>
            <a:r>
              <a:rPr lang="en-GB" dirty="0"/>
              <a:t>This could be because games popular enough to garner a large audience are likely providing desirable features, increasing the likelihood that a user leaves a positive review.</a:t>
            </a:r>
          </a:p>
        </p:txBody>
      </p:sp>
      <p:sp>
        <p:nvSpPr>
          <p:cNvPr id="4" name="Slide Number Placeholder 3"/>
          <p:cNvSpPr>
            <a:spLocks noGrp="1"/>
          </p:cNvSpPr>
          <p:nvPr>
            <p:ph type="sldNum" sz="quarter" idx="5"/>
          </p:nvPr>
        </p:nvSpPr>
        <p:spPr/>
        <p:txBody>
          <a:bodyPr/>
          <a:lstStyle/>
          <a:p>
            <a:fld id="{470755E6-8237-42CE-AF09-14A27424373E}" type="slidenum">
              <a:rPr lang="en-GB" smtClean="0"/>
              <a:t>9</a:t>
            </a:fld>
            <a:endParaRPr lang="en-GB"/>
          </a:p>
        </p:txBody>
      </p:sp>
    </p:spTree>
    <p:extLst>
      <p:ext uri="{BB962C8B-B14F-4D97-AF65-F5344CB8AC3E}">
        <p14:creationId xmlns:p14="http://schemas.microsoft.com/office/powerpoint/2010/main" val="7748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22A4B0-6F92-4AB3-90AC-8EFFE4D78838}" type="datetimeFigureOut">
              <a:rPr lang="en-GB" smtClean="0"/>
              <a:t>15/05/2022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CCBFA0-E62B-4C25-B978-B935714EAB2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71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2A4B0-6F92-4AB3-90AC-8EFFE4D78838}" type="datetimeFigureOut">
              <a:rPr lang="en-GB" smtClean="0"/>
              <a:t>15/05/2022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CCBFA0-E62B-4C25-B978-B935714EAB26}" type="slidenum">
              <a:rPr lang="en-GB" smtClean="0"/>
              <a:t>‹#›</a:t>
            </a:fld>
            <a:endParaRPr lang="en-GB"/>
          </a:p>
        </p:txBody>
      </p:sp>
    </p:spTree>
    <p:extLst>
      <p:ext uri="{BB962C8B-B14F-4D97-AF65-F5344CB8AC3E}">
        <p14:creationId xmlns:p14="http://schemas.microsoft.com/office/powerpoint/2010/main" val="225533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2A4B0-6F92-4AB3-90AC-8EFFE4D78838}" type="datetimeFigureOut">
              <a:rPr lang="en-GB" smtClean="0"/>
              <a:t>15/05/2022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CCBFA0-E62B-4C25-B978-B935714EAB26}" type="slidenum">
              <a:rPr lang="en-GB" smtClean="0"/>
              <a:t>‹#›</a:t>
            </a:fld>
            <a:endParaRPr lang="en-GB"/>
          </a:p>
        </p:txBody>
      </p:sp>
    </p:spTree>
    <p:extLst>
      <p:ext uri="{BB962C8B-B14F-4D97-AF65-F5344CB8AC3E}">
        <p14:creationId xmlns:p14="http://schemas.microsoft.com/office/powerpoint/2010/main" val="373435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2A4B0-6F92-4AB3-90AC-8EFFE4D78838}" type="datetimeFigureOut">
              <a:rPr lang="en-GB" smtClean="0"/>
              <a:t>15/05/2022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CCBFA0-E62B-4C25-B978-B935714EAB26}" type="slidenum">
              <a:rPr lang="en-GB" smtClean="0"/>
              <a:t>‹#›</a:t>
            </a:fld>
            <a:endParaRPr lang="en-GB"/>
          </a:p>
        </p:txBody>
      </p:sp>
    </p:spTree>
    <p:extLst>
      <p:ext uri="{BB962C8B-B14F-4D97-AF65-F5344CB8AC3E}">
        <p14:creationId xmlns:p14="http://schemas.microsoft.com/office/powerpoint/2010/main" val="395070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2A4B0-6F92-4AB3-90AC-8EFFE4D78838}" type="datetimeFigureOut">
              <a:rPr lang="en-GB" smtClean="0"/>
              <a:t>15/05/2022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CCBFA0-E62B-4C25-B978-B935714EAB2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97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22A4B0-6F92-4AB3-90AC-8EFFE4D78838}" type="datetimeFigureOut">
              <a:rPr lang="en-GB" smtClean="0"/>
              <a:t>15/05/2022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CCBFA0-E62B-4C25-B978-B935714EAB26}" type="slidenum">
              <a:rPr lang="en-GB" smtClean="0"/>
              <a:t>‹#›</a:t>
            </a:fld>
            <a:endParaRPr lang="en-GB"/>
          </a:p>
        </p:txBody>
      </p:sp>
    </p:spTree>
    <p:extLst>
      <p:ext uri="{BB962C8B-B14F-4D97-AF65-F5344CB8AC3E}">
        <p14:creationId xmlns:p14="http://schemas.microsoft.com/office/powerpoint/2010/main" val="140575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22A4B0-6F92-4AB3-90AC-8EFFE4D78838}" type="datetimeFigureOut">
              <a:rPr lang="en-GB" smtClean="0"/>
              <a:t>15/05/2022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CCBFA0-E62B-4C25-B978-B935714EAB26}" type="slidenum">
              <a:rPr lang="en-GB" smtClean="0"/>
              <a:t>‹#›</a:t>
            </a:fld>
            <a:endParaRPr lang="en-GB"/>
          </a:p>
        </p:txBody>
      </p:sp>
    </p:spTree>
    <p:extLst>
      <p:ext uri="{BB962C8B-B14F-4D97-AF65-F5344CB8AC3E}">
        <p14:creationId xmlns:p14="http://schemas.microsoft.com/office/powerpoint/2010/main" val="207398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22A4B0-6F92-4AB3-90AC-8EFFE4D78838}" type="datetimeFigureOut">
              <a:rPr lang="en-GB" smtClean="0"/>
              <a:t>15/05/2022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CCBFA0-E62B-4C25-B978-B935714EAB26}" type="slidenum">
              <a:rPr lang="en-GB" smtClean="0"/>
              <a:t>‹#›</a:t>
            </a:fld>
            <a:endParaRPr lang="en-GB"/>
          </a:p>
        </p:txBody>
      </p:sp>
    </p:spTree>
    <p:extLst>
      <p:ext uri="{BB962C8B-B14F-4D97-AF65-F5344CB8AC3E}">
        <p14:creationId xmlns:p14="http://schemas.microsoft.com/office/powerpoint/2010/main" val="90248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22A4B0-6F92-4AB3-90AC-8EFFE4D78838}" type="datetimeFigureOut">
              <a:rPr lang="en-GB" smtClean="0"/>
              <a:t>15/05/2022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DCCBFA0-E62B-4C25-B978-B935714EAB26}" type="slidenum">
              <a:rPr lang="en-GB" smtClean="0"/>
              <a:t>‹#›</a:t>
            </a:fld>
            <a:endParaRPr lang="en-GB"/>
          </a:p>
        </p:txBody>
      </p:sp>
    </p:spTree>
    <p:extLst>
      <p:ext uri="{BB962C8B-B14F-4D97-AF65-F5344CB8AC3E}">
        <p14:creationId xmlns:p14="http://schemas.microsoft.com/office/powerpoint/2010/main" val="365388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22A4B0-6F92-4AB3-90AC-8EFFE4D78838}" type="datetimeFigureOut">
              <a:rPr lang="en-GB" smtClean="0"/>
              <a:t>15/05/2022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CCBFA0-E62B-4C25-B978-B935714EAB26}" type="slidenum">
              <a:rPr lang="en-GB" smtClean="0"/>
              <a:t>‹#›</a:t>
            </a:fld>
            <a:endParaRPr lang="en-GB"/>
          </a:p>
        </p:txBody>
      </p:sp>
    </p:spTree>
    <p:extLst>
      <p:ext uri="{BB962C8B-B14F-4D97-AF65-F5344CB8AC3E}">
        <p14:creationId xmlns:p14="http://schemas.microsoft.com/office/powerpoint/2010/main" val="108429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22A4B0-6F92-4AB3-90AC-8EFFE4D78838}" type="datetimeFigureOut">
              <a:rPr lang="en-GB" smtClean="0"/>
              <a:t>15/05/2022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CCBFA0-E62B-4C25-B978-B935714EAB26}" type="slidenum">
              <a:rPr lang="en-GB" smtClean="0"/>
              <a:t>‹#›</a:t>
            </a:fld>
            <a:endParaRPr lang="en-GB"/>
          </a:p>
        </p:txBody>
      </p:sp>
    </p:spTree>
    <p:extLst>
      <p:ext uri="{BB962C8B-B14F-4D97-AF65-F5344CB8AC3E}">
        <p14:creationId xmlns:p14="http://schemas.microsoft.com/office/powerpoint/2010/main" val="35578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22A4B0-6F92-4AB3-90AC-8EFFE4D78838}" type="datetimeFigureOut">
              <a:rPr lang="en-GB" smtClean="0"/>
              <a:t>15/05/2022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CCBFA0-E62B-4C25-B978-B935714EAB26}"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188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A96-9761-700E-D3BF-788DD512E3B9}"/>
              </a:ext>
            </a:extLst>
          </p:cNvPr>
          <p:cNvSpPr>
            <a:spLocks noGrp="1"/>
          </p:cNvSpPr>
          <p:nvPr>
            <p:ph type="ctrTitle"/>
          </p:nvPr>
        </p:nvSpPr>
        <p:spPr/>
        <p:txBody>
          <a:bodyPr/>
          <a:lstStyle/>
          <a:p>
            <a:r>
              <a:rPr lang="en-GB" dirty="0"/>
              <a:t>What Factors Influence Video Game Success?</a:t>
            </a:r>
          </a:p>
        </p:txBody>
      </p:sp>
      <p:sp>
        <p:nvSpPr>
          <p:cNvPr id="3" name="Subtitle 2">
            <a:extLst>
              <a:ext uri="{FF2B5EF4-FFF2-40B4-BE49-F238E27FC236}">
                <a16:creationId xmlns:a16="http://schemas.microsoft.com/office/drawing/2014/main" id="{D509C259-D5F7-7DD2-93F6-55E1C26B5647}"/>
              </a:ext>
            </a:extLst>
          </p:cNvPr>
          <p:cNvSpPr>
            <a:spLocks noGrp="1"/>
          </p:cNvSpPr>
          <p:nvPr>
            <p:ph type="subTitle" idx="1"/>
          </p:nvPr>
        </p:nvSpPr>
        <p:spPr/>
        <p:txBody>
          <a:bodyPr/>
          <a:lstStyle/>
          <a:p>
            <a:r>
              <a:rPr lang="en-GB" dirty="0"/>
              <a:t>6DATA004W – Data Visualisation and Dashboarding</a:t>
            </a:r>
          </a:p>
          <a:p>
            <a:r>
              <a:rPr lang="en-GB" dirty="0"/>
              <a:t>Tomasz Wasowski – W1684891</a:t>
            </a:r>
          </a:p>
        </p:txBody>
      </p:sp>
    </p:spTree>
    <p:extLst>
      <p:ext uri="{BB962C8B-B14F-4D97-AF65-F5344CB8AC3E}">
        <p14:creationId xmlns:p14="http://schemas.microsoft.com/office/powerpoint/2010/main" val="150429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3F63-F05A-1E8C-BF89-B0524E1CB94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569A575C-90CB-2B0D-9E19-DAC982EE9974}"/>
              </a:ext>
            </a:extLst>
          </p:cNvPr>
          <p:cNvSpPr>
            <a:spLocks noGrp="1"/>
          </p:cNvSpPr>
          <p:nvPr>
            <p:ph idx="1"/>
          </p:nvPr>
        </p:nvSpPr>
        <p:spPr/>
        <p:txBody>
          <a:bodyPr/>
          <a:lstStyle/>
          <a:p>
            <a:pPr>
              <a:buFont typeface="Arial" panose="020B0604020202020204" pitchFamily="34" charset="0"/>
              <a:buChar char="•"/>
            </a:pPr>
            <a:r>
              <a:rPr lang="en-GB" dirty="0"/>
              <a:t> Release circumstances</a:t>
            </a:r>
          </a:p>
          <a:p>
            <a:pPr>
              <a:buFont typeface="Arial" panose="020B0604020202020204" pitchFamily="34" charset="0"/>
              <a:buChar char="•"/>
            </a:pPr>
            <a:r>
              <a:rPr lang="en-GB" dirty="0"/>
              <a:t> Game popularity</a:t>
            </a:r>
          </a:p>
          <a:p>
            <a:pPr>
              <a:buFont typeface="Arial" panose="020B0604020202020204" pitchFamily="34" charset="0"/>
              <a:buChar char="•"/>
            </a:pPr>
            <a:r>
              <a:rPr lang="en-GB" dirty="0"/>
              <a:t> Detailed analysis of all factors available in report</a:t>
            </a:r>
          </a:p>
        </p:txBody>
      </p:sp>
    </p:spTree>
    <p:extLst>
      <p:ext uri="{BB962C8B-B14F-4D97-AF65-F5344CB8AC3E}">
        <p14:creationId xmlns:p14="http://schemas.microsoft.com/office/powerpoint/2010/main" val="409401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E985-D85A-02B6-05BB-40218D37695F}"/>
              </a:ext>
            </a:extLst>
          </p:cNvPr>
          <p:cNvSpPr>
            <a:spLocks noGrp="1"/>
          </p:cNvSpPr>
          <p:nvPr>
            <p:ph type="title"/>
          </p:nvPr>
        </p:nvSpPr>
        <p:spPr/>
        <p:txBody>
          <a:bodyPr/>
          <a:lstStyle/>
          <a:p>
            <a:r>
              <a:rPr lang="en-GB" dirty="0"/>
              <a:t>‘Factors’ and ‘Success’</a:t>
            </a:r>
          </a:p>
        </p:txBody>
      </p:sp>
      <p:sp>
        <p:nvSpPr>
          <p:cNvPr id="3" name="Content Placeholder 2">
            <a:extLst>
              <a:ext uri="{FF2B5EF4-FFF2-40B4-BE49-F238E27FC236}">
                <a16:creationId xmlns:a16="http://schemas.microsoft.com/office/drawing/2014/main" id="{B8A4752C-CA1D-80DB-25CB-DAD2CAE208EE}"/>
              </a:ext>
            </a:extLst>
          </p:cNvPr>
          <p:cNvSpPr>
            <a:spLocks noGrp="1"/>
          </p:cNvSpPr>
          <p:nvPr>
            <p:ph idx="1"/>
          </p:nvPr>
        </p:nvSpPr>
        <p:spPr/>
        <p:txBody>
          <a:bodyPr>
            <a:normAutofit/>
          </a:bodyPr>
          <a:lstStyle/>
          <a:p>
            <a:pPr>
              <a:buFont typeface="Arial" panose="020B0604020202020204" pitchFamily="34" charset="0"/>
              <a:buChar char="•"/>
            </a:pPr>
            <a:r>
              <a:rPr lang="en-GB" sz="3200" dirty="0"/>
              <a:t> Success – Ratio of positive user reviews</a:t>
            </a:r>
          </a:p>
          <a:p>
            <a:pPr>
              <a:buFont typeface="Arial" panose="020B0604020202020204" pitchFamily="34" charset="0"/>
              <a:buChar char="•"/>
            </a:pPr>
            <a:r>
              <a:rPr lang="en-GB" sz="3200" dirty="0"/>
              <a:t> Factors – Video game attributes:</a:t>
            </a:r>
          </a:p>
          <a:p>
            <a:pPr lvl="1">
              <a:buFont typeface="Arial" panose="020B0604020202020204" pitchFamily="34" charset="0"/>
              <a:buChar char="•"/>
            </a:pPr>
            <a:r>
              <a:rPr lang="en-GB" sz="2800" dirty="0"/>
              <a:t>Price</a:t>
            </a:r>
          </a:p>
          <a:p>
            <a:pPr lvl="1">
              <a:buFont typeface="Arial" panose="020B0604020202020204" pitchFamily="34" charset="0"/>
              <a:buChar char="•"/>
            </a:pPr>
            <a:r>
              <a:rPr lang="en-GB" sz="2800" dirty="0"/>
              <a:t>Average playtime</a:t>
            </a:r>
          </a:p>
          <a:p>
            <a:pPr lvl="1">
              <a:buFont typeface="Arial" panose="020B0604020202020204" pitchFamily="34" charset="0"/>
              <a:buChar char="•"/>
            </a:pPr>
            <a:r>
              <a:rPr lang="en-GB" sz="2800" dirty="0"/>
              <a:t>Genre</a:t>
            </a:r>
          </a:p>
          <a:p>
            <a:pPr lvl="1">
              <a:buFont typeface="Arial" panose="020B0604020202020204" pitchFamily="34" charset="0"/>
              <a:buChar char="•"/>
            </a:pPr>
            <a:r>
              <a:rPr lang="en-GB" sz="2800" dirty="0"/>
              <a:t>Etc.</a:t>
            </a:r>
          </a:p>
        </p:txBody>
      </p:sp>
    </p:spTree>
    <p:extLst>
      <p:ext uri="{BB962C8B-B14F-4D97-AF65-F5344CB8AC3E}">
        <p14:creationId xmlns:p14="http://schemas.microsoft.com/office/powerpoint/2010/main" val="48877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4567-4FA0-AF6E-1725-BC31BD479E6B}"/>
              </a:ext>
            </a:extLst>
          </p:cNvPr>
          <p:cNvSpPr>
            <a:spLocks noGrp="1"/>
          </p:cNvSpPr>
          <p:nvPr>
            <p:ph type="title"/>
          </p:nvPr>
        </p:nvSpPr>
        <p:spPr/>
        <p:txBody>
          <a:bodyPr/>
          <a:lstStyle/>
          <a:p>
            <a:r>
              <a:rPr lang="en-GB" dirty="0"/>
              <a:t>Sourcing Data</a:t>
            </a:r>
          </a:p>
        </p:txBody>
      </p:sp>
      <p:sp>
        <p:nvSpPr>
          <p:cNvPr id="3" name="Content Placeholder 2">
            <a:extLst>
              <a:ext uri="{FF2B5EF4-FFF2-40B4-BE49-F238E27FC236}">
                <a16:creationId xmlns:a16="http://schemas.microsoft.com/office/drawing/2014/main" id="{E4542301-9E29-B651-6498-1DD71C463906}"/>
              </a:ext>
            </a:extLst>
          </p:cNvPr>
          <p:cNvSpPr>
            <a:spLocks noGrp="1"/>
          </p:cNvSpPr>
          <p:nvPr>
            <p:ph idx="1"/>
          </p:nvPr>
        </p:nvSpPr>
        <p:spPr/>
        <p:txBody>
          <a:bodyPr/>
          <a:lstStyle/>
          <a:p>
            <a:pPr>
              <a:buFont typeface="Arial" panose="020B0604020202020204" pitchFamily="34" charset="0"/>
              <a:buChar char="•"/>
            </a:pPr>
            <a:r>
              <a:rPr lang="en-GB" sz="3200" dirty="0"/>
              <a:t> Data originally sourced from Steam API:</a:t>
            </a:r>
          </a:p>
          <a:p>
            <a:pPr lvl="1">
              <a:buFont typeface="Arial" panose="020B0604020202020204" pitchFamily="34" charset="0"/>
              <a:buChar char="•"/>
            </a:pPr>
            <a:r>
              <a:rPr lang="en-GB" sz="2800" dirty="0"/>
              <a:t>75% market share of digital PC game distribution</a:t>
            </a:r>
          </a:p>
          <a:p>
            <a:pPr lvl="1">
              <a:buFont typeface="Arial" panose="020B0604020202020204" pitchFamily="34" charset="0"/>
              <a:buChar char="•"/>
            </a:pPr>
            <a:r>
              <a:rPr lang="en-GB" sz="2800" dirty="0"/>
              <a:t>34 000 video games available for sale</a:t>
            </a:r>
          </a:p>
          <a:p>
            <a:pPr lvl="1">
              <a:buFont typeface="Arial" panose="020B0604020202020204" pitchFamily="34" charset="0"/>
              <a:buChar char="•"/>
            </a:pPr>
            <a:r>
              <a:rPr lang="en-GB" sz="2800" dirty="0"/>
              <a:t>95 million monthly active users</a:t>
            </a:r>
          </a:p>
          <a:p>
            <a:pPr>
              <a:buFont typeface="Arial" panose="020B0604020202020204" pitchFamily="34" charset="0"/>
              <a:buChar char="•"/>
            </a:pPr>
            <a:r>
              <a:rPr lang="en-GB" sz="3000" dirty="0"/>
              <a:t>Final data set acquired from Kaggle</a:t>
            </a:r>
          </a:p>
          <a:p>
            <a:pPr marL="201168" lvl="1" indent="0">
              <a:buNone/>
            </a:pPr>
            <a:endParaRPr lang="en-GB" dirty="0"/>
          </a:p>
        </p:txBody>
      </p:sp>
    </p:spTree>
    <p:extLst>
      <p:ext uri="{BB962C8B-B14F-4D97-AF65-F5344CB8AC3E}">
        <p14:creationId xmlns:p14="http://schemas.microsoft.com/office/powerpoint/2010/main" val="354663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3982-C276-F8D7-55F2-155690A48DB8}"/>
              </a:ext>
            </a:extLst>
          </p:cNvPr>
          <p:cNvSpPr>
            <a:spLocks noGrp="1"/>
          </p:cNvSpPr>
          <p:nvPr>
            <p:ph type="title"/>
          </p:nvPr>
        </p:nvSpPr>
        <p:spPr/>
        <p:txBody>
          <a:bodyPr/>
          <a:lstStyle/>
          <a:p>
            <a:r>
              <a:rPr lang="en-GB" dirty="0"/>
              <a:t>Video Game Release</a:t>
            </a:r>
          </a:p>
        </p:txBody>
      </p:sp>
      <p:sp>
        <p:nvSpPr>
          <p:cNvPr id="3" name="Content Placeholder 2">
            <a:extLst>
              <a:ext uri="{FF2B5EF4-FFF2-40B4-BE49-F238E27FC236}">
                <a16:creationId xmlns:a16="http://schemas.microsoft.com/office/drawing/2014/main" id="{C0805A60-0393-3011-4771-E4BD2B9FA995}"/>
              </a:ext>
            </a:extLst>
          </p:cNvPr>
          <p:cNvSpPr>
            <a:spLocks noGrp="1"/>
          </p:cNvSpPr>
          <p:nvPr>
            <p:ph idx="1"/>
          </p:nvPr>
        </p:nvSpPr>
        <p:spPr/>
        <p:txBody>
          <a:bodyPr>
            <a:normAutofit/>
          </a:bodyPr>
          <a:lstStyle/>
          <a:p>
            <a:pPr>
              <a:buFont typeface="Arial" panose="020B0604020202020204" pitchFamily="34" charset="0"/>
              <a:buChar char="•"/>
            </a:pPr>
            <a:r>
              <a:rPr lang="en-GB" sz="3200" dirty="0"/>
              <a:t> Release Date</a:t>
            </a:r>
          </a:p>
          <a:p>
            <a:pPr>
              <a:buFont typeface="Arial" panose="020B0604020202020204" pitchFamily="34" charset="0"/>
              <a:buChar char="•"/>
            </a:pPr>
            <a:r>
              <a:rPr lang="en-GB" sz="3200" dirty="0"/>
              <a:t> Price</a:t>
            </a:r>
          </a:p>
          <a:p>
            <a:pPr>
              <a:buFont typeface="Arial" panose="020B0604020202020204" pitchFamily="34" charset="0"/>
              <a:buChar char="•"/>
            </a:pPr>
            <a:r>
              <a:rPr lang="en-GB" sz="3200" dirty="0"/>
              <a:t> Publishing Company</a:t>
            </a:r>
          </a:p>
          <a:p>
            <a:pPr>
              <a:buFont typeface="Arial" panose="020B0604020202020204" pitchFamily="34" charset="0"/>
              <a:buChar char="•"/>
            </a:pPr>
            <a:r>
              <a:rPr lang="en-GB" sz="3200" dirty="0"/>
              <a:t> Age Restriction</a:t>
            </a:r>
          </a:p>
        </p:txBody>
      </p:sp>
    </p:spTree>
    <p:extLst>
      <p:ext uri="{BB962C8B-B14F-4D97-AF65-F5344CB8AC3E}">
        <p14:creationId xmlns:p14="http://schemas.microsoft.com/office/powerpoint/2010/main" val="297475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EE8F3-5D01-E082-F68F-3CA1FDDC827E}"/>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Release Date</a:t>
            </a:r>
          </a:p>
        </p:txBody>
      </p:sp>
      <p:pic>
        <p:nvPicPr>
          <p:cNvPr id="9" name="Content Placeholder 8" descr="Chart, line chart&#10;&#10;Description automatically generated">
            <a:extLst>
              <a:ext uri="{FF2B5EF4-FFF2-40B4-BE49-F238E27FC236}">
                <a16:creationId xmlns:a16="http://schemas.microsoft.com/office/drawing/2014/main" id="{036A4117-AAAD-2E43-BF12-15430C9E4E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193" y="1239313"/>
            <a:ext cx="7649562" cy="4379373"/>
          </a:xfrm>
          <a:prstGeom prst="rect">
            <a:avLst/>
          </a:prstGeom>
        </p:spPr>
      </p:pic>
      <p:cxnSp>
        <p:nvCxnSpPr>
          <p:cNvPr id="22" name="Straight Connector 2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446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D4B43-51DC-4BCF-2547-1FFA5E54FEFD}"/>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100">
                <a:solidFill>
                  <a:schemeClr val="tx1">
                    <a:lumMod val="85000"/>
                    <a:lumOff val="15000"/>
                  </a:schemeClr>
                </a:solidFill>
              </a:rPr>
              <a:t>Publishing Company</a:t>
            </a:r>
          </a:p>
        </p:txBody>
      </p:sp>
      <p:pic>
        <p:nvPicPr>
          <p:cNvPr id="5" name="Content Placeholder 4" descr="Chart, bar chart&#10;&#10;Description automatically generated">
            <a:extLst>
              <a:ext uri="{FF2B5EF4-FFF2-40B4-BE49-F238E27FC236}">
                <a16:creationId xmlns:a16="http://schemas.microsoft.com/office/drawing/2014/main" id="{CA862B6F-7103-10EA-880B-E403F6D0D2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8953" y="336018"/>
            <a:ext cx="6398056" cy="5662280"/>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230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4D16-0C5F-518E-B2FA-9B13F59CC6CD}"/>
              </a:ext>
            </a:extLst>
          </p:cNvPr>
          <p:cNvSpPr>
            <a:spLocks noGrp="1"/>
          </p:cNvSpPr>
          <p:nvPr>
            <p:ph type="title"/>
          </p:nvPr>
        </p:nvSpPr>
        <p:spPr/>
        <p:txBody>
          <a:bodyPr/>
          <a:lstStyle/>
          <a:p>
            <a:r>
              <a:rPr lang="en-GB" dirty="0"/>
              <a:t>Video Game Popularity</a:t>
            </a:r>
          </a:p>
        </p:txBody>
      </p:sp>
      <p:sp>
        <p:nvSpPr>
          <p:cNvPr id="3" name="Content Placeholder 2">
            <a:extLst>
              <a:ext uri="{FF2B5EF4-FFF2-40B4-BE49-F238E27FC236}">
                <a16:creationId xmlns:a16="http://schemas.microsoft.com/office/drawing/2014/main" id="{1ADB36A8-5F7E-3E6E-5983-95D2477BF909}"/>
              </a:ext>
            </a:extLst>
          </p:cNvPr>
          <p:cNvSpPr>
            <a:spLocks noGrp="1"/>
          </p:cNvSpPr>
          <p:nvPr>
            <p:ph idx="1"/>
          </p:nvPr>
        </p:nvSpPr>
        <p:spPr/>
        <p:txBody>
          <a:bodyPr>
            <a:normAutofit/>
          </a:bodyPr>
          <a:lstStyle/>
          <a:p>
            <a:pPr>
              <a:buFont typeface="Arial" panose="020B0604020202020204" pitchFamily="34" charset="0"/>
              <a:buChar char="•"/>
            </a:pPr>
            <a:r>
              <a:rPr lang="en-GB" sz="3200" dirty="0"/>
              <a:t> Estimated number of ownership</a:t>
            </a:r>
          </a:p>
          <a:p>
            <a:pPr>
              <a:buFont typeface="Arial" panose="020B0604020202020204" pitchFamily="34" charset="0"/>
              <a:buChar char="•"/>
            </a:pPr>
            <a:r>
              <a:rPr lang="en-GB" sz="3200" dirty="0"/>
              <a:t> Total number of user reviews made</a:t>
            </a:r>
          </a:p>
        </p:txBody>
      </p:sp>
    </p:spTree>
    <p:extLst>
      <p:ext uri="{BB962C8B-B14F-4D97-AF65-F5344CB8AC3E}">
        <p14:creationId xmlns:p14="http://schemas.microsoft.com/office/powerpoint/2010/main" val="371658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0FBDE-072E-C91E-57CA-9DD9C75D0B8E}"/>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100">
                <a:solidFill>
                  <a:schemeClr val="tx1">
                    <a:lumMod val="85000"/>
                    <a:lumOff val="15000"/>
                  </a:schemeClr>
                </a:solidFill>
              </a:rPr>
              <a:t>Estimated Owners</a:t>
            </a:r>
          </a:p>
        </p:txBody>
      </p:sp>
      <p:pic>
        <p:nvPicPr>
          <p:cNvPr id="5" name="Content Placeholder 4" descr="Chart, treemap chart&#10;&#10;Description automatically generated">
            <a:extLst>
              <a:ext uri="{FF2B5EF4-FFF2-40B4-BE49-F238E27FC236}">
                <a16:creationId xmlns:a16="http://schemas.microsoft.com/office/drawing/2014/main" id="{060A3894-EB06-D2FA-2DCB-ABF117350A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295" y="412361"/>
            <a:ext cx="7030044" cy="5501010"/>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961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4F60D-1482-DE50-B2D5-4A5C78B0766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Review Count</a:t>
            </a:r>
          </a:p>
        </p:txBody>
      </p:sp>
      <p:pic>
        <p:nvPicPr>
          <p:cNvPr id="5" name="Content Placeholder 4" descr="Chart, scatter chart&#10;&#10;Description automatically generated">
            <a:extLst>
              <a:ext uri="{FF2B5EF4-FFF2-40B4-BE49-F238E27FC236}">
                <a16:creationId xmlns:a16="http://schemas.microsoft.com/office/drawing/2014/main" id="{FA75FBA3-F023-4DD1-D42C-70F4B29C7D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5011" y="320998"/>
            <a:ext cx="6431998" cy="5692319"/>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85539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TotalTime>
  <Words>891</Words>
  <Application>Microsoft Office PowerPoint</Application>
  <PresentationFormat>Widescreen</PresentationFormat>
  <Paragraphs>70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What Factors Influence Video Game Success?</vt:lpstr>
      <vt:lpstr>‘Factors’ and ‘Success’</vt:lpstr>
      <vt:lpstr>Sourcing Data</vt:lpstr>
      <vt:lpstr>Video Game Release</vt:lpstr>
      <vt:lpstr>Release Date</vt:lpstr>
      <vt:lpstr>Publishing Company</vt:lpstr>
      <vt:lpstr>Video Game Popularity</vt:lpstr>
      <vt:lpstr>Estimated Owners</vt:lpstr>
      <vt:lpstr>Review Count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Factors Influence Video Game Success?</dc:title>
  <dc:creator>Tomasz Wasowski</dc:creator>
  <cp:lastModifiedBy>Tomasz Wasowski</cp:lastModifiedBy>
  <cp:revision>7</cp:revision>
  <dcterms:created xsi:type="dcterms:W3CDTF">2022-05-15T19:41:51Z</dcterms:created>
  <dcterms:modified xsi:type="dcterms:W3CDTF">2022-05-15T21:06:14Z</dcterms:modified>
</cp:coreProperties>
</file>