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7" r:id="rId4"/>
    <p:sldId id="25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7" r:id="rId15"/>
    <p:sldId id="268" r:id="rId16"/>
    <p:sldId id="270" r:id="rId17"/>
    <p:sldId id="271" r:id="rId18"/>
    <p:sldId id="272" r:id="rId19"/>
    <p:sldId id="273" r:id="rId20"/>
    <p:sldId id="278" r:id="rId21"/>
    <p:sldId id="2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16C70-70F5-6F2E-50A4-B28F8F60D3E6}" v="68" dt="2025-03-02T15:33:42.311"/>
    <p1510:client id="{66588F37-F3E5-0518-1E05-CB996FB0F7EC}" v="288" dt="2025-03-02T16:32:45.588"/>
    <p1510:client id="{CAAA9FD1-481A-60DF-653B-29C021A4E1CE}" v="820" dt="2025-03-02T15:54:25.609"/>
    <p1510:client id="{F6E52616-D1B2-6D8D-7946-19B33BA21784}" v="40" dt="2025-03-02T16:51:51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B88ED1-3A08-4D15-9CC3-E016AE4C86F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1FA46D0-C58E-40AF-BC5D-BC44338F2FDA}">
      <dgm:prSet/>
      <dgm:spPr/>
      <dgm:t>
        <a:bodyPr/>
        <a:lstStyle/>
        <a:p>
          <a:r>
            <a:rPr lang="en-US"/>
            <a:t>Low-End Setup (£400 - £1000)</a:t>
          </a:r>
        </a:p>
      </dgm:t>
    </dgm:pt>
    <dgm:pt modelId="{A292D375-34AF-4719-9427-8F94E10BFA90}" type="parTrans" cxnId="{32B6B305-81B6-4336-B023-4FF4182060A4}">
      <dgm:prSet/>
      <dgm:spPr/>
      <dgm:t>
        <a:bodyPr/>
        <a:lstStyle/>
        <a:p>
          <a:endParaRPr lang="en-US"/>
        </a:p>
      </dgm:t>
    </dgm:pt>
    <dgm:pt modelId="{249DC8DD-7495-49A0-BCB6-2A77EE2CA786}" type="sibTrans" cxnId="{32B6B305-81B6-4336-B023-4FF4182060A4}">
      <dgm:prSet/>
      <dgm:spPr/>
      <dgm:t>
        <a:bodyPr/>
        <a:lstStyle/>
        <a:p>
          <a:endParaRPr lang="en-US"/>
        </a:p>
      </dgm:t>
    </dgm:pt>
    <dgm:pt modelId="{E1C6E9E8-C04B-4481-B6B2-BD18E2F4FDBD}">
      <dgm:prSet/>
      <dgm:spPr/>
      <dgm:t>
        <a:bodyPr/>
        <a:lstStyle/>
        <a:p>
          <a:r>
            <a:rPr lang="en-US"/>
            <a:t>High-End Setup (£1000 - £3,500) </a:t>
          </a:r>
        </a:p>
      </dgm:t>
    </dgm:pt>
    <dgm:pt modelId="{C2075E29-A413-47F0-ACBD-E8651E645896}" type="parTrans" cxnId="{4FD92390-2CCE-462A-AB96-356E864D55F7}">
      <dgm:prSet/>
      <dgm:spPr/>
      <dgm:t>
        <a:bodyPr/>
        <a:lstStyle/>
        <a:p>
          <a:endParaRPr lang="en-US"/>
        </a:p>
      </dgm:t>
    </dgm:pt>
    <dgm:pt modelId="{CC3618C6-86CE-4269-BF6C-6712806E5A23}" type="sibTrans" cxnId="{4FD92390-2CCE-462A-AB96-356E864D55F7}">
      <dgm:prSet/>
      <dgm:spPr/>
      <dgm:t>
        <a:bodyPr/>
        <a:lstStyle/>
        <a:p>
          <a:endParaRPr lang="en-US"/>
        </a:p>
      </dgm:t>
    </dgm:pt>
    <dgm:pt modelId="{1692B859-C334-48A9-A833-1C49B7621491}" type="pres">
      <dgm:prSet presAssocID="{A2B88ED1-3A08-4D15-9CC3-E016AE4C86F7}" presName="diagram" presStyleCnt="0">
        <dgm:presLayoutVars>
          <dgm:dir/>
          <dgm:resizeHandles val="exact"/>
        </dgm:presLayoutVars>
      </dgm:prSet>
      <dgm:spPr/>
    </dgm:pt>
    <dgm:pt modelId="{1F6A3842-53DB-4A71-97E2-DD91DDACB5C7}" type="pres">
      <dgm:prSet presAssocID="{71FA46D0-C58E-40AF-BC5D-BC44338F2FDA}" presName="node" presStyleLbl="node1" presStyleIdx="0" presStyleCnt="2">
        <dgm:presLayoutVars>
          <dgm:bulletEnabled val="1"/>
        </dgm:presLayoutVars>
      </dgm:prSet>
      <dgm:spPr/>
    </dgm:pt>
    <dgm:pt modelId="{75AC501E-CA1C-44E4-A9EC-5C67EAAC3FE6}" type="pres">
      <dgm:prSet presAssocID="{249DC8DD-7495-49A0-BCB6-2A77EE2CA786}" presName="sibTrans" presStyleCnt="0"/>
      <dgm:spPr/>
    </dgm:pt>
    <dgm:pt modelId="{8595CC07-6B2D-49AA-94E5-0B71131D3C04}" type="pres">
      <dgm:prSet presAssocID="{E1C6E9E8-C04B-4481-B6B2-BD18E2F4FDBD}" presName="node" presStyleLbl="node1" presStyleIdx="1" presStyleCnt="2">
        <dgm:presLayoutVars>
          <dgm:bulletEnabled val="1"/>
        </dgm:presLayoutVars>
      </dgm:prSet>
      <dgm:spPr/>
    </dgm:pt>
  </dgm:ptLst>
  <dgm:cxnLst>
    <dgm:cxn modelId="{32B6B305-81B6-4336-B023-4FF4182060A4}" srcId="{A2B88ED1-3A08-4D15-9CC3-E016AE4C86F7}" destId="{71FA46D0-C58E-40AF-BC5D-BC44338F2FDA}" srcOrd="0" destOrd="0" parTransId="{A292D375-34AF-4719-9427-8F94E10BFA90}" sibTransId="{249DC8DD-7495-49A0-BCB6-2A77EE2CA786}"/>
    <dgm:cxn modelId="{098F530D-FD31-48AA-9D38-4C1FD728D806}" type="presOf" srcId="{E1C6E9E8-C04B-4481-B6B2-BD18E2F4FDBD}" destId="{8595CC07-6B2D-49AA-94E5-0B71131D3C04}" srcOrd="0" destOrd="0" presId="urn:microsoft.com/office/officeart/2005/8/layout/default"/>
    <dgm:cxn modelId="{A7CCA48A-6E04-44B9-B561-D1F29F8C91BF}" type="presOf" srcId="{71FA46D0-C58E-40AF-BC5D-BC44338F2FDA}" destId="{1F6A3842-53DB-4A71-97E2-DD91DDACB5C7}" srcOrd="0" destOrd="0" presId="urn:microsoft.com/office/officeart/2005/8/layout/default"/>
    <dgm:cxn modelId="{4FD92390-2CCE-462A-AB96-356E864D55F7}" srcId="{A2B88ED1-3A08-4D15-9CC3-E016AE4C86F7}" destId="{E1C6E9E8-C04B-4481-B6B2-BD18E2F4FDBD}" srcOrd="1" destOrd="0" parTransId="{C2075E29-A413-47F0-ACBD-E8651E645896}" sibTransId="{CC3618C6-86CE-4269-BF6C-6712806E5A23}"/>
    <dgm:cxn modelId="{07B9D6BC-8B10-45C4-A0DE-3924C8F49EF0}" type="presOf" srcId="{A2B88ED1-3A08-4D15-9CC3-E016AE4C86F7}" destId="{1692B859-C334-48A9-A833-1C49B7621491}" srcOrd="0" destOrd="0" presId="urn:microsoft.com/office/officeart/2005/8/layout/default"/>
    <dgm:cxn modelId="{D79010B1-C89A-4667-8104-9D24386411D0}" type="presParOf" srcId="{1692B859-C334-48A9-A833-1C49B7621491}" destId="{1F6A3842-53DB-4A71-97E2-DD91DDACB5C7}" srcOrd="0" destOrd="0" presId="urn:microsoft.com/office/officeart/2005/8/layout/default"/>
    <dgm:cxn modelId="{2703BE34-1E27-451C-A534-03A1330FB5AE}" type="presParOf" srcId="{1692B859-C334-48A9-A833-1C49B7621491}" destId="{75AC501E-CA1C-44E4-A9EC-5C67EAAC3FE6}" srcOrd="1" destOrd="0" presId="urn:microsoft.com/office/officeart/2005/8/layout/default"/>
    <dgm:cxn modelId="{C5114F32-C5A2-48A6-9CA2-C5C2D5795F3F}" type="presParOf" srcId="{1692B859-C334-48A9-A833-1C49B7621491}" destId="{8595CC07-6B2D-49AA-94E5-0B71131D3C0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A3842-53DB-4A71-97E2-DD91DDACB5C7}">
      <dsp:nvSpPr>
        <dsp:cNvPr id="0" name=""/>
        <dsp:cNvSpPr/>
      </dsp:nvSpPr>
      <dsp:spPr>
        <a:xfrm>
          <a:off x="613916" y="3019"/>
          <a:ext cx="3801367" cy="22808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Low-End Setup (£400 - £1000)</a:t>
          </a:r>
        </a:p>
      </dsp:txBody>
      <dsp:txXfrm>
        <a:off x="613916" y="3019"/>
        <a:ext cx="3801367" cy="2280820"/>
      </dsp:txXfrm>
    </dsp:sp>
    <dsp:sp modelId="{8595CC07-6B2D-49AA-94E5-0B71131D3C04}">
      <dsp:nvSpPr>
        <dsp:cNvPr id="0" name=""/>
        <dsp:cNvSpPr/>
      </dsp:nvSpPr>
      <dsp:spPr>
        <a:xfrm>
          <a:off x="613916" y="2663977"/>
          <a:ext cx="3801367" cy="2280820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High-End Setup (£1000 - £3,500) </a:t>
          </a:r>
        </a:p>
      </dsp:txBody>
      <dsp:txXfrm>
        <a:off x="613916" y="2663977"/>
        <a:ext cx="3801367" cy="2280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Introducing Heron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By: Mathew Ankunda (2410642), Edward Tega (2179610) &amp; Jodh Bhangal (2326991)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ack and white drawing of a bird&#10;&#10;AI-generated content may be incorrect.">
            <a:extLst>
              <a:ext uri="{FF2B5EF4-FFF2-40B4-BE49-F238E27FC236}">
                <a16:creationId xmlns:a16="http://schemas.microsoft.com/office/drawing/2014/main" id="{3570902D-39AA-6291-0050-A7C453104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28" y="4904405"/>
            <a:ext cx="1783761" cy="194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F16D0-1950-76BA-3293-66BC597D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br>
              <a:rPr lang="en-US" sz="3600">
                <a:solidFill>
                  <a:schemeClr val="tx2"/>
                </a:solidFill>
                <a:latin typeface="Avenir Next LT Pro"/>
              </a:rPr>
            </a:br>
            <a:r>
              <a:rPr lang="en-US" sz="3600">
                <a:solidFill>
                  <a:schemeClr val="tx2"/>
                </a:solidFill>
                <a:latin typeface="Avenir Next LT Pro"/>
              </a:rPr>
              <a:t>Energy Impact 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0706C-E1DA-F077-0247-B6370DF3A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600">
                <a:solidFill>
                  <a:schemeClr val="tx2"/>
                </a:solidFill>
              </a:rPr>
              <a:t> </a:t>
            </a:r>
            <a:r>
              <a:rPr lang="en-US" sz="1600">
                <a:solidFill>
                  <a:schemeClr val="tx2"/>
                </a:solidFill>
                <a:latin typeface="Avenir Next LT Pro"/>
              </a:rPr>
              <a:t>1. Pros</a:t>
            </a:r>
          </a:p>
          <a:p>
            <a:pPr marL="342900" indent="-342900"/>
            <a:r>
              <a:rPr lang="en-US" sz="1600">
                <a:solidFill>
                  <a:schemeClr val="tx2"/>
                </a:solidFill>
                <a:latin typeface="Avenir Next LT Pro"/>
              </a:rPr>
              <a:t>Sustainable energy source (renewable, eco-friendly &amp; minimized carbon footprint)</a:t>
            </a:r>
          </a:p>
          <a:p>
            <a:pPr marL="342900" indent="-342900"/>
            <a:r>
              <a:rPr lang="en-US" sz="1600">
                <a:solidFill>
                  <a:schemeClr val="tx2"/>
                </a:solidFill>
                <a:latin typeface="Avenir Next LT Pro"/>
              </a:rPr>
              <a:t>Reduced operating costs (reduced reliance on power grids)</a:t>
            </a:r>
          </a:p>
          <a:p>
            <a:pPr marL="342900" indent="-342900"/>
            <a:r>
              <a:rPr lang="en-US" sz="1600">
                <a:solidFill>
                  <a:schemeClr val="tx2"/>
                </a:solidFill>
                <a:latin typeface="Avenir Next LT Pro"/>
              </a:rPr>
              <a:t>Energy independence</a:t>
            </a:r>
          </a:p>
          <a:p>
            <a:r>
              <a:rPr lang="en-US" sz="1600">
                <a:solidFill>
                  <a:schemeClr val="tx2"/>
                </a:solidFill>
                <a:latin typeface="Avenir Next LT Pro"/>
              </a:rPr>
              <a:t>(keeps the VRS operational even during peak energy demand times or grid outages)</a:t>
            </a:r>
            <a:endParaRPr lang="en-GB" sz="1600">
              <a:solidFill>
                <a:schemeClr val="tx2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9821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042B7F-4523-50C7-9BBB-DA0BE61C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br>
              <a:rPr lang="en-US" sz="3600">
                <a:solidFill>
                  <a:schemeClr val="tx2"/>
                </a:solidFill>
                <a:latin typeface="Avenir Next LT Pro"/>
              </a:rPr>
            </a:br>
            <a:r>
              <a:rPr lang="en-US" sz="3600">
                <a:solidFill>
                  <a:schemeClr val="tx2"/>
                </a:solidFill>
                <a:latin typeface="Avenir Next LT Pro"/>
              </a:rPr>
              <a:t>Energy Impact 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0923-242B-389C-6828-FBB5D163F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  <a:latin typeface="Avenir Next LT Pro"/>
              </a:rPr>
              <a:t>2. Cons </a:t>
            </a:r>
          </a:p>
          <a:p>
            <a:pPr marL="342900" indent="-342900">
              <a:buFont typeface="Arial"/>
              <a:buChar char="•"/>
            </a:pPr>
            <a:r>
              <a:rPr lang="en-US" sz="1800">
                <a:solidFill>
                  <a:schemeClr val="tx2"/>
                </a:solidFill>
                <a:latin typeface="Avenir Next LT Pro"/>
              </a:rPr>
              <a:t>Inconsistent energy supply (reliance on backup power during cloudy days/nights increasing energy impact)</a:t>
            </a:r>
          </a:p>
          <a:p>
            <a:pPr marL="342900" indent="-342900">
              <a:buFont typeface="Arial"/>
              <a:buChar char="•"/>
            </a:pPr>
            <a:r>
              <a:rPr lang="en-US" sz="1800">
                <a:solidFill>
                  <a:schemeClr val="tx2"/>
                </a:solidFill>
                <a:latin typeface="Avenir Next LT Pro"/>
              </a:rPr>
              <a:t>Storage limitations (when energy storage isn't sufficient (batteries), could lead to inefficient energy supply hence requiring backup systems)</a:t>
            </a:r>
            <a:endParaRPr lang="en-GB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770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8710C1-2110-4D80-5C74-D7AFDC08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br>
              <a:rPr lang="en-US" sz="4000">
                <a:solidFill>
                  <a:schemeClr val="tx2"/>
                </a:solidFill>
                <a:latin typeface="Avenir Next LT Pro"/>
              </a:rPr>
            </a:br>
            <a:r>
              <a:rPr lang="en-US" sz="4000">
                <a:solidFill>
                  <a:schemeClr val="tx2"/>
                </a:solidFill>
                <a:latin typeface="Avenir Next LT Pro"/>
              </a:rPr>
              <a:t>System Requirements &amp; Costs </a:t>
            </a: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371B9-9397-D9C9-1D75-9383C52BB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  <a:latin typeface="Avenir Next LT Pro"/>
              </a:rPr>
              <a:t>High-Quality Quality Microphones (£50-£300)</a:t>
            </a:r>
          </a:p>
          <a:p>
            <a:r>
              <a:rPr lang="en-US" sz="1800">
                <a:solidFill>
                  <a:schemeClr val="tx2"/>
                </a:solidFill>
                <a:latin typeface="Avenir Next LT Pro"/>
              </a:rPr>
              <a:t>Reliable Internet (£20-£100/month)</a:t>
            </a:r>
          </a:p>
          <a:p>
            <a:r>
              <a:rPr lang="en-US" sz="1800">
                <a:solidFill>
                  <a:schemeClr val="tx2"/>
                </a:solidFill>
                <a:latin typeface="Avenir Next LT Pro"/>
              </a:rPr>
              <a:t>Noise Cancellation Technology (£100-£200) </a:t>
            </a:r>
          </a:p>
          <a:p>
            <a:r>
              <a:rPr lang="en-US" sz="1800">
                <a:solidFill>
                  <a:schemeClr val="tx2"/>
                </a:solidFill>
                <a:latin typeface="Avenir Next LT Pro"/>
              </a:rPr>
              <a:t>Speech-Recognition Software (free-£80/month)</a:t>
            </a:r>
          </a:p>
          <a:p>
            <a:r>
              <a:rPr lang="en-US" sz="1800">
                <a:solidFill>
                  <a:schemeClr val="tx2"/>
                </a:solidFill>
                <a:latin typeface="Avenir Next LT Pro"/>
              </a:rPr>
              <a:t>User Privacy and Security Features (variable)</a:t>
            </a:r>
            <a:endParaRPr lang="en-GB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48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79A65D-CC5E-856C-D307-6F593DFBD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8086AEC-04C2-4BC4-BFB8-0135965C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C3BE3F-B8A9-4DC9-A867-EC91736FA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A2F3D1-53F2-478B-949B-6D4EA2E4E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455386"/>
            <a:ext cx="5378624" cy="6402614"/>
            <a:chOff x="-19221" y="197691"/>
            <a:chExt cx="5378624" cy="64026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53A4EE-6F9B-4EC8-9840-708F509D9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D8289AA-777C-4230-BABC-203458BF6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9D76777-71BF-4FFF-B568-E58E46EB1C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2CDCD53-6393-431A-9E75-109BC8362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62198F-7D76-4A2A-9669-40E5E8A3C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0B6083-D227-9085-B697-E0754C6C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23236"/>
            <a:ext cx="3659777" cy="282090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  <a:latin typeface="Avenir Next LT Pro"/>
              </a:rPr>
              <a:t>Totality of System Setup Costs </a:t>
            </a:r>
            <a:endParaRPr lang="en-US" sz="4000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7DC117-F4FE-F4E3-75C4-9263FDA07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063347"/>
              </p:ext>
            </p:extLst>
          </p:nvPr>
        </p:nvGraphicFramePr>
        <p:xfrm>
          <a:off x="6355080" y="955653"/>
          <a:ext cx="5029200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5206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12788-7875-02DD-9C01-A48E7432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Financials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E61FA-9699-D6FA-55C2-6D342A03A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>
                <a:solidFill>
                  <a:schemeClr val="tx2"/>
                </a:solidFill>
              </a:rPr>
              <a:t> </a:t>
            </a:r>
            <a:r>
              <a:rPr lang="en-GB" sz="2000">
                <a:solidFill>
                  <a:schemeClr val="tx2"/>
                </a:solidFill>
                <a:latin typeface="Avenir Next LT Pro"/>
              </a:rPr>
              <a:t>£50,000 – £80,000 (consultation, sensors, and network infrastructure planning)</a:t>
            </a:r>
            <a:endParaRPr lang="en-US" sz="2000">
              <a:solidFill>
                <a:schemeClr val="tx2"/>
              </a:solidFill>
              <a:latin typeface="Avenir Next LT Pro"/>
            </a:endParaRPr>
          </a:p>
          <a:p>
            <a:r>
              <a:rPr lang="en-GB" sz="2000">
                <a:solidFill>
                  <a:schemeClr val="tx2"/>
                </a:solidFill>
                <a:latin typeface="Avenir Next LT Pro"/>
              </a:rPr>
              <a:t>£350,000 – £450,000 (expansion, AI model refinement, integration with other campus systems)</a:t>
            </a:r>
            <a:endParaRPr lang="en-US" sz="2000">
              <a:solidFill>
                <a:schemeClr val="tx2"/>
              </a:solidFill>
              <a:latin typeface="Avenir Next LT Pro"/>
            </a:endParaRPr>
          </a:p>
          <a:p>
            <a:r>
              <a:rPr lang="en-GB" sz="2000">
                <a:solidFill>
                  <a:schemeClr val="tx2"/>
                </a:solidFill>
                <a:latin typeface="Avenir Next LT Pro"/>
              </a:rPr>
              <a:t>£300,000 – £400,000 (hardware, software, installation, AI training)</a:t>
            </a:r>
            <a:endParaRPr lang="en-US" sz="2000">
              <a:solidFill>
                <a:schemeClr val="tx2"/>
              </a:solidFill>
              <a:latin typeface="Avenir Next LT Pro"/>
            </a:endParaRPr>
          </a:p>
          <a:p>
            <a:r>
              <a:rPr lang="en-GB" sz="2000">
                <a:solidFill>
                  <a:schemeClr val="tx2"/>
                </a:solidFill>
                <a:latin typeface="Avenir Next LT Pro"/>
              </a:rPr>
              <a:t>£50,000 – £100,000 annually (maintenance, AI updates, continued optimizations)</a:t>
            </a:r>
            <a:endParaRPr lang="en-GB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750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FE0982-6CA0-D75F-68DE-FCB9E9EAC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F30155-F72B-5B7E-6564-ED66BC2C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br>
              <a:rPr lang="en-GB" sz="3600">
                <a:solidFill>
                  <a:schemeClr val="tx2"/>
                </a:solidFill>
              </a:rPr>
            </a:br>
            <a:r>
              <a:rPr lang="en-GB" sz="3600">
                <a:solidFill>
                  <a:schemeClr val="tx2"/>
                </a:solidFill>
              </a:rPr>
              <a:t>Financial Viability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A917-D813-FF58-46B8-FE3A384F2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  <a:latin typeface="Avenir Next LT Pro"/>
              </a:rPr>
              <a:t>Estimated 20-40% reduction in energy costs, leading to annual savings of £150,000–£300,000. </a:t>
            </a:r>
          </a:p>
          <a:p>
            <a:r>
              <a:rPr lang="en-US" sz="2000">
                <a:solidFill>
                  <a:schemeClr val="tx2"/>
                </a:solidFill>
                <a:latin typeface="Avenir Next LT Pro"/>
              </a:rPr>
              <a:t>The maximum investment of £800,000 can be recovered within 3–6 years.</a:t>
            </a:r>
          </a:p>
          <a:p>
            <a:r>
              <a:rPr lang="en-US" sz="2000">
                <a:solidFill>
                  <a:schemeClr val="tx2"/>
                </a:solidFill>
                <a:latin typeface="Avenir Next LT Pro"/>
              </a:rPr>
              <a:t>Long-term sustainability benefits, reduced operational expenses, and enhanced campus efficiency</a:t>
            </a:r>
            <a:endParaRPr lang="en-GB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500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4D2AC-2C8F-1DB9-79C6-321E02F10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br>
              <a:rPr lang="en-GB" sz="3600">
                <a:solidFill>
                  <a:schemeClr val="tx2"/>
                </a:solidFill>
              </a:rPr>
            </a:br>
            <a:r>
              <a:rPr lang="en-GB" sz="3600">
                <a:solidFill>
                  <a:schemeClr val="tx2"/>
                </a:solidFill>
              </a:rPr>
              <a:t>Scalability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81E1-FD10-B6A1-F52B-5C178F103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  <a:latin typeface="Avenir Next LT Pro"/>
              </a:rPr>
              <a:t>Modular Deployment</a:t>
            </a:r>
          </a:p>
          <a:p>
            <a:r>
              <a:rPr lang="en-US" sz="2000">
                <a:solidFill>
                  <a:schemeClr val="tx2"/>
                </a:solidFill>
                <a:latin typeface="Avenir Next LT Pro"/>
              </a:rPr>
              <a:t>Cloud-Based Infrastructure</a:t>
            </a:r>
          </a:p>
          <a:p>
            <a:r>
              <a:rPr lang="en-US" sz="2000">
                <a:solidFill>
                  <a:schemeClr val="tx2"/>
                </a:solidFill>
                <a:latin typeface="Avenir Next LT Pro"/>
              </a:rPr>
              <a:t>Smart grids, and Renewable Energy Sources.</a:t>
            </a:r>
          </a:p>
          <a:p>
            <a:endParaRPr lang="en-GB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234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F27B3B-8BB9-034F-62C1-2E0CD0A2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br>
              <a:rPr lang="en-GB" sz="4000">
                <a:solidFill>
                  <a:schemeClr val="tx2"/>
                </a:solidFill>
              </a:rPr>
            </a:br>
            <a:r>
              <a:rPr lang="en-GB" sz="4000">
                <a:solidFill>
                  <a:schemeClr val="tx2"/>
                </a:solidFill>
              </a:rPr>
              <a:t>Evaluating Technical Viability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02B29-43C7-BF8F-4CE9-4334A400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 </a:t>
            </a:r>
            <a:r>
              <a:rPr lang="en-GB" sz="1800">
                <a:solidFill>
                  <a:schemeClr val="tx2"/>
                </a:solidFill>
                <a:latin typeface="Avenir Next LT Pro"/>
              </a:rPr>
              <a:t>Pros:</a:t>
            </a:r>
            <a:endParaRPr lang="en-US" sz="1800">
              <a:solidFill>
                <a:schemeClr val="tx2"/>
              </a:solidFill>
              <a:latin typeface="Avenir Next LT Pro"/>
            </a:endParaRPr>
          </a:p>
          <a:p>
            <a:r>
              <a:rPr lang="en-GB" sz="1800">
                <a:solidFill>
                  <a:schemeClr val="tx2"/>
                </a:solidFill>
                <a:latin typeface="Avenir Next LT Pro"/>
              </a:rPr>
              <a:t>Energy Efficiency Using Automation</a:t>
            </a:r>
            <a:endParaRPr lang="en-US" sz="1800">
              <a:solidFill>
                <a:schemeClr val="tx2"/>
              </a:solidFill>
              <a:latin typeface="Avenir Next LT Pro"/>
            </a:endParaRPr>
          </a:p>
          <a:p>
            <a:r>
              <a:rPr lang="en-GB" sz="1800">
                <a:solidFill>
                  <a:schemeClr val="tx2"/>
                </a:solidFill>
                <a:latin typeface="Avenir Next LT Pro"/>
              </a:rPr>
              <a:t>Hands Free Control </a:t>
            </a:r>
            <a:endParaRPr lang="en-US" sz="1800">
              <a:solidFill>
                <a:schemeClr val="tx2"/>
              </a:solidFill>
              <a:latin typeface="Avenir Next LT Pro"/>
            </a:endParaRPr>
          </a:p>
          <a:p>
            <a:r>
              <a:rPr lang="en-GB" sz="1800">
                <a:solidFill>
                  <a:schemeClr val="tx2"/>
                </a:solidFill>
                <a:latin typeface="Avenir Next LT Pro"/>
              </a:rPr>
              <a:t>Seamless Integration With Smart Systems</a:t>
            </a:r>
            <a:endParaRPr lang="en-GB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37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58AAA-8EEF-D097-932C-2816A81C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br>
              <a:rPr lang="en-GB" sz="3600">
                <a:solidFill>
                  <a:schemeClr val="tx2"/>
                </a:solidFill>
              </a:rPr>
            </a:br>
            <a:r>
              <a:rPr lang="en-GB" sz="3600">
                <a:solidFill>
                  <a:schemeClr val="tx2"/>
                </a:solidFill>
              </a:rPr>
              <a:t>Evaluating Technical Viability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80B9-14D4-C746-8AB0-3A5944CC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812" y="1032987"/>
            <a:ext cx="4919108" cy="4792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>
                <a:solidFill>
                  <a:schemeClr val="tx2"/>
                </a:solidFill>
              </a:rPr>
              <a:t> </a:t>
            </a:r>
            <a:r>
              <a:rPr lang="en-GB" sz="2000">
                <a:solidFill>
                  <a:schemeClr val="tx2"/>
                </a:solidFill>
                <a:latin typeface="Avenir Next LT Pro"/>
              </a:rPr>
              <a:t>Cons:</a:t>
            </a:r>
            <a:endParaRPr lang="en-US" sz="2000">
              <a:solidFill>
                <a:schemeClr val="tx2"/>
              </a:solidFill>
              <a:latin typeface="Avenir Next LT Pro"/>
            </a:endParaRPr>
          </a:p>
          <a:p>
            <a:r>
              <a:rPr lang="en-GB" sz="2000">
                <a:solidFill>
                  <a:schemeClr val="tx2"/>
                </a:solidFill>
                <a:latin typeface="Avenir Next LT Pro"/>
              </a:rPr>
              <a:t>Privacy Concerns</a:t>
            </a:r>
            <a:endParaRPr lang="en-US" sz="2000">
              <a:solidFill>
                <a:schemeClr val="tx2"/>
              </a:solidFill>
              <a:latin typeface="Avenir Next LT Pro"/>
            </a:endParaRPr>
          </a:p>
          <a:p>
            <a:r>
              <a:rPr lang="en-GB" sz="2000">
                <a:solidFill>
                  <a:schemeClr val="tx2"/>
                </a:solidFill>
                <a:latin typeface="Avenir Next LT Pro"/>
              </a:rPr>
              <a:t>Accuracy </a:t>
            </a:r>
            <a:endParaRPr lang="en-US" sz="2000">
              <a:solidFill>
                <a:schemeClr val="tx2"/>
              </a:solidFill>
              <a:latin typeface="Avenir Next LT Pro"/>
            </a:endParaRPr>
          </a:p>
          <a:p>
            <a:r>
              <a:rPr lang="en-GB" sz="2000">
                <a:solidFill>
                  <a:schemeClr val="tx2"/>
                </a:solidFill>
                <a:latin typeface="Avenir Next LT Pro"/>
              </a:rPr>
              <a:t>Dependance on WiFi and Power Grids</a:t>
            </a:r>
            <a:endParaRPr lang="en-GB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128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A81CB-74E9-29AE-19B1-3467199C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</p:spPr>
        <p:txBody>
          <a:bodyPr>
            <a:normAutofit/>
          </a:bodyPr>
          <a:lstStyle/>
          <a:p>
            <a:br>
              <a:rPr lang="en-GB" sz="3600">
                <a:solidFill>
                  <a:schemeClr val="tx2"/>
                </a:solidFill>
              </a:rPr>
            </a:br>
            <a:r>
              <a:rPr lang="en-GB" sz="3600">
                <a:solidFill>
                  <a:schemeClr val="tx2"/>
                </a:solidFill>
              </a:rPr>
              <a:t>How ARU will benefit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553BB-89D7-BF46-154A-1ECB0C919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553134"/>
            <a:ext cx="6128539" cy="375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  <a:latin typeface="Avenir Next LT Pro"/>
              </a:rPr>
              <a:t>Energy cost reduction: 20-40% savings per year (~£200,000 to £300,000)</a:t>
            </a:r>
          </a:p>
          <a:p>
            <a:r>
              <a:rPr lang="en-US" sz="1800">
                <a:solidFill>
                  <a:schemeClr val="tx2"/>
                </a:solidFill>
                <a:latin typeface="Avenir Next LT Pro"/>
              </a:rPr>
              <a:t>Sustainability impact: Lower carbon footprint</a:t>
            </a:r>
          </a:p>
          <a:p>
            <a:r>
              <a:rPr lang="en-US" sz="1800">
                <a:solidFill>
                  <a:schemeClr val="tx2"/>
                </a:solidFill>
                <a:latin typeface="Avenir Next LT Pro"/>
              </a:rPr>
              <a:t>Operational efficiency: Reduced manual intervention, improved facility management</a:t>
            </a:r>
          </a:p>
          <a:p>
            <a:r>
              <a:rPr lang="en-US" sz="1800">
                <a:solidFill>
                  <a:schemeClr val="tx2"/>
                </a:solidFill>
                <a:latin typeface="Avenir Next LT Pro"/>
              </a:rPr>
              <a:t>Student &amp; faculty comfort: AI-driven adaptive environments improve productivity</a:t>
            </a:r>
            <a:endParaRPr lang="en-GB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486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ue and black logo&#10;&#10;AI-generated content may be incorrect.">
            <a:extLst>
              <a:ext uri="{FF2B5EF4-FFF2-40B4-BE49-F238E27FC236}">
                <a16:creationId xmlns:a16="http://schemas.microsoft.com/office/drawing/2014/main" id="{DA07B979-D19F-0B5B-A3DF-84B35E336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396" y="643467"/>
            <a:ext cx="6887208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4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4695F26-39DB-450E-B464-9C76CD233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232D9-027B-96AB-EE6B-7107553C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249" y="-2331"/>
            <a:ext cx="5011473" cy="1773936"/>
          </a:xfrm>
        </p:spPr>
        <p:txBody>
          <a:bodyPr>
            <a:normAutofit fontScale="90000"/>
          </a:bodyPr>
          <a:lstStyle/>
          <a:p>
            <a:br>
              <a:rPr lang="en-US" sz="3600">
                <a:solidFill>
                  <a:schemeClr val="tx2"/>
                </a:solidFill>
              </a:rPr>
            </a:br>
            <a:br>
              <a:rPr lang="en-US" sz="3600"/>
            </a:br>
            <a:br>
              <a:rPr lang="en-US" sz="3600"/>
            </a:br>
            <a:r>
              <a:rPr lang="en-US" sz="3600">
                <a:solidFill>
                  <a:schemeClr val="tx2"/>
                </a:solidFill>
              </a:rPr>
              <a:t>Dashboard prototypes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72070F7-E065-4D60-8938-9FB8CDB8A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179919" y="170310"/>
            <a:ext cx="2514948" cy="2174333"/>
            <a:chOff x="-305" y="-4155"/>
            <a:chExt cx="2514948" cy="2174333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F672C03-E63A-4F6B-96BD-0C4E3F1B8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BB94CDF-5C33-4B0A-B53F-50762639C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C92F9D-544D-4691-94A7-B937CF4BE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A4DEE4-B7B4-47F4-A9C5-31AED8369A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C84405-2DAC-57FA-3CC3-7DDDCC493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" y="2111419"/>
            <a:ext cx="6053648" cy="4749000"/>
          </a:xfrm>
          <a:prstGeom prst="rect">
            <a:avLst/>
          </a:prstGeom>
        </p:spPr>
      </p:pic>
      <p:pic>
        <p:nvPicPr>
          <p:cNvPr id="6" name="Picture 5" descr="A screenshot of a login page&#10;&#10;AI-generated content may be incorrect.">
            <a:extLst>
              <a:ext uri="{FF2B5EF4-FFF2-40B4-BE49-F238E27FC236}">
                <a16:creationId xmlns:a16="http://schemas.microsoft.com/office/drawing/2014/main" id="{BEC8A9DB-42F9-08F0-4A08-BE6536181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521" y="2104508"/>
            <a:ext cx="6117074" cy="475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21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markee light">
            <a:extLst>
              <a:ext uri="{FF2B5EF4-FFF2-40B4-BE49-F238E27FC236}">
                <a16:creationId xmlns:a16="http://schemas.microsoft.com/office/drawing/2014/main" id="{CEEDFE5D-D458-31F9-DFEE-F9714B03EC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56" b="942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02C7C-AF31-4FED-ACB5-78E2FC2B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7DFD-236C-99BF-94CE-1891C40CF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endParaRPr lang="en-GB" sz="2000"/>
          </a:p>
          <a:p>
            <a:pPr marL="0" indent="0">
              <a:buNone/>
            </a:pP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3309104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09E60E-1247-B241-3A3E-0A9938D4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285" y="2786964"/>
            <a:ext cx="4805996" cy="129711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5400" kern="120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WaveZero</a:t>
            </a:r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Thanks You </a:t>
            </a:r>
            <a:r>
              <a:rPr lang="en-US" sz="5400">
                <a:solidFill>
                  <a:schemeClr val="tx2"/>
                </a:solidFill>
              </a:rPr>
              <a:t>!!!</a:t>
            </a:r>
            <a:endParaRPr lang="en-US" sz="5400" kern="120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2E69549-18F2-2232-E7AF-F8654A82D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00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0F6B8-82CA-B724-53C4-41D081D1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Challenge 2</a:t>
            </a:r>
          </a:p>
        </p:txBody>
      </p: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021E86A9-ED7E-98CF-2137-392A002F4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AFAE-B201-F7B9-80F4-0E7C7A44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2"/>
                </a:solidFill>
              </a:rPr>
              <a:t>Develop an integrated solution that synchronizes heating and lighting to </a:t>
            </a:r>
            <a:r>
              <a:rPr lang="en-US" err="1">
                <a:solidFill>
                  <a:schemeClr val="tx2"/>
                </a:solidFill>
              </a:rPr>
              <a:t>minimise</a:t>
            </a:r>
            <a:r>
              <a:rPr lang="en-US">
                <a:solidFill>
                  <a:schemeClr val="tx2"/>
                </a:solidFill>
              </a:rPr>
              <a:t> energy waste and improve indoor comfort.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804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4FB99-36D4-B7C4-B45B-057B2F32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</a:rPr>
              <a:t>Innovation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2966-A1D1-C3EC-6999-C01E2EE21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 Integrate API from </a:t>
            </a:r>
            <a:r>
              <a:rPr lang="en-GB" sz="1800" err="1">
                <a:solidFill>
                  <a:schemeClr val="tx2"/>
                </a:solidFill>
              </a:rPr>
              <a:t>SpeechMatics</a:t>
            </a:r>
            <a:r>
              <a:rPr lang="en-GB" sz="1800">
                <a:solidFill>
                  <a:schemeClr val="tx2"/>
                </a:solidFill>
              </a:rPr>
              <a:t> Flow. </a:t>
            </a:r>
          </a:p>
          <a:p>
            <a:r>
              <a:rPr lang="en-GB" sz="1800">
                <a:solidFill>
                  <a:schemeClr val="tx2"/>
                </a:solidFill>
              </a:rPr>
              <a:t> Voice Recognition in new staff onboarding for security.</a:t>
            </a:r>
          </a:p>
          <a:p>
            <a:r>
              <a:rPr lang="en-GB" sz="1800">
                <a:solidFill>
                  <a:schemeClr val="tx2"/>
                </a:solidFill>
              </a:rPr>
              <a:t> </a:t>
            </a:r>
            <a:r>
              <a:rPr lang="en-GB" sz="1800" err="1">
                <a:solidFill>
                  <a:schemeClr val="tx2"/>
                </a:solidFill>
              </a:rPr>
              <a:t>SpeechMatics</a:t>
            </a:r>
            <a:r>
              <a:rPr lang="en-GB" sz="1800">
                <a:solidFill>
                  <a:schemeClr val="tx2"/>
                </a:solidFill>
              </a:rPr>
              <a:t>' Ursa 2 model offers voice recognition across over 50 languages. </a:t>
            </a:r>
          </a:p>
          <a:p>
            <a:r>
              <a:rPr lang="en-GB" sz="1800">
                <a:solidFill>
                  <a:schemeClr val="tx2"/>
                </a:solidFill>
              </a:rPr>
              <a:t> Global English language pack encompasses all major English accents. </a:t>
            </a:r>
          </a:p>
          <a:p>
            <a:r>
              <a:rPr lang="en-GB" sz="1800">
                <a:solidFill>
                  <a:schemeClr val="tx2"/>
                </a:solidFill>
              </a:rPr>
              <a:t> Global Spanish language pack supports all major Spanish accents and dialects.</a:t>
            </a:r>
          </a:p>
          <a:p>
            <a:endParaRPr lang="en-GB" sz="1800">
              <a:solidFill>
                <a:schemeClr val="tx2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ollage of a person in a gym&#10;&#10;AI-generated content may be incorrect.">
            <a:extLst>
              <a:ext uri="{FF2B5EF4-FFF2-40B4-BE49-F238E27FC236}">
                <a16:creationId xmlns:a16="http://schemas.microsoft.com/office/drawing/2014/main" id="{0390162C-48B0-4562-8C14-834E528E6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392" y="1832420"/>
            <a:ext cx="4070346" cy="348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24F8F7-F23D-BCDA-5D10-8F05535CA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br>
              <a:rPr lang="en-US" sz="3600">
                <a:solidFill>
                  <a:schemeClr val="tx2"/>
                </a:solidFill>
                <a:latin typeface="Avenir Next LT Pro"/>
              </a:rPr>
            </a:br>
            <a:r>
              <a:rPr lang="en-US" sz="3600">
                <a:solidFill>
                  <a:schemeClr val="tx2"/>
                </a:solidFill>
                <a:latin typeface="Avenir Next LT Pro"/>
              </a:rPr>
              <a:t>User Experience </a:t>
            </a:r>
            <a:endParaRPr lang="en-GB" sz="3600">
              <a:solidFill>
                <a:schemeClr val="tx2"/>
              </a:solidFill>
              <a:latin typeface="Avenir Next LT Pro"/>
            </a:endParaRPr>
          </a:p>
          <a:p>
            <a:pPr algn="ctr"/>
            <a:endParaRPr lang="en-GB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38483-F5C2-3CF9-9866-85AD3A2EC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  <a:latin typeface="Avenir Next LT Pro"/>
              </a:rPr>
              <a:t>Convenience &amp; Accessibility (People with little to no experience from diverse cultures and ethnicities with the ability to communicate can use this system) </a:t>
            </a:r>
          </a:p>
          <a:p>
            <a:r>
              <a:rPr lang="en-US" sz="2000">
                <a:solidFill>
                  <a:schemeClr val="tx2"/>
                </a:solidFill>
                <a:latin typeface="Avenir Next LT Pro"/>
              </a:rPr>
              <a:t>Accuracy &amp; Reliability (Due to the computerized nature of voice recognition system's they're able understand speech clearly) </a:t>
            </a:r>
          </a:p>
          <a:p>
            <a:endParaRPr lang="en-US" sz="2000">
              <a:solidFill>
                <a:schemeClr val="tx2"/>
              </a:solidFill>
              <a:latin typeface="Avenir Next LT Pro"/>
            </a:endParaRPr>
          </a:p>
          <a:p>
            <a:endParaRPr lang="en-GB" sz="20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51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D05AC-33B0-2CB0-FBB7-EA349A11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br>
              <a:rPr lang="en-US" sz="3600">
                <a:solidFill>
                  <a:schemeClr val="tx2"/>
                </a:solidFill>
                <a:latin typeface="Avenir Next LT Pro"/>
              </a:rPr>
            </a:br>
            <a:r>
              <a:rPr lang="en-US" sz="3600">
                <a:solidFill>
                  <a:schemeClr val="tx2"/>
                </a:solidFill>
                <a:latin typeface="Avenir Next LT Pro"/>
              </a:rPr>
              <a:t>User Engagement</a:t>
            </a:r>
            <a:endParaRPr lang="en-US" sz="36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A3D5-DB3D-E958-ECC9-23EBEC20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800">
                <a:solidFill>
                  <a:schemeClr val="tx2"/>
                </a:solidFill>
              </a:rPr>
              <a:t> </a:t>
            </a:r>
            <a:r>
              <a:rPr lang="en-US" sz="1800">
                <a:solidFill>
                  <a:schemeClr val="tx2"/>
                </a:solidFill>
                <a:latin typeface="Avenir Next LT Pro"/>
              </a:rPr>
              <a:t>Pros:</a:t>
            </a:r>
          </a:p>
          <a:p>
            <a:r>
              <a:rPr lang="en-US" sz="1800">
                <a:solidFill>
                  <a:schemeClr val="tx2"/>
                </a:solidFill>
                <a:latin typeface="Avenir Next LT Pro"/>
              </a:rPr>
              <a:t>-Enhanced Accessibility: supports individuals with disabilities by enabling hands-free interaction</a:t>
            </a:r>
          </a:p>
          <a:p>
            <a:r>
              <a:rPr lang="en-US" sz="1800">
                <a:solidFill>
                  <a:schemeClr val="tx2"/>
                </a:solidFill>
                <a:latin typeface="Avenir Next LT Pro"/>
              </a:rPr>
              <a:t>-Role-Based Customization Improves Engagement: The hierarchical access model ensures that each user group has access to features relevant to their needs.</a:t>
            </a:r>
          </a:p>
          <a:p>
            <a:r>
              <a:rPr lang="en-US" sz="1800">
                <a:solidFill>
                  <a:schemeClr val="tx2"/>
                </a:solidFill>
                <a:latin typeface="Avenir Next LT Pro"/>
              </a:rPr>
              <a:t>-Streamlined Operations and Increased Efficiency:</a:t>
            </a:r>
          </a:p>
          <a:p>
            <a:r>
              <a:rPr lang="en-US" sz="1800">
                <a:solidFill>
                  <a:schemeClr val="tx2"/>
                </a:solidFill>
                <a:latin typeface="Avenir Next LT Pro"/>
              </a:rPr>
              <a:t>The system’s automation of energy management, combined with voice control, enables quick responses to changing conditions.</a:t>
            </a:r>
            <a:endParaRPr lang="en-GB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7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8723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6FD861F-4E3D-AA2B-E4AE-C5C56CE9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br>
              <a:rPr lang="en-US" sz="3600">
                <a:solidFill>
                  <a:schemeClr val="tx2"/>
                </a:solidFill>
                <a:latin typeface="Avenir Next LT Pro"/>
              </a:rPr>
            </a:br>
            <a:r>
              <a:rPr lang="en-US" sz="3600">
                <a:solidFill>
                  <a:schemeClr val="tx2"/>
                </a:solidFill>
                <a:latin typeface="Avenir Next LT Pro"/>
              </a:rPr>
              <a:t>User Engagement 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9DA02-D9D6-B98E-E289-06E645498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  <a:latin typeface="Avenir Next LT Pro"/>
              </a:rPr>
              <a:t>Cons:</a:t>
            </a:r>
          </a:p>
          <a:p>
            <a:r>
              <a:rPr lang="en-US" sz="2000">
                <a:solidFill>
                  <a:schemeClr val="tx2"/>
                </a:solidFill>
                <a:latin typeface="Avenir Next LT Pro"/>
              </a:rPr>
              <a:t>Time to implement</a:t>
            </a:r>
          </a:p>
          <a:p>
            <a:r>
              <a:rPr lang="en-US" sz="2000">
                <a:solidFill>
                  <a:schemeClr val="tx2"/>
                </a:solidFill>
                <a:latin typeface="Avenir Next LT Pro"/>
              </a:rPr>
              <a:t>Privacy concerns and User trust</a:t>
            </a:r>
          </a:p>
          <a:p>
            <a:r>
              <a:rPr lang="en-US" sz="2000">
                <a:solidFill>
                  <a:schemeClr val="tx2"/>
                </a:solidFill>
                <a:latin typeface="Avenir Next LT Pro"/>
              </a:rPr>
              <a:t>Learning Curve and Onboarding Challenges</a:t>
            </a:r>
            <a:endParaRPr lang="en-GB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17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1AB42-F800-48E4-B2A4-3B076276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br>
              <a:rPr lang="en-US" sz="3300">
                <a:latin typeface="Avenir Next LT Pro"/>
              </a:rPr>
            </a:br>
            <a:r>
              <a:rPr lang="en-US" sz="3300">
                <a:solidFill>
                  <a:schemeClr val="tx2"/>
                </a:solidFill>
                <a:latin typeface="Avenir Next LT Pro"/>
              </a:rPr>
              <a:t>Technical Feasibility of VRS</a:t>
            </a:r>
            <a:endParaRPr lang="en-US" sz="330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D8FC8-C97A-0527-69EE-AE8B35E1E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/>
            <a:r>
              <a:rPr lang="en-GB" sz="1800">
                <a:solidFill>
                  <a:schemeClr val="tx2"/>
                </a:solidFill>
              </a:rPr>
              <a:t> Energy-Efficient Processing System: reduces energy use.</a:t>
            </a:r>
            <a:endParaRPr lang="en-GB" sz="1800">
              <a:solidFill>
                <a:schemeClr val="tx2"/>
              </a:solidFill>
              <a:latin typeface="Aptos"/>
            </a:endParaRPr>
          </a:p>
          <a:p>
            <a:pPr marL="342900" indent="-342900"/>
            <a:r>
              <a:rPr lang="en-US" sz="1800">
                <a:solidFill>
                  <a:schemeClr val="tx2"/>
                </a:solidFill>
                <a:latin typeface="Avenir Next LT Pro"/>
              </a:rPr>
              <a:t> Automated control: managing lights and HVAC to save energy </a:t>
            </a:r>
          </a:p>
          <a:p>
            <a:pPr marL="342900" indent="-342900"/>
            <a:r>
              <a:rPr lang="en-US" sz="1800">
                <a:solidFill>
                  <a:schemeClr val="tx2"/>
                </a:solidFill>
                <a:latin typeface="Avenir Next LT Pro"/>
              </a:rPr>
              <a:t> Real-time adjustments: on-spot changes, improves energy efficiency</a:t>
            </a:r>
          </a:p>
          <a:p>
            <a:pPr marL="342900" indent="-342900"/>
            <a:r>
              <a:rPr lang="en-US" sz="1800">
                <a:solidFill>
                  <a:schemeClr val="tx2"/>
                </a:solidFill>
                <a:latin typeface="Avenir Next LT Pro"/>
              </a:rPr>
              <a:t> Scalable and Sustainable: various industries, helping them reduce carbon footprint and supporting sustainability.  </a:t>
            </a:r>
          </a:p>
        </p:txBody>
      </p:sp>
    </p:spTree>
    <p:extLst>
      <p:ext uri="{BB962C8B-B14F-4D97-AF65-F5344CB8AC3E}">
        <p14:creationId xmlns:p14="http://schemas.microsoft.com/office/powerpoint/2010/main" val="334820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0CCCEA-FABA-04B0-5371-22D2AB88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br>
              <a:rPr lang="en-US" sz="3600">
                <a:solidFill>
                  <a:schemeClr val="tx2"/>
                </a:solidFill>
                <a:latin typeface="Avenir Next LT Pro"/>
              </a:rPr>
            </a:br>
            <a:r>
              <a:rPr lang="en-US" sz="3600">
                <a:solidFill>
                  <a:schemeClr val="tx2"/>
                </a:solidFill>
                <a:latin typeface="Avenir Next LT Pro"/>
              </a:rPr>
              <a:t>Energy Source &amp; Requirements </a:t>
            </a:r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78F8-4AD9-23B4-009D-2E7D5F4D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300">
                <a:solidFill>
                  <a:schemeClr val="tx2"/>
                </a:solidFill>
              </a:rPr>
              <a:t> Solar energy</a:t>
            </a:r>
            <a:endParaRPr lang="en-US" sz="1300">
              <a:solidFill>
                <a:schemeClr val="tx2"/>
              </a:solidFill>
              <a:latin typeface="Avenir Next LT Pro"/>
            </a:endParaRPr>
          </a:p>
          <a:p>
            <a:r>
              <a:rPr lang="en-US" sz="1300">
                <a:solidFill>
                  <a:schemeClr val="tx2"/>
                </a:solidFill>
                <a:latin typeface="Avenir Next LT Pro"/>
              </a:rPr>
              <a:t>Solar panels (converts sunlight to electricity) </a:t>
            </a:r>
          </a:p>
          <a:p>
            <a:r>
              <a:rPr lang="en-US" sz="1300">
                <a:solidFill>
                  <a:schemeClr val="tx2"/>
                </a:solidFill>
                <a:latin typeface="Avenir Next LT Pro"/>
              </a:rPr>
              <a:t>Designated specifically for the VRS</a:t>
            </a:r>
          </a:p>
          <a:p>
            <a:r>
              <a:rPr lang="en-US" sz="1300">
                <a:solidFill>
                  <a:schemeClr val="tx2"/>
                </a:solidFill>
                <a:latin typeface="Avenir Next LT Pro"/>
              </a:rPr>
              <a:t>Energy storage (batteries to store excess energy during sunny periods and used during cloudy day or night-time)</a:t>
            </a:r>
          </a:p>
          <a:p>
            <a:r>
              <a:rPr lang="en-US" sz="1300">
                <a:solidFill>
                  <a:schemeClr val="tx2"/>
                </a:solidFill>
                <a:latin typeface="Avenir Next LT Pro"/>
              </a:rPr>
              <a:t>Inverter Systems (used to convert DC to AC electricity produced by the solar panels)</a:t>
            </a:r>
          </a:p>
          <a:p>
            <a:r>
              <a:rPr lang="en-US" sz="1300">
                <a:solidFill>
                  <a:schemeClr val="tx2"/>
                </a:solidFill>
                <a:latin typeface="Avenir Next LT Pro"/>
              </a:rPr>
              <a:t>Space &amp; Location (dependent on the location, angle, and amount of sunlight. Most logical is the rooftops). </a:t>
            </a:r>
            <a:endParaRPr lang="en-GB" sz="13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151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Introducing Heron </vt:lpstr>
      <vt:lpstr>PowerPoint Presentation</vt:lpstr>
      <vt:lpstr>Challenge 2</vt:lpstr>
      <vt:lpstr>Innovation </vt:lpstr>
      <vt:lpstr> User Experience  </vt:lpstr>
      <vt:lpstr> User Engagement</vt:lpstr>
      <vt:lpstr> User Engagement </vt:lpstr>
      <vt:lpstr> Technical Feasibility of VRS</vt:lpstr>
      <vt:lpstr> Energy Source &amp; Requirements </vt:lpstr>
      <vt:lpstr> Energy Impact </vt:lpstr>
      <vt:lpstr> Energy Impact </vt:lpstr>
      <vt:lpstr> System Requirements &amp; Costs </vt:lpstr>
      <vt:lpstr>Totality of System Setup Costs </vt:lpstr>
      <vt:lpstr>Financials</vt:lpstr>
      <vt:lpstr> Financial Viability</vt:lpstr>
      <vt:lpstr> Scalability </vt:lpstr>
      <vt:lpstr> Evaluating Technical Viability </vt:lpstr>
      <vt:lpstr> Evaluating Technical Viability </vt:lpstr>
      <vt:lpstr> How ARU will benefit</vt:lpstr>
      <vt:lpstr>   Dashboard prototypes</vt:lpstr>
      <vt:lpstr>Q&amp;A</vt:lpstr>
      <vt:lpstr>WaveZero Thanks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2013-07-15T20:26:40Z</dcterms:created>
  <dcterms:modified xsi:type="dcterms:W3CDTF">2025-03-19T18:49:20Z</dcterms:modified>
</cp:coreProperties>
</file>