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Caveat"/>
      <p:regular r:id="rId13"/>
      <p:bold r:id="rId14"/>
    </p:embeddedFont>
    <p:embeddedFont>
      <p:font typeface="EB Garamond"/>
      <p:regular r:id="rId15"/>
      <p:bold r:id="rId16"/>
      <p:italic r:id="rId17"/>
      <p:boldItalic r:id="rId18"/>
    </p:embeddedFont>
    <p:embeddedFont>
      <p:font typeface="Merriweather"/>
      <p:regular r:id="rId19"/>
      <p:bold r:id="rId20"/>
      <p:italic r:id="rId21"/>
      <p:boldItalic r:id="rId22"/>
    </p:embeddedFont>
    <p:embeddedFont>
      <p:font typeface="Comforta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font" Target="fonts/Caveat-regular.fntdata"/><Relationship Id="rId24" Type="http://schemas.openxmlformats.org/officeDocument/2006/relationships/font" Target="fonts/Comfortaa-bold.fntdata"/><Relationship Id="rId12" Type="http://schemas.openxmlformats.org/officeDocument/2006/relationships/slide" Target="slides/slide7.xml"/><Relationship Id="rId23" Type="http://schemas.openxmlformats.org/officeDocument/2006/relationships/font" Target="fonts/Comforta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BGaramond-regular.fntdata"/><Relationship Id="rId14" Type="http://schemas.openxmlformats.org/officeDocument/2006/relationships/font" Target="fonts/Caveat-bold.fntdata"/><Relationship Id="rId17" Type="http://schemas.openxmlformats.org/officeDocument/2006/relationships/font" Target="fonts/EBGaramond-italic.fntdata"/><Relationship Id="rId16" Type="http://schemas.openxmlformats.org/officeDocument/2006/relationships/font" Target="fonts/EBGaramond-bold.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EBGaramond-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396a5cc38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396a5cc38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396a5cc38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396a5cc38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5396a5cc38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396a5cc38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396a5cc38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396a5cc38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396a5cc38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396a5cc38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396a5cc38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396a5cc38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rive.google.com/file/d/1mHgTqcThtS2CQ6yd6VTnBhTdM-LfDA3o/view?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spreadsheets/d/1vb7MLYNF6GBRhEJjO9kSLvA10A9kZUcH4KlqUapbPNo/edit?usp=sharing" TargetMode="External"/><Relationship Id="rId4" Type="http://schemas.openxmlformats.org/officeDocument/2006/relationships/hyperlink" Target="https://docs.google.com/spreadsheets/d/1dPOWE7V5LlRbsUqmg9TjBXVU--qFcAWh4t_x_BxgCBk/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1" lang="en">
                <a:latin typeface="Merriweather"/>
                <a:ea typeface="Merriweather"/>
                <a:cs typeface="Merriweather"/>
                <a:sym typeface="Merriweather"/>
              </a:rPr>
              <a:t>Agriculture Produce A</a:t>
            </a:r>
            <a:r>
              <a:rPr b="1" lang="en">
                <a:latin typeface="Merriweather"/>
                <a:ea typeface="Merriweather"/>
                <a:cs typeface="Merriweather"/>
                <a:sym typeface="Merriweather"/>
              </a:rPr>
              <a:t>nalysis.</a:t>
            </a:r>
            <a:endParaRPr b="1">
              <a:latin typeface="Merriweather"/>
              <a:ea typeface="Merriweather"/>
              <a:cs typeface="Merriweather"/>
              <a:sym typeface="Merriweather"/>
            </a:endParaRPr>
          </a:p>
        </p:txBody>
      </p:sp>
      <p:sp>
        <p:nvSpPr>
          <p:cNvPr id="55" name="Google Shape;55;p13"/>
          <p:cNvSpPr txBox="1"/>
          <p:nvPr>
            <p:ph idx="1" type="subTitle"/>
          </p:nvPr>
        </p:nvSpPr>
        <p:spPr>
          <a:xfrm>
            <a:off x="0" y="4093200"/>
            <a:ext cx="9144000" cy="10503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i="1" lang="en" sz="2400">
                <a:latin typeface="EB Garamond"/>
                <a:ea typeface="EB Garamond"/>
                <a:cs typeface="EB Garamond"/>
                <a:sym typeface="EB Garamond"/>
              </a:rPr>
              <a:t>By Tochukwu Emmanuel.</a:t>
            </a:r>
            <a:endParaRPr i="1" sz="24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9144000" cy="6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u="sng"/>
              <a:t>Introduction:</a:t>
            </a:r>
            <a:endParaRPr b="1" sz="3600" u="sng"/>
          </a:p>
        </p:txBody>
      </p:sp>
      <p:sp>
        <p:nvSpPr>
          <p:cNvPr id="61" name="Google Shape;61;p14"/>
          <p:cNvSpPr txBox="1"/>
          <p:nvPr>
            <p:ph idx="1" type="body"/>
          </p:nvPr>
        </p:nvSpPr>
        <p:spPr>
          <a:xfrm>
            <a:off x="0" y="535800"/>
            <a:ext cx="9144000" cy="4607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3200"/>
              <a:t> </a:t>
            </a:r>
            <a:r>
              <a:rPr lang="en" sz="3200">
                <a:latin typeface="Merriweather"/>
                <a:ea typeface="Merriweather"/>
                <a:cs typeface="Merriweather"/>
                <a:sym typeface="Merriweather"/>
              </a:rPr>
              <a:t>This analysis </a:t>
            </a:r>
            <a:r>
              <a:rPr lang="en" sz="3200">
                <a:latin typeface="Merriweather"/>
                <a:ea typeface="Merriweather"/>
                <a:cs typeface="Merriweather"/>
                <a:sym typeface="Merriweather"/>
              </a:rPr>
              <a:t>transcends</a:t>
            </a:r>
            <a:r>
              <a:rPr lang="en" sz="3200">
                <a:latin typeface="Merriweather"/>
                <a:ea typeface="Merriweather"/>
                <a:cs typeface="Merriweather"/>
                <a:sym typeface="Merriweather"/>
              </a:rPr>
              <a:t> </a:t>
            </a:r>
            <a:r>
              <a:rPr lang="en" sz="3200">
                <a:latin typeface="Merriweather"/>
                <a:ea typeface="Merriweather"/>
                <a:cs typeface="Merriweather"/>
                <a:sym typeface="Merriweather"/>
              </a:rPr>
              <a:t>relationships</a:t>
            </a:r>
            <a:r>
              <a:rPr lang="en" sz="3200">
                <a:latin typeface="Merriweather"/>
                <a:ea typeface="Merriweather"/>
                <a:cs typeface="Merriweather"/>
                <a:sym typeface="Merriweather"/>
              </a:rPr>
              <a:t> between agricultural produce of some series of crops, temperature, amount of rainfall,the </a:t>
            </a:r>
            <a:r>
              <a:rPr lang="en" sz="3200">
                <a:latin typeface="Merriweather"/>
                <a:ea typeface="Merriweather"/>
                <a:cs typeface="Merriweather"/>
                <a:sym typeface="Merriweather"/>
              </a:rPr>
              <a:t>quantity</a:t>
            </a:r>
            <a:r>
              <a:rPr lang="en" sz="3200">
                <a:latin typeface="Merriweather"/>
                <a:ea typeface="Merriweather"/>
                <a:cs typeface="Merriweather"/>
                <a:sym typeface="Merriweather"/>
              </a:rPr>
              <a:t> and amount </a:t>
            </a:r>
            <a:r>
              <a:rPr lang="en" sz="3200">
                <a:latin typeface="Merriweather"/>
                <a:ea typeface="Merriweather"/>
                <a:cs typeface="Merriweather"/>
                <a:sym typeface="Merriweather"/>
              </a:rPr>
              <a:t>generated</a:t>
            </a:r>
            <a:r>
              <a:rPr lang="en" sz="3200">
                <a:latin typeface="Merriweather"/>
                <a:ea typeface="Merriweather"/>
                <a:cs typeface="Merriweather"/>
                <a:sym typeface="Merriweather"/>
              </a:rPr>
              <a:t> by each crop in specific </a:t>
            </a:r>
            <a:r>
              <a:rPr lang="en" sz="3200">
                <a:latin typeface="Merriweather"/>
                <a:ea typeface="Merriweather"/>
                <a:cs typeface="Merriweather"/>
                <a:sym typeface="Merriweather"/>
              </a:rPr>
              <a:t>regions</a:t>
            </a:r>
            <a:r>
              <a:rPr lang="en" sz="3200">
                <a:latin typeface="Merriweather"/>
                <a:ea typeface="Merriweather"/>
                <a:cs typeface="Merriweather"/>
                <a:sym typeface="Merriweather"/>
              </a:rPr>
              <a:t> per time.</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b="1" lang="en" u="sng"/>
              <a:t>Tools used:</a:t>
            </a:r>
            <a:r>
              <a:rPr lang="en"/>
              <a:t> MS EXCEL/ GOOGLE SHEET</a:t>
            </a:r>
            <a:endParaRPr/>
          </a:p>
          <a:p>
            <a:pPr indent="0" lvl="0" marL="0" rtl="0" algn="l">
              <a:spcBef>
                <a:spcPts val="1200"/>
              </a:spcBef>
              <a:spcAft>
                <a:spcPts val="0"/>
              </a:spcAft>
              <a:buClr>
                <a:schemeClr val="dk1"/>
              </a:buClr>
              <a:buSzPct val="61111"/>
              <a:buFont typeface="Arial"/>
              <a:buNone/>
            </a:pPr>
            <a:r>
              <a:rPr b="1" lang="en" u="sng"/>
              <a:t>Source of data:</a:t>
            </a:r>
            <a:r>
              <a:rPr lang="en"/>
              <a:t> Genesys upskill cohort 2 “ travel data sets”</a:t>
            </a:r>
            <a:endParaRPr/>
          </a:p>
          <a:p>
            <a:pPr indent="0" lvl="0" marL="0" rtl="0" algn="l">
              <a:spcBef>
                <a:spcPts val="1200"/>
              </a:spcBef>
              <a:spcAft>
                <a:spcPts val="0"/>
              </a:spcAft>
              <a:buClr>
                <a:schemeClr val="dk1"/>
              </a:buClr>
              <a:buSzPct val="61111"/>
              <a:buFont typeface="Arial"/>
              <a:buNone/>
            </a:pPr>
            <a:r>
              <a:rPr b="1" lang="en" u="sng"/>
              <a:t>Instructions : </a:t>
            </a:r>
            <a:r>
              <a:rPr lang="en" u="sng">
                <a:solidFill>
                  <a:schemeClr val="accent5"/>
                </a:solidFill>
                <a:hlinkClick r:id="rId3">
                  <a:extLst>
                    <a:ext uri="{A12FA001-AC4F-418D-AE19-62706E023703}">
                      <ahyp:hlinkClr val="tx"/>
                    </a:ext>
                  </a:extLst>
                </a:hlinkClick>
              </a:rPr>
              <a:t>https://drive.google.com/file/d/1mHgTqcThtS2CQ6yd6VTnBhTdM-LfDA3o/view?usp=sharing</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0" y="0"/>
            <a:ext cx="9144000" cy="66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u="sng">
                <a:latin typeface="Merriweather"/>
                <a:ea typeface="Merriweather"/>
                <a:cs typeface="Merriweather"/>
                <a:sym typeface="Merriweather"/>
              </a:rPr>
              <a:t>VISUALIZATIONS:</a:t>
            </a:r>
            <a:endParaRPr b="1" sz="3600" u="sng">
              <a:latin typeface="Merriweather"/>
              <a:ea typeface="Merriweather"/>
              <a:cs typeface="Merriweather"/>
              <a:sym typeface="Merriweather"/>
            </a:endParaRPr>
          </a:p>
        </p:txBody>
      </p:sp>
      <p:sp>
        <p:nvSpPr>
          <p:cNvPr id="67" name="Google Shape;67;p15"/>
          <p:cNvSpPr txBox="1"/>
          <p:nvPr>
            <p:ph idx="1" type="body"/>
          </p:nvPr>
        </p:nvSpPr>
        <p:spPr>
          <a:xfrm>
            <a:off x="0" y="669600"/>
            <a:ext cx="9144000" cy="447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0" y="669600"/>
            <a:ext cx="9144001" cy="4473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0" y="0"/>
            <a:ext cx="9144000" cy="522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u="sng"/>
              <a:t>INSIGHTS AND RECOMMENDATION:</a:t>
            </a:r>
            <a:endParaRPr b="1" u="sng"/>
          </a:p>
        </p:txBody>
      </p:sp>
      <p:sp>
        <p:nvSpPr>
          <p:cNvPr id="80" name="Google Shape;80;p17"/>
          <p:cNvSpPr txBox="1"/>
          <p:nvPr>
            <p:ph idx="1" type="body"/>
          </p:nvPr>
        </p:nvSpPr>
        <p:spPr>
          <a:xfrm>
            <a:off x="0" y="522300"/>
            <a:ext cx="9144000" cy="4621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Comfortaa"/>
              <a:buChar char="●"/>
            </a:pPr>
            <a:r>
              <a:rPr lang="en">
                <a:latin typeface="Comfortaa"/>
                <a:ea typeface="Comfortaa"/>
                <a:cs typeface="Comfortaa"/>
                <a:sym typeface="Comfortaa"/>
              </a:rPr>
              <a:t>There is higher rainfall and temperatures in the West followed by North, South and then East with lowest rainfall and temperature. However, crops that its optimum growth is higher temperature and rainfall should be planted in the appropriate </a:t>
            </a:r>
            <a:r>
              <a:rPr lang="en">
                <a:latin typeface="Comfortaa"/>
                <a:ea typeface="Comfortaa"/>
                <a:cs typeface="Comfortaa"/>
                <a:sym typeface="Comfortaa"/>
              </a:rPr>
              <a:t>region</a:t>
            </a:r>
            <a:r>
              <a:rPr lang="en">
                <a:latin typeface="Comfortaa"/>
                <a:ea typeface="Comfortaa"/>
                <a:cs typeface="Comfortaa"/>
                <a:sym typeface="Comfortaa"/>
              </a:rPr>
              <a:t> as revealed.</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lang="en">
                <a:latin typeface="Comfortaa"/>
                <a:ea typeface="Comfortaa"/>
                <a:cs typeface="Comfortaa"/>
                <a:sym typeface="Comfortaa"/>
              </a:rPr>
              <a:t>Quantities sold and revenue in the northern and southern regions are slightly higher compared to the quantities sold in other regions. This could be as a result of easier means transportation or the demand being </a:t>
            </a:r>
            <a:r>
              <a:rPr lang="en">
                <a:latin typeface="Comfortaa"/>
                <a:ea typeface="Comfortaa"/>
                <a:cs typeface="Comfortaa"/>
                <a:sym typeface="Comfortaa"/>
              </a:rPr>
              <a:t>equivalent</a:t>
            </a:r>
            <a:r>
              <a:rPr lang="en">
                <a:latin typeface="Comfortaa"/>
                <a:ea typeface="Comfortaa"/>
                <a:cs typeface="Comfortaa"/>
                <a:sym typeface="Comfortaa"/>
              </a:rPr>
              <a:t> to supply as result of population differences.</a:t>
            </a:r>
            <a:endParaRPr>
              <a:latin typeface="Comfortaa"/>
              <a:ea typeface="Comfortaa"/>
              <a:cs typeface="Comfortaa"/>
              <a:sym typeface="Comfortaa"/>
            </a:endParaRPr>
          </a:p>
          <a:p>
            <a:pPr indent="-342900" lvl="0" marL="457200" rtl="0" algn="l">
              <a:lnSpc>
                <a:spcPct val="150000"/>
              </a:lnSpc>
              <a:spcBef>
                <a:spcPts val="0"/>
              </a:spcBef>
              <a:spcAft>
                <a:spcPts val="0"/>
              </a:spcAft>
              <a:buSzPts val="1800"/>
              <a:buFont typeface="Comfortaa"/>
              <a:buChar char="●"/>
            </a:pPr>
            <a:r>
              <a:rPr lang="en">
                <a:latin typeface="Comfortaa"/>
                <a:ea typeface="Comfortaa"/>
                <a:cs typeface="Comfortaa"/>
                <a:sym typeface="Comfortaa"/>
              </a:rPr>
              <a:t>Corn, potatoes, </a:t>
            </a:r>
            <a:r>
              <a:rPr lang="en">
                <a:latin typeface="Comfortaa"/>
                <a:ea typeface="Comfortaa"/>
                <a:cs typeface="Comfortaa"/>
                <a:sym typeface="Comfortaa"/>
              </a:rPr>
              <a:t>soybeans</a:t>
            </a:r>
            <a:r>
              <a:rPr lang="en">
                <a:latin typeface="Comfortaa"/>
                <a:ea typeface="Comfortaa"/>
                <a:cs typeface="Comfortaa"/>
                <a:sym typeface="Comfortaa"/>
              </a:rPr>
              <a:t>, rice and wheat are the descending order of revenues and quantity sold in “KG” of crops. However, More </a:t>
            </a:r>
            <a:r>
              <a:rPr lang="en">
                <a:latin typeface="Comfortaa"/>
                <a:ea typeface="Comfortaa"/>
                <a:cs typeface="Comfortaa"/>
                <a:sym typeface="Comfortaa"/>
              </a:rPr>
              <a:t>investments</a:t>
            </a:r>
            <a:r>
              <a:rPr lang="en">
                <a:latin typeface="Comfortaa"/>
                <a:ea typeface="Comfortaa"/>
                <a:cs typeface="Comfortaa"/>
                <a:sym typeface="Comfortaa"/>
              </a:rPr>
              <a:t> should be made to increase general </a:t>
            </a:r>
            <a:r>
              <a:rPr lang="en">
                <a:latin typeface="Comfortaa"/>
                <a:ea typeface="Comfortaa"/>
                <a:cs typeface="Comfortaa"/>
                <a:sym typeface="Comfortaa"/>
              </a:rPr>
              <a:t>yield</a:t>
            </a:r>
            <a:r>
              <a:rPr lang="en">
                <a:latin typeface="Comfortaa"/>
                <a:ea typeface="Comfortaa"/>
                <a:cs typeface="Comfortaa"/>
                <a:sym typeface="Comfortaa"/>
              </a:rPr>
              <a:t> and outputs.  </a:t>
            </a:r>
            <a:endParaRPr>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0" y="0"/>
            <a:ext cx="9144000" cy="54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u="sng"/>
              <a:t>PROPOSAL FOR WEB DEVELOPMENT:</a:t>
            </a:r>
            <a:endParaRPr/>
          </a:p>
        </p:txBody>
      </p:sp>
      <p:sp>
        <p:nvSpPr>
          <p:cNvPr id="86" name="Google Shape;86;p18"/>
          <p:cNvSpPr txBox="1"/>
          <p:nvPr>
            <p:ph idx="1" type="body"/>
          </p:nvPr>
        </p:nvSpPr>
        <p:spPr>
          <a:xfrm>
            <a:off x="0" y="482200"/>
            <a:ext cx="9144000" cy="46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Create a website/app with the following features:</a:t>
            </a:r>
            <a:endParaRPr/>
          </a:p>
          <a:p>
            <a:pPr indent="-342900" lvl="0" marL="457200" rtl="0" algn="l">
              <a:spcBef>
                <a:spcPts val="1200"/>
              </a:spcBef>
              <a:spcAft>
                <a:spcPts val="0"/>
              </a:spcAft>
              <a:buSzPts val="1800"/>
              <a:buChar char="●"/>
            </a:pPr>
            <a:r>
              <a:rPr lang="en"/>
              <a:t>A page about the venture and their farm products such as rice, wheat, maize, potato, </a:t>
            </a:r>
            <a:r>
              <a:rPr lang="en"/>
              <a:t>soybeans etc they sell and prices per quantity/kilogram of each product.</a:t>
            </a:r>
            <a:endParaRPr/>
          </a:p>
          <a:p>
            <a:pPr indent="-342900" lvl="0" marL="457200" rtl="0" algn="l">
              <a:spcBef>
                <a:spcPts val="0"/>
              </a:spcBef>
              <a:spcAft>
                <a:spcPts val="0"/>
              </a:spcAft>
              <a:buSzPts val="1800"/>
              <a:buChar char="●"/>
            </a:pPr>
            <a:r>
              <a:rPr lang="en"/>
              <a:t>A section where distributors can register as distributors with condition of minimum order amount on each major product.</a:t>
            </a:r>
            <a:endParaRPr/>
          </a:p>
          <a:p>
            <a:pPr indent="-342900" lvl="0" marL="457200" rtl="0" algn="l">
              <a:spcBef>
                <a:spcPts val="0"/>
              </a:spcBef>
              <a:spcAft>
                <a:spcPts val="0"/>
              </a:spcAft>
              <a:buSzPts val="1800"/>
              <a:buChar char="●"/>
            </a:pPr>
            <a:r>
              <a:rPr lang="en"/>
              <a:t>Several</a:t>
            </a:r>
            <a:r>
              <a:rPr lang="en"/>
              <a:t> </a:t>
            </a:r>
            <a:r>
              <a:rPr lang="en"/>
              <a:t>continuous</a:t>
            </a:r>
            <a:r>
              <a:rPr lang="en"/>
              <a:t> popup </a:t>
            </a:r>
            <a:r>
              <a:rPr lang="en"/>
              <a:t>notification</a:t>
            </a:r>
            <a:r>
              <a:rPr lang="en"/>
              <a:t> on the health benefits of the product they sell.</a:t>
            </a:r>
            <a:endParaRPr/>
          </a:p>
          <a:p>
            <a:pPr indent="-342900" lvl="0" marL="457200" rtl="0" algn="l">
              <a:spcBef>
                <a:spcPts val="0"/>
              </a:spcBef>
              <a:spcAft>
                <a:spcPts val="0"/>
              </a:spcAft>
              <a:buSzPts val="1800"/>
              <a:buChar char="●"/>
            </a:pPr>
            <a:r>
              <a:rPr lang="en"/>
              <a:t>List of all their </a:t>
            </a:r>
            <a:r>
              <a:rPr lang="en"/>
              <a:t>branches</a:t>
            </a:r>
            <a:r>
              <a:rPr lang="en"/>
              <a:t> in the country.</a:t>
            </a:r>
            <a:endParaRPr/>
          </a:p>
          <a:p>
            <a:pPr indent="-342900" lvl="0" marL="457200" rtl="0" algn="l">
              <a:spcBef>
                <a:spcPts val="0"/>
              </a:spcBef>
              <a:spcAft>
                <a:spcPts val="0"/>
              </a:spcAft>
              <a:buSzPts val="1800"/>
              <a:buChar char="●"/>
            </a:pPr>
            <a:r>
              <a:rPr lang="en"/>
              <a:t>Showcase of purchase history of each distributor  and top 5 </a:t>
            </a:r>
            <a:r>
              <a:rPr lang="en"/>
              <a:t>distributors by purchase (without showing the amount/quantity of their purchase)</a:t>
            </a:r>
            <a:endParaRPr/>
          </a:p>
          <a:p>
            <a:pPr indent="-342900" lvl="0" marL="457200" rtl="0" algn="l">
              <a:spcBef>
                <a:spcPts val="0"/>
              </a:spcBef>
              <a:spcAft>
                <a:spcPts val="0"/>
              </a:spcAft>
              <a:buSzPts val="1800"/>
              <a:buChar char="●"/>
            </a:pPr>
            <a:r>
              <a:rPr lang="en"/>
              <a:t>The companies delivery time should also be shown to the distributors in the platform.</a:t>
            </a:r>
            <a:endParaRPr/>
          </a:p>
          <a:p>
            <a:pPr indent="-342900" lvl="0" marL="457200" rtl="0" algn="l">
              <a:spcBef>
                <a:spcPts val="0"/>
              </a:spcBef>
              <a:spcAft>
                <a:spcPts val="0"/>
              </a:spcAft>
              <a:buSzPts val="1800"/>
              <a:buChar char="●"/>
            </a:pPr>
            <a:r>
              <a:rPr lang="en"/>
              <a:t>Vision and mission statements of the company should also be recorded.</a:t>
            </a:r>
            <a:r>
              <a:rPr lang="en"/>
              <a:t> </a:t>
            </a:r>
            <a:endParaRPr/>
          </a:p>
          <a:p>
            <a:pPr indent="-342900" lvl="0" marL="457200" rtl="0" algn="l">
              <a:spcBef>
                <a:spcPts val="0"/>
              </a:spcBef>
              <a:spcAft>
                <a:spcPts val="0"/>
              </a:spcAft>
              <a:buSzPts val="1800"/>
              <a:buChar char="●"/>
            </a:pPr>
            <a:r>
              <a:rPr lang="en"/>
              <a:t>Other necessities in the platform inview by the developers and </a:t>
            </a:r>
            <a:r>
              <a:rPr lang="en"/>
              <a:t>designers</a:t>
            </a: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spreadsheets:</a:t>
            </a:r>
            <a:endParaRPr/>
          </a:p>
          <a:p>
            <a:pPr indent="0" lvl="0" marL="0" rtl="0" algn="l">
              <a:spcBef>
                <a:spcPts val="1200"/>
              </a:spcBef>
              <a:spcAft>
                <a:spcPts val="0"/>
              </a:spcAft>
              <a:buNone/>
            </a:pPr>
            <a:r>
              <a:rPr lang="en" u="sng">
                <a:solidFill>
                  <a:schemeClr val="hlink"/>
                </a:solidFill>
                <a:hlinkClick r:id="rId3"/>
              </a:rPr>
              <a:t>AGRIC WEATHER 2</a:t>
            </a:r>
            <a:endParaRPr/>
          </a:p>
          <a:p>
            <a:pPr indent="0" lvl="0" marL="0" rtl="0" algn="l">
              <a:spcBef>
                <a:spcPts val="1200"/>
              </a:spcBef>
              <a:spcAft>
                <a:spcPts val="0"/>
              </a:spcAft>
              <a:buNone/>
            </a:pPr>
            <a:r>
              <a:rPr lang="en" u="sng">
                <a:solidFill>
                  <a:schemeClr val="hlink"/>
                </a:solidFill>
                <a:hlinkClick r:id="rId4"/>
              </a:rPr>
              <a:t>AGRICULTURE 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en" sz="3000">
                <a:latin typeface="Caveat"/>
                <a:ea typeface="Caveat"/>
                <a:cs typeface="Caveat"/>
                <a:sym typeface="Caveat"/>
              </a:rPr>
              <a:t>THANK YOU!</a:t>
            </a:r>
            <a:endParaRPr sz="3000">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