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5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6858000" cx="12192000"/>
  <p:notesSz cx="6858000" cy="9144000"/>
  <p:embeddedFontLst>
    <p:embeddedFont>
      <p:font typeface="Century Gothic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font" Target="fonts/CenturyGothic-bold.fntdata"/><Relationship Id="rId10" Type="http://schemas.openxmlformats.org/officeDocument/2006/relationships/slide" Target="slides/slide6.xml"/><Relationship Id="rId21" Type="http://schemas.openxmlformats.org/officeDocument/2006/relationships/font" Target="fonts/CenturyGothic-regular.fntdata"/><Relationship Id="rId13" Type="http://schemas.openxmlformats.org/officeDocument/2006/relationships/slide" Target="slides/slide9.xml"/><Relationship Id="rId24" Type="http://schemas.openxmlformats.org/officeDocument/2006/relationships/font" Target="fonts/CenturyGothic-boldItalic.fntdata"/><Relationship Id="rId12" Type="http://schemas.openxmlformats.org/officeDocument/2006/relationships/slide" Target="slides/slide8.xml"/><Relationship Id="rId23" Type="http://schemas.openxmlformats.org/officeDocument/2006/relationships/font" Target="fonts/CenturyGothic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Pickle images: </a:t>
            </a:r>
            <a:r>
              <a:rPr lang="en-US" sz="1400">
                <a:solidFill>
                  <a:schemeClr val="dk1"/>
                </a:solidFill>
              </a:rPr>
              <a:t>This ensured that we did not have to reload and process images every time the model was trained.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94" name="Google Shape;294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330d8d8f980_0_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330d8d8f980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33449c9f73b_0_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33449c9f73b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330d8d8f980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330d8d8f98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Data Acquisition: Kaggle dataset, KaggleHub to download files, XML ElementTree library to get the labels, OpenCV to read in images.</a:t>
            </a:r>
            <a:endParaRPr/>
          </a:p>
        </p:txBody>
      </p:sp>
      <p:sp>
        <p:nvSpPr>
          <p:cNvPr id="225" name="Google Shape;225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330d8d8f980_0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330d8d8f980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Data Cleaning: Removing images from the dataset that had multiple types of traffic signs in the image (ex. traffic light &amp; stop sign), c, &amp; shuffle</a:t>
            </a:r>
            <a:endParaRPr/>
          </a:p>
        </p:txBody>
      </p:sp>
      <p:sp>
        <p:nvSpPr>
          <p:cNvPr id="248" name="Google Shape;248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Image Processing: Resizing, Normalizing pixel values, Encode labels</a:t>
            </a:r>
            <a:endParaRPr/>
          </a:p>
        </p:txBody>
      </p:sp>
      <p:sp>
        <p:nvSpPr>
          <p:cNvPr id="262" name="Google Shape;262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0-HD-BTM.png" id="13" name="Google Shape;13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375150"/>
            <a:ext cx="12192000" cy="24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2"/>
          <p:cNvSpPr txBox="1"/>
          <p:nvPr>
            <p:ph type="ctrTitle"/>
          </p:nvPr>
        </p:nvSpPr>
        <p:spPr>
          <a:xfrm>
            <a:off x="1371600" y="1803405"/>
            <a:ext cx="9448800" cy="18250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entury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1371600" y="3632201"/>
            <a:ext cx="9448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0" type="dt"/>
          </p:nvPr>
        </p:nvSpPr>
        <p:spPr>
          <a:xfrm>
            <a:off x="7909561" y="4314328"/>
            <a:ext cx="2910840" cy="3746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1" type="ftr"/>
          </p:nvPr>
        </p:nvSpPr>
        <p:spPr>
          <a:xfrm>
            <a:off x="1371600" y="4323845"/>
            <a:ext cx="640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077200" y="143086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/>
          <p:nvPr>
            <p:ph type="title"/>
          </p:nvPr>
        </p:nvSpPr>
        <p:spPr>
          <a:xfrm>
            <a:off x="685777" y="4697360"/>
            <a:ext cx="10822034" cy="8193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/>
          <p:nvPr>
            <p:ph idx="2" type="pic"/>
          </p:nvPr>
        </p:nvSpPr>
        <p:spPr>
          <a:xfrm>
            <a:off x="681727" y="941439"/>
            <a:ext cx="10821840" cy="3478161"/>
          </a:xfrm>
          <a:prstGeom prst="rect">
            <a:avLst/>
          </a:prstGeom>
          <a:noFill/>
          <a:ln>
            <a:noFill/>
          </a:ln>
        </p:spPr>
      </p:sp>
      <p:sp>
        <p:nvSpPr>
          <p:cNvPr id="74" name="Google Shape;74;p11"/>
          <p:cNvSpPr txBox="1"/>
          <p:nvPr>
            <p:ph idx="1" type="body"/>
          </p:nvPr>
        </p:nvSpPr>
        <p:spPr>
          <a:xfrm>
            <a:off x="685800" y="5516715"/>
            <a:ext cx="10820400" cy="7019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 showMasterSp="0">
  <p:cSld name="Title and Caption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0-HD-BTM.png" id="79" name="Google Shape;79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375150"/>
            <a:ext cx="12192000" cy="24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2"/>
          <p:cNvSpPr txBox="1"/>
          <p:nvPr>
            <p:ph type="title"/>
          </p:nvPr>
        </p:nvSpPr>
        <p:spPr>
          <a:xfrm>
            <a:off x="685800" y="753532"/>
            <a:ext cx="10820400" cy="28024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" type="body"/>
          </p:nvPr>
        </p:nvSpPr>
        <p:spPr>
          <a:xfrm>
            <a:off x="1024467" y="3649133"/>
            <a:ext cx="10130516" cy="999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2" name="Google Shape;82;p12"/>
          <p:cNvSpPr txBox="1"/>
          <p:nvPr>
            <p:ph idx="10" type="dt"/>
          </p:nvPr>
        </p:nvSpPr>
        <p:spPr>
          <a:xfrm>
            <a:off x="7814452" y="38100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1" type="ftr"/>
          </p:nvPr>
        </p:nvSpPr>
        <p:spPr>
          <a:xfrm>
            <a:off x="685800" y="379941"/>
            <a:ext cx="699149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2"/>
          <p:cNvSpPr txBox="1"/>
          <p:nvPr>
            <p:ph idx="12" type="sldNum"/>
          </p:nvPr>
        </p:nvSpPr>
        <p:spPr>
          <a:xfrm>
            <a:off x="10862452" y="381000"/>
            <a:ext cx="6437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 showMasterSp="0">
  <p:cSld name="Quote with Caption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0-HD-BTM.png" id="86" name="Google Shape;86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375150"/>
            <a:ext cx="12192000" cy="24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3"/>
          <p:cNvSpPr txBox="1"/>
          <p:nvPr>
            <p:ph type="title"/>
          </p:nvPr>
        </p:nvSpPr>
        <p:spPr>
          <a:xfrm>
            <a:off x="1024467" y="753533"/>
            <a:ext cx="10151533" cy="26044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3"/>
          <p:cNvSpPr txBox="1"/>
          <p:nvPr>
            <p:ph idx="1" type="body"/>
          </p:nvPr>
        </p:nvSpPr>
        <p:spPr>
          <a:xfrm>
            <a:off x="1303865" y="3365556"/>
            <a:ext cx="9592736" cy="444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9" name="Google Shape;89;p13"/>
          <p:cNvSpPr txBox="1"/>
          <p:nvPr>
            <p:ph idx="2" type="body"/>
          </p:nvPr>
        </p:nvSpPr>
        <p:spPr>
          <a:xfrm>
            <a:off x="1024467" y="3959862"/>
            <a:ext cx="10151533" cy="6798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90" name="Google Shape;90;p13"/>
          <p:cNvSpPr txBox="1"/>
          <p:nvPr>
            <p:ph idx="10" type="dt"/>
          </p:nvPr>
        </p:nvSpPr>
        <p:spPr>
          <a:xfrm>
            <a:off x="7814452" y="38100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3"/>
          <p:cNvSpPr txBox="1"/>
          <p:nvPr>
            <p:ph idx="11" type="ftr"/>
          </p:nvPr>
        </p:nvSpPr>
        <p:spPr>
          <a:xfrm>
            <a:off x="685800" y="379941"/>
            <a:ext cx="699149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3"/>
          <p:cNvSpPr txBox="1"/>
          <p:nvPr>
            <p:ph idx="12" type="sldNum"/>
          </p:nvPr>
        </p:nvSpPr>
        <p:spPr>
          <a:xfrm>
            <a:off x="10862452" y="381000"/>
            <a:ext cx="6437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3" name="Google Shape;93;p13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Century Gothic"/>
              <a:buNone/>
            </a:pPr>
            <a:r>
              <a:rPr b="0" i="0" lang="en-US" sz="8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</a:t>
            </a:r>
            <a:endParaRPr/>
          </a:p>
        </p:txBody>
      </p:sp>
      <p:sp>
        <p:nvSpPr>
          <p:cNvPr id="94" name="Google Shape;94;p13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Century Gothic"/>
              <a:buNone/>
            </a:pPr>
            <a:r>
              <a:rPr b="0" i="0" lang="en-US" sz="8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 showMasterSp="0">
  <p:cSld name="Name Card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0-HD-BTM.png" id="96" name="Google Shape;96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375150"/>
            <a:ext cx="12192000" cy="24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4"/>
          <p:cNvSpPr txBox="1"/>
          <p:nvPr>
            <p:ph type="title"/>
          </p:nvPr>
        </p:nvSpPr>
        <p:spPr>
          <a:xfrm>
            <a:off x="1024495" y="1124701"/>
            <a:ext cx="10146186" cy="25118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4"/>
          <p:cNvSpPr txBox="1"/>
          <p:nvPr>
            <p:ph idx="1" type="body"/>
          </p:nvPr>
        </p:nvSpPr>
        <p:spPr>
          <a:xfrm>
            <a:off x="1024467" y="3648315"/>
            <a:ext cx="10144654" cy="9998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99" name="Google Shape;99;p14"/>
          <p:cNvSpPr txBox="1"/>
          <p:nvPr>
            <p:ph idx="10" type="dt"/>
          </p:nvPr>
        </p:nvSpPr>
        <p:spPr>
          <a:xfrm>
            <a:off x="7814452" y="378883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4"/>
          <p:cNvSpPr txBox="1"/>
          <p:nvPr>
            <p:ph idx="11" type="ftr"/>
          </p:nvPr>
        </p:nvSpPr>
        <p:spPr>
          <a:xfrm>
            <a:off x="685800" y="378883"/>
            <a:ext cx="699149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4"/>
          <p:cNvSpPr txBox="1"/>
          <p:nvPr>
            <p:ph idx="12" type="sldNum"/>
          </p:nvPr>
        </p:nvSpPr>
        <p:spPr>
          <a:xfrm>
            <a:off x="10862452" y="381000"/>
            <a:ext cx="6437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lumn">
  <p:cSld name="3 Column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 txBox="1"/>
          <p:nvPr>
            <p:ph type="title"/>
          </p:nvPr>
        </p:nvSpPr>
        <p:spPr>
          <a:xfrm>
            <a:off x="2895600" y="761999"/>
            <a:ext cx="8610599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5"/>
          <p:cNvSpPr txBox="1"/>
          <p:nvPr>
            <p:ph idx="1" type="body"/>
          </p:nvPr>
        </p:nvSpPr>
        <p:spPr>
          <a:xfrm>
            <a:off x="685800" y="2202080"/>
            <a:ext cx="3456432" cy="6173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05" name="Google Shape;105;p15"/>
          <p:cNvSpPr txBox="1"/>
          <p:nvPr>
            <p:ph idx="2" type="body"/>
          </p:nvPr>
        </p:nvSpPr>
        <p:spPr>
          <a:xfrm>
            <a:off x="685799" y="2904565"/>
            <a:ext cx="3456432" cy="33141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06" name="Google Shape;106;p15"/>
          <p:cNvSpPr txBox="1"/>
          <p:nvPr>
            <p:ph idx="3" type="body"/>
          </p:nvPr>
        </p:nvSpPr>
        <p:spPr>
          <a:xfrm>
            <a:off x="4368800" y="2201333"/>
            <a:ext cx="3456432" cy="62653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07" name="Google Shape;107;p15"/>
          <p:cNvSpPr txBox="1"/>
          <p:nvPr>
            <p:ph idx="4" type="body"/>
          </p:nvPr>
        </p:nvSpPr>
        <p:spPr>
          <a:xfrm>
            <a:off x="4366858" y="2904067"/>
            <a:ext cx="3456432" cy="33146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08" name="Google Shape;108;p15"/>
          <p:cNvSpPr txBox="1"/>
          <p:nvPr>
            <p:ph idx="5" type="body"/>
          </p:nvPr>
        </p:nvSpPr>
        <p:spPr>
          <a:xfrm>
            <a:off x="8051800" y="2192866"/>
            <a:ext cx="3456432" cy="62653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09" name="Google Shape;109;p15"/>
          <p:cNvSpPr txBox="1"/>
          <p:nvPr>
            <p:ph idx="6" type="body"/>
          </p:nvPr>
        </p:nvSpPr>
        <p:spPr>
          <a:xfrm>
            <a:off x="8051801" y="2904565"/>
            <a:ext cx="3456432" cy="33141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10" name="Google Shape;110;p15"/>
          <p:cNvSpPr txBox="1"/>
          <p:nvPr>
            <p:ph idx="10" type="dt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15"/>
          <p:cNvSpPr txBox="1"/>
          <p:nvPr>
            <p:ph idx="11" type="ftr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15"/>
          <p:cNvSpPr txBox="1"/>
          <p:nvPr>
            <p:ph idx="12" type="sldNum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Picture Column">
  <p:cSld name="3 Picture Column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6"/>
          <p:cNvSpPr txBox="1"/>
          <p:nvPr>
            <p:ph type="title"/>
          </p:nvPr>
        </p:nvSpPr>
        <p:spPr>
          <a:xfrm>
            <a:off x="2895600" y="762000"/>
            <a:ext cx="8610599" cy="12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16"/>
          <p:cNvSpPr txBox="1"/>
          <p:nvPr>
            <p:ph idx="1" type="body"/>
          </p:nvPr>
        </p:nvSpPr>
        <p:spPr>
          <a:xfrm>
            <a:off x="688618" y="4191000"/>
            <a:ext cx="3451582" cy="6827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6" name="Google Shape;116;p16"/>
          <p:cNvSpPr/>
          <p:nvPr>
            <p:ph idx="2" type="pic"/>
          </p:nvPr>
        </p:nvSpPr>
        <p:spPr>
          <a:xfrm>
            <a:off x="688618" y="2362200"/>
            <a:ext cx="3451582" cy="1524000"/>
          </a:xfrm>
          <a:prstGeom prst="roundRect">
            <a:avLst>
              <a:gd fmla="val 0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117" name="Google Shape;117;p16"/>
          <p:cNvSpPr txBox="1"/>
          <p:nvPr>
            <p:ph idx="3" type="body"/>
          </p:nvPr>
        </p:nvSpPr>
        <p:spPr>
          <a:xfrm>
            <a:off x="688618" y="4873764"/>
            <a:ext cx="3451582" cy="13449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18" name="Google Shape;118;p16"/>
          <p:cNvSpPr txBox="1"/>
          <p:nvPr>
            <p:ph idx="4" type="body"/>
          </p:nvPr>
        </p:nvSpPr>
        <p:spPr>
          <a:xfrm>
            <a:off x="4374263" y="4191000"/>
            <a:ext cx="3448935" cy="6827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9" name="Google Shape;119;p16"/>
          <p:cNvSpPr/>
          <p:nvPr>
            <p:ph idx="5" type="pic"/>
          </p:nvPr>
        </p:nvSpPr>
        <p:spPr>
          <a:xfrm>
            <a:off x="4374263" y="2362200"/>
            <a:ext cx="3448936" cy="1524000"/>
          </a:xfrm>
          <a:prstGeom prst="roundRect">
            <a:avLst>
              <a:gd fmla="val 0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120" name="Google Shape;120;p16"/>
          <p:cNvSpPr txBox="1"/>
          <p:nvPr>
            <p:ph idx="6" type="body"/>
          </p:nvPr>
        </p:nvSpPr>
        <p:spPr>
          <a:xfrm>
            <a:off x="4374264" y="4873763"/>
            <a:ext cx="3448935" cy="13449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21" name="Google Shape;121;p16"/>
          <p:cNvSpPr txBox="1"/>
          <p:nvPr>
            <p:ph idx="7" type="body"/>
          </p:nvPr>
        </p:nvSpPr>
        <p:spPr>
          <a:xfrm>
            <a:off x="8049731" y="4191000"/>
            <a:ext cx="3456469" cy="6827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22" name="Google Shape;122;p16"/>
          <p:cNvSpPr/>
          <p:nvPr>
            <p:ph idx="8" type="pic"/>
          </p:nvPr>
        </p:nvSpPr>
        <p:spPr>
          <a:xfrm>
            <a:off x="8049855" y="2362200"/>
            <a:ext cx="3447878" cy="1524000"/>
          </a:xfrm>
          <a:prstGeom prst="roundRect">
            <a:avLst>
              <a:gd fmla="val 0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123" name="Google Shape;123;p16"/>
          <p:cNvSpPr txBox="1"/>
          <p:nvPr>
            <p:ph idx="9" type="body"/>
          </p:nvPr>
        </p:nvSpPr>
        <p:spPr>
          <a:xfrm>
            <a:off x="8049731" y="4873761"/>
            <a:ext cx="3452445" cy="13449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24" name="Google Shape;124;p16"/>
          <p:cNvSpPr txBox="1"/>
          <p:nvPr>
            <p:ph idx="10" type="dt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16"/>
          <p:cNvSpPr txBox="1"/>
          <p:nvPr>
            <p:ph idx="11" type="ftr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16"/>
          <p:cNvSpPr txBox="1"/>
          <p:nvPr>
            <p:ph idx="12" type="sldNum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7"/>
          <p:cNvSpPr txBox="1"/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17"/>
          <p:cNvSpPr txBox="1"/>
          <p:nvPr>
            <p:ph idx="1" type="body"/>
          </p:nvPr>
        </p:nvSpPr>
        <p:spPr>
          <a:xfrm rot="5400000">
            <a:off x="4083938" y="-1203579"/>
            <a:ext cx="4024125" cy="108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0" name="Google Shape;130;p17"/>
          <p:cNvSpPr txBox="1"/>
          <p:nvPr>
            <p:ph idx="10" type="dt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17"/>
          <p:cNvSpPr txBox="1"/>
          <p:nvPr>
            <p:ph idx="11" type="ftr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17"/>
          <p:cNvSpPr txBox="1"/>
          <p:nvPr>
            <p:ph idx="12" type="sldNum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0-HD-BTM.png" id="134" name="Google Shape;134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375150"/>
            <a:ext cx="12192000" cy="24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8"/>
          <p:cNvSpPr txBox="1"/>
          <p:nvPr>
            <p:ph type="title"/>
          </p:nvPr>
        </p:nvSpPr>
        <p:spPr>
          <a:xfrm rot="5400000">
            <a:off x="8525934" y="1667933"/>
            <a:ext cx="3903133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18"/>
          <p:cNvSpPr txBox="1"/>
          <p:nvPr>
            <p:ph idx="1" type="body"/>
          </p:nvPr>
        </p:nvSpPr>
        <p:spPr>
          <a:xfrm rot="5400000">
            <a:off x="3175000" y="-1405467"/>
            <a:ext cx="3903133" cy="82042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7" name="Google Shape;137;p18"/>
          <p:cNvSpPr txBox="1"/>
          <p:nvPr>
            <p:ph idx="10" type="dt"/>
          </p:nvPr>
        </p:nvSpPr>
        <p:spPr>
          <a:xfrm>
            <a:off x="7814452" y="379941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18"/>
          <p:cNvSpPr txBox="1"/>
          <p:nvPr>
            <p:ph idx="11" type="ftr"/>
          </p:nvPr>
        </p:nvSpPr>
        <p:spPr>
          <a:xfrm>
            <a:off x="685800" y="381000"/>
            <a:ext cx="699149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18"/>
          <p:cNvSpPr txBox="1"/>
          <p:nvPr>
            <p:ph idx="12" type="sldNum"/>
          </p:nvPr>
        </p:nvSpPr>
        <p:spPr>
          <a:xfrm>
            <a:off x="10862452" y="381000"/>
            <a:ext cx="6437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" type="body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0" type="dt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0-HD-BTM.png" id="26" name="Google Shape;26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375150"/>
            <a:ext cx="12192000" cy="24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4"/>
          <p:cNvSpPr txBox="1"/>
          <p:nvPr>
            <p:ph type="title"/>
          </p:nvPr>
        </p:nvSpPr>
        <p:spPr>
          <a:xfrm>
            <a:off x="685800" y="753533"/>
            <a:ext cx="10820399" cy="28019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1024467" y="3641725"/>
            <a:ext cx="10490200" cy="955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0" type="dt"/>
          </p:nvPr>
        </p:nvSpPr>
        <p:spPr>
          <a:xfrm>
            <a:off x="7814452" y="38100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1" type="ftr"/>
          </p:nvPr>
        </p:nvSpPr>
        <p:spPr>
          <a:xfrm>
            <a:off x="685800" y="381001"/>
            <a:ext cx="6991492" cy="3640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2" type="sldNum"/>
          </p:nvPr>
        </p:nvSpPr>
        <p:spPr>
          <a:xfrm>
            <a:off x="10862452" y="381000"/>
            <a:ext cx="6437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/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" type="body"/>
          </p:nvPr>
        </p:nvSpPr>
        <p:spPr>
          <a:xfrm>
            <a:off x="685800" y="2194559"/>
            <a:ext cx="5334000" cy="4024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2" type="body"/>
          </p:nvPr>
        </p:nvSpPr>
        <p:spPr>
          <a:xfrm>
            <a:off x="6172200" y="2194559"/>
            <a:ext cx="5334000" cy="4024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0" type="dt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1" type="ftr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2" type="sldNum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/>
          <p:nvPr>
            <p:ph type="title"/>
          </p:nvPr>
        </p:nvSpPr>
        <p:spPr>
          <a:xfrm>
            <a:off x="2895600" y="762000"/>
            <a:ext cx="86106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" type="body"/>
          </p:nvPr>
        </p:nvSpPr>
        <p:spPr>
          <a:xfrm>
            <a:off x="914409" y="2183802"/>
            <a:ext cx="5079991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0" sz="2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2" name="Google Shape;42;p6"/>
          <p:cNvSpPr txBox="1"/>
          <p:nvPr>
            <p:ph idx="2" type="body"/>
          </p:nvPr>
        </p:nvSpPr>
        <p:spPr>
          <a:xfrm>
            <a:off x="685800" y="3132666"/>
            <a:ext cx="5311775" cy="30860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3" type="body"/>
          </p:nvPr>
        </p:nvSpPr>
        <p:spPr>
          <a:xfrm>
            <a:off x="6400800" y="2183802"/>
            <a:ext cx="510540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0" sz="2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4" name="Google Shape;44;p6"/>
          <p:cNvSpPr txBox="1"/>
          <p:nvPr>
            <p:ph idx="4" type="body"/>
          </p:nvPr>
        </p:nvSpPr>
        <p:spPr>
          <a:xfrm>
            <a:off x="6172200" y="3132666"/>
            <a:ext cx="5334000" cy="30860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0" type="dt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1" type="ftr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2" type="sldNum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 txBox="1"/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0" type="dt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1" type="ftr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idx="10" type="dt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1" type="ftr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2" type="sldNum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/>
          <p:nvPr>
            <p:ph type="title"/>
          </p:nvPr>
        </p:nvSpPr>
        <p:spPr>
          <a:xfrm>
            <a:off x="685800" y="1524000"/>
            <a:ext cx="41148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" type="body"/>
          </p:nvPr>
        </p:nvSpPr>
        <p:spPr>
          <a:xfrm>
            <a:off x="4995582" y="746759"/>
            <a:ext cx="6510618" cy="54719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2" type="body"/>
          </p:nvPr>
        </p:nvSpPr>
        <p:spPr>
          <a:xfrm>
            <a:off x="685800" y="3124199"/>
            <a:ext cx="4114800" cy="30944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1" name="Google Shape;61;p9"/>
          <p:cNvSpPr txBox="1"/>
          <p:nvPr>
            <p:ph idx="10" type="dt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9"/>
          <p:cNvSpPr txBox="1"/>
          <p:nvPr>
            <p:ph idx="11" type="ftr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2" type="sldNum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/>
          <p:nvPr>
            <p:ph type="title"/>
          </p:nvPr>
        </p:nvSpPr>
        <p:spPr>
          <a:xfrm>
            <a:off x="685800" y="1524000"/>
            <a:ext cx="687324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/>
          <p:nvPr>
            <p:ph idx="2" type="pic"/>
          </p:nvPr>
        </p:nvSpPr>
        <p:spPr>
          <a:xfrm>
            <a:off x="7861238" y="751241"/>
            <a:ext cx="3644962" cy="5467443"/>
          </a:xfrm>
          <a:prstGeom prst="rect">
            <a:avLst/>
          </a:prstGeom>
          <a:noFill/>
          <a:ln>
            <a:noFill/>
          </a:ln>
        </p:spPr>
      </p:sp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685800" y="3124199"/>
            <a:ext cx="6873240" cy="30944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8" name="Google Shape;68;p10"/>
          <p:cNvSpPr txBox="1"/>
          <p:nvPr>
            <p:ph idx="10" type="dt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0"/>
          <p:cNvSpPr txBox="1"/>
          <p:nvPr>
            <p:ph idx="11" type="ftr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2" type="sldNum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1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0-HD-TOP.png"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12192000" cy="144145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  <a:defRPr b="0" i="0" sz="4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83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302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302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302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302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0" type="dt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1" type="ftr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2" type="sldNum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8.png"/><Relationship Id="rId4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7.png"/><Relationship Id="rId4" Type="http://schemas.openxmlformats.org/officeDocument/2006/relationships/image" Target="../media/image15.png"/><Relationship Id="rId5" Type="http://schemas.openxmlformats.org/officeDocument/2006/relationships/image" Target="../media/image26.png"/><Relationship Id="rId6" Type="http://schemas.openxmlformats.org/officeDocument/2006/relationships/image" Target="../media/image2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d3820cd90bc3a1e00d.gradio.live/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2.png"/><Relationship Id="rId4" Type="http://schemas.openxmlformats.org/officeDocument/2006/relationships/image" Target="../media/image35.png"/><Relationship Id="rId5" Type="http://schemas.openxmlformats.org/officeDocument/2006/relationships/image" Target="../media/image33.png"/><Relationship Id="rId6" Type="http://schemas.openxmlformats.org/officeDocument/2006/relationships/image" Target="../media/image2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8.jpg"/></Relationships>
</file>

<file path=ppt/slides/_rels/slide2.xml.rels><?xml version="1.0" encoding="UTF-8" standalone="yes"?><Relationships xmlns="http://schemas.openxmlformats.org/package/2006/relationships"><Relationship Id="rId10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0.png"/><Relationship Id="rId4" Type="http://schemas.openxmlformats.org/officeDocument/2006/relationships/image" Target="../media/image36.png"/><Relationship Id="rId9" Type="http://schemas.openxmlformats.org/officeDocument/2006/relationships/image" Target="../media/image22.png"/><Relationship Id="rId5" Type="http://schemas.openxmlformats.org/officeDocument/2006/relationships/image" Target="../media/image19.png"/><Relationship Id="rId6" Type="http://schemas.openxmlformats.org/officeDocument/2006/relationships/image" Target="../media/image30.png"/><Relationship Id="rId7" Type="http://schemas.openxmlformats.org/officeDocument/2006/relationships/image" Target="../media/image6.png"/><Relationship Id="rId8" Type="http://schemas.openxmlformats.org/officeDocument/2006/relationships/image" Target="../media/image2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Relationship Id="rId4" Type="http://schemas.openxmlformats.org/officeDocument/2006/relationships/image" Target="../media/image13.png"/><Relationship Id="rId5" Type="http://schemas.openxmlformats.org/officeDocument/2006/relationships/image" Target="../media/image2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22.png"/><Relationship Id="rId5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4.png"/><Relationship Id="rId4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Relationship Id="rId4" Type="http://schemas.openxmlformats.org/officeDocument/2006/relationships/image" Target="../media/image16.png"/><Relationship Id="rId5" Type="http://schemas.openxmlformats.org/officeDocument/2006/relationships/image" Target="../media/image2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9"/>
          <p:cNvSpPr txBox="1"/>
          <p:nvPr>
            <p:ph type="ctrTitle"/>
          </p:nvPr>
        </p:nvSpPr>
        <p:spPr>
          <a:xfrm>
            <a:off x="636696" y="643464"/>
            <a:ext cx="3761964" cy="327306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entury Gothic"/>
              <a:buNone/>
            </a:pPr>
            <a:r>
              <a:rPr lang="en-US" sz="4400"/>
              <a:t>ROAD SIGN DETECTION USING MACHINE LEARNING</a:t>
            </a:r>
            <a:endParaRPr/>
          </a:p>
        </p:txBody>
      </p:sp>
      <p:sp>
        <p:nvSpPr>
          <p:cNvPr id="145" name="Google Shape;145;p19"/>
          <p:cNvSpPr txBox="1"/>
          <p:nvPr>
            <p:ph idx="1" type="subTitle"/>
          </p:nvPr>
        </p:nvSpPr>
        <p:spPr>
          <a:xfrm>
            <a:off x="636695" y="3923151"/>
            <a:ext cx="3761965" cy="22938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</a:pPr>
            <a:r>
              <a:t/>
            </a:r>
            <a:endParaRPr sz="1900"/>
          </a:p>
          <a:p>
            <a:pPr indent="0" lvl="0" marL="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</a:pPr>
            <a:r>
              <a:rPr lang="en-US" sz="1900"/>
              <a:t>BY</a:t>
            </a:r>
            <a:endParaRPr/>
          </a:p>
          <a:p>
            <a:pPr indent="0" lvl="0" marL="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</a:pPr>
            <a:r>
              <a:rPr lang="en-US" sz="1900"/>
              <a:t>Jaylen Guevara-Kirksey Bey</a:t>
            </a:r>
            <a:endParaRPr/>
          </a:p>
          <a:p>
            <a:pPr indent="0" lvl="0" marL="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</a:pPr>
            <a:r>
              <a:rPr lang="en-US" sz="1900"/>
              <a:t>Austin French</a:t>
            </a:r>
            <a:endParaRPr/>
          </a:p>
          <a:p>
            <a:pPr indent="0" lvl="0" marL="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</a:pPr>
            <a:r>
              <a:rPr lang="en-US" sz="1900"/>
              <a:t>Thomas Haight</a:t>
            </a:r>
            <a:endParaRPr/>
          </a:p>
          <a:p>
            <a:pPr indent="0" lvl="0" marL="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</a:pPr>
            <a:r>
              <a:rPr lang="en-US" sz="1900"/>
              <a:t>Asif Mahmud</a:t>
            </a:r>
            <a:endParaRPr/>
          </a:p>
          <a:p>
            <a:pPr indent="0" lvl="0" marL="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</a:pPr>
            <a:r>
              <a:t/>
            </a:r>
            <a:endParaRPr sz="1900"/>
          </a:p>
        </p:txBody>
      </p:sp>
      <p:pic>
        <p:nvPicPr>
          <p:cNvPr descr="Blank road sign" id="146" name="Google Shape;146;p19"/>
          <p:cNvPicPr preferRelativeResize="0"/>
          <p:nvPr/>
        </p:nvPicPr>
        <p:blipFill rotWithShape="1">
          <a:blip r:embed="rId3">
            <a:alphaModFix/>
          </a:blip>
          <a:srcRect b="15730" l="0" r="0" t="0"/>
          <a:stretch/>
        </p:blipFill>
        <p:spPr>
          <a:xfrm>
            <a:off x="5046653" y="1761095"/>
            <a:ext cx="6177937" cy="34751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8"/>
          <p:cNvSpPr txBox="1"/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</a:pPr>
            <a:r>
              <a:rPr lang="en-US"/>
              <a:t>STEP 5: DATA STORAGE &amp; EFFICIENT ACCESS</a:t>
            </a:r>
            <a:endParaRPr/>
          </a:p>
        </p:txBody>
      </p:sp>
      <p:grpSp>
        <p:nvGrpSpPr>
          <p:cNvPr id="297" name="Google Shape;297;p28"/>
          <p:cNvGrpSpPr/>
          <p:nvPr/>
        </p:nvGrpSpPr>
        <p:grpSpPr>
          <a:xfrm>
            <a:off x="1397999" y="2638905"/>
            <a:ext cx="9396001" cy="3134353"/>
            <a:chOff x="712199" y="197854"/>
            <a:chExt cx="9396001" cy="3134353"/>
          </a:xfrm>
        </p:grpSpPr>
        <p:sp>
          <p:nvSpPr>
            <p:cNvPr id="298" name="Google Shape;298;p28"/>
            <p:cNvSpPr/>
            <p:nvPr/>
          </p:nvSpPr>
          <p:spPr>
            <a:xfrm>
              <a:off x="1900200" y="197854"/>
              <a:ext cx="1944000" cy="19440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28"/>
            <p:cNvSpPr/>
            <p:nvPr/>
          </p:nvSpPr>
          <p:spPr>
            <a:xfrm>
              <a:off x="712199" y="2612207"/>
              <a:ext cx="43200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28"/>
            <p:cNvSpPr txBox="1"/>
            <p:nvPr/>
          </p:nvSpPr>
          <p:spPr>
            <a:xfrm>
              <a:off x="712199" y="2612207"/>
              <a:ext cx="43200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Century Gothic"/>
                <a:buNone/>
              </a:pPr>
              <a:r>
                <a:rPr b="0" i="0" lang="en-US" sz="14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To speed up data retrieval during model training, we serialized and saved the preprocessed images and labels using Pickle (.pkl files).</a:t>
              </a:r>
              <a:endParaRPr/>
            </a:p>
          </p:txBody>
        </p:sp>
        <p:sp>
          <p:nvSpPr>
            <p:cNvPr id="301" name="Google Shape;301;p28"/>
            <p:cNvSpPr/>
            <p:nvPr/>
          </p:nvSpPr>
          <p:spPr>
            <a:xfrm>
              <a:off x="6976200" y="197854"/>
              <a:ext cx="1944000" cy="194400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28"/>
            <p:cNvSpPr/>
            <p:nvPr/>
          </p:nvSpPr>
          <p:spPr>
            <a:xfrm>
              <a:off x="5788200" y="2612207"/>
              <a:ext cx="43200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28"/>
            <p:cNvSpPr txBox="1"/>
            <p:nvPr/>
          </p:nvSpPr>
          <p:spPr>
            <a:xfrm>
              <a:off x="5788200" y="2612207"/>
              <a:ext cx="43200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Century Gothic"/>
                <a:buNone/>
              </a:pPr>
              <a:r>
                <a:rPr lang="en-US">
                  <a:solidFill>
                    <a:schemeClr val="lt1"/>
                  </a:solidFill>
                </a:rPr>
                <a:t>The models were stored as .keras files to keep track of the development and for later use.</a:t>
              </a:r>
              <a:endParaRPr>
                <a:solidFill>
                  <a:schemeClr val="lt1"/>
                </a:solidFill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29"/>
          <p:cNvSpPr txBox="1"/>
          <p:nvPr>
            <p:ph type="title"/>
          </p:nvPr>
        </p:nvSpPr>
        <p:spPr>
          <a:xfrm>
            <a:off x="2895600" y="764373"/>
            <a:ext cx="8610600" cy="129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Classification Report</a:t>
            </a:r>
            <a:endParaRPr/>
          </a:p>
        </p:txBody>
      </p:sp>
      <p:pic>
        <p:nvPicPr>
          <p:cNvPr id="309" name="Google Shape;30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38550" y="2754625"/>
            <a:ext cx="4914900" cy="226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0"/>
          <p:cNvSpPr txBox="1"/>
          <p:nvPr>
            <p:ph type="title"/>
          </p:nvPr>
        </p:nvSpPr>
        <p:spPr>
          <a:xfrm>
            <a:off x="2895600" y="764373"/>
            <a:ext cx="8610600" cy="129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Challenges &amp; Roadblocks</a:t>
            </a:r>
            <a:endParaRPr/>
          </a:p>
        </p:txBody>
      </p:sp>
      <p:sp>
        <p:nvSpPr>
          <p:cNvPr id="315" name="Google Shape;315;p30"/>
          <p:cNvSpPr txBox="1"/>
          <p:nvPr>
            <p:ph idx="1" type="body"/>
          </p:nvPr>
        </p:nvSpPr>
        <p:spPr>
          <a:xfrm>
            <a:off x="1997250" y="2794375"/>
            <a:ext cx="8197500" cy="2885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/>
              <a:t>-Images with more than one traffic sign in it</a:t>
            </a:r>
            <a:endParaRPr sz="2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/>
              <a:t>-Unbalanced images (mostly speed limit)</a:t>
            </a:r>
            <a:endParaRPr sz="2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/>
              <a:t>-Optimization efforts leading to lower accuracies</a:t>
            </a:r>
            <a:endParaRPr sz="2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/>
              <a:t>-Time to train the models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1"/>
          <p:cNvSpPr txBox="1"/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</a:pPr>
            <a:r>
              <a:rPr lang="en-US"/>
              <a:t>SUMMARY</a:t>
            </a:r>
            <a:endParaRPr/>
          </a:p>
        </p:txBody>
      </p:sp>
      <p:grpSp>
        <p:nvGrpSpPr>
          <p:cNvPr id="321" name="Google Shape;321;p31"/>
          <p:cNvGrpSpPr/>
          <p:nvPr/>
        </p:nvGrpSpPr>
        <p:grpSpPr>
          <a:xfrm>
            <a:off x="747959" y="2900572"/>
            <a:ext cx="10696081" cy="2611020"/>
            <a:chOff x="62159" y="459521"/>
            <a:chExt cx="10696081" cy="2611020"/>
          </a:xfrm>
        </p:grpSpPr>
        <p:sp>
          <p:nvSpPr>
            <p:cNvPr id="322" name="Google Shape;322;p31"/>
            <p:cNvSpPr/>
            <p:nvPr/>
          </p:nvSpPr>
          <p:spPr>
            <a:xfrm>
              <a:off x="523095" y="459521"/>
              <a:ext cx="1441902" cy="1441902"/>
            </a:xfrm>
            <a:prstGeom prst="ellipse">
              <a:avLst/>
            </a:prstGeom>
            <a:solidFill>
              <a:srgbClr val="FB80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31"/>
            <p:cNvSpPr/>
            <p:nvPr/>
          </p:nvSpPr>
          <p:spPr>
            <a:xfrm>
              <a:off x="830385" y="766811"/>
              <a:ext cx="827321" cy="827321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31"/>
            <p:cNvSpPr/>
            <p:nvPr/>
          </p:nvSpPr>
          <p:spPr>
            <a:xfrm>
              <a:off x="62159" y="2350541"/>
              <a:ext cx="2363775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31"/>
            <p:cNvSpPr txBox="1"/>
            <p:nvPr/>
          </p:nvSpPr>
          <p:spPr>
            <a:xfrm>
              <a:off x="62159" y="2350541"/>
              <a:ext cx="2363775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300"/>
                <a:buFont typeface="Century Gothic"/>
                <a:buNone/>
              </a:pPr>
              <a:r>
                <a:rPr b="0" i="0" lang="en-US" sz="13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IMPLEMENTED ROAD SIGN DETECTION USING MACHINE LEARNING.</a:t>
              </a:r>
              <a:endParaRPr/>
            </a:p>
          </p:txBody>
        </p:sp>
        <p:sp>
          <p:nvSpPr>
            <p:cNvPr id="326" name="Google Shape;326;p31"/>
            <p:cNvSpPr/>
            <p:nvPr/>
          </p:nvSpPr>
          <p:spPr>
            <a:xfrm>
              <a:off x="3300530" y="459521"/>
              <a:ext cx="1441902" cy="144190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31"/>
            <p:cNvSpPr/>
            <p:nvPr/>
          </p:nvSpPr>
          <p:spPr>
            <a:xfrm>
              <a:off x="3607821" y="766811"/>
              <a:ext cx="827321" cy="827321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31"/>
            <p:cNvSpPr/>
            <p:nvPr/>
          </p:nvSpPr>
          <p:spPr>
            <a:xfrm>
              <a:off x="2839594" y="2350541"/>
              <a:ext cx="2363775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31"/>
            <p:cNvSpPr txBox="1"/>
            <p:nvPr/>
          </p:nvSpPr>
          <p:spPr>
            <a:xfrm>
              <a:off x="2839594" y="2350541"/>
              <a:ext cx="2363775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300"/>
                <a:buFont typeface="Century Gothic"/>
                <a:buNone/>
              </a:pPr>
              <a:r>
                <a:rPr b="0" i="0" lang="en-US" sz="13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FOCUSED ON ROBUST DATA PREPROCESSING FOR MODEL TRAINING.</a:t>
              </a:r>
              <a:endParaRPr/>
            </a:p>
          </p:txBody>
        </p:sp>
        <p:sp>
          <p:nvSpPr>
            <p:cNvPr id="330" name="Google Shape;330;p31"/>
            <p:cNvSpPr/>
            <p:nvPr/>
          </p:nvSpPr>
          <p:spPr>
            <a:xfrm>
              <a:off x="6077966" y="459521"/>
              <a:ext cx="1441902" cy="1441902"/>
            </a:xfrm>
            <a:prstGeom prst="ellipse">
              <a:avLst/>
            </a:prstGeom>
            <a:solidFill>
              <a:srgbClr val="80BB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31"/>
            <p:cNvSpPr/>
            <p:nvPr/>
          </p:nvSpPr>
          <p:spPr>
            <a:xfrm>
              <a:off x="6385257" y="766811"/>
              <a:ext cx="827321" cy="827321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31"/>
            <p:cNvSpPr/>
            <p:nvPr/>
          </p:nvSpPr>
          <p:spPr>
            <a:xfrm>
              <a:off x="5617030" y="2350541"/>
              <a:ext cx="2363775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31"/>
            <p:cNvSpPr txBox="1"/>
            <p:nvPr/>
          </p:nvSpPr>
          <p:spPr>
            <a:xfrm>
              <a:off x="5617030" y="2350541"/>
              <a:ext cx="2363775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300"/>
                <a:buFont typeface="Century Gothic"/>
                <a:buNone/>
              </a:pPr>
              <a:r>
                <a:rPr b="0" i="0" lang="en-US" sz="13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ENSURED DATASET INTEGRITY THROUGH STRUCTURED DATA STORAGE.</a:t>
              </a:r>
              <a:endParaRPr/>
            </a:p>
          </p:txBody>
        </p:sp>
        <p:sp>
          <p:nvSpPr>
            <p:cNvPr id="334" name="Google Shape;334;p31"/>
            <p:cNvSpPr/>
            <p:nvPr/>
          </p:nvSpPr>
          <p:spPr>
            <a:xfrm>
              <a:off x="8855402" y="459521"/>
              <a:ext cx="1441902" cy="1441902"/>
            </a:xfrm>
            <a:prstGeom prst="ellipse">
              <a:avLst/>
            </a:prstGeom>
            <a:solidFill>
              <a:srgbClr val="30C6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31"/>
            <p:cNvSpPr/>
            <p:nvPr/>
          </p:nvSpPr>
          <p:spPr>
            <a:xfrm>
              <a:off x="9162692" y="766811"/>
              <a:ext cx="827321" cy="827321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31"/>
            <p:cNvSpPr/>
            <p:nvPr/>
          </p:nvSpPr>
          <p:spPr>
            <a:xfrm>
              <a:off x="8394465" y="2350541"/>
              <a:ext cx="2363775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31"/>
            <p:cNvSpPr txBox="1"/>
            <p:nvPr/>
          </p:nvSpPr>
          <p:spPr>
            <a:xfrm>
              <a:off x="8394465" y="2350541"/>
              <a:ext cx="2363775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300"/>
                <a:buFont typeface="Century Gothic"/>
                <a:buNone/>
              </a:pPr>
              <a:r>
                <a:rPr b="0" i="0" lang="en-US" sz="13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THE PROJECT SHOWCASES OUR CAPABILITY TO HANDLE REAL-WORLD AI TASKS.</a:t>
              </a:r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2"/>
          <p:cNvSpPr txBox="1"/>
          <p:nvPr>
            <p:ph type="title"/>
          </p:nvPr>
        </p:nvSpPr>
        <p:spPr>
          <a:xfrm>
            <a:off x="1790700" y="1352598"/>
            <a:ext cx="8610600" cy="129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600"/>
              <a:t>Demo</a:t>
            </a:r>
            <a:endParaRPr sz="5600"/>
          </a:p>
        </p:txBody>
      </p:sp>
      <p:sp>
        <p:nvSpPr>
          <p:cNvPr id="343" name="Google Shape;343;p32"/>
          <p:cNvSpPr txBox="1"/>
          <p:nvPr/>
        </p:nvSpPr>
        <p:spPr>
          <a:xfrm>
            <a:off x="2997000" y="3282200"/>
            <a:ext cx="6198000" cy="19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u="sng">
                <a:solidFill>
                  <a:schemeClr val="hlink"/>
                </a:solidFill>
                <a:latin typeface="Century Gothic"/>
                <a:ea typeface="Century Gothic"/>
                <a:cs typeface="Century Gothic"/>
                <a:sym typeface="Century Gothic"/>
                <a:hlinkClick r:id="rId3"/>
              </a:rPr>
              <a:t>https://d3820cd90bc3a1e00d.gradio.live/</a:t>
            </a:r>
            <a:endParaRPr sz="22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3"/>
          <p:cNvSpPr txBox="1"/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</a:pPr>
            <a:r>
              <a:rPr lang="en-US"/>
              <a:t>FUTURE SCOPE</a:t>
            </a:r>
            <a:endParaRPr/>
          </a:p>
        </p:txBody>
      </p:sp>
      <p:grpSp>
        <p:nvGrpSpPr>
          <p:cNvPr id="349" name="Google Shape;349;p33"/>
          <p:cNvGrpSpPr/>
          <p:nvPr/>
        </p:nvGrpSpPr>
        <p:grpSpPr>
          <a:xfrm>
            <a:off x="693574" y="3275552"/>
            <a:ext cx="10804851" cy="1862140"/>
            <a:chOff x="7774" y="1080992"/>
            <a:chExt cx="10804851" cy="1862140"/>
          </a:xfrm>
        </p:grpSpPr>
        <p:sp>
          <p:nvSpPr>
            <p:cNvPr id="350" name="Google Shape;350;p33"/>
            <p:cNvSpPr/>
            <p:nvPr/>
          </p:nvSpPr>
          <p:spPr>
            <a:xfrm>
              <a:off x="7774" y="1080992"/>
              <a:ext cx="835734" cy="835734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33"/>
            <p:cNvSpPr/>
            <p:nvPr/>
          </p:nvSpPr>
          <p:spPr>
            <a:xfrm>
              <a:off x="7774" y="1996798"/>
              <a:ext cx="2387812" cy="35817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33"/>
            <p:cNvSpPr txBox="1"/>
            <p:nvPr/>
          </p:nvSpPr>
          <p:spPr>
            <a:xfrm>
              <a:off x="7774" y="1996798"/>
              <a:ext cx="2387812" cy="35817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Century Gothic"/>
                <a:buNone/>
              </a:pPr>
              <a:r>
                <a:rPr b="1" i="0" lang="en-US" sz="16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Enhancing the Model:</a:t>
              </a:r>
              <a:endParaRPr/>
            </a:p>
          </p:txBody>
        </p:sp>
        <p:sp>
          <p:nvSpPr>
            <p:cNvPr id="353" name="Google Shape;353;p33"/>
            <p:cNvSpPr/>
            <p:nvPr/>
          </p:nvSpPr>
          <p:spPr>
            <a:xfrm>
              <a:off x="7774" y="2392213"/>
              <a:ext cx="2387812" cy="5509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33"/>
            <p:cNvSpPr txBox="1"/>
            <p:nvPr/>
          </p:nvSpPr>
          <p:spPr>
            <a:xfrm>
              <a:off x="7774" y="2392213"/>
              <a:ext cx="2387812" cy="5509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Century Gothic"/>
                <a:buNone/>
              </a:pPr>
              <a:r>
                <a:rPr b="0" i="0" lang="en-US" sz="12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Implement YOLOv5 or EfficientDet for better object detection accuracy.</a:t>
              </a:r>
              <a:endParaRPr/>
            </a:p>
          </p:txBody>
        </p:sp>
        <p:sp>
          <p:nvSpPr>
            <p:cNvPr id="355" name="Google Shape;355;p33"/>
            <p:cNvSpPr/>
            <p:nvPr/>
          </p:nvSpPr>
          <p:spPr>
            <a:xfrm>
              <a:off x="2813453" y="1080992"/>
              <a:ext cx="835734" cy="835734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33"/>
            <p:cNvSpPr/>
            <p:nvPr/>
          </p:nvSpPr>
          <p:spPr>
            <a:xfrm>
              <a:off x="2813453" y="1996798"/>
              <a:ext cx="2387812" cy="35817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33"/>
            <p:cNvSpPr txBox="1"/>
            <p:nvPr/>
          </p:nvSpPr>
          <p:spPr>
            <a:xfrm>
              <a:off x="2813453" y="1996798"/>
              <a:ext cx="2387812" cy="35817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Century Gothic"/>
                <a:buNone/>
              </a:pPr>
              <a:r>
                <a:rPr b="1" i="0" lang="en-US" sz="16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Real-Time Deployment:</a:t>
              </a:r>
              <a:endParaRPr/>
            </a:p>
          </p:txBody>
        </p:sp>
        <p:sp>
          <p:nvSpPr>
            <p:cNvPr id="358" name="Google Shape;358;p33"/>
            <p:cNvSpPr/>
            <p:nvPr/>
          </p:nvSpPr>
          <p:spPr>
            <a:xfrm>
              <a:off x="2813453" y="2392213"/>
              <a:ext cx="2387812" cy="5509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33"/>
            <p:cNvSpPr txBox="1"/>
            <p:nvPr/>
          </p:nvSpPr>
          <p:spPr>
            <a:xfrm>
              <a:off x="2813453" y="2392213"/>
              <a:ext cx="2387812" cy="5509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Century Gothic"/>
                <a:buNone/>
              </a:pPr>
              <a:r>
                <a:rPr b="0" i="0" lang="en-US" sz="12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Integrate with autonomous vehicles or driver-assist systems.</a:t>
              </a:r>
              <a:endPara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Century Gothic"/>
                <a:buNone/>
              </a:pPr>
              <a:r>
                <a:rPr lang="en-US" sz="12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Humanoid robots that can </a:t>
              </a:r>
              <a:r>
                <a:rPr lang="en-US" sz="12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assist</a:t>
              </a:r>
              <a:r>
                <a:rPr lang="en-US" sz="12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 the blind and elderly.</a:t>
              </a:r>
              <a:endParaRPr sz="12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60" name="Google Shape;360;p33"/>
            <p:cNvSpPr/>
            <p:nvPr/>
          </p:nvSpPr>
          <p:spPr>
            <a:xfrm>
              <a:off x="5619133" y="1080992"/>
              <a:ext cx="835734" cy="835734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33"/>
            <p:cNvSpPr/>
            <p:nvPr/>
          </p:nvSpPr>
          <p:spPr>
            <a:xfrm>
              <a:off x="5619133" y="1996798"/>
              <a:ext cx="2387812" cy="35817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33"/>
            <p:cNvSpPr txBox="1"/>
            <p:nvPr/>
          </p:nvSpPr>
          <p:spPr>
            <a:xfrm>
              <a:off x="5619133" y="1996798"/>
              <a:ext cx="2387812" cy="35817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Century Gothic"/>
                <a:buNone/>
              </a:pPr>
              <a:r>
                <a:rPr b="1" i="0" lang="en-US" sz="16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Scaling Up:</a:t>
              </a:r>
              <a:endParaRPr/>
            </a:p>
          </p:txBody>
        </p:sp>
        <p:sp>
          <p:nvSpPr>
            <p:cNvPr id="363" name="Google Shape;363;p33"/>
            <p:cNvSpPr/>
            <p:nvPr/>
          </p:nvSpPr>
          <p:spPr>
            <a:xfrm>
              <a:off x="5619133" y="2392213"/>
              <a:ext cx="2387812" cy="5509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33"/>
            <p:cNvSpPr txBox="1"/>
            <p:nvPr/>
          </p:nvSpPr>
          <p:spPr>
            <a:xfrm>
              <a:off x="5619133" y="2392213"/>
              <a:ext cx="2387812" cy="5509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Century Gothic"/>
                <a:buNone/>
              </a:pPr>
              <a:r>
                <a:rPr b="0" i="0" lang="en-US" sz="12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Train on larger datasets with more road sign categories</a:t>
              </a:r>
              <a:r>
                <a:rPr lang="en-US" sz="12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, and the ability to classify more than one sign at a time.</a:t>
              </a:r>
              <a:endParaRPr/>
            </a:p>
          </p:txBody>
        </p:sp>
        <p:sp>
          <p:nvSpPr>
            <p:cNvPr id="365" name="Google Shape;365;p33"/>
            <p:cNvSpPr/>
            <p:nvPr/>
          </p:nvSpPr>
          <p:spPr>
            <a:xfrm>
              <a:off x="8424813" y="1080992"/>
              <a:ext cx="835734" cy="835734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33"/>
            <p:cNvSpPr/>
            <p:nvPr/>
          </p:nvSpPr>
          <p:spPr>
            <a:xfrm>
              <a:off x="8424813" y="1996798"/>
              <a:ext cx="2387812" cy="35817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33"/>
            <p:cNvSpPr txBox="1"/>
            <p:nvPr/>
          </p:nvSpPr>
          <p:spPr>
            <a:xfrm>
              <a:off x="8424813" y="1996798"/>
              <a:ext cx="2387812" cy="35817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Century Gothic"/>
                <a:buNone/>
              </a:pPr>
              <a:r>
                <a:rPr b="1" i="0" lang="en-US" sz="16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Integration with IoT:</a:t>
              </a:r>
              <a:endParaRPr/>
            </a:p>
          </p:txBody>
        </p:sp>
        <p:sp>
          <p:nvSpPr>
            <p:cNvPr id="368" name="Google Shape;368;p33"/>
            <p:cNvSpPr/>
            <p:nvPr/>
          </p:nvSpPr>
          <p:spPr>
            <a:xfrm>
              <a:off x="8424813" y="2392213"/>
              <a:ext cx="2387812" cy="5509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33"/>
            <p:cNvSpPr txBox="1"/>
            <p:nvPr/>
          </p:nvSpPr>
          <p:spPr>
            <a:xfrm>
              <a:off x="8424813" y="2392213"/>
              <a:ext cx="2387812" cy="5509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Century Gothic"/>
                <a:buNone/>
              </a:pPr>
              <a:r>
                <a:rPr b="0" i="0" lang="en-US" sz="12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Deploy on edge devices (e.g., Raspberry Pi, NVIDIA Jetson) for on-road detection.</a:t>
              </a:r>
              <a:endParaRPr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4"/>
          <p:cNvSpPr/>
          <p:nvPr/>
        </p:nvSpPr>
        <p:spPr>
          <a:xfrm>
            <a:off x="0" y="-2"/>
            <a:ext cx="12191999" cy="4543721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75" name="Google Shape;375;p34"/>
          <p:cNvSpPr txBox="1"/>
          <p:nvPr>
            <p:ph type="ctrTitle"/>
          </p:nvPr>
        </p:nvSpPr>
        <p:spPr>
          <a:xfrm>
            <a:off x="5615888" y="673240"/>
            <a:ext cx="5951914" cy="344637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entury Gothic"/>
              <a:buNone/>
            </a:pPr>
            <a:r>
              <a:rPr lang="en-US" sz="4800"/>
              <a:t>Q&amp;A</a:t>
            </a:r>
            <a:endParaRPr/>
          </a:p>
        </p:txBody>
      </p:sp>
      <p:sp>
        <p:nvSpPr>
          <p:cNvPr id="376" name="Google Shape;376;p34"/>
          <p:cNvSpPr txBox="1"/>
          <p:nvPr>
            <p:ph idx="1" type="subTitle"/>
          </p:nvPr>
        </p:nvSpPr>
        <p:spPr>
          <a:xfrm>
            <a:off x="5632265" y="4119613"/>
            <a:ext cx="5935535" cy="20587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n-US"/>
              <a:t>Feel free to ask any questions!</a:t>
            </a:r>
            <a:endParaRPr/>
          </a:p>
        </p:txBody>
      </p:sp>
      <p:sp>
        <p:nvSpPr>
          <p:cNvPr id="377" name="Google Shape;377;p34"/>
          <p:cNvSpPr/>
          <p:nvPr/>
        </p:nvSpPr>
        <p:spPr>
          <a:xfrm>
            <a:off x="-1" y="0"/>
            <a:ext cx="4966386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descr="Question mark against red wall" id="378" name="Google Shape;378;p34"/>
          <p:cNvPicPr preferRelativeResize="0"/>
          <p:nvPr/>
        </p:nvPicPr>
        <p:blipFill rotWithShape="1">
          <a:blip r:embed="rId3">
            <a:alphaModFix/>
          </a:blip>
          <a:srcRect b="1" l="57823" r="1117" t="0"/>
          <a:stretch/>
        </p:blipFill>
        <p:spPr>
          <a:xfrm>
            <a:off x="-4" y="10"/>
            <a:ext cx="4654291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379" name="Google Shape;379;p34"/>
          <p:cNvSpPr/>
          <p:nvPr/>
        </p:nvSpPr>
        <p:spPr>
          <a:xfrm>
            <a:off x="7946782" y="-1"/>
            <a:ext cx="4245218" cy="536715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37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0"/>
          <p:cNvSpPr txBox="1"/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</a:pPr>
            <a:r>
              <a:rPr lang="en-US"/>
              <a:t>INDEX</a:t>
            </a:r>
            <a:endParaRPr/>
          </a:p>
        </p:txBody>
      </p:sp>
      <p:grpSp>
        <p:nvGrpSpPr>
          <p:cNvPr id="152" name="Google Shape;152;p20"/>
          <p:cNvGrpSpPr/>
          <p:nvPr/>
        </p:nvGrpSpPr>
        <p:grpSpPr>
          <a:xfrm>
            <a:off x="687979" y="2485061"/>
            <a:ext cx="10816040" cy="4018565"/>
            <a:chOff x="2179" y="821085"/>
            <a:chExt cx="10816040" cy="4018565"/>
          </a:xfrm>
        </p:grpSpPr>
        <p:sp>
          <p:nvSpPr>
            <p:cNvPr id="153" name="Google Shape;153;p20"/>
            <p:cNvSpPr/>
            <p:nvPr/>
          </p:nvSpPr>
          <p:spPr>
            <a:xfrm>
              <a:off x="308962" y="821085"/>
              <a:ext cx="959677" cy="959677"/>
            </a:xfrm>
            <a:prstGeom prst="ellipse">
              <a:avLst/>
            </a:prstGeom>
            <a:solidFill>
              <a:srgbClr val="FB80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20"/>
            <p:cNvSpPr/>
            <p:nvPr/>
          </p:nvSpPr>
          <p:spPr>
            <a:xfrm>
              <a:off x="513483" y="1025607"/>
              <a:ext cx="550634" cy="550634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20"/>
            <p:cNvSpPr/>
            <p:nvPr/>
          </p:nvSpPr>
          <p:spPr>
            <a:xfrm>
              <a:off x="2179" y="2079679"/>
              <a:ext cx="1573242" cy="6292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20"/>
            <p:cNvSpPr txBox="1"/>
            <p:nvPr/>
          </p:nvSpPr>
          <p:spPr>
            <a:xfrm>
              <a:off x="2179" y="2079679"/>
              <a:ext cx="1573242" cy="6292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Century Gothic"/>
                <a:buNone/>
              </a:pPr>
              <a:r>
                <a:rPr b="0" i="0" lang="en-US" sz="15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INTRODUCTION</a:t>
              </a:r>
              <a:endParaRPr/>
            </a:p>
          </p:txBody>
        </p:sp>
        <p:sp>
          <p:nvSpPr>
            <p:cNvPr id="157" name="Google Shape;157;p20"/>
            <p:cNvSpPr/>
            <p:nvPr/>
          </p:nvSpPr>
          <p:spPr>
            <a:xfrm>
              <a:off x="2157521" y="821085"/>
              <a:ext cx="959677" cy="95967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20"/>
            <p:cNvSpPr/>
            <p:nvPr/>
          </p:nvSpPr>
          <p:spPr>
            <a:xfrm>
              <a:off x="2362043" y="1025607"/>
              <a:ext cx="550634" cy="550634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20"/>
            <p:cNvSpPr/>
            <p:nvPr/>
          </p:nvSpPr>
          <p:spPr>
            <a:xfrm>
              <a:off x="1850739" y="2079679"/>
              <a:ext cx="1573242" cy="6292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20"/>
            <p:cNvSpPr txBox="1"/>
            <p:nvPr/>
          </p:nvSpPr>
          <p:spPr>
            <a:xfrm>
              <a:off x="1850739" y="2079679"/>
              <a:ext cx="1573242" cy="6292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Century Gothic"/>
                <a:buNone/>
              </a:pPr>
              <a:r>
                <a:rPr b="0" i="0" lang="en-US" sz="15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PROJECT OVERVIEW</a:t>
              </a:r>
              <a:endParaRPr/>
            </a:p>
          </p:txBody>
        </p:sp>
        <p:sp>
          <p:nvSpPr>
            <p:cNvPr id="161" name="Google Shape;161;p20"/>
            <p:cNvSpPr/>
            <p:nvPr/>
          </p:nvSpPr>
          <p:spPr>
            <a:xfrm>
              <a:off x="4006081" y="821085"/>
              <a:ext cx="959677" cy="959677"/>
            </a:xfrm>
            <a:prstGeom prst="ellipse">
              <a:avLst/>
            </a:prstGeom>
            <a:solidFill>
              <a:srgbClr val="80BB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20"/>
            <p:cNvSpPr/>
            <p:nvPr/>
          </p:nvSpPr>
          <p:spPr>
            <a:xfrm>
              <a:off x="4210602" y="1025607"/>
              <a:ext cx="550634" cy="550634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20"/>
            <p:cNvSpPr/>
            <p:nvPr/>
          </p:nvSpPr>
          <p:spPr>
            <a:xfrm>
              <a:off x="3699299" y="2079679"/>
              <a:ext cx="1573242" cy="6292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20"/>
            <p:cNvSpPr txBox="1"/>
            <p:nvPr/>
          </p:nvSpPr>
          <p:spPr>
            <a:xfrm>
              <a:off x="3699299" y="2079679"/>
              <a:ext cx="1573242" cy="6292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Century Gothic"/>
                <a:buNone/>
              </a:pPr>
              <a:r>
                <a:rPr b="0" i="0" lang="en-US" sz="15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KEY PREPROCESSING STEPS</a:t>
              </a:r>
              <a:endParaRPr/>
            </a:p>
          </p:txBody>
        </p:sp>
        <p:sp>
          <p:nvSpPr>
            <p:cNvPr id="165" name="Google Shape;165;p20"/>
            <p:cNvSpPr/>
            <p:nvPr/>
          </p:nvSpPr>
          <p:spPr>
            <a:xfrm>
              <a:off x="9551740" y="833348"/>
              <a:ext cx="959700" cy="959700"/>
            </a:xfrm>
            <a:prstGeom prst="ellipse">
              <a:avLst/>
            </a:prstGeom>
            <a:solidFill>
              <a:srgbClr val="30C6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20"/>
            <p:cNvSpPr/>
            <p:nvPr/>
          </p:nvSpPr>
          <p:spPr>
            <a:xfrm>
              <a:off x="9756262" y="1037870"/>
              <a:ext cx="550500" cy="550500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20"/>
            <p:cNvSpPr/>
            <p:nvPr/>
          </p:nvSpPr>
          <p:spPr>
            <a:xfrm>
              <a:off x="5547858" y="2079679"/>
              <a:ext cx="1573242" cy="6292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20"/>
            <p:cNvSpPr txBox="1"/>
            <p:nvPr/>
          </p:nvSpPr>
          <p:spPr>
            <a:xfrm>
              <a:off x="9244983" y="2079617"/>
              <a:ext cx="1573200" cy="629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Century Gothic"/>
                <a:buNone/>
              </a:pPr>
              <a:r>
                <a:rPr b="0" i="0" lang="en-US" sz="15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SUMMARY</a:t>
              </a:r>
              <a:endParaRPr/>
            </a:p>
          </p:txBody>
        </p:sp>
        <p:sp>
          <p:nvSpPr>
            <p:cNvPr id="169" name="Google Shape;169;p20"/>
            <p:cNvSpPr/>
            <p:nvPr/>
          </p:nvSpPr>
          <p:spPr>
            <a:xfrm>
              <a:off x="7703200" y="821085"/>
              <a:ext cx="959677" cy="959677"/>
            </a:xfrm>
            <a:prstGeom prst="ellipse">
              <a:avLst/>
            </a:prstGeom>
            <a:solidFill>
              <a:srgbClr val="499B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20"/>
            <p:cNvSpPr/>
            <p:nvPr/>
          </p:nvSpPr>
          <p:spPr>
            <a:xfrm>
              <a:off x="7907721" y="1025607"/>
              <a:ext cx="550634" cy="550634"/>
            </a:xfrm>
            <a:prstGeom prst="rect">
              <a:avLst/>
            </a:prstGeom>
            <a:blipFill rotWithShape="1">
              <a:blip r:embed="rId7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20"/>
            <p:cNvSpPr/>
            <p:nvPr/>
          </p:nvSpPr>
          <p:spPr>
            <a:xfrm>
              <a:off x="7396418" y="2079679"/>
              <a:ext cx="1573242" cy="6292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20"/>
            <p:cNvSpPr txBox="1"/>
            <p:nvPr/>
          </p:nvSpPr>
          <p:spPr>
            <a:xfrm>
              <a:off x="7396418" y="2079679"/>
              <a:ext cx="1573242" cy="6292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Century Gothic"/>
                <a:buNone/>
              </a:pPr>
              <a:r>
                <a:rPr b="0" i="0" lang="en-US" sz="15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FUTURE SCOPE</a:t>
              </a:r>
              <a:endParaRPr/>
            </a:p>
          </p:txBody>
        </p:sp>
        <p:sp>
          <p:nvSpPr>
            <p:cNvPr id="173" name="Google Shape;173;p20"/>
            <p:cNvSpPr/>
            <p:nvPr/>
          </p:nvSpPr>
          <p:spPr>
            <a:xfrm>
              <a:off x="5775347" y="2979810"/>
              <a:ext cx="959700" cy="959700"/>
            </a:xfrm>
            <a:prstGeom prst="ellipse">
              <a:avLst/>
            </a:prstGeom>
            <a:solidFill>
              <a:srgbClr val="FB80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20"/>
            <p:cNvSpPr/>
            <p:nvPr/>
          </p:nvSpPr>
          <p:spPr>
            <a:xfrm>
              <a:off x="5979869" y="3184332"/>
              <a:ext cx="550500" cy="550500"/>
            </a:xfrm>
            <a:prstGeom prst="rect">
              <a:avLst/>
            </a:prstGeom>
            <a:blipFill rotWithShape="1">
              <a:blip r:embed="rId8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20"/>
            <p:cNvSpPr/>
            <p:nvPr/>
          </p:nvSpPr>
          <p:spPr>
            <a:xfrm>
              <a:off x="9244977" y="2079679"/>
              <a:ext cx="1573242" cy="6292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20"/>
            <p:cNvSpPr txBox="1"/>
            <p:nvPr/>
          </p:nvSpPr>
          <p:spPr>
            <a:xfrm>
              <a:off x="5468525" y="4362050"/>
              <a:ext cx="1573200" cy="477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Century Gothic"/>
                <a:buNone/>
              </a:pPr>
              <a:r>
                <a:rPr b="0" i="0" lang="en-US" sz="15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Q&amp;A</a:t>
              </a:r>
              <a:endParaRPr/>
            </a:p>
          </p:txBody>
        </p:sp>
      </p:grpSp>
      <p:grpSp>
        <p:nvGrpSpPr>
          <p:cNvPr id="177" name="Google Shape;177;p20"/>
          <p:cNvGrpSpPr/>
          <p:nvPr/>
        </p:nvGrpSpPr>
        <p:grpSpPr>
          <a:xfrm>
            <a:off x="5824809" y="2362489"/>
            <a:ext cx="2235168" cy="1858737"/>
            <a:chOff x="10637557" y="-3615353"/>
            <a:chExt cx="4320000" cy="3187135"/>
          </a:xfrm>
        </p:grpSpPr>
        <p:sp>
          <p:nvSpPr>
            <p:cNvPr id="178" name="Google Shape;178;p20"/>
            <p:cNvSpPr/>
            <p:nvPr/>
          </p:nvSpPr>
          <p:spPr>
            <a:xfrm>
              <a:off x="11825523" y="-3615353"/>
              <a:ext cx="1944000" cy="1944000"/>
            </a:xfrm>
            <a:prstGeom prst="rect">
              <a:avLst/>
            </a:prstGeom>
            <a:blipFill rotWithShape="1">
              <a:blip r:embed="rId9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20"/>
            <p:cNvSpPr txBox="1"/>
            <p:nvPr/>
          </p:nvSpPr>
          <p:spPr>
            <a:xfrm>
              <a:off x="10637557" y="-1148218"/>
              <a:ext cx="43200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700"/>
                <a:buFont typeface="Century Gothic"/>
                <a:buNone/>
              </a:pPr>
              <a:r>
                <a:rPr lang="en-US" sz="17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Challenges and Roadblocks</a:t>
              </a:r>
              <a:endParaRPr/>
            </a:p>
          </p:txBody>
        </p:sp>
      </p:grpSp>
      <p:grpSp>
        <p:nvGrpSpPr>
          <p:cNvPr id="180" name="Google Shape;180;p20"/>
          <p:cNvGrpSpPr/>
          <p:nvPr/>
        </p:nvGrpSpPr>
        <p:grpSpPr>
          <a:xfrm>
            <a:off x="3620699" y="4643773"/>
            <a:ext cx="2281824" cy="1841746"/>
            <a:chOff x="712199" y="197854"/>
            <a:chExt cx="4320000" cy="3134353"/>
          </a:xfrm>
        </p:grpSpPr>
        <p:sp>
          <p:nvSpPr>
            <p:cNvPr id="181" name="Google Shape;181;p20"/>
            <p:cNvSpPr/>
            <p:nvPr/>
          </p:nvSpPr>
          <p:spPr>
            <a:xfrm>
              <a:off x="1900200" y="197854"/>
              <a:ext cx="1944000" cy="1944000"/>
            </a:xfrm>
            <a:prstGeom prst="rect">
              <a:avLst/>
            </a:prstGeom>
            <a:blipFill rotWithShape="1">
              <a:blip r:embed="rId10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20"/>
            <p:cNvSpPr txBox="1"/>
            <p:nvPr/>
          </p:nvSpPr>
          <p:spPr>
            <a:xfrm>
              <a:off x="712199" y="2612207"/>
              <a:ext cx="43200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700"/>
                <a:buFont typeface="Century Gothic"/>
                <a:buNone/>
              </a:pPr>
              <a:r>
                <a:rPr lang="en-US" sz="17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Demo</a:t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1"/>
          <p:cNvSpPr txBox="1"/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</a:pPr>
            <a:r>
              <a:rPr lang="en-US"/>
              <a:t>INTRODUCTION</a:t>
            </a:r>
            <a:endParaRPr/>
          </a:p>
        </p:txBody>
      </p:sp>
      <p:grpSp>
        <p:nvGrpSpPr>
          <p:cNvPr id="188" name="Google Shape;188;p21"/>
          <p:cNvGrpSpPr/>
          <p:nvPr/>
        </p:nvGrpSpPr>
        <p:grpSpPr>
          <a:xfrm>
            <a:off x="720192" y="2932942"/>
            <a:ext cx="10751615" cy="2546279"/>
            <a:chOff x="34392" y="491891"/>
            <a:chExt cx="10751615" cy="2546279"/>
          </a:xfrm>
        </p:grpSpPr>
        <p:sp>
          <p:nvSpPr>
            <p:cNvPr id="189" name="Google Shape;189;p21"/>
            <p:cNvSpPr/>
            <p:nvPr/>
          </p:nvSpPr>
          <p:spPr>
            <a:xfrm>
              <a:off x="916987" y="491891"/>
              <a:ext cx="1444246" cy="1444246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21"/>
            <p:cNvSpPr/>
            <p:nvPr/>
          </p:nvSpPr>
          <p:spPr>
            <a:xfrm>
              <a:off x="34392" y="2318170"/>
              <a:ext cx="3209437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21"/>
            <p:cNvSpPr txBox="1"/>
            <p:nvPr/>
          </p:nvSpPr>
          <p:spPr>
            <a:xfrm>
              <a:off x="34392" y="2318170"/>
              <a:ext cx="3209437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700"/>
                <a:buFont typeface="Century Gothic"/>
                <a:buNone/>
              </a:pPr>
              <a:r>
                <a:rPr b="0" i="0" lang="en-US" sz="17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This is our final project for the course.</a:t>
              </a:r>
              <a:endParaRPr/>
            </a:p>
          </p:txBody>
        </p:sp>
        <p:sp>
          <p:nvSpPr>
            <p:cNvPr id="192" name="Google Shape;192;p21"/>
            <p:cNvSpPr/>
            <p:nvPr/>
          </p:nvSpPr>
          <p:spPr>
            <a:xfrm>
              <a:off x="4688076" y="491891"/>
              <a:ext cx="1444246" cy="1444246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21"/>
            <p:cNvSpPr/>
            <p:nvPr/>
          </p:nvSpPr>
          <p:spPr>
            <a:xfrm>
              <a:off x="3805481" y="2318170"/>
              <a:ext cx="3209437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21"/>
            <p:cNvSpPr txBox="1"/>
            <p:nvPr/>
          </p:nvSpPr>
          <p:spPr>
            <a:xfrm>
              <a:off x="3805481" y="2318170"/>
              <a:ext cx="3209437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700"/>
                <a:buFont typeface="Century Gothic"/>
                <a:buNone/>
              </a:pPr>
              <a:r>
                <a:rPr b="0" i="0" lang="en-US" sz="17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We wanted to showcase our competency in AI &amp; Machine Learning.</a:t>
              </a:r>
              <a:endParaRPr/>
            </a:p>
          </p:txBody>
        </p:sp>
        <p:sp>
          <p:nvSpPr>
            <p:cNvPr id="195" name="Google Shape;195;p21"/>
            <p:cNvSpPr/>
            <p:nvPr/>
          </p:nvSpPr>
          <p:spPr>
            <a:xfrm>
              <a:off x="8459165" y="491891"/>
              <a:ext cx="1444246" cy="1444246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21"/>
            <p:cNvSpPr/>
            <p:nvPr/>
          </p:nvSpPr>
          <p:spPr>
            <a:xfrm>
              <a:off x="7576570" y="2318170"/>
              <a:ext cx="3209437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21"/>
            <p:cNvSpPr txBox="1"/>
            <p:nvPr/>
          </p:nvSpPr>
          <p:spPr>
            <a:xfrm>
              <a:off x="7576570" y="2318170"/>
              <a:ext cx="3209437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700"/>
                <a:buFont typeface="Century Gothic"/>
                <a:buNone/>
              </a:pPr>
              <a:r>
                <a:rPr b="0" i="0" lang="en-US" sz="17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The project has real-world applicability and can be scaled for production.</a:t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2"/>
          <p:cNvSpPr txBox="1"/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</a:pPr>
            <a:r>
              <a:rPr lang="en-US"/>
              <a:t>KEY PREPROCESSING STEPS: </a:t>
            </a:r>
            <a:endParaRPr/>
          </a:p>
        </p:txBody>
      </p:sp>
      <p:grpSp>
        <p:nvGrpSpPr>
          <p:cNvPr id="203" name="Google Shape;203;p22"/>
          <p:cNvGrpSpPr/>
          <p:nvPr/>
        </p:nvGrpSpPr>
        <p:grpSpPr>
          <a:xfrm>
            <a:off x="691083" y="3668661"/>
            <a:ext cx="10809833" cy="1074841"/>
            <a:chOff x="5283" y="1227610"/>
            <a:chExt cx="10809833" cy="1074841"/>
          </a:xfrm>
        </p:grpSpPr>
        <p:sp>
          <p:nvSpPr>
            <p:cNvPr id="204" name="Google Shape;204;p22"/>
            <p:cNvSpPr/>
            <p:nvPr/>
          </p:nvSpPr>
          <p:spPr>
            <a:xfrm>
              <a:off x="5283" y="1227610"/>
              <a:ext cx="1637853" cy="1074841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8DC15B"/>
                </a:gs>
                <a:gs pos="78000">
                  <a:srgbClr val="80C139"/>
                </a:gs>
                <a:gs pos="100000">
                  <a:srgbClr val="80C139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22"/>
            <p:cNvSpPr txBox="1"/>
            <p:nvPr/>
          </p:nvSpPr>
          <p:spPr>
            <a:xfrm>
              <a:off x="36764" y="1259091"/>
              <a:ext cx="1574891" cy="101187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0950" lIns="60950" spcFirstLastPara="1" rIns="60950" wrap="square" tIns="609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Century Gothic"/>
                <a:buNone/>
              </a:pPr>
              <a:r>
                <a:rPr b="0" i="0" lang="en-US" sz="16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Step 1: Data Acquisition</a:t>
              </a:r>
              <a:endParaRPr/>
            </a:p>
          </p:txBody>
        </p:sp>
        <p:sp>
          <p:nvSpPr>
            <p:cNvPr id="206" name="Google Shape;206;p22"/>
            <p:cNvSpPr/>
            <p:nvPr/>
          </p:nvSpPr>
          <p:spPr>
            <a:xfrm>
              <a:off x="1806922" y="1561937"/>
              <a:ext cx="347224" cy="406187"/>
            </a:xfrm>
            <a:prstGeom prst="rightArrow">
              <a:avLst>
                <a:gd fmla="val 60000" name="adj1"/>
                <a:gd fmla="val 50000" name="adj2"/>
              </a:avLst>
            </a:prstGeom>
            <a:gradFill>
              <a:gsLst>
                <a:gs pos="0">
                  <a:srgbClr val="CAE0BB"/>
                </a:gs>
                <a:gs pos="78000">
                  <a:srgbClr val="BEDBAA"/>
                </a:gs>
                <a:gs pos="100000">
                  <a:srgbClr val="BEDBAA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22"/>
            <p:cNvSpPr txBox="1"/>
            <p:nvPr/>
          </p:nvSpPr>
          <p:spPr>
            <a:xfrm>
              <a:off x="1806922" y="1643174"/>
              <a:ext cx="243057" cy="2437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300"/>
                <a:buFont typeface="Century Gothic"/>
                <a:buNone/>
              </a:pPr>
              <a:r>
                <a:t/>
              </a:r>
              <a:endParaRPr b="0" i="0" sz="13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08" name="Google Shape;208;p22"/>
            <p:cNvSpPr/>
            <p:nvPr/>
          </p:nvSpPr>
          <p:spPr>
            <a:xfrm>
              <a:off x="2298278" y="1227610"/>
              <a:ext cx="1637853" cy="1074841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8DC15B"/>
                </a:gs>
                <a:gs pos="78000">
                  <a:srgbClr val="80C139"/>
                </a:gs>
                <a:gs pos="100000">
                  <a:srgbClr val="80C139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22"/>
            <p:cNvSpPr txBox="1"/>
            <p:nvPr/>
          </p:nvSpPr>
          <p:spPr>
            <a:xfrm>
              <a:off x="2329759" y="1259091"/>
              <a:ext cx="1574891" cy="101187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0950" lIns="60950" spcFirstLastPara="1" rIns="60950" wrap="square" tIns="609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Century Gothic"/>
                <a:buNone/>
              </a:pPr>
              <a:r>
                <a:rPr b="0" i="0" lang="en-US" sz="16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Step 2: Data Cleaning</a:t>
              </a:r>
              <a:endParaRPr/>
            </a:p>
          </p:txBody>
        </p:sp>
        <p:sp>
          <p:nvSpPr>
            <p:cNvPr id="210" name="Google Shape;210;p22"/>
            <p:cNvSpPr/>
            <p:nvPr/>
          </p:nvSpPr>
          <p:spPr>
            <a:xfrm>
              <a:off x="4099917" y="1561937"/>
              <a:ext cx="347224" cy="406187"/>
            </a:xfrm>
            <a:prstGeom prst="rightArrow">
              <a:avLst>
                <a:gd fmla="val 60000" name="adj1"/>
                <a:gd fmla="val 50000" name="adj2"/>
              </a:avLst>
            </a:prstGeom>
            <a:gradFill>
              <a:gsLst>
                <a:gs pos="0">
                  <a:srgbClr val="CAE0BB"/>
                </a:gs>
                <a:gs pos="78000">
                  <a:srgbClr val="BEDBAA"/>
                </a:gs>
                <a:gs pos="100000">
                  <a:srgbClr val="BEDBAA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22"/>
            <p:cNvSpPr txBox="1"/>
            <p:nvPr/>
          </p:nvSpPr>
          <p:spPr>
            <a:xfrm>
              <a:off x="4099917" y="1643174"/>
              <a:ext cx="243057" cy="2437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300"/>
                <a:buFont typeface="Century Gothic"/>
                <a:buNone/>
              </a:pPr>
              <a:r>
                <a:t/>
              </a:r>
              <a:endParaRPr b="0" i="0" sz="13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12" name="Google Shape;212;p22"/>
            <p:cNvSpPr/>
            <p:nvPr/>
          </p:nvSpPr>
          <p:spPr>
            <a:xfrm>
              <a:off x="4591273" y="1227610"/>
              <a:ext cx="1637853" cy="1074841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8DC15B"/>
                </a:gs>
                <a:gs pos="78000">
                  <a:srgbClr val="80C139"/>
                </a:gs>
                <a:gs pos="100000">
                  <a:srgbClr val="80C139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22"/>
            <p:cNvSpPr txBox="1"/>
            <p:nvPr/>
          </p:nvSpPr>
          <p:spPr>
            <a:xfrm>
              <a:off x="4622754" y="1259091"/>
              <a:ext cx="1574891" cy="101187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0950" lIns="60950" spcFirstLastPara="1" rIns="60950" wrap="square" tIns="609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Century Gothic"/>
                <a:buNone/>
              </a:pPr>
              <a:r>
                <a:rPr b="0" i="0" lang="en-US" sz="16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Step 3: </a:t>
              </a:r>
              <a:r>
                <a:rPr lang="en-US" sz="16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Data </a:t>
              </a:r>
              <a:r>
                <a:rPr b="0" i="0" lang="en-US" sz="16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Processing</a:t>
              </a:r>
              <a:endParaRPr/>
            </a:p>
          </p:txBody>
        </p:sp>
        <p:sp>
          <p:nvSpPr>
            <p:cNvPr id="214" name="Google Shape;214;p22"/>
            <p:cNvSpPr/>
            <p:nvPr/>
          </p:nvSpPr>
          <p:spPr>
            <a:xfrm>
              <a:off x="6392912" y="1561937"/>
              <a:ext cx="347224" cy="406187"/>
            </a:xfrm>
            <a:prstGeom prst="rightArrow">
              <a:avLst>
                <a:gd fmla="val 60000" name="adj1"/>
                <a:gd fmla="val 50000" name="adj2"/>
              </a:avLst>
            </a:prstGeom>
            <a:gradFill>
              <a:gsLst>
                <a:gs pos="0">
                  <a:srgbClr val="CAE0BB"/>
                </a:gs>
                <a:gs pos="78000">
                  <a:srgbClr val="BEDBAA"/>
                </a:gs>
                <a:gs pos="100000">
                  <a:srgbClr val="BEDBAA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22"/>
            <p:cNvSpPr txBox="1"/>
            <p:nvPr/>
          </p:nvSpPr>
          <p:spPr>
            <a:xfrm>
              <a:off x="6392912" y="1643174"/>
              <a:ext cx="243057" cy="2437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300"/>
                <a:buFont typeface="Century Gothic"/>
                <a:buNone/>
              </a:pPr>
              <a:r>
                <a:t/>
              </a:r>
              <a:endParaRPr b="0" i="0" sz="13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16" name="Google Shape;216;p22"/>
            <p:cNvSpPr/>
            <p:nvPr/>
          </p:nvSpPr>
          <p:spPr>
            <a:xfrm>
              <a:off x="6884268" y="1227610"/>
              <a:ext cx="1637853" cy="1074841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8DC15B"/>
                </a:gs>
                <a:gs pos="78000">
                  <a:srgbClr val="80C139"/>
                </a:gs>
                <a:gs pos="100000">
                  <a:srgbClr val="80C139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22"/>
            <p:cNvSpPr txBox="1"/>
            <p:nvPr/>
          </p:nvSpPr>
          <p:spPr>
            <a:xfrm>
              <a:off x="6915749" y="1259091"/>
              <a:ext cx="1574891" cy="101187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0950" lIns="60950" spcFirstLastPara="1" rIns="60950" wrap="square" tIns="609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Century Gothic"/>
                <a:buNone/>
              </a:pPr>
              <a:r>
                <a:rPr b="0" i="0" lang="en-US" sz="16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Step 4: Data Transformation &amp; Optimization</a:t>
              </a:r>
              <a:endParaRPr/>
            </a:p>
          </p:txBody>
        </p:sp>
        <p:sp>
          <p:nvSpPr>
            <p:cNvPr id="218" name="Google Shape;218;p22"/>
            <p:cNvSpPr/>
            <p:nvPr/>
          </p:nvSpPr>
          <p:spPr>
            <a:xfrm>
              <a:off x="8685907" y="1561937"/>
              <a:ext cx="347224" cy="406187"/>
            </a:xfrm>
            <a:prstGeom prst="rightArrow">
              <a:avLst>
                <a:gd fmla="val 60000" name="adj1"/>
                <a:gd fmla="val 50000" name="adj2"/>
              </a:avLst>
            </a:prstGeom>
            <a:gradFill>
              <a:gsLst>
                <a:gs pos="0">
                  <a:srgbClr val="CAE0BB"/>
                </a:gs>
                <a:gs pos="78000">
                  <a:srgbClr val="BEDBAA"/>
                </a:gs>
                <a:gs pos="100000">
                  <a:srgbClr val="BEDBAA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22"/>
            <p:cNvSpPr txBox="1"/>
            <p:nvPr/>
          </p:nvSpPr>
          <p:spPr>
            <a:xfrm>
              <a:off x="8685907" y="1643174"/>
              <a:ext cx="243057" cy="2437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300"/>
                <a:buFont typeface="Century Gothic"/>
                <a:buNone/>
              </a:pPr>
              <a:r>
                <a:t/>
              </a:r>
              <a:endParaRPr b="0" i="0" sz="13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20" name="Google Shape;220;p22"/>
            <p:cNvSpPr/>
            <p:nvPr/>
          </p:nvSpPr>
          <p:spPr>
            <a:xfrm>
              <a:off x="9177263" y="1227610"/>
              <a:ext cx="1637853" cy="1074841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8DC15B"/>
                </a:gs>
                <a:gs pos="78000">
                  <a:srgbClr val="80C139"/>
                </a:gs>
                <a:gs pos="100000">
                  <a:srgbClr val="80C139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22"/>
            <p:cNvSpPr txBox="1"/>
            <p:nvPr/>
          </p:nvSpPr>
          <p:spPr>
            <a:xfrm>
              <a:off x="9208744" y="1259091"/>
              <a:ext cx="1574891" cy="101187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0950" lIns="60950" spcFirstLastPara="1" rIns="60950" wrap="square" tIns="609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Century Gothic"/>
                <a:buNone/>
              </a:pPr>
              <a:r>
                <a:rPr b="0" i="0" lang="en-US" sz="16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Step 5: Data Storage &amp; Efficient Access</a:t>
              </a:r>
              <a:endParaRPr/>
            </a:p>
          </p:txBody>
        </p:sp>
      </p:grpSp>
      <p:sp>
        <p:nvSpPr>
          <p:cNvPr id="222" name="Google Shape;222;p22"/>
          <p:cNvSpPr txBox="1"/>
          <p:nvPr/>
        </p:nvSpPr>
        <p:spPr>
          <a:xfrm>
            <a:off x="685800" y="2057401"/>
            <a:ext cx="84582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We followed a </a:t>
            </a:r>
            <a:r>
              <a:rPr b="1" i="0" lang="en-US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structured pipeline</a:t>
            </a:r>
            <a:r>
              <a:rPr b="0" i="0" lang="en-US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to ensure high-quality, clean, and well-prepared data before training our machine learning model. Here’s how we prepared our dataset: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3"/>
          <p:cNvSpPr txBox="1"/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</a:pPr>
            <a:r>
              <a:rPr lang="en-US"/>
              <a:t>STEP 1: DATA ACQUISITION</a:t>
            </a:r>
            <a:endParaRPr/>
          </a:p>
        </p:txBody>
      </p:sp>
      <p:grpSp>
        <p:nvGrpSpPr>
          <p:cNvPr id="228" name="Google Shape;228;p23"/>
          <p:cNvGrpSpPr/>
          <p:nvPr/>
        </p:nvGrpSpPr>
        <p:grpSpPr>
          <a:xfrm>
            <a:off x="236235" y="2624548"/>
            <a:ext cx="7887003" cy="3042486"/>
            <a:chOff x="712199" y="197854"/>
            <a:chExt cx="9396001" cy="3158071"/>
          </a:xfrm>
        </p:grpSpPr>
        <p:sp>
          <p:nvSpPr>
            <p:cNvPr id="229" name="Google Shape;229;p23"/>
            <p:cNvSpPr/>
            <p:nvPr/>
          </p:nvSpPr>
          <p:spPr>
            <a:xfrm>
              <a:off x="1900200" y="197854"/>
              <a:ext cx="1944000" cy="19440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23"/>
            <p:cNvSpPr/>
            <p:nvPr/>
          </p:nvSpPr>
          <p:spPr>
            <a:xfrm>
              <a:off x="712199" y="2612207"/>
              <a:ext cx="43200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23"/>
            <p:cNvSpPr txBox="1"/>
            <p:nvPr/>
          </p:nvSpPr>
          <p:spPr>
            <a:xfrm>
              <a:off x="712199" y="2612207"/>
              <a:ext cx="43200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700"/>
                <a:buFont typeface="Century Gothic"/>
                <a:buNone/>
              </a:pPr>
              <a:r>
                <a:rPr b="0" i="0" lang="en-US" sz="17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We downloaded the Road Sign Detection dataset from Kaggle.</a:t>
              </a:r>
              <a:endParaRPr/>
            </a:p>
          </p:txBody>
        </p:sp>
        <p:sp>
          <p:nvSpPr>
            <p:cNvPr id="232" name="Google Shape;232;p23"/>
            <p:cNvSpPr/>
            <p:nvPr/>
          </p:nvSpPr>
          <p:spPr>
            <a:xfrm>
              <a:off x="6721107" y="197854"/>
              <a:ext cx="1944000" cy="194400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23"/>
            <p:cNvSpPr/>
            <p:nvPr/>
          </p:nvSpPr>
          <p:spPr>
            <a:xfrm>
              <a:off x="5788200" y="2612207"/>
              <a:ext cx="43200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23"/>
            <p:cNvSpPr txBox="1"/>
            <p:nvPr/>
          </p:nvSpPr>
          <p:spPr>
            <a:xfrm>
              <a:off x="5533092" y="2635925"/>
              <a:ext cx="43200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700"/>
                <a:buFont typeface="Century Gothic"/>
                <a:buNone/>
              </a:pPr>
              <a:r>
                <a:rPr b="0" i="0" lang="en-US" sz="17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The dataset contained 877 images with corresponding XML annotation files in PASCAL VOC format.</a:t>
              </a:r>
              <a:endParaRPr/>
            </a:p>
          </p:txBody>
        </p:sp>
      </p:grpSp>
      <p:sp>
        <p:nvSpPr>
          <p:cNvPr id="235" name="Google Shape;235;p23"/>
          <p:cNvSpPr txBox="1"/>
          <p:nvPr/>
        </p:nvSpPr>
        <p:spPr>
          <a:xfrm>
            <a:off x="8436124" y="4881455"/>
            <a:ext cx="3227400" cy="8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</a:pPr>
            <a:r>
              <a:rPr lang="en-US" sz="17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We parsed the annotation files using xml.etree. ElementTree to extract road sign labels.</a:t>
            </a:r>
            <a:endParaRPr sz="17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6" name="Google Shape;236;p23"/>
          <p:cNvSpPr/>
          <p:nvPr/>
        </p:nvSpPr>
        <p:spPr>
          <a:xfrm>
            <a:off x="9485074" y="2904679"/>
            <a:ext cx="1129500" cy="11295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4"/>
          <p:cNvSpPr txBox="1"/>
          <p:nvPr>
            <p:ph type="title"/>
          </p:nvPr>
        </p:nvSpPr>
        <p:spPr>
          <a:xfrm>
            <a:off x="2895600" y="764373"/>
            <a:ext cx="8610600" cy="129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Classes</a:t>
            </a:r>
            <a:endParaRPr/>
          </a:p>
        </p:txBody>
      </p:sp>
      <p:sp>
        <p:nvSpPr>
          <p:cNvPr id="242" name="Google Shape;242;p24"/>
          <p:cNvSpPr txBox="1"/>
          <p:nvPr>
            <p:ph idx="1" type="body"/>
          </p:nvPr>
        </p:nvSpPr>
        <p:spPr>
          <a:xfrm>
            <a:off x="685800" y="2194560"/>
            <a:ext cx="10820400" cy="4024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 Speed Limit			Stop Sign			 Crosswalk			Traffic Light</a:t>
            </a:r>
            <a:endParaRPr/>
          </a:p>
        </p:txBody>
      </p:sp>
      <p:pic>
        <p:nvPicPr>
          <p:cNvPr id="243" name="Google Shape;243;p24"/>
          <p:cNvPicPr preferRelativeResize="0"/>
          <p:nvPr/>
        </p:nvPicPr>
        <p:blipFill rotWithShape="1">
          <a:blip r:embed="rId3">
            <a:alphaModFix/>
          </a:blip>
          <a:srcRect b="0" l="-1028" r="59714" t="0"/>
          <a:stretch/>
        </p:blipFill>
        <p:spPr>
          <a:xfrm>
            <a:off x="685800" y="2915475"/>
            <a:ext cx="5036951" cy="161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24"/>
          <p:cNvPicPr preferRelativeResize="0"/>
          <p:nvPr/>
        </p:nvPicPr>
        <p:blipFill rotWithShape="1">
          <a:blip r:embed="rId3">
            <a:alphaModFix/>
          </a:blip>
          <a:srcRect b="0" l="60084" r="19353" t="0"/>
          <a:stretch/>
        </p:blipFill>
        <p:spPr>
          <a:xfrm>
            <a:off x="5722751" y="2915475"/>
            <a:ext cx="2506848" cy="161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29600" y="2915475"/>
            <a:ext cx="2423891" cy="161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5"/>
          <p:cNvSpPr txBox="1"/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</a:pPr>
            <a:r>
              <a:rPr lang="en-US"/>
              <a:t>STEP 2: DATA CLEANING</a:t>
            </a:r>
            <a:endParaRPr/>
          </a:p>
        </p:txBody>
      </p:sp>
      <p:grpSp>
        <p:nvGrpSpPr>
          <p:cNvPr id="251" name="Google Shape;251;p25"/>
          <p:cNvGrpSpPr/>
          <p:nvPr/>
        </p:nvGrpSpPr>
        <p:grpSpPr>
          <a:xfrm>
            <a:off x="809357" y="2913179"/>
            <a:ext cx="10573296" cy="2736278"/>
            <a:chOff x="4357" y="676229"/>
            <a:chExt cx="10573296" cy="2736278"/>
          </a:xfrm>
        </p:grpSpPr>
        <p:sp>
          <p:nvSpPr>
            <p:cNvPr id="252" name="Google Shape;252;p25"/>
            <p:cNvSpPr/>
            <p:nvPr/>
          </p:nvSpPr>
          <p:spPr>
            <a:xfrm>
              <a:off x="4399" y="2795253"/>
              <a:ext cx="3227343" cy="6172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25"/>
            <p:cNvSpPr/>
            <p:nvPr/>
          </p:nvSpPr>
          <p:spPr>
            <a:xfrm>
              <a:off x="8470866" y="676279"/>
              <a:ext cx="1129500" cy="11295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25"/>
            <p:cNvSpPr txBox="1"/>
            <p:nvPr/>
          </p:nvSpPr>
          <p:spPr>
            <a:xfrm>
              <a:off x="7350253" y="2319530"/>
              <a:ext cx="3227400" cy="87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Century Gothic"/>
                <a:buNone/>
              </a:pPr>
              <a:r>
                <a:rPr lang="en-US" sz="17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Shuffled the images to further prevent data leakage.</a:t>
              </a:r>
              <a:endParaRPr/>
            </a:p>
          </p:txBody>
        </p:sp>
        <p:sp>
          <p:nvSpPr>
            <p:cNvPr id="255" name="Google Shape;255;p25"/>
            <p:cNvSpPr txBox="1"/>
            <p:nvPr/>
          </p:nvSpPr>
          <p:spPr>
            <a:xfrm>
              <a:off x="3677300" y="2319524"/>
              <a:ext cx="3227400" cy="87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385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Century Gothic"/>
                <a:buNone/>
              </a:pPr>
              <a:r>
                <a:rPr lang="en-US" sz="17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Resampled speed limit images to balance the data and avoid data leakage.</a:t>
              </a:r>
              <a:endParaRPr/>
            </a:p>
          </p:txBody>
        </p:sp>
        <p:sp>
          <p:nvSpPr>
            <p:cNvPr id="256" name="Google Shape;256;p25"/>
            <p:cNvSpPr/>
            <p:nvPr/>
          </p:nvSpPr>
          <p:spPr>
            <a:xfrm>
              <a:off x="572857" y="676229"/>
              <a:ext cx="1129500" cy="112950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25"/>
            <p:cNvSpPr txBox="1"/>
            <p:nvPr/>
          </p:nvSpPr>
          <p:spPr>
            <a:xfrm>
              <a:off x="4357" y="2319530"/>
              <a:ext cx="3227400" cy="87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Century Gothic"/>
                <a:buNone/>
              </a:pPr>
              <a:r>
                <a:rPr lang="en-US" sz="17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Removed faulty images with more than one type of traffic sign (ex. traffic light and crosswalk).</a:t>
              </a:r>
              <a:endParaRPr sz="17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sp>
        <p:nvSpPr>
          <p:cNvPr id="258" name="Google Shape;258;p25"/>
          <p:cNvSpPr/>
          <p:nvPr/>
        </p:nvSpPr>
        <p:spPr>
          <a:xfrm>
            <a:off x="5550750" y="2919575"/>
            <a:ext cx="1090500" cy="1104900"/>
          </a:xfrm>
          <a:prstGeom prst="donut">
            <a:avLst>
              <a:gd fmla="val 25000" name="adj"/>
            </a:avLst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9" name="Google Shape;259;p25"/>
          <p:cNvSpPr/>
          <p:nvPr/>
        </p:nvSpPr>
        <p:spPr>
          <a:xfrm>
            <a:off x="5819700" y="3202325"/>
            <a:ext cx="552600" cy="5394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6"/>
          <p:cNvSpPr txBox="1"/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</a:pPr>
            <a:r>
              <a:rPr lang="en-US"/>
              <a:t>STEP 3: DATA PREPROCESSING</a:t>
            </a:r>
            <a:endParaRPr/>
          </a:p>
        </p:txBody>
      </p:sp>
      <p:grpSp>
        <p:nvGrpSpPr>
          <p:cNvPr id="265" name="Google Shape;265;p26"/>
          <p:cNvGrpSpPr/>
          <p:nvPr/>
        </p:nvGrpSpPr>
        <p:grpSpPr>
          <a:xfrm>
            <a:off x="725531" y="2563581"/>
            <a:ext cx="10740937" cy="3924888"/>
            <a:chOff x="39731" y="122530"/>
            <a:chExt cx="10740937" cy="3924888"/>
          </a:xfrm>
        </p:grpSpPr>
        <p:sp>
          <p:nvSpPr>
            <p:cNvPr id="266" name="Google Shape;266;p26"/>
            <p:cNvSpPr/>
            <p:nvPr/>
          </p:nvSpPr>
          <p:spPr>
            <a:xfrm>
              <a:off x="664949" y="122530"/>
              <a:ext cx="1955812" cy="1955812"/>
            </a:xfrm>
            <a:prstGeom prst="round2DiagRect">
              <a:avLst>
                <a:gd fmla="val 29727" name="adj1"/>
                <a:gd fmla="val 0" name="adj2"/>
              </a:avLst>
            </a:prstGeom>
            <a:solidFill>
              <a:srgbClr val="FB80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26"/>
            <p:cNvSpPr/>
            <p:nvPr/>
          </p:nvSpPr>
          <p:spPr>
            <a:xfrm>
              <a:off x="39731" y="2687531"/>
              <a:ext cx="320625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26"/>
            <p:cNvSpPr txBox="1"/>
            <p:nvPr/>
          </p:nvSpPr>
          <p:spPr>
            <a:xfrm>
              <a:off x="39731" y="2687531"/>
              <a:ext cx="320625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300"/>
                <a:buFont typeface="Century Gothic"/>
                <a:buNone/>
              </a:pPr>
              <a:r>
                <a:rPr lang="en-US" sz="17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Re-sized all images to the same height/width.</a:t>
              </a:r>
              <a:endParaRPr/>
            </a:p>
          </p:txBody>
        </p:sp>
        <p:sp>
          <p:nvSpPr>
            <p:cNvPr id="269" name="Google Shape;269;p26"/>
            <p:cNvSpPr/>
            <p:nvPr/>
          </p:nvSpPr>
          <p:spPr>
            <a:xfrm>
              <a:off x="4432293" y="122530"/>
              <a:ext cx="1955812" cy="1955812"/>
            </a:xfrm>
            <a:prstGeom prst="round2DiagRect">
              <a:avLst>
                <a:gd fmla="val 29727" name="adj1"/>
                <a:gd fmla="val 0" name="adj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26"/>
            <p:cNvSpPr/>
            <p:nvPr/>
          </p:nvSpPr>
          <p:spPr>
            <a:xfrm>
              <a:off x="3807075" y="2687531"/>
              <a:ext cx="320625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26"/>
            <p:cNvSpPr txBox="1"/>
            <p:nvPr/>
          </p:nvSpPr>
          <p:spPr>
            <a:xfrm>
              <a:off x="3807075" y="2687518"/>
              <a:ext cx="3206400" cy="135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300"/>
                <a:buFont typeface="Century Gothic"/>
                <a:buNone/>
              </a:pPr>
              <a:r>
                <a:rPr lang="en-US" sz="17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Normalized the pixel values to be between 0 and 1.</a:t>
              </a:r>
              <a:endParaRPr/>
            </a:p>
          </p:txBody>
        </p:sp>
        <p:sp>
          <p:nvSpPr>
            <p:cNvPr id="272" name="Google Shape;272;p26"/>
            <p:cNvSpPr/>
            <p:nvPr/>
          </p:nvSpPr>
          <p:spPr>
            <a:xfrm>
              <a:off x="8199637" y="122530"/>
              <a:ext cx="1955812" cy="1955812"/>
            </a:xfrm>
            <a:prstGeom prst="round2DiagRect">
              <a:avLst>
                <a:gd fmla="val 29727" name="adj1"/>
                <a:gd fmla="val 0" name="adj2"/>
              </a:avLst>
            </a:prstGeom>
            <a:solidFill>
              <a:srgbClr val="80BB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26"/>
            <p:cNvSpPr/>
            <p:nvPr/>
          </p:nvSpPr>
          <p:spPr>
            <a:xfrm>
              <a:off x="8616450" y="539343"/>
              <a:ext cx="1122187" cy="1122187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26"/>
            <p:cNvSpPr/>
            <p:nvPr/>
          </p:nvSpPr>
          <p:spPr>
            <a:xfrm>
              <a:off x="7574418" y="2687531"/>
              <a:ext cx="320625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26"/>
            <p:cNvSpPr txBox="1"/>
            <p:nvPr/>
          </p:nvSpPr>
          <p:spPr>
            <a:xfrm>
              <a:off x="7574418" y="2687531"/>
              <a:ext cx="320625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300"/>
                <a:buFont typeface="Century Gothic"/>
                <a:buNone/>
              </a:pPr>
              <a:r>
                <a:rPr lang="en-US" sz="17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Encoded and reshaped the traffic sign labels.</a:t>
              </a:r>
              <a:endParaRPr/>
            </a:p>
          </p:txBody>
        </p:sp>
      </p:grpSp>
      <p:pic>
        <p:nvPicPr>
          <p:cNvPr id="276" name="Google Shape;276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38613" y="2968288"/>
            <a:ext cx="1114775" cy="1114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69025" y="2998262"/>
            <a:ext cx="1054851" cy="1054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7"/>
          <p:cNvSpPr txBox="1"/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</a:pPr>
            <a:r>
              <a:rPr lang="en-US"/>
              <a:t>STEP 4: DATA TRANSFORMATION &amp; OPTIMIZATION</a:t>
            </a:r>
            <a:endParaRPr/>
          </a:p>
        </p:txBody>
      </p:sp>
      <p:grpSp>
        <p:nvGrpSpPr>
          <p:cNvPr id="283" name="Google Shape;283;p27"/>
          <p:cNvGrpSpPr/>
          <p:nvPr/>
        </p:nvGrpSpPr>
        <p:grpSpPr>
          <a:xfrm>
            <a:off x="695300" y="3069662"/>
            <a:ext cx="5900073" cy="2714003"/>
            <a:chOff x="9510" y="875063"/>
            <a:chExt cx="9964656" cy="2451895"/>
          </a:xfrm>
        </p:grpSpPr>
        <p:sp>
          <p:nvSpPr>
            <p:cNvPr id="284" name="Google Shape;284;p27"/>
            <p:cNvSpPr/>
            <p:nvPr/>
          </p:nvSpPr>
          <p:spPr>
            <a:xfrm>
              <a:off x="9510" y="875075"/>
              <a:ext cx="5684936" cy="2273974"/>
            </a:xfrm>
            <a:prstGeom prst="chevron">
              <a:avLst>
                <a:gd fmla="val 50000" name="adj"/>
              </a:avLst>
            </a:prstGeom>
            <a:solidFill>
              <a:srgbClr val="DF2D27"/>
            </a:solidFill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27"/>
            <p:cNvSpPr txBox="1"/>
            <p:nvPr/>
          </p:nvSpPr>
          <p:spPr>
            <a:xfrm>
              <a:off x="1388792" y="875063"/>
              <a:ext cx="3979500" cy="227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6000" lIns="108000" spcFirstLastPara="1" rIns="36000" wrap="square" tIns="36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700"/>
                <a:buFont typeface="Century Gothic"/>
                <a:buNone/>
              </a:pPr>
              <a:r>
                <a:rPr lang="en-US" sz="22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Image augmentations   </a:t>
              </a:r>
              <a:endParaRPr sz="22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700"/>
                <a:buFont typeface="Century Gothic"/>
                <a:buNone/>
              </a:pPr>
              <a:r>
                <a:rPr lang="en-US" sz="22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 to increase</a:t>
              </a:r>
              <a:r>
                <a:rPr lang="en-US" sz="22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 </a:t>
              </a:r>
              <a:endParaRPr sz="22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  <a:p>
              <a:pPr indent="45720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700"/>
                <a:buFont typeface="Century Gothic"/>
                <a:buNone/>
              </a:pPr>
              <a:r>
                <a:rPr lang="en-US" sz="22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training           </a:t>
              </a:r>
              <a:endParaRPr sz="22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  <a:p>
              <a:pPr indent="45720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700"/>
                <a:buFont typeface="Century Gothic"/>
                <a:buNone/>
              </a:pPr>
              <a:r>
                <a:rPr lang="en-US" sz="22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set.</a:t>
              </a:r>
              <a:endParaRPr sz="900"/>
            </a:p>
          </p:txBody>
        </p:sp>
        <p:sp>
          <p:nvSpPr>
            <p:cNvPr id="286" name="Google Shape;286;p27"/>
            <p:cNvSpPr/>
            <p:nvPr/>
          </p:nvSpPr>
          <p:spPr>
            <a:xfrm>
              <a:off x="4253634" y="875075"/>
              <a:ext cx="5685000" cy="2274000"/>
            </a:xfrm>
            <a:prstGeom prst="chevron">
              <a:avLst>
                <a:gd fmla="val 50000" name="adj"/>
              </a:avLst>
            </a:prstGeom>
            <a:solidFill>
              <a:srgbClr val="DF2D27"/>
            </a:solidFill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27"/>
            <p:cNvSpPr txBox="1"/>
            <p:nvPr/>
          </p:nvSpPr>
          <p:spPr>
            <a:xfrm>
              <a:off x="5827866" y="1052959"/>
              <a:ext cx="4146300" cy="227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6000" lIns="108000" spcFirstLastPara="1" rIns="36000" wrap="square" tIns="360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700"/>
                <a:buFont typeface="Century Gothic"/>
                <a:buNone/>
              </a:pPr>
              <a:r>
                <a:rPr lang="en-US" sz="22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# of layers:</a:t>
              </a:r>
              <a:endParaRPr sz="22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700"/>
                <a:buFont typeface="Century Gothic"/>
                <a:buNone/>
              </a:pPr>
              <a:r>
                <a:rPr lang="en-US" sz="22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 Conv2D,Batch  </a:t>
              </a:r>
              <a:endParaRPr sz="22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700"/>
                <a:buFont typeface="Century Gothic"/>
                <a:buNone/>
              </a:pPr>
              <a:r>
                <a:rPr lang="en-US" sz="22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   Normalization,  </a:t>
              </a:r>
              <a:endParaRPr sz="22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700"/>
                <a:buFont typeface="Century Gothic"/>
                <a:buNone/>
              </a:pPr>
              <a:r>
                <a:rPr lang="en-US" sz="22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 Flatten </a:t>
              </a:r>
              <a:endParaRPr sz="22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700"/>
                <a:buFont typeface="Century Gothic"/>
                <a:buNone/>
              </a:pPr>
              <a:r>
                <a:rPr lang="en-US" sz="22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Dropout, </a:t>
              </a:r>
              <a:endParaRPr sz="22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700"/>
                <a:buFont typeface="Century Gothic"/>
                <a:buNone/>
              </a:pPr>
              <a:r>
                <a:rPr lang="en-US" sz="22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etc.</a:t>
              </a:r>
              <a:endParaRPr sz="2200"/>
            </a:p>
          </p:txBody>
        </p:sp>
      </p:grpSp>
      <p:sp>
        <p:nvSpPr>
          <p:cNvPr id="288" name="Google Shape;288;p27"/>
          <p:cNvSpPr/>
          <p:nvPr/>
        </p:nvSpPr>
        <p:spPr>
          <a:xfrm>
            <a:off x="5697075" y="3078175"/>
            <a:ext cx="3366000" cy="2517000"/>
          </a:xfrm>
          <a:prstGeom prst="chevron">
            <a:avLst>
              <a:gd fmla="val 50000" name="adj"/>
            </a:avLst>
          </a:prstGeom>
          <a:solidFill>
            <a:srgbClr val="DF2D27"/>
          </a:solidFill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27"/>
          <p:cNvSpPr/>
          <p:nvPr/>
        </p:nvSpPr>
        <p:spPr>
          <a:xfrm>
            <a:off x="8259825" y="3069700"/>
            <a:ext cx="3366000" cy="2517000"/>
          </a:xfrm>
          <a:prstGeom prst="chevron">
            <a:avLst>
              <a:gd fmla="val 50000" name="adj"/>
            </a:avLst>
          </a:prstGeom>
          <a:solidFill>
            <a:srgbClr val="DF2D27"/>
          </a:solidFill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27"/>
          <p:cNvSpPr txBox="1"/>
          <p:nvPr/>
        </p:nvSpPr>
        <p:spPr>
          <a:xfrm>
            <a:off x="6595375" y="3635500"/>
            <a:ext cx="2008500" cy="19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Layer s</a:t>
            </a:r>
            <a:r>
              <a:rPr lang="en-US" sz="22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hapes &amp;</a:t>
            </a:r>
            <a:endParaRPr sz="22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entury Gothic"/>
              <a:buNone/>
            </a:pPr>
            <a:r>
              <a:rPr lang="en-US" sz="22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activation functions</a:t>
            </a:r>
            <a:endParaRPr sz="17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1" name="Google Shape;291;p27"/>
          <p:cNvSpPr txBox="1"/>
          <p:nvPr/>
        </p:nvSpPr>
        <p:spPr>
          <a:xfrm>
            <a:off x="9386000" y="3707325"/>
            <a:ext cx="1922700" cy="23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entury Gothic"/>
              <a:buNone/>
            </a:pPr>
            <a:r>
              <a:rPr lang="en-US" sz="22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</a:t>
            </a:r>
            <a:r>
              <a:rPr lang="en-US" sz="22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atch size, epochs, learning rate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Vapor Trail">
  <a:themeElements>
    <a:clrScheme name="Vapor Trail">
      <a:dk1>
        <a:srgbClr val="000000"/>
      </a:dk1>
      <a:lt1>
        <a:srgbClr val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