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iYz6/FGV7IeNfezzQ4TDxRXFUF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12DEFF3-9BDC-4680-B91B-921F6840E426}">
  <a:tblStyle styleId="{312DEFF3-9BDC-4680-B91B-921F6840E42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ja-JP"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4742d22244_5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g14742d22244_5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14742d22244_5_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4742d22244_5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g14742d22244_5_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14742d22244_5_9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48123decd9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g148123decd9_3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148123decd9_3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4742d22244_5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g14742d22244_5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14742d22244_5_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4742d22244_5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g14742d22244_5_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14742d22244_5_5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4742d22244_5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14742d22244_5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14742d22244_5_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4742d22244_5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g14742d22244_5_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14742d22244_5_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4742d22244_6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g14742d22244_6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4742d22244_3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g14742d22244_3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14742d22244_3_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4742d22244_3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g14742d22244_3_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g14742d22244_3_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4742d22244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g14742d22244_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g14742d22244_2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4742d22244_3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g14742d22244_3_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g14742d22244_3_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4742d22244_2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g14742d22244_2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14742d22244_2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4742d22244_2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g14742d22244_2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14742d22244_2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4742d22244_5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14742d22244_5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48123decd9_3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g148123decd9_3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148123decd9_3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type="title">
  <p:cSld name="TITLE">
    <p:spTree>
      <p:nvGrpSpPr>
        <p:cNvPr id="15" name="Shape 15"/>
        <p:cNvGrpSpPr/>
        <p:nvPr/>
      </p:nvGrpSpPr>
      <p:grpSpPr>
        <a:xfrm>
          <a:off x="0" y="0"/>
          <a:ext cx="0" cy="0"/>
          <a:chOff x="0" y="0"/>
          <a:chExt cx="0" cy="0"/>
        </a:xfrm>
      </p:grpSpPr>
      <p:sp>
        <p:nvSpPr>
          <p:cNvPr id="16" name="Google Shape;16;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縦書きテキスト" type="vertTx">
  <p:cSld name="VERTICAL_TEXT">
    <p:spTree>
      <p:nvGrpSpPr>
        <p:cNvPr id="72" name="Shape 72"/>
        <p:cNvGrpSpPr/>
        <p:nvPr/>
      </p:nvGrpSpPr>
      <p:grpSpPr>
        <a:xfrm>
          <a:off x="0" y="0"/>
          <a:ext cx="0" cy="0"/>
          <a:chOff x="0" y="0"/>
          <a:chExt cx="0" cy="0"/>
        </a:xfrm>
      </p:grpSpPr>
      <p:sp>
        <p:nvSpPr>
          <p:cNvPr id="73" name="Google Shape;7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縦書きタイトルと&#10;縦書きテキスト" type="vertTitleAndTx">
  <p:cSld name="VERTICAL_TITLE_AND_VERTICAL_TEXT">
    <p:spTree>
      <p:nvGrpSpPr>
        <p:cNvPr id="78" name="Shape 78"/>
        <p:cNvGrpSpPr/>
        <p:nvPr/>
      </p:nvGrpSpPr>
      <p:grpSpPr>
        <a:xfrm>
          <a:off x="0" y="0"/>
          <a:ext cx="0" cy="0"/>
          <a:chOff x="0" y="0"/>
          <a:chExt cx="0" cy="0"/>
        </a:xfrm>
      </p:grpSpPr>
      <p:sp>
        <p:nvSpPr>
          <p:cNvPr id="79" name="Google Shape;79;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21" name="Shape 21"/>
        <p:cNvGrpSpPr/>
        <p:nvPr/>
      </p:nvGrpSpPr>
      <p:grpSpPr>
        <a:xfrm>
          <a:off x="0" y="0"/>
          <a:ext cx="0" cy="0"/>
          <a:chOff x="0" y="0"/>
          <a:chExt cx="0" cy="0"/>
        </a:xfrm>
      </p:grpSpPr>
      <p:sp>
        <p:nvSpPr>
          <p:cNvPr id="22" name="Google Shape;2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セクション見出し" type="secHead">
  <p:cSld name="SECTION_HEADER">
    <p:spTree>
      <p:nvGrpSpPr>
        <p:cNvPr id="27" name="Shape 27"/>
        <p:cNvGrpSpPr/>
        <p:nvPr/>
      </p:nvGrpSpPr>
      <p:grpSpPr>
        <a:xfrm>
          <a:off x="0" y="0"/>
          <a:ext cx="0" cy="0"/>
          <a:chOff x="0" y="0"/>
          <a:chExt cx="0" cy="0"/>
        </a:xfrm>
      </p:grpSpPr>
      <p:sp>
        <p:nvSpPr>
          <p:cNvPr id="28" name="Google Shape;28;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つのコンテンツ" type="twoObj">
  <p:cSld name="TWO_OBJECTS">
    <p:spTree>
      <p:nvGrpSpPr>
        <p:cNvPr id="33" name="Shape 33"/>
        <p:cNvGrpSpPr/>
        <p:nvPr/>
      </p:nvGrpSpPr>
      <p:grpSpPr>
        <a:xfrm>
          <a:off x="0" y="0"/>
          <a:ext cx="0" cy="0"/>
          <a:chOff x="0" y="0"/>
          <a:chExt cx="0" cy="0"/>
        </a:xfrm>
      </p:grpSpPr>
      <p:sp>
        <p:nvSpPr>
          <p:cNvPr id="34" name="Google Shape;3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40" name="Shape 40"/>
        <p:cNvGrpSpPr/>
        <p:nvPr/>
      </p:nvGrpSpPr>
      <p:grpSpPr>
        <a:xfrm>
          <a:off x="0" y="0"/>
          <a:ext cx="0" cy="0"/>
          <a:chOff x="0" y="0"/>
          <a:chExt cx="0" cy="0"/>
        </a:xfrm>
      </p:grpSpPr>
      <p:sp>
        <p:nvSpPr>
          <p:cNvPr id="41" name="Google Shape;41;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type="titleOnly">
  <p:cSld name="TITLE_ONLY">
    <p:spTree>
      <p:nvGrpSpPr>
        <p:cNvPr id="49" name="Shape 49"/>
        <p:cNvGrpSpPr/>
        <p:nvPr/>
      </p:nvGrpSpPr>
      <p:grpSpPr>
        <a:xfrm>
          <a:off x="0" y="0"/>
          <a:ext cx="0" cy="0"/>
          <a:chOff x="0" y="0"/>
          <a:chExt cx="0" cy="0"/>
        </a:xfrm>
      </p:grpSpPr>
      <p:sp>
        <p:nvSpPr>
          <p:cNvPr id="50" name="Google Shape;5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白紙" type="blank">
  <p:cSld name="BLANK">
    <p:spTree>
      <p:nvGrpSpPr>
        <p:cNvPr id="54" name="Shape 54"/>
        <p:cNvGrpSpPr/>
        <p:nvPr/>
      </p:nvGrpSpPr>
      <p:grpSpPr>
        <a:xfrm>
          <a:off x="0" y="0"/>
          <a:ext cx="0" cy="0"/>
          <a:chOff x="0" y="0"/>
          <a:chExt cx="0" cy="0"/>
        </a:xfrm>
      </p:grpSpPr>
      <p:sp>
        <p:nvSpPr>
          <p:cNvPr id="55" name="Google Shape;5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コンテンツ" type="objTx">
  <p:cSld name="OBJECT_WITH_CAPTION_TEXT">
    <p:spTree>
      <p:nvGrpSpPr>
        <p:cNvPr id="58" name="Shape 58"/>
        <p:cNvGrpSpPr/>
        <p:nvPr/>
      </p:nvGrpSpPr>
      <p:grpSpPr>
        <a:xfrm>
          <a:off x="0" y="0"/>
          <a:ext cx="0" cy="0"/>
          <a:chOff x="0" y="0"/>
          <a:chExt cx="0" cy="0"/>
        </a:xfrm>
      </p:grpSpPr>
      <p:sp>
        <p:nvSpPr>
          <p:cNvPr id="59" name="Google Shape;59;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図" type="picTx">
  <p:cSld name="PICTURE_WITH_CAPTION_TEXT">
    <p:spTree>
      <p:nvGrpSpPr>
        <p:cNvPr id="65" name="Shape 65"/>
        <p:cNvGrpSpPr/>
        <p:nvPr/>
      </p:nvGrpSpPr>
      <p:grpSpPr>
        <a:xfrm>
          <a:off x="0" y="0"/>
          <a:ext cx="0" cy="0"/>
          <a:chOff x="0" y="0"/>
          <a:chExt cx="0" cy="0"/>
        </a:xfrm>
      </p:grpSpPr>
      <p:sp>
        <p:nvSpPr>
          <p:cNvPr id="66" name="Google Shape;66;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6"/>
          <p:cNvSpPr/>
          <p:nvPr>
            <p:ph idx="2" type="pic"/>
          </p:nvPr>
        </p:nvSpPr>
        <p:spPr>
          <a:xfrm>
            <a:off x="5183188" y="987425"/>
            <a:ext cx="6172200" cy="4873625"/>
          </a:xfrm>
          <a:prstGeom prst="rect">
            <a:avLst/>
          </a:prstGeom>
          <a:noFill/>
          <a:ln>
            <a:noFill/>
          </a:ln>
        </p:spPr>
      </p:sp>
      <p:sp>
        <p:nvSpPr>
          <p:cNvPr id="68" name="Google Shape;68;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kaggle.com/datasets/zaheenhamidani/ultimate-spotify-tracks-db"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CAAC"/>
        </a:solidFill>
      </p:bgPr>
    </p:bg>
    <p:spTree>
      <p:nvGrpSpPr>
        <p:cNvPr id="88" name="Shape 88"/>
        <p:cNvGrpSpPr/>
        <p:nvPr/>
      </p:nvGrpSpPr>
      <p:grpSpPr>
        <a:xfrm>
          <a:off x="0" y="0"/>
          <a:ext cx="0" cy="0"/>
          <a:chOff x="0" y="0"/>
          <a:chExt cx="0" cy="0"/>
        </a:xfrm>
      </p:grpSpPr>
      <p:sp>
        <p:nvSpPr>
          <p:cNvPr id="89" name="Google Shape;89;p2"/>
          <p:cNvSpPr/>
          <p:nvPr/>
        </p:nvSpPr>
        <p:spPr>
          <a:xfrm>
            <a:off x="133709" y="107830"/>
            <a:ext cx="11924581" cy="664234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0" name="Google Shape;90;p2"/>
          <p:cNvSpPr txBox="1"/>
          <p:nvPr/>
        </p:nvSpPr>
        <p:spPr>
          <a:xfrm>
            <a:off x="3124486" y="2509372"/>
            <a:ext cx="5943023" cy="1538941"/>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3F3F3F"/>
              </a:buClr>
              <a:buSzPts val="6000"/>
              <a:buFont typeface="Arial"/>
              <a:buNone/>
            </a:pPr>
            <a:r>
              <a:rPr b="0" i="0" lang="ja-JP" sz="6000" u="none" cap="none" strike="noStrike">
                <a:solidFill>
                  <a:srgbClr val="3F3F3F"/>
                </a:solidFill>
                <a:latin typeface="Arial"/>
                <a:ea typeface="Arial"/>
                <a:cs typeface="Arial"/>
                <a:sym typeface="Arial"/>
              </a:rPr>
              <a:t>音楽×機械学習</a:t>
            </a:r>
            <a:endParaRPr b="0" i="0" sz="6000" u="none" cap="none" strike="noStrike">
              <a:solidFill>
                <a:srgbClr val="3F3F3F"/>
              </a:solidFill>
              <a:latin typeface="Arial"/>
              <a:ea typeface="Arial"/>
              <a:cs typeface="Arial"/>
              <a:sym typeface="Arial"/>
            </a:endParaRPr>
          </a:p>
        </p:txBody>
      </p:sp>
      <p:sp>
        <p:nvSpPr>
          <p:cNvPr id="91" name="Google Shape;91;p2"/>
          <p:cNvSpPr txBox="1"/>
          <p:nvPr/>
        </p:nvSpPr>
        <p:spPr>
          <a:xfrm>
            <a:off x="1523998" y="3481385"/>
            <a:ext cx="9144000" cy="1655762"/>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600"/>
              <a:buFont typeface="Arial"/>
              <a:buNone/>
            </a:pPr>
            <a:r>
              <a:rPr b="0" i="0" lang="ja-JP" sz="3600" u="none" cap="none" strike="noStrike">
                <a:solidFill>
                  <a:schemeClr val="dk1"/>
                </a:solidFill>
                <a:latin typeface="Arial"/>
                <a:ea typeface="Arial"/>
                <a:cs typeface="Arial"/>
                <a:sym typeface="Arial"/>
              </a:rPr>
              <a:t>使用目的に合わせた楽曲の提案</a:t>
            </a:r>
            <a:endParaRPr/>
          </a:p>
        </p:txBody>
      </p:sp>
      <p:pic>
        <p:nvPicPr>
          <p:cNvPr id="92" name="Google Shape;92;p2"/>
          <p:cNvPicPr preferRelativeResize="0"/>
          <p:nvPr/>
        </p:nvPicPr>
        <p:blipFill>
          <a:blip r:embed="rId3">
            <a:alphaModFix/>
          </a:blip>
          <a:stretch>
            <a:fillRect/>
          </a:stretch>
        </p:blipFill>
        <p:spPr>
          <a:xfrm>
            <a:off x="716150" y="4048325"/>
            <a:ext cx="2194025" cy="2194025"/>
          </a:xfrm>
          <a:prstGeom prst="rect">
            <a:avLst/>
          </a:prstGeom>
          <a:noFill/>
          <a:ln>
            <a:noFill/>
          </a:ln>
        </p:spPr>
      </p:pic>
      <p:pic>
        <p:nvPicPr>
          <p:cNvPr id="93" name="Google Shape;93;p2"/>
          <p:cNvPicPr preferRelativeResize="0"/>
          <p:nvPr/>
        </p:nvPicPr>
        <p:blipFill>
          <a:blip r:embed="rId4">
            <a:alphaModFix/>
          </a:blip>
          <a:stretch>
            <a:fillRect/>
          </a:stretch>
        </p:blipFill>
        <p:spPr>
          <a:xfrm>
            <a:off x="9521700" y="4048325"/>
            <a:ext cx="2194025" cy="2194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CAAC"/>
        </a:solidFill>
      </p:bgPr>
    </p:bg>
    <p:spTree>
      <p:nvGrpSpPr>
        <p:cNvPr id="168" name="Shape 168"/>
        <p:cNvGrpSpPr/>
        <p:nvPr/>
      </p:nvGrpSpPr>
      <p:grpSpPr>
        <a:xfrm>
          <a:off x="0" y="0"/>
          <a:ext cx="0" cy="0"/>
          <a:chOff x="0" y="0"/>
          <a:chExt cx="0" cy="0"/>
        </a:xfrm>
      </p:grpSpPr>
      <p:sp>
        <p:nvSpPr>
          <p:cNvPr id="169" name="Google Shape;169;g14742d22244_5_86"/>
          <p:cNvSpPr/>
          <p:nvPr/>
        </p:nvSpPr>
        <p:spPr>
          <a:xfrm>
            <a:off x="133710" y="82002"/>
            <a:ext cx="11924700" cy="66423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800">
                <a:solidFill>
                  <a:schemeClr val="lt1"/>
                </a:solidFill>
              </a:rPr>
              <a:t>とｋ</a:t>
            </a:r>
            <a:r>
              <a:rPr b="0" i="0" lang="ja-JP" sz="1800" u="none" cap="none" strike="noStrike">
                <a:solidFill>
                  <a:schemeClr val="lt1"/>
                </a:solidFill>
                <a:latin typeface="Arial"/>
                <a:ea typeface="Arial"/>
                <a:cs typeface="Arial"/>
                <a:sym typeface="Arial"/>
              </a:rPr>
              <a:t>三日目</a:t>
            </a:r>
            <a:endParaRPr/>
          </a:p>
        </p:txBody>
      </p:sp>
      <p:sp>
        <p:nvSpPr>
          <p:cNvPr id="170" name="Google Shape;170;g14742d22244_5_86"/>
          <p:cNvSpPr txBox="1"/>
          <p:nvPr/>
        </p:nvSpPr>
        <p:spPr>
          <a:xfrm>
            <a:off x="839113" y="441075"/>
            <a:ext cx="101490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4800" u="sng">
                <a:solidFill>
                  <a:schemeClr val="dk1"/>
                </a:solidFill>
              </a:rPr>
              <a:t>精度向上に向けた取り組み</a:t>
            </a:r>
            <a:endParaRPr sz="4800" u="sng">
              <a:solidFill>
                <a:schemeClr val="dk1"/>
              </a:solidFill>
            </a:endParaRPr>
          </a:p>
        </p:txBody>
      </p:sp>
      <p:sp>
        <p:nvSpPr>
          <p:cNvPr id="171" name="Google Shape;171;g14742d22244_5_86"/>
          <p:cNvSpPr txBox="1"/>
          <p:nvPr/>
        </p:nvSpPr>
        <p:spPr>
          <a:xfrm>
            <a:off x="884050" y="1553775"/>
            <a:ext cx="102870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3500"/>
              <a:t>特徴量の</a:t>
            </a:r>
            <a:r>
              <a:rPr lang="ja-JP" sz="3500"/>
              <a:t>選択</a:t>
            </a:r>
            <a:endParaRPr sz="3500"/>
          </a:p>
          <a:p>
            <a:pPr indent="0" lvl="0" marL="0" rtl="0" algn="l">
              <a:spcBef>
                <a:spcPts val="0"/>
              </a:spcBef>
              <a:spcAft>
                <a:spcPts val="0"/>
              </a:spcAft>
              <a:buNone/>
            </a:pPr>
            <a:r>
              <a:t/>
            </a:r>
            <a:endParaRPr sz="3500"/>
          </a:p>
          <a:p>
            <a:pPr indent="0" lvl="0" marL="0" rtl="0" algn="l">
              <a:spcBef>
                <a:spcPts val="0"/>
              </a:spcBef>
              <a:spcAft>
                <a:spcPts val="0"/>
              </a:spcAft>
              <a:buNone/>
            </a:pPr>
            <a:r>
              <a:rPr lang="ja-JP" sz="3500"/>
              <a:t>・14種類程度の特徴量が存在</a:t>
            </a:r>
            <a:endParaRPr sz="3500"/>
          </a:p>
        </p:txBody>
      </p:sp>
      <p:sp>
        <p:nvSpPr>
          <p:cNvPr id="172" name="Google Shape;172;g14742d22244_5_86"/>
          <p:cNvSpPr/>
          <p:nvPr/>
        </p:nvSpPr>
        <p:spPr>
          <a:xfrm>
            <a:off x="1931225" y="3599088"/>
            <a:ext cx="908100" cy="831000"/>
          </a:xfrm>
          <a:prstGeom prst="downArrow">
            <a:avLst>
              <a:gd fmla="val 50000" name="adj1"/>
              <a:gd fmla="val 50000" name="adj2"/>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14742d22244_5_86"/>
          <p:cNvSpPr txBox="1"/>
          <p:nvPr/>
        </p:nvSpPr>
        <p:spPr>
          <a:xfrm>
            <a:off x="952500" y="4674500"/>
            <a:ext cx="102870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3500"/>
              <a:t>・無駄な特徴量を省くことで、精度改善へ</a:t>
            </a:r>
            <a:endParaRPr sz="3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CAAC"/>
        </a:solidFill>
      </p:bgPr>
    </p:bg>
    <p:spTree>
      <p:nvGrpSpPr>
        <p:cNvPr id="178" name="Shape 178"/>
        <p:cNvGrpSpPr/>
        <p:nvPr/>
      </p:nvGrpSpPr>
      <p:grpSpPr>
        <a:xfrm>
          <a:off x="0" y="0"/>
          <a:ext cx="0" cy="0"/>
          <a:chOff x="0" y="0"/>
          <a:chExt cx="0" cy="0"/>
        </a:xfrm>
      </p:grpSpPr>
      <p:sp>
        <p:nvSpPr>
          <p:cNvPr id="179" name="Google Shape;179;g14742d22244_5_96"/>
          <p:cNvSpPr/>
          <p:nvPr/>
        </p:nvSpPr>
        <p:spPr>
          <a:xfrm>
            <a:off x="133710" y="82002"/>
            <a:ext cx="11924700" cy="66423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800">
                <a:solidFill>
                  <a:schemeClr val="lt1"/>
                </a:solidFill>
              </a:rPr>
              <a:t>とｋ</a:t>
            </a:r>
            <a:r>
              <a:rPr b="0" i="0" lang="ja-JP" sz="1800" u="none" cap="none" strike="noStrike">
                <a:solidFill>
                  <a:schemeClr val="lt1"/>
                </a:solidFill>
                <a:latin typeface="Arial"/>
                <a:ea typeface="Arial"/>
                <a:cs typeface="Arial"/>
                <a:sym typeface="Arial"/>
              </a:rPr>
              <a:t>三日目</a:t>
            </a:r>
            <a:endParaRPr/>
          </a:p>
        </p:txBody>
      </p:sp>
      <p:sp>
        <p:nvSpPr>
          <p:cNvPr id="180" name="Google Shape;180;g14742d22244_5_96"/>
          <p:cNvSpPr txBox="1"/>
          <p:nvPr/>
        </p:nvSpPr>
        <p:spPr>
          <a:xfrm>
            <a:off x="839113" y="441075"/>
            <a:ext cx="101490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4800" u="sng">
                <a:solidFill>
                  <a:schemeClr val="dk1"/>
                </a:solidFill>
              </a:rPr>
              <a:t>精度向上に向けた取り組み</a:t>
            </a:r>
            <a:endParaRPr sz="4800" u="sng">
              <a:solidFill>
                <a:schemeClr val="dk1"/>
              </a:solidFill>
            </a:endParaRPr>
          </a:p>
        </p:txBody>
      </p:sp>
      <p:sp>
        <p:nvSpPr>
          <p:cNvPr id="181" name="Google Shape;181;g14742d22244_5_96"/>
          <p:cNvSpPr txBox="1"/>
          <p:nvPr/>
        </p:nvSpPr>
        <p:spPr>
          <a:xfrm>
            <a:off x="884050" y="1553775"/>
            <a:ext cx="102870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3500"/>
              <a:t>特徴量の選択</a:t>
            </a:r>
            <a:endParaRPr sz="3500"/>
          </a:p>
          <a:p>
            <a:pPr indent="0" lvl="0" marL="0" rtl="0" algn="l">
              <a:spcBef>
                <a:spcPts val="0"/>
              </a:spcBef>
              <a:spcAft>
                <a:spcPts val="0"/>
              </a:spcAft>
              <a:buNone/>
            </a:pPr>
            <a:r>
              <a:t/>
            </a:r>
            <a:endParaRPr sz="3500"/>
          </a:p>
          <a:p>
            <a:pPr indent="0" lvl="0" marL="0" rtl="0" algn="l">
              <a:spcBef>
                <a:spcPts val="0"/>
              </a:spcBef>
              <a:spcAft>
                <a:spcPts val="0"/>
              </a:spcAft>
              <a:buNone/>
            </a:pPr>
            <a:r>
              <a:rPr lang="ja-JP" sz="3500"/>
              <a:t>・</a:t>
            </a:r>
            <a:r>
              <a:rPr lang="ja-JP" sz="3500"/>
              <a:t>相互情報量を元に、有効な特徴量を選定</a:t>
            </a:r>
            <a:endParaRPr sz="3500"/>
          </a:p>
          <a:p>
            <a:pPr indent="0" lvl="0" marL="0" rtl="0" algn="l">
              <a:spcBef>
                <a:spcPts val="0"/>
              </a:spcBef>
              <a:spcAft>
                <a:spcPts val="0"/>
              </a:spcAft>
              <a:buNone/>
            </a:pPr>
            <a:r>
              <a:rPr lang="ja-JP" sz="3500"/>
              <a:t>・組み合わせなどを試す</a:t>
            </a:r>
            <a:endParaRPr sz="3500"/>
          </a:p>
          <a:p>
            <a:pPr indent="0" lvl="0" marL="0" rtl="0" algn="l">
              <a:spcBef>
                <a:spcPts val="0"/>
              </a:spcBef>
              <a:spcAft>
                <a:spcPts val="0"/>
              </a:spcAft>
              <a:buNone/>
            </a:pPr>
            <a:r>
              <a:rPr lang="ja-JP" sz="3500"/>
              <a:t>・最終的に7種類の特徴量を扱うことに決定</a:t>
            </a:r>
            <a:endParaRPr sz="3500"/>
          </a:p>
          <a:p>
            <a:pPr indent="0" lvl="0" marL="0" rtl="0" algn="l">
              <a:spcBef>
                <a:spcPts val="0"/>
              </a:spcBef>
              <a:spcAft>
                <a:spcPts val="0"/>
              </a:spcAft>
              <a:buNone/>
            </a:pPr>
            <a:r>
              <a:t/>
            </a:r>
            <a:endParaRPr sz="3500"/>
          </a:p>
          <a:p>
            <a:pPr indent="0" lvl="0" marL="0" rtl="0" algn="l">
              <a:spcBef>
                <a:spcPts val="0"/>
              </a:spcBef>
              <a:spcAft>
                <a:spcPts val="0"/>
              </a:spcAft>
              <a:buNone/>
            </a:pPr>
            <a:r>
              <a:t/>
            </a:r>
            <a:endParaRPr sz="3500"/>
          </a:p>
          <a:p>
            <a:pPr indent="0" lvl="0" marL="0" rtl="0" algn="l">
              <a:spcBef>
                <a:spcPts val="0"/>
              </a:spcBef>
              <a:spcAft>
                <a:spcPts val="0"/>
              </a:spcAft>
              <a:buNone/>
            </a:pPr>
            <a:r>
              <a:t/>
            </a:r>
            <a:endParaRPr sz="3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CAAC"/>
        </a:solidFill>
      </p:bgPr>
    </p:bg>
    <p:spTree>
      <p:nvGrpSpPr>
        <p:cNvPr id="186" name="Shape 186"/>
        <p:cNvGrpSpPr/>
        <p:nvPr/>
      </p:nvGrpSpPr>
      <p:grpSpPr>
        <a:xfrm>
          <a:off x="0" y="0"/>
          <a:ext cx="0" cy="0"/>
          <a:chOff x="0" y="0"/>
          <a:chExt cx="0" cy="0"/>
        </a:xfrm>
      </p:grpSpPr>
      <p:sp>
        <p:nvSpPr>
          <p:cNvPr id="187" name="Google Shape;187;g148123decd9_3_0"/>
          <p:cNvSpPr/>
          <p:nvPr/>
        </p:nvSpPr>
        <p:spPr>
          <a:xfrm>
            <a:off x="133710" y="82002"/>
            <a:ext cx="11924700" cy="66423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800">
                <a:solidFill>
                  <a:schemeClr val="lt1"/>
                </a:solidFill>
              </a:rPr>
              <a:t>とｋ</a:t>
            </a:r>
            <a:r>
              <a:rPr b="0" i="0" lang="ja-JP" sz="1800" u="none" cap="none" strike="noStrike">
                <a:solidFill>
                  <a:schemeClr val="lt1"/>
                </a:solidFill>
                <a:latin typeface="Arial"/>
                <a:ea typeface="Arial"/>
                <a:cs typeface="Arial"/>
                <a:sym typeface="Arial"/>
              </a:rPr>
              <a:t>三日目</a:t>
            </a:r>
            <a:endParaRPr/>
          </a:p>
        </p:txBody>
      </p:sp>
      <p:sp>
        <p:nvSpPr>
          <p:cNvPr id="188" name="Google Shape;188;g148123decd9_3_0"/>
          <p:cNvSpPr txBox="1"/>
          <p:nvPr/>
        </p:nvSpPr>
        <p:spPr>
          <a:xfrm>
            <a:off x="839113" y="441075"/>
            <a:ext cx="101490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4800" u="sng">
                <a:solidFill>
                  <a:schemeClr val="dk1"/>
                </a:solidFill>
              </a:rPr>
              <a:t>精度向上に向けた取り組み</a:t>
            </a:r>
            <a:endParaRPr sz="4800" u="sng">
              <a:solidFill>
                <a:schemeClr val="dk1"/>
              </a:solidFill>
            </a:endParaRPr>
          </a:p>
        </p:txBody>
      </p:sp>
      <p:sp>
        <p:nvSpPr>
          <p:cNvPr id="189" name="Google Shape;189;g148123decd9_3_0"/>
          <p:cNvSpPr txBox="1"/>
          <p:nvPr/>
        </p:nvSpPr>
        <p:spPr>
          <a:xfrm>
            <a:off x="884050" y="1553775"/>
            <a:ext cx="10287000" cy="503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3500"/>
              <a:t>特徴量の選択</a:t>
            </a:r>
            <a:endParaRPr sz="3500"/>
          </a:p>
          <a:p>
            <a:pPr indent="0" lvl="0" marL="0" rtl="0" algn="l">
              <a:spcBef>
                <a:spcPts val="0"/>
              </a:spcBef>
              <a:spcAft>
                <a:spcPts val="0"/>
              </a:spcAft>
              <a:buNone/>
            </a:pPr>
            <a:r>
              <a:rPr lang="ja-JP" sz="3500"/>
              <a:t>・</a:t>
            </a:r>
            <a:r>
              <a:rPr lang="ja-JP" sz="3500"/>
              <a:t>最終的に使用した特徴量</a:t>
            </a:r>
            <a:endParaRPr sz="3500"/>
          </a:p>
          <a:p>
            <a:pPr indent="0" lvl="0" marL="0" rtl="0" algn="l">
              <a:spcBef>
                <a:spcPts val="0"/>
              </a:spcBef>
              <a:spcAft>
                <a:spcPts val="0"/>
              </a:spcAft>
              <a:buNone/>
            </a:pPr>
            <a:r>
              <a:rPr lang="ja-JP" sz="3500"/>
              <a:t>	・曲の人気度</a:t>
            </a:r>
            <a:endParaRPr sz="3500"/>
          </a:p>
          <a:p>
            <a:pPr indent="0" lvl="0" marL="0" rtl="0" algn="l">
              <a:spcBef>
                <a:spcPts val="0"/>
              </a:spcBef>
              <a:spcAft>
                <a:spcPts val="0"/>
              </a:spcAft>
              <a:buNone/>
            </a:pPr>
            <a:r>
              <a:rPr lang="ja-JP" sz="3500"/>
              <a:t>	・躍りやすさ</a:t>
            </a:r>
            <a:endParaRPr sz="3500"/>
          </a:p>
          <a:p>
            <a:pPr indent="0" lvl="0" marL="0" rtl="0" algn="l">
              <a:spcBef>
                <a:spcPts val="0"/>
              </a:spcBef>
              <a:spcAft>
                <a:spcPts val="0"/>
              </a:spcAft>
              <a:buNone/>
            </a:pPr>
            <a:r>
              <a:rPr lang="ja-JP" sz="3500"/>
              <a:t>	・エネルギッシュさ</a:t>
            </a:r>
            <a:endParaRPr sz="3500"/>
          </a:p>
          <a:p>
            <a:pPr indent="0" lvl="0" marL="0" rtl="0" algn="l">
              <a:spcBef>
                <a:spcPts val="0"/>
              </a:spcBef>
              <a:spcAft>
                <a:spcPts val="0"/>
              </a:spcAft>
              <a:buNone/>
            </a:pPr>
            <a:r>
              <a:rPr lang="ja-JP" sz="3500"/>
              <a:t>	・使用されている楽器の数</a:t>
            </a:r>
            <a:endParaRPr sz="3500"/>
          </a:p>
          <a:p>
            <a:pPr indent="0" lvl="0" marL="0" rtl="0" algn="l">
              <a:spcBef>
                <a:spcPts val="0"/>
              </a:spcBef>
              <a:spcAft>
                <a:spcPts val="0"/>
              </a:spcAft>
              <a:buNone/>
            </a:pPr>
            <a:r>
              <a:rPr lang="ja-JP" sz="3500"/>
              <a:t>	・歌声の割合</a:t>
            </a:r>
            <a:endParaRPr sz="3500"/>
          </a:p>
          <a:p>
            <a:pPr indent="0" lvl="0" marL="0" rtl="0" algn="l">
              <a:spcBef>
                <a:spcPts val="0"/>
              </a:spcBef>
              <a:spcAft>
                <a:spcPts val="0"/>
              </a:spcAft>
              <a:buNone/>
            </a:pPr>
            <a:r>
              <a:rPr lang="ja-JP" sz="3500"/>
              <a:t>	・言葉がどれくらい入っているか </a:t>
            </a:r>
            <a:endParaRPr sz="3500"/>
          </a:p>
          <a:p>
            <a:pPr indent="0" lvl="0" marL="0" rtl="0" algn="l">
              <a:spcBef>
                <a:spcPts val="0"/>
              </a:spcBef>
              <a:spcAft>
                <a:spcPts val="0"/>
              </a:spcAft>
              <a:buNone/>
            </a:pPr>
            <a:r>
              <a:rPr lang="ja-JP" sz="3500"/>
              <a:t>	・音量・音圧</a:t>
            </a:r>
            <a:endParaRPr sz="3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CAAC"/>
        </a:solidFill>
      </p:bgPr>
    </p:bg>
    <p:spTree>
      <p:nvGrpSpPr>
        <p:cNvPr id="194" name="Shape 194"/>
        <p:cNvGrpSpPr/>
        <p:nvPr/>
      </p:nvGrpSpPr>
      <p:grpSpPr>
        <a:xfrm>
          <a:off x="0" y="0"/>
          <a:ext cx="0" cy="0"/>
          <a:chOff x="0" y="0"/>
          <a:chExt cx="0" cy="0"/>
        </a:xfrm>
      </p:grpSpPr>
      <p:sp>
        <p:nvSpPr>
          <p:cNvPr id="195" name="Google Shape;195;g14742d22244_5_35"/>
          <p:cNvSpPr/>
          <p:nvPr/>
        </p:nvSpPr>
        <p:spPr>
          <a:xfrm>
            <a:off x="133710" y="82002"/>
            <a:ext cx="11924700" cy="66423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800">
                <a:solidFill>
                  <a:schemeClr val="lt1"/>
                </a:solidFill>
              </a:rPr>
              <a:t>とｋ</a:t>
            </a:r>
            <a:r>
              <a:rPr b="0" i="0" lang="ja-JP" sz="1800" u="none" cap="none" strike="noStrike">
                <a:solidFill>
                  <a:schemeClr val="lt1"/>
                </a:solidFill>
                <a:latin typeface="Arial"/>
                <a:ea typeface="Arial"/>
                <a:cs typeface="Arial"/>
                <a:sym typeface="Arial"/>
              </a:rPr>
              <a:t>三日目</a:t>
            </a:r>
            <a:endParaRPr/>
          </a:p>
        </p:txBody>
      </p:sp>
      <p:sp>
        <p:nvSpPr>
          <p:cNvPr id="196" name="Google Shape;196;g14742d22244_5_35"/>
          <p:cNvSpPr txBox="1"/>
          <p:nvPr/>
        </p:nvSpPr>
        <p:spPr>
          <a:xfrm>
            <a:off x="839125" y="441075"/>
            <a:ext cx="75867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4800" u="sng">
                <a:solidFill>
                  <a:schemeClr val="dk1"/>
                </a:solidFill>
              </a:rPr>
              <a:t>精度向上に向けた取り組み</a:t>
            </a:r>
            <a:endParaRPr sz="4800" u="sng">
              <a:solidFill>
                <a:schemeClr val="dk1"/>
              </a:solidFill>
            </a:endParaRPr>
          </a:p>
        </p:txBody>
      </p:sp>
      <p:sp>
        <p:nvSpPr>
          <p:cNvPr id="197" name="Google Shape;197;g14742d22244_5_35"/>
          <p:cNvSpPr txBox="1"/>
          <p:nvPr/>
        </p:nvSpPr>
        <p:spPr>
          <a:xfrm>
            <a:off x="375050" y="1580550"/>
            <a:ext cx="1098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98" name="Google Shape;198;g14742d22244_5_35"/>
          <p:cNvSpPr txBox="1"/>
          <p:nvPr/>
        </p:nvSpPr>
        <p:spPr>
          <a:xfrm>
            <a:off x="839125" y="1580550"/>
            <a:ext cx="103704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3200"/>
              <a:t>分類ラベルの見直し</a:t>
            </a:r>
            <a:endParaRPr sz="3200"/>
          </a:p>
          <a:p>
            <a:pPr indent="0" lvl="0" marL="0" rtl="0" algn="l">
              <a:spcBef>
                <a:spcPts val="0"/>
              </a:spcBef>
              <a:spcAft>
                <a:spcPts val="0"/>
              </a:spcAft>
              <a:buNone/>
            </a:pPr>
            <a:r>
              <a:t/>
            </a:r>
            <a:endParaRPr sz="3200"/>
          </a:p>
          <a:p>
            <a:pPr indent="0" lvl="0" marL="0" rtl="0" algn="l">
              <a:spcBef>
                <a:spcPts val="0"/>
              </a:spcBef>
              <a:spcAft>
                <a:spcPts val="0"/>
              </a:spcAft>
              <a:buNone/>
            </a:pPr>
            <a:r>
              <a:rPr lang="ja-JP" sz="3200"/>
              <a:t>・分類ラベルの数が多すぎるのではないか？</a:t>
            </a:r>
            <a:endParaRPr sz="3200"/>
          </a:p>
          <a:p>
            <a:pPr indent="457200" lvl="0" marL="457200" rtl="0" algn="l">
              <a:spcBef>
                <a:spcPts val="0"/>
              </a:spcBef>
              <a:spcAft>
                <a:spcPts val="0"/>
              </a:spcAft>
              <a:buNone/>
            </a:pPr>
            <a:r>
              <a:rPr lang="ja-JP" sz="3200"/>
              <a:t>・27個の分類ラベル</a:t>
            </a:r>
            <a:endParaRPr sz="3200"/>
          </a:p>
          <a:p>
            <a:pPr indent="457200" lvl="0" marL="457200" rtl="0" algn="l">
              <a:spcBef>
                <a:spcPts val="0"/>
              </a:spcBef>
              <a:spcAft>
                <a:spcPts val="0"/>
              </a:spcAft>
              <a:buNone/>
            </a:pPr>
            <a:r>
              <a:rPr lang="ja-JP" sz="3200"/>
              <a:t>・似ている音楽ジャンルも多い</a:t>
            </a:r>
            <a:endParaRPr sz="3200"/>
          </a:p>
          <a:p>
            <a:pPr indent="457200" lvl="0" marL="457200" rtl="0" algn="l">
              <a:spcBef>
                <a:spcPts val="0"/>
              </a:spcBef>
              <a:spcAft>
                <a:spcPts val="0"/>
              </a:spcAft>
              <a:buNone/>
            </a:pPr>
            <a:r>
              <a:rPr lang="ja-JP" sz="3200"/>
              <a:t>・映画など、音楽でないものも含まれていた</a:t>
            </a:r>
            <a:endParaRPr sz="3200"/>
          </a:p>
        </p:txBody>
      </p:sp>
      <p:sp>
        <p:nvSpPr>
          <p:cNvPr id="199" name="Google Shape;199;g14742d22244_5_35"/>
          <p:cNvSpPr/>
          <p:nvPr/>
        </p:nvSpPr>
        <p:spPr>
          <a:xfrm>
            <a:off x="4178425" y="4655275"/>
            <a:ext cx="908100" cy="831000"/>
          </a:xfrm>
          <a:prstGeom prst="downArrow">
            <a:avLst>
              <a:gd fmla="val 50000" name="adj1"/>
              <a:gd fmla="val 50000" name="adj2"/>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14742d22244_5_35"/>
          <p:cNvSpPr txBox="1"/>
          <p:nvPr/>
        </p:nvSpPr>
        <p:spPr>
          <a:xfrm>
            <a:off x="839125" y="5697800"/>
            <a:ext cx="8946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3200"/>
              <a:t>・分類ラベルの種類を見直した</a:t>
            </a:r>
            <a:endParaRPr sz="3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CAAC"/>
        </a:solidFill>
      </p:bgPr>
    </p:bg>
    <p:spTree>
      <p:nvGrpSpPr>
        <p:cNvPr id="205" name="Shape 205"/>
        <p:cNvGrpSpPr/>
        <p:nvPr/>
      </p:nvGrpSpPr>
      <p:grpSpPr>
        <a:xfrm>
          <a:off x="0" y="0"/>
          <a:ext cx="0" cy="0"/>
          <a:chOff x="0" y="0"/>
          <a:chExt cx="0" cy="0"/>
        </a:xfrm>
      </p:grpSpPr>
      <p:sp>
        <p:nvSpPr>
          <p:cNvPr id="206" name="Google Shape;206;g14742d22244_5_52"/>
          <p:cNvSpPr/>
          <p:nvPr/>
        </p:nvSpPr>
        <p:spPr>
          <a:xfrm>
            <a:off x="133710" y="82002"/>
            <a:ext cx="11924700" cy="66423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800">
                <a:solidFill>
                  <a:schemeClr val="lt1"/>
                </a:solidFill>
              </a:rPr>
              <a:t>とｋ</a:t>
            </a:r>
            <a:r>
              <a:rPr b="0" i="0" lang="ja-JP" sz="1800" u="none" cap="none" strike="noStrike">
                <a:solidFill>
                  <a:schemeClr val="lt1"/>
                </a:solidFill>
                <a:latin typeface="Arial"/>
                <a:ea typeface="Arial"/>
                <a:cs typeface="Arial"/>
                <a:sym typeface="Arial"/>
              </a:rPr>
              <a:t>三日目</a:t>
            </a:r>
            <a:endParaRPr/>
          </a:p>
        </p:txBody>
      </p:sp>
      <p:sp>
        <p:nvSpPr>
          <p:cNvPr id="207" name="Google Shape;207;g14742d22244_5_52"/>
          <p:cNvSpPr txBox="1"/>
          <p:nvPr/>
        </p:nvSpPr>
        <p:spPr>
          <a:xfrm>
            <a:off x="839125" y="441075"/>
            <a:ext cx="75867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4800" u="sng">
                <a:solidFill>
                  <a:schemeClr val="dk1"/>
                </a:solidFill>
              </a:rPr>
              <a:t>精度向上に向けた取り組み</a:t>
            </a:r>
            <a:endParaRPr sz="4800" u="sng">
              <a:solidFill>
                <a:schemeClr val="dk1"/>
              </a:solidFill>
            </a:endParaRPr>
          </a:p>
        </p:txBody>
      </p:sp>
      <p:sp>
        <p:nvSpPr>
          <p:cNvPr id="208" name="Google Shape;208;g14742d22244_5_52"/>
          <p:cNvSpPr txBox="1"/>
          <p:nvPr/>
        </p:nvSpPr>
        <p:spPr>
          <a:xfrm>
            <a:off x="375050" y="1580550"/>
            <a:ext cx="1098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9" name="Google Shape;209;g14742d22244_5_52"/>
          <p:cNvSpPr txBox="1"/>
          <p:nvPr/>
        </p:nvSpPr>
        <p:spPr>
          <a:xfrm>
            <a:off x="839125" y="1580550"/>
            <a:ext cx="103704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3200"/>
              <a:t>分類ラベルの見直し</a:t>
            </a:r>
            <a:endParaRPr sz="3200"/>
          </a:p>
          <a:p>
            <a:pPr indent="0" lvl="0" marL="0" rtl="0" algn="l">
              <a:spcBef>
                <a:spcPts val="0"/>
              </a:spcBef>
              <a:spcAft>
                <a:spcPts val="0"/>
              </a:spcAft>
              <a:buNone/>
            </a:pPr>
            <a:r>
              <a:t/>
            </a:r>
            <a:endParaRPr sz="3200"/>
          </a:p>
          <a:p>
            <a:pPr indent="0" lvl="0" marL="0" rtl="0" algn="l">
              <a:spcBef>
                <a:spcPts val="0"/>
              </a:spcBef>
              <a:spcAft>
                <a:spcPts val="0"/>
              </a:spcAft>
              <a:buNone/>
            </a:pPr>
            <a:r>
              <a:rPr lang="ja-JP" sz="3200"/>
              <a:t>・Movie, Comedy等、</a:t>
            </a:r>
            <a:r>
              <a:rPr lang="ja-JP" sz="3200"/>
              <a:t>音楽でないものを取り除く</a:t>
            </a:r>
            <a:endParaRPr sz="3200"/>
          </a:p>
          <a:p>
            <a:pPr indent="0" lvl="0" marL="0" rtl="0" algn="l">
              <a:spcBef>
                <a:spcPts val="0"/>
              </a:spcBef>
              <a:spcAft>
                <a:spcPts val="0"/>
              </a:spcAft>
              <a:buNone/>
            </a:pPr>
            <a:r>
              <a:rPr lang="ja-JP" sz="3200"/>
              <a:t>・分類の難しいジャンルを取り除く</a:t>
            </a:r>
            <a:endParaRPr sz="3200"/>
          </a:p>
          <a:p>
            <a:pPr indent="0" lvl="0" marL="0" rtl="0" algn="l">
              <a:spcBef>
                <a:spcPts val="0"/>
              </a:spcBef>
              <a:spcAft>
                <a:spcPts val="0"/>
              </a:spcAft>
              <a:buNone/>
            </a:pPr>
            <a:r>
              <a:rPr lang="ja-JP" sz="3200"/>
              <a:t>・似ていると思われる音楽ジャンルを統合する</a:t>
            </a:r>
            <a:endParaRPr sz="3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CAAC"/>
        </a:solidFill>
      </p:bgPr>
    </p:bg>
    <p:spTree>
      <p:nvGrpSpPr>
        <p:cNvPr id="214" name="Shape 214"/>
        <p:cNvGrpSpPr/>
        <p:nvPr/>
      </p:nvGrpSpPr>
      <p:grpSpPr>
        <a:xfrm>
          <a:off x="0" y="0"/>
          <a:ext cx="0" cy="0"/>
          <a:chOff x="0" y="0"/>
          <a:chExt cx="0" cy="0"/>
        </a:xfrm>
      </p:grpSpPr>
      <p:sp>
        <p:nvSpPr>
          <p:cNvPr id="215" name="Google Shape;215;g14742d22244_5_62"/>
          <p:cNvSpPr/>
          <p:nvPr/>
        </p:nvSpPr>
        <p:spPr>
          <a:xfrm>
            <a:off x="133710" y="82002"/>
            <a:ext cx="11924700" cy="66423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800">
                <a:solidFill>
                  <a:schemeClr val="lt1"/>
                </a:solidFill>
              </a:rPr>
              <a:t>とｋ</a:t>
            </a:r>
            <a:r>
              <a:rPr b="0" i="0" lang="ja-JP" sz="1800" u="none" cap="none" strike="noStrike">
                <a:solidFill>
                  <a:schemeClr val="lt1"/>
                </a:solidFill>
                <a:latin typeface="Arial"/>
                <a:ea typeface="Arial"/>
                <a:cs typeface="Arial"/>
                <a:sym typeface="Arial"/>
              </a:rPr>
              <a:t>三日目</a:t>
            </a:r>
            <a:endParaRPr/>
          </a:p>
        </p:txBody>
      </p:sp>
      <p:sp>
        <p:nvSpPr>
          <p:cNvPr id="216" name="Google Shape;216;g14742d22244_5_62"/>
          <p:cNvSpPr txBox="1"/>
          <p:nvPr/>
        </p:nvSpPr>
        <p:spPr>
          <a:xfrm>
            <a:off x="839125" y="441075"/>
            <a:ext cx="75867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4800" u="sng">
                <a:solidFill>
                  <a:schemeClr val="dk1"/>
                </a:solidFill>
              </a:rPr>
              <a:t>精度向上に向けた取り組み</a:t>
            </a:r>
            <a:endParaRPr sz="4800" u="sng">
              <a:solidFill>
                <a:schemeClr val="dk1"/>
              </a:solidFill>
            </a:endParaRPr>
          </a:p>
        </p:txBody>
      </p:sp>
      <p:sp>
        <p:nvSpPr>
          <p:cNvPr id="217" name="Google Shape;217;g14742d22244_5_62"/>
          <p:cNvSpPr txBox="1"/>
          <p:nvPr/>
        </p:nvSpPr>
        <p:spPr>
          <a:xfrm>
            <a:off x="375050" y="1580550"/>
            <a:ext cx="1098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18" name="Google Shape;218;g14742d22244_5_62"/>
          <p:cNvSpPr txBox="1"/>
          <p:nvPr/>
        </p:nvSpPr>
        <p:spPr>
          <a:xfrm>
            <a:off x="839125" y="1580550"/>
            <a:ext cx="10370400" cy="412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3200"/>
              <a:t>分類ラベルの見直し</a:t>
            </a:r>
            <a:endParaRPr sz="3200"/>
          </a:p>
          <a:p>
            <a:pPr indent="0" lvl="0" marL="0" rtl="0" algn="l">
              <a:spcBef>
                <a:spcPts val="0"/>
              </a:spcBef>
              <a:spcAft>
                <a:spcPts val="0"/>
              </a:spcAft>
              <a:buNone/>
            </a:pPr>
            <a:r>
              <a:t/>
            </a:r>
            <a:endParaRPr sz="3200"/>
          </a:p>
          <a:p>
            <a:pPr indent="0" lvl="0" marL="0" rtl="0" algn="l">
              <a:spcBef>
                <a:spcPts val="0"/>
              </a:spcBef>
              <a:spcAft>
                <a:spcPts val="0"/>
              </a:spcAft>
              <a:buNone/>
            </a:pPr>
            <a:r>
              <a:rPr lang="ja-JP" sz="3200"/>
              <a:t>・</a:t>
            </a:r>
            <a:r>
              <a:rPr lang="ja-JP" sz="3200"/>
              <a:t>分類ラベルを</a:t>
            </a:r>
            <a:r>
              <a:rPr lang="ja-JP" sz="3200"/>
              <a:t>５</a:t>
            </a:r>
            <a:r>
              <a:rPr lang="ja-JP" sz="3200"/>
              <a:t>つのジャンルへ</a:t>
            </a:r>
            <a:endParaRPr sz="3200"/>
          </a:p>
          <a:p>
            <a:pPr indent="0" lvl="0" marL="0" rtl="0" algn="l">
              <a:spcBef>
                <a:spcPts val="0"/>
              </a:spcBef>
              <a:spcAft>
                <a:spcPts val="0"/>
              </a:spcAft>
              <a:buNone/>
            </a:pPr>
            <a:r>
              <a:rPr lang="ja-JP" sz="3200"/>
              <a:t>	・ポップス … Pop, Hip-Hop, Danceなど</a:t>
            </a:r>
            <a:endParaRPr sz="3200"/>
          </a:p>
          <a:p>
            <a:pPr indent="0" lvl="0" marL="0" rtl="0" algn="l">
              <a:spcBef>
                <a:spcPts val="0"/>
              </a:spcBef>
              <a:spcAft>
                <a:spcPts val="0"/>
              </a:spcAft>
              <a:buNone/>
            </a:pPr>
            <a:r>
              <a:rPr lang="ja-JP" sz="3200"/>
              <a:t>	・クラシック … Classical, Opera</a:t>
            </a:r>
            <a:endParaRPr sz="3200"/>
          </a:p>
          <a:p>
            <a:pPr indent="0" lvl="0" marL="0" rtl="0" algn="l">
              <a:spcBef>
                <a:spcPts val="0"/>
              </a:spcBef>
              <a:spcAft>
                <a:spcPts val="0"/>
              </a:spcAft>
              <a:buNone/>
            </a:pPr>
            <a:r>
              <a:rPr lang="ja-JP" sz="3200"/>
              <a:t>	・ジャズ … Jazz, Ska</a:t>
            </a:r>
            <a:endParaRPr sz="3200"/>
          </a:p>
          <a:p>
            <a:pPr indent="0" lvl="0" marL="0" rtl="0" algn="l">
              <a:spcBef>
                <a:spcPts val="0"/>
              </a:spcBef>
              <a:spcAft>
                <a:spcPts val="0"/>
              </a:spcAft>
              <a:buNone/>
            </a:pPr>
            <a:r>
              <a:rPr lang="ja-JP" sz="3200"/>
              <a:t>	・ロック … Rock, R&amp;B, Bluesなど</a:t>
            </a:r>
            <a:endParaRPr sz="3200"/>
          </a:p>
          <a:p>
            <a:pPr indent="0" lvl="0" marL="0" rtl="0" algn="l">
              <a:spcBef>
                <a:spcPts val="0"/>
              </a:spcBef>
              <a:spcAft>
                <a:spcPts val="0"/>
              </a:spcAft>
              <a:buNone/>
            </a:pPr>
            <a:r>
              <a:rPr lang="ja-JP" sz="3200"/>
              <a:t>	・カントリー … Soul, World, Folkなど</a:t>
            </a:r>
            <a:endParaRPr sz="3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CAAC"/>
        </a:solidFill>
      </p:bgPr>
    </p:bg>
    <p:spTree>
      <p:nvGrpSpPr>
        <p:cNvPr id="223" name="Shape 223"/>
        <p:cNvGrpSpPr/>
        <p:nvPr/>
      </p:nvGrpSpPr>
      <p:grpSpPr>
        <a:xfrm>
          <a:off x="0" y="0"/>
          <a:ext cx="0" cy="0"/>
          <a:chOff x="0" y="0"/>
          <a:chExt cx="0" cy="0"/>
        </a:xfrm>
      </p:grpSpPr>
      <p:sp>
        <p:nvSpPr>
          <p:cNvPr id="224" name="Google Shape;224;g14742d22244_5_70"/>
          <p:cNvSpPr/>
          <p:nvPr/>
        </p:nvSpPr>
        <p:spPr>
          <a:xfrm>
            <a:off x="133710" y="82002"/>
            <a:ext cx="11924700" cy="66423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800">
                <a:solidFill>
                  <a:schemeClr val="lt1"/>
                </a:solidFill>
              </a:rPr>
              <a:t>とｋ</a:t>
            </a:r>
            <a:r>
              <a:rPr b="0" i="0" lang="ja-JP" sz="1800" u="none" cap="none" strike="noStrike">
                <a:solidFill>
                  <a:schemeClr val="lt1"/>
                </a:solidFill>
                <a:latin typeface="Arial"/>
                <a:ea typeface="Arial"/>
                <a:cs typeface="Arial"/>
                <a:sym typeface="Arial"/>
              </a:rPr>
              <a:t>三日目</a:t>
            </a:r>
            <a:endParaRPr/>
          </a:p>
        </p:txBody>
      </p:sp>
      <p:sp>
        <p:nvSpPr>
          <p:cNvPr id="225" name="Google Shape;225;g14742d22244_5_70"/>
          <p:cNvSpPr txBox="1"/>
          <p:nvPr/>
        </p:nvSpPr>
        <p:spPr>
          <a:xfrm>
            <a:off x="839125" y="441075"/>
            <a:ext cx="75867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4800" u="sng">
                <a:solidFill>
                  <a:schemeClr val="dk1"/>
                </a:solidFill>
              </a:rPr>
              <a:t>精度向上に向けた取り組み</a:t>
            </a:r>
            <a:endParaRPr sz="4800" u="sng">
              <a:solidFill>
                <a:schemeClr val="dk1"/>
              </a:solidFill>
            </a:endParaRPr>
          </a:p>
        </p:txBody>
      </p:sp>
      <p:sp>
        <p:nvSpPr>
          <p:cNvPr id="226" name="Google Shape;226;g14742d22244_5_70"/>
          <p:cNvSpPr txBox="1"/>
          <p:nvPr/>
        </p:nvSpPr>
        <p:spPr>
          <a:xfrm>
            <a:off x="375050" y="1580550"/>
            <a:ext cx="1098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27" name="Google Shape;227;g14742d22244_5_70"/>
          <p:cNvSpPr txBox="1"/>
          <p:nvPr/>
        </p:nvSpPr>
        <p:spPr>
          <a:xfrm>
            <a:off x="839125" y="1580550"/>
            <a:ext cx="10370400" cy="560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3200"/>
              <a:t>分類ラベルの見直し</a:t>
            </a:r>
            <a:endParaRPr sz="3200"/>
          </a:p>
          <a:p>
            <a:pPr indent="0" lvl="0" marL="0" rtl="0" algn="l">
              <a:spcBef>
                <a:spcPts val="0"/>
              </a:spcBef>
              <a:spcAft>
                <a:spcPts val="0"/>
              </a:spcAft>
              <a:buNone/>
            </a:pPr>
            <a:r>
              <a:t/>
            </a:r>
            <a:endParaRPr sz="3200"/>
          </a:p>
          <a:p>
            <a:pPr indent="0" lvl="0" marL="0" rtl="0" algn="l">
              <a:spcBef>
                <a:spcPts val="0"/>
              </a:spcBef>
              <a:spcAft>
                <a:spcPts val="0"/>
              </a:spcAft>
              <a:buClr>
                <a:schemeClr val="dk1"/>
              </a:buClr>
              <a:buSzPts val="1100"/>
              <a:buFont typeface="Arial"/>
              <a:buNone/>
            </a:pPr>
            <a:r>
              <a:rPr lang="ja-JP" sz="3200">
                <a:solidFill>
                  <a:schemeClr val="dk1"/>
                </a:solidFill>
              </a:rPr>
              <a:t>学習結果（ニューラルネットワーク）</a:t>
            </a:r>
            <a:endParaRPr sz="3200">
              <a:solidFill>
                <a:schemeClr val="dk1"/>
              </a:solidFill>
            </a:endParaRPr>
          </a:p>
          <a:p>
            <a:pPr indent="0" lvl="0" marL="0" rtl="0" algn="l">
              <a:spcBef>
                <a:spcPts val="0"/>
              </a:spcBef>
              <a:spcAft>
                <a:spcPts val="0"/>
              </a:spcAft>
              <a:buClr>
                <a:schemeClr val="dk1"/>
              </a:buClr>
              <a:buSzPts val="1100"/>
              <a:buFont typeface="Arial"/>
              <a:buNone/>
            </a:pPr>
            <a:r>
              <a:rPr lang="ja-JP" sz="3200">
                <a:solidFill>
                  <a:schemeClr val="dk1"/>
                </a:solidFill>
              </a:rPr>
              <a:t>・精度：63%</a:t>
            </a:r>
            <a:endParaRPr sz="3200">
              <a:solidFill>
                <a:schemeClr val="dk1"/>
              </a:solidFill>
            </a:endParaRPr>
          </a:p>
          <a:p>
            <a:pPr indent="0" lvl="0" marL="0" rtl="0" algn="l">
              <a:spcBef>
                <a:spcPts val="0"/>
              </a:spcBef>
              <a:spcAft>
                <a:spcPts val="0"/>
              </a:spcAft>
              <a:buNone/>
            </a:pPr>
            <a:r>
              <a:rPr lang="ja-JP" sz="3200">
                <a:solidFill>
                  <a:schemeClr val="dk1"/>
                </a:solidFill>
              </a:rPr>
              <a:t>・分類ラベル見直し前と比べ、21ポイント精度が向上</a:t>
            </a:r>
            <a:endParaRPr sz="3200">
              <a:solidFill>
                <a:schemeClr val="dk1"/>
              </a:solidFill>
            </a:endParaRPr>
          </a:p>
          <a:p>
            <a:pPr indent="0" lvl="0" marL="0" rtl="0" algn="l">
              <a:spcBef>
                <a:spcPts val="0"/>
              </a:spcBef>
              <a:spcAft>
                <a:spcPts val="0"/>
              </a:spcAft>
              <a:buClr>
                <a:schemeClr val="dk1"/>
              </a:buClr>
              <a:buSzPts val="1100"/>
              <a:buFont typeface="Arial"/>
              <a:buNone/>
            </a:pPr>
            <a:r>
              <a:t/>
            </a:r>
            <a:endParaRPr sz="3200">
              <a:solidFill>
                <a:schemeClr val="dk1"/>
              </a:solidFill>
            </a:endParaRPr>
          </a:p>
          <a:p>
            <a:pPr indent="0" lvl="0" marL="0" rtl="0" algn="l">
              <a:spcBef>
                <a:spcPts val="0"/>
              </a:spcBef>
              <a:spcAft>
                <a:spcPts val="0"/>
              </a:spcAft>
              <a:buNone/>
            </a:pPr>
            <a:r>
              <a:rPr lang="ja-JP" sz="3200"/>
              <a:t>学習結果（ランダムフォレスト）</a:t>
            </a:r>
            <a:endParaRPr sz="3200"/>
          </a:p>
          <a:p>
            <a:pPr indent="0" lvl="0" marL="0" rtl="0" algn="l">
              <a:spcBef>
                <a:spcPts val="0"/>
              </a:spcBef>
              <a:spcAft>
                <a:spcPts val="0"/>
              </a:spcAft>
              <a:buNone/>
            </a:pPr>
            <a:r>
              <a:rPr lang="ja-JP" sz="3200"/>
              <a:t>・精度：57.5%</a:t>
            </a:r>
            <a:endParaRPr sz="3200"/>
          </a:p>
          <a:p>
            <a:pPr indent="0" lvl="0" marL="0" rtl="0" algn="l">
              <a:spcBef>
                <a:spcPts val="0"/>
              </a:spcBef>
              <a:spcAft>
                <a:spcPts val="0"/>
              </a:spcAft>
              <a:buNone/>
            </a:pPr>
            <a:r>
              <a:rPr lang="ja-JP" sz="3200"/>
              <a:t>・分類ラベル見直し前と比べ、20ポイント精度が向上</a:t>
            </a:r>
            <a:endParaRPr sz="3200"/>
          </a:p>
          <a:p>
            <a:pPr indent="0" lvl="0" marL="0" rtl="0" algn="l">
              <a:spcBef>
                <a:spcPts val="0"/>
              </a:spcBef>
              <a:spcAft>
                <a:spcPts val="0"/>
              </a:spcAft>
              <a:buNone/>
            </a:pPr>
            <a:r>
              <a:t/>
            </a:r>
            <a:endParaRPr sz="3200"/>
          </a:p>
          <a:p>
            <a:pPr indent="0" lvl="0" marL="0" rtl="0" algn="l">
              <a:spcBef>
                <a:spcPts val="0"/>
              </a:spcBef>
              <a:spcAft>
                <a:spcPts val="0"/>
              </a:spcAft>
              <a:buClr>
                <a:schemeClr val="dk1"/>
              </a:buClr>
              <a:buSzPts val="1100"/>
              <a:buFont typeface="Arial"/>
              <a:buNone/>
            </a:pPr>
            <a:r>
              <a:t/>
            </a:r>
            <a:endParaRPr sz="3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CAAC"/>
        </a:solidFill>
      </p:bgPr>
    </p:bg>
    <p:spTree>
      <p:nvGrpSpPr>
        <p:cNvPr id="231" name="Shape 231"/>
        <p:cNvGrpSpPr/>
        <p:nvPr/>
      </p:nvGrpSpPr>
      <p:grpSpPr>
        <a:xfrm>
          <a:off x="0" y="0"/>
          <a:ext cx="0" cy="0"/>
          <a:chOff x="0" y="0"/>
          <a:chExt cx="0" cy="0"/>
        </a:xfrm>
      </p:grpSpPr>
      <p:sp>
        <p:nvSpPr>
          <p:cNvPr id="232" name="Google Shape;232;g14742d22244_6_11"/>
          <p:cNvSpPr/>
          <p:nvPr/>
        </p:nvSpPr>
        <p:spPr>
          <a:xfrm>
            <a:off x="133710" y="103517"/>
            <a:ext cx="11924700" cy="66423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3" name="Google Shape;233;g14742d22244_6_11"/>
          <p:cNvSpPr txBox="1"/>
          <p:nvPr/>
        </p:nvSpPr>
        <p:spPr>
          <a:xfrm>
            <a:off x="1098350" y="348250"/>
            <a:ext cx="67776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4500" u="sng"/>
              <a:t>学習結果</a:t>
            </a:r>
            <a:endParaRPr sz="4500" u="sng"/>
          </a:p>
        </p:txBody>
      </p:sp>
      <p:sp>
        <p:nvSpPr>
          <p:cNvPr id="234" name="Google Shape;234;g14742d22244_6_11"/>
          <p:cNvSpPr txBox="1"/>
          <p:nvPr/>
        </p:nvSpPr>
        <p:spPr>
          <a:xfrm>
            <a:off x="1339450" y="1393025"/>
            <a:ext cx="10246800" cy="447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3100"/>
              <a:t>・ニューラルネットワークの精度の方が高いため、ニューラルネットワークを採用</a:t>
            </a:r>
            <a:endParaRPr sz="3100"/>
          </a:p>
          <a:p>
            <a:pPr indent="0" lvl="0" marL="0" rtl="0" algn="l">
              <a:spcBef>
                <a:spcPts val="0"/>
              </a:spcBef>
              <a:spcAft>
                <a:spcPts val="0"/>
              </a:spcAft>
              <a:buNone/>
            </a:pPr>
            <a:r>
              <a:t/>
            </a:r>
            <a:endParaRPr sz="3100"/>
          </a:p>
          <a:p>
            <a:pPr indent="0" lvl="0" marL="0" rtl="0" algn="l">
              <a:spcBef>
                <a:spcPts val="0"/>
              </a:spcBef>
              <a:spcAft>
                <a:spcPts val="0"/>
              </a:spcAft>
              <a:buNone/>
            </a:pPr>
            <a:r>
              <a:rPr lang="ja-JP" sz="3100"/>
              <a:t>・ニューラルネットワークを構築し、学習を行った</a:t>
            </a:r>
            <a:endParaRPr sz="3100"/>
          </a:p>
          <a:p>
            <a:pPr indent="0" lvl="0" marL="0" rtl="0" algn="l">
              <a:spcBef>
                <a:spcPts val="0"/>
              </a:spcBef>
              <a:spcAft>
                <a:spcPts val="0"/>
              </a:spcAft>
              <a:buNone/>
            </a:pPr>
            <a:r>
              <a:rPr lang="ja-JP" sz="3100"/>
              <a:t>・学習データ</a:t>
            </a:r>
            <a:endParaRPr sz="3100"/>
          </a:p>
          <a:p>
            <a:pPr indent="457200" lvl="0" marL="0" rtl="0" algn="l">
              <a:spcBef>
                <a:spcPts val="0"/>
              </a:spcBef>
              <a:spcAft>
                <a:spcPts val="0"/>
              </a:spcAft>
              <a:buNone/>
            </a:pPr>
            <a:r>
              <a:rPr lang="ja-JP" sz="3100"/>
              <a:t>・精度：63%</a:t>
            </a:r>
            <a:endParaRPr sz="3100"/>
          </a:p>
          <a:p>
            <a:pPr indent="457200" lvl="0" marL="0" rtl="0" algn="l">
              <a:spcBef>
                <a:spcPts val="0"/>
              </a:spcBef>
              <a:spcAft>
                <a:spcPts val="0"/>
              </a:spcAft>
              <a:buNone/>
            </a:pPr>
            <a:r>
              <a:t/>
            </a:r>
            <a:endParaRPr sz="3100"/>
          </a:p>
          <a:p>
            <a:pPr indent="0" lvl="0" marL="0" rtl="0" algn="l">
              <a:spcBef>
                <a:spcPts val="0"/>
              </a:spcBef>
              <a:spcAft>
                <a:spcPts val="0"/>
              </a:spcAft>
              <a:buNone/>
            </a:pPr>
            <a:r>
              <a:rPr lang="ja-JP" sz="3100"/>
              <a:t>・テストデータ</a:t>
            </a:r>
            <a:endParaRPr sz="3100"/>
          </a:p>
          <a:p>
            <a:pPr indent="457200" lvl="0" marL="0" rtl="0" algn="l">
              <a:spcBef>
                <a:spcPts val="0"/>
              </a:spcBef>
              <a:spcAft>
                <a:spcPts val="0"/>
              </a:spcAft>
              <a:buNone/>
            </a:pPr>
            <a:r>
              <a:rPr lang="ja-JP" sz="3100"/>
              <a:t>・精度：62%</a:t>
            </a:r>
            <a:endParaRPr sz="3100"/>
          </a:p>
        </p:txBody>
      </p:sp>
      <p:pic>
        <p:nvPicPr>
          <p:cNvPr id="235" name="Google Shape;235;g14742d22244_6_11"/>
          <p:cNvPicPr preferRelativeResize="0"/>
          <p:nvPr/>
        </p:nvPicPr>
        <p:blipFill>
          <a:blip r:embed="rId3">
            <a:alphaModFix/>
          </a:blip>
          <a:stretch>
            <a:fillRect/>
          </a:stretch>
        </p:blipFill>
        <p:spPr>
          <a:xfrm>
            <a:off x="6483050" y="3244075"/>
            <a:ext cx="4808525" cy="320568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CAAC"/>
        </a:solidFill>
      </p:bgPr>
    </p:bg>
    <p:spTree>
      <p:nvGrpSpPr>
        <p:cNvPr id="240" name="Shape 240"/>
        <p:cNvGrpSpPr/>
        <p:nvPr/>
      </p:nvGrpSpPr>
      <p:grpSpPr>
        <a:xfrm>
          <a:off x="0" y="0"/>
          <a:ext cx="0" cy="0"/>
          <a:chOff x="0" y="0"/>
          <a:chExt cx="0" cy="0"/>
        </a:xfrm>
      </p:grpSpPr>
      <p:sp>
        <p:nvSpPr>
          <p:cNvPr id="241" name="Google Shape;241;g14742d22244_3_75"/>
          <p:cNvSpPr/>
          <p:nvPr/>
        </p:nvSpPr>
        <p:spPr>
          <a:xfrm>
            <a:off x="133710" y="82002"/>
            <a:ext cx="11924700" cy="66423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800">
                <a:solidFill>
                  <a:schemeClr val="lt1"/>
                </a:solidFill>
              </a:rPr>
              <a:t>とｋ</a:t>
            </a:r>
            <a:r>
              <a:rPr b="0" i="0" lang="ja-JP" sz="1800" u="none" cap="none" strike="noStrike">
                <a:solidFill>
                  <a:schemeClr val="lt1"/>
                </a:solidFill>
                <a:latin typeface="Arial"/>
                <a:ea typeface="Arial"/>
                <a:cs typeface="Arial"/>
                <a:sym typeface="Arial"/>
              </a:rPr>
              <a:t>三日目</a:t>
            </a:r>
            <a:endParaRPr/>
          </a:p>
        </p:txBody>
      </p:sp>
      <p:sp>
        <p:nvSpPr>
          <p:cNvPr id="242" name="Google Shape;242;g14742d22244_3_75"/>
          <p:cNvSpPr txBox="1"/>
          <p:nvPr/>
        </p:nvSpPr>
        <p:spPr>
          <a:xfrm>
            <a:off x="839125" y="441075"/>
            <a:ext cx="75867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4800" u="sng">
                <a:solidFill>
                  <a:schemeClr val="dk1"/>
                </a:solidFill>
              </a:rPr>
              <a:t>実演</a:t>
            </a:r>
            <a:endParaRPr sz="4800" u="sng">
              <a:solidFill>
                <a:schemeClr val="dk1"/>
              </a:solidFill>
            </a:endParaRPr>
          </a:p>
        </p:txBody>
      </p:sp>
      <p:sp>
        <p:nvSpPr>
          <p:cNvPr id="243" name="Google Shape;243;g14742d22244_3_75"/>
          <p:cNvSpPr txBox="1"/>
          <p:nvPr/>
        </p:nvSpPr>
        <p:spPr>
          <a:xfrm>
            <a:off x="375050" y="1580550"/>
            <a:ext cx="1098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44" name="Google Shape;244;g14742d22244_3_75"/>
          <p:cNvSpPr txBox="1"/>
          <p:nvPr/>
        </p:nvSpPr>
        <p:spPr>
          <a:xfrm>
            <a:off x="839125" y="1580550"/>
            <a:ext cx="10370400" cy="38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JP" sz="4300"/>
              <a:t>・実際にやってみます！</a:t>
            </a:r>
            <a:endParaRPr sz="4300"/>
          </a:p>
        </p:txBody>
      </p:sp>
      <p:pic>
        <p:nvPicPr>
          <p:cNvPr id="245" name="Google Shape;245;g14742d22244_3_75"/>
          <p:cNvPicPr preferRelativeResize="0"/>
          <p:nvPr/>
        </p:nvPicPr>
        <p:blipFill>
          <a:blip r:embed="rId3">
            <a:alphaModFix/>
          </a:blip>
          <a:stretch>
            <a:fillRect/>
          </a:stretch>
        </p:blipFill>
        <p:spPr>
          <a:xfrm>
            <a:off x="7856725" y="2436800"/>
            <a:ext cx="3352800" cy="3810000"/>
          </a:xfrm>
          <a:prstGeom prst="rect">
            <a:avLst/>
          </a:prstGeom>
          <a:noFill/>
          <a:ln>
            <a:noFill/>
          </a:ln>
        </p:spPr>
      </p:pic>
      <p:pic>
        <p:nvPicPr>
          <p:cNvPr id="246" name="Google Shape;246;g14742d22244_3_75"/>
          <p:cNvPicPr preferRelativeResize="0"/>
          <p:nvPr/>
        </p:nvPicPr>
        <p:blipFill>
          <a:blip r:embed="rId4">
            <a:alphaModFix/>
          </a:blip>
          <a:stretch>
            <a:fillRect/>
          </a:stretch>
        </p:blipFill>
        <p:spPr>
          <a:xfrm>
            <a:off x="1011225" y="3014125"/>
            <a:ext cx="3057950" cy="3057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CAAC"/>
        </a:solidFill>
      </p:bgPr>
    </p:bg>
    <p:spTree>
      <p:nvGrpSpPr>
        <p:cNvPr id="251" name="Shape 251"/>
        <p:cNvGrpSpPr/>
        <p:nvPr/>
      </p:nvGrpSpPr>
      <p:grpSpPr>
        <a:xfrm>
          <a:off x="0" y="0"/>
          <a:ext cx="0" cy="0"/>
          <a:chOff x="0" y="0"/>
          <a:chExt cx="0" cy="0"/>
        </a:xfrm>
      </p:grpSpPr>
      <p:sp>
        <p:nvSpPr>
          <p:cNvPr id="252" name="Google Shape;252;g14742d22244_3_83"/>
          <p:cNvSpPr/>
          <p:nvPr/>
        </p:nvSpPr>
        <p:spPr>
          <a:xfrm>
            <a:off x="133710" y="82002"/>
            <a:ext cx="11924700" cy="66423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800">
                <a:solidFill>
                  <a:schemeClr val="lt1"/>
                </a:solidFill>
              </a:rPr>
              <a:t>とｋ</a:t>
            </a:r>
            <a:r>
              <a:rPr b="0" i="0" lang="ja-JP" sz="1800" u="none" cap="none" strike="noStrike">
                <a:solidFill>
                  <a:schemeClr val="lt1"/>
                </a:solidFill>
                <a:latin typeface="Arial"/>
                <a:ea typeface="Arial"/>
                <a:cs typeface="Arial"/>
                <a:sym typeface="Arial"/>
              </a:rPr>
              <a:t>三日目</a:t>
            </a:r>
            <a:endParaRPr/>
          </a:p>
        </p:txBody>
      </p:sp>
      <p:sp>
        <p:nvSpPr>
          <p:cNvPr id="253" name="Google Shape;253;g14742d22244_3_83"/>
          <p:cNvSpPr txBox="1"/>
          <p:nvPr/>
        </p:nvSpPr>
        <p:spPr>
          <a:xfrm>
            <a:off x="839125" y="441075"/>
            <a:ext cx="75867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4800" u="sng">
                <a:solidFill>
                  <a:schemeClr val="dk1"/>
                </a:solidFill>
              </a:rPr>
              <a:t>課題</a:t>
            </a:r>
            <a:endParaRPr sz="4800" u="sng">
              <a:solidFill>
                <a:schemeClr val="dk1"/>
              </a:solidFill>
            </a:endParaRPr>
          </a:p>
        </p:txBody>
      </p:sp>
      <p:sp>
        <p:nvSpPr>
          <p:cNvPr id="254" name="Google Shape;254;g14742d22244_3_83"/>
          <p:cNvSpPr txBox="1"/>
          <p:nvPr/>
        </p:nvSpPr>
        <p:spPr>
          <a:xfrm>
            <a:off x="839125" y="1580550"/>
            <a:ext cx="10370400" cy="3819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ja-JP" sz="4300"/>
              <a:t>・精度が低い</a:t>
            </a:r>
            <a:endParaRPr sz="4300"/>
          </a:p>
          <a:p>
            <a:pPr indent="0" lvl="0" marL="0" rtl="0" algn="l">
              <a:lnSpc>
                <a:spcPct val="150000"/>
              </a:lnSpc>
              <a:spcBef>
                <a:spcPts val="0"/>
              </a:spcBef>
              <a:spcAft>
                <a:spcPts val="0"/>
              </a:spcAft>
              <a:buNone/>
            </a:pPr>
            <a:r>
              <a:rPr lang="ja-JP" sz="4300"/>
              <a:t>		・特徴量の選択</a:t>
            </a:r>
            <a:endParaRPr sz="4300"/>
          </a:p>
          <a:p>
            <a:pPr indent="0" lvl="0" marL="0" rtl="0" algn="l">
              <a:lnSpc>
                <a:spcPct val="150000"/>
              </a:lnSpc>
              <a:spcBef>
                <a:spcPts val="0"/>
              </a:spcBef>
              <a:spcAft>
                <a:spcPts val="0"/>
              </a:spcAft>
              <a:buNone/>
            </a:pPr>
            <a:r>
              <a:rPr lang="ja-JP" sz="4300"/>
              <a:t>		・ジャンルごとのデータを増やす</a:t>
            </a:r>
            <a:endParaRPr sz="4300"/>
          </a:p>
          <a:p>
            <a:pPr indent="0" lvl="0" marL="0" rtl="0" algn="l">
              <a:lnSpc>
                <a:spcPct val="150000"/>
              </a:lnSpc>
              <a:spcBef>
                <a:spcPts val="0"/>
              </a:spcBef>
              <a:spcAft>
                <a:spcPts val="0"/>
              </a:spcAft>
              <a:buNone/>
            </a:pPr>
            <a:r>
              <a:rPr lang="ja-JP" sz="4300"/>
              <a:t>・ユーザーが使いにくい</a:t>
            </a:r>
            <a:endParaRPr sz="4300"/>
          </a:p>
          <a:p>
            <a:pPr indent="457200" lvl="0" marL="457200" rtl="0" algn="l">
              <a:lnSpc>
                <a:spcPct val="150000"/>
              </a:lnSpc>
              <a:spcBef>
                <a:spcPts val="0"/>
              </a:spcBef>
              <a:spcAft>
                <a:spcPts val="0"/>
              </a:spcAft>
              <a:buNone/>
            </a:pPr>
            <a:r>
              <a:rPr lang="ja-JP" sz="4300"/>
              <a:t>・入力する数値がわかりにくい</a:t>
            </a:r>
            <a:endParaRPr sz="4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CAAC"/>
        </a:solidFill>
      </p:bgPr>
    </p:bg>
    <p:spTree>
      <p:nvGrpSpPr>
        <p:cNvPr id="98" name="Shape 98"/>
        <p:cNvGrpSpPr/>
        <p:nvPr/>
      </p:nvGrpSpPr>
      <p:grpSpPr>
        <a:xfrm>
          <a:off x="0" y="0"/>
          <a:ext cx="0" cy="0"/>
          <a:chOff x="0" y="0"/>
          <a:chExt cx="0" cy="0"/>
        </a:xfrm>
      </p:grpSpPr>
      <p:sp>
        <p:nvSpPr>
          <p:cNvPr id="99" name="Google Shape;99;g14742d22244_2_0"/>
          <p:cNvSpPr/>
          <p:nvPr/>
        </p:nvSpPr>
        <p:spPr>
          <a:xfrm>
            <a:off x="133709" y="107830"/>
            <a:ext cx="11924700" cy="66423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0" name="Google Shape;100;g14742d22244_2_0"/>
          <p:cNvSpPr txBox="1"/>
          <p:nvPr/>
        </p:nvSpPr>
        <p:spPr>
          <a:xfrm>
            <a:off x="357586" y="335347"/>
            <a:ext cx="5943000" cy="15390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3F3F3F"/>
              </a:buClr>
              <a:buSzPts val="6000"/>
              <a:buFont typeface="Arial"/>
              <a:buNone/>
            </a:pPr>
            <a:r>
              <a:rPr lang="ja-JP" sz="6000" u="sng">
                <a:solidFill>
                  <a:srgbClr val="3F3F3F"/>
                </a:solidFill>
              </a:rPr>
              <a:t>目次</a:t>
            </a:r>
            <a:endParaRPr b="0" i="0" sz="6000" u="sng" cap="none" strike="noStrike">
              <a:solidFill>
                <a:srgbClr val="3F3F3F"/>
              </a:solidFill>
              <a:latin typeface="Arial"/>
              <a:ea typeface="Arial"/>
              <a:cs typeface="Arial"/>
              <a:sym typeface="Arial"/>
            </a:endParaRPr>
          </a:p>
        </p:txBody>
      </p:sp>
      <p:sp>
        <p:nvSpPr>
          <p:cNvPr id="101" name="Google Shape;101;g14742d22244_2_0"/>
          <p:cNvSpPr txBox="1"/>
          <p:nvPr/>
        </p:nvSpPr>
        <p:spPr>
          <a:xfrm>
            <a:off x="1524000" y="1511928"/>
            <a:ext cx="9144000" cy="4575300"/>
          </a:xfrm>
          <a:prstGeom prst="rect">
            <a:avLst/>
          </a:prstGeom>
          <a:noFill/>
          <a:ln>
            <a:noFill/>
          </a:ln>
        </p:spPr>
        <p:txBody>
          <a:bodyPr anchorCtr="0" anchor="t" bIns="45700" lIns="91425" spcFirstLastPara="1" rIns="91425" wrap="square" tIns="45700">
            <a:normAutofit lnSpcReduction="20000"/>
          </a:bodyPr>
          <a:lstStyle/>
          <a:p>
            <a:pPr indent="-469900" lvl="0" marL="457200" marR="0" rtl="0" algn="l">
              <a:lnSpc>
                <a:spcPct val="100000"/>
              </a:lnSpc>
              <a:spcBef>
                <a:spcPts val="0"/>
              </a:spcBef>
              <a:spcAft>
                <a:spcPts val="0"/>
              </a:spcAft>
              <a:buSzPts val="3800"/>
              <a:buAutoNum type="arabicPeriod"/>
            </a:pPr>
            <a:r>
              <a:rPr lang="ja-JP" sz="3800"/>
              <a:t>目的</a:t>
            </a:r>
            <a:endParaRPr sz="3800"/>
          </a:p>
          <a:p>
            <a:pPr indent="-469900" lvl="0" marL="457200" marR="0" rtl="0" algn="l">
              <a:lnSpc>
                <a:spcPct val="100000"/>
              </a:lnSpc>
              <a:spcBef>
                <a:spcPts val="0"/>
              </a:spcBef>
              <a:spcAft>
                <a:spcPts val="0"/>
              </a:spcAft>
              <a:buSzPts val="3800"/>
              <a:buAutoNum type="arabicPeriod"/>
            </a:pPr>
            <a:r>
              <a:rPr lang="ja-JP" sz="3800"/>
              <a:t>どんな機能?</a:t>
            </a:r>
            <a:endParaRPr sz="3800"/>
          </a:p>
          <a:p>
            <a:pPr indent="-469900" lvl="0" marL="457200" marR="0" rtl="0" algn="l">
              <a:lnSpc>
                <a:spcPct val="100000"/>
              </a:lnSpc>
              <a:spcBef>
                <a:spcPts val="0"/>
              </a:spcBef>
              <a:spcAft>
                <a:spcPts val="0"/>
              </a:spcAft>
              <a:buSzPts val="3800"/>
              <a:buAutoNum type="arabicPeriod"/>
            </a:pPr>
            <a:r>
              <a:rPr lang="ja-JP" sz="3800"/>
              <a:t>データセット</a:t>
            </a:r>
            <a:endParaRPr sz="3800"/>
          </a:p>
          <a:p>
            <a:pPr indent="-469900" lvl="0" marL="457200" marR="0" rtl="0" algn="l">
              <a:lnSpc>
                <a:spcPct val="100000"/>
              </a:lnSpc>
              <a:spcBef>
                <a:spcPts val="0"/>
              </a:spcBef>
              <a:spcAft>
                <a:spcPts val="0"/>
              </a:spcAft>
              <a:buSzPts val="3800"/>
              <a:buAutoNum type="arabicPeriod"/>
            </a:pPr>
            <a:r>
              <a:rPr lang="ja-JP" sz="3800"/>
              <a:t>学習モデルの選定</a:t>
            </a:r>
            <a:endParaRPr sz="3800"/>
          </a:p>
          <a:p>
            <a:pPr indent="-469900" lvl="0" marL="457200" rtl="0" algn="l">
              <a:lnSpc>
                <a:spcPct val="100000"/>
              </a:lnSpc>
              <a:spcBef>
                <a:spcPts val="0"/>
              </a:spcBef>
              <a:spcAft>
                <a:spcPts val="0"/>
              </a:spcAft>
              <a:buSzPts val="3800"/>
              <a:buAutoNum type="arabicPeriod"/>
            </a:pPr>
            <a:r>
              <a:rPr lang="ja-JP" sz="3800">
                <a:solidFill>
                  <a:schemeClr val="dk1"/>
                </a:solidFill>
              </a:rPr>
              <a:t>精度向上に向けた取り組み</a:t>
            </a:r>
            <a:endParaRPr sz="3800"/>
          </a:p>
          <a:p>
            <a:pPr indent="-469900" lvl="0" marL="457200" marR="0" rtl="0" algn="l">
              <a:lnSpc>
                <a:spcPct val="100000"/>
              </a:lnSpc>
              <a:spcBef>
                <a:spcPts val="0"/>
              </a:spcBef>
              <a:spcAft>
                <a:spcPts val="0"/>
              </a:spcAft>
              <a:buSzPts val="3800"/>
              <a:buAutoNum type="arabicPeriod"/>
            </a:pPr>
            <a:r>
              <a:rPr lang="ja-JP" sz="3800"/>
              <a:t>学習結果</a:t>
            </a:r>
            <a:endParaRPr sz="3800"/>
          </a:p>
          <a:p>
            <a:pPr indent="-469900" lvl="0" marL="457200" marR="0" rtl="0" algn="l">
              <a:lnSpc>
                <a:spcPct val="100000"/>
              </a:lnSpc>
              <a:spcBef>
                <a:spcPts val="0"/>
              </a:spcBef>
              <a:spcAft>
                <a:spcPts val="0"/>
              </a:spcAft>
              <a:buSzPts val="3800"/>
              <a:buAutoNum type="arabicPeriod"/>
            </a:pPr>
            <a:r>
              <a:rPr lang="ja-JP" sz="3800"/>
              <a:t>実演</a:t>
            </a:r>
            <a:endParaRPr sz="3800"/>
          </a:p>
          <a:p>
            <a:pPr indent="-469900" lvl="0" marL="457200" marR="0" rtl="0" algn="l">
              <a:lnSpc>
                <a:spcPct val="100000"/>
              </a:lnSpc>
              <a:spcBef>
                <a:spcPts val="0"/>
              </a:spcBef>
              <a:spcAft>
                <a:spcPts val="0"/>
              </a:spcAft>
              <a:buSzPts val="3800"/>
              <a:buAutoNum type="arabicPeriod"/>
            </a:pPr>
            <a:r>
              <a:rPr lang="ja-JP" sz="3800"/>
              <a:t>課題</a:t>
            </a:r>
            <a:endParaRPr sz="3800"/>
          </a:p>
          <a:p>
            <a:pPr indent="-469900" lvl="0" marL="457200" marR="0" rtl="0" algn="l">
              <a:lnSpc>
                <a:spcPct val="100000"/>
              </a:lnSpc>
              <a:spcBef>
                <a:spcPts val="0"/>
              </a:spcBef>
              <a:spcAft>
                <a:spcPts val="0"/>
              </a:spcAft>
              <a:buSzPts val="3800"/>
              <a:buAutoNum type="arabicPeriod"/>
            </a:pPr>
            <a:r>
              <a:rPr lang="ja-JP" sz="3800"/>
              <a:t>感想</a:t>
            </a:r>
            <a:endParaRPr sz="3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CAAC"/>
        </a:solidFill>
      </p:bgPr>
    </p:bg>
    <p:spTree>
      <p:nvGrpSpPr>
        <p:cNvPr id="259" name="Shape 259"/>
        <p:cNvGrpSpPr/>
        <p:nvPr/>
      </p:nvGrpSpPr>
      <p:grpSpPr>
        <a:xfrm>
          <a:off x="0" y="0"/>
          <a:ext cx="0" cy="0"/>
          <a:chOff x="0" y="0"/>
          <a:chExt cx="0" cy="0"/>
        </a:xfrm>
      </p:grpSpPr>
      <p:sp>
        <p:nvSpPr>
          <p:cNvPr id="260" name="Google Shape;260;g14742d22244_3_91"/>
          <p:cNvSpPr/>
          <p:nvPr/>
        </p:nvSpPr>
        <p:spPr>
          <a:xfrm>
            <a:off x="133710" y="82002"/>
            <a:ext cx="11924700" cy="66423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800">
                <a:solidFill>
                  <a:schemeClr val="lt1"/>
                </a:solidFill>
              </a:rPr>
              <a:t>とｋ</a:t>
            </a:r>
            <a:r>
              <a:rPr b="0" i="0" lang="ja-JP" sz="1800" u="none" cap="none" strike="noStrike">
                <a:solidFill>
                  <a:schemeClr val="lt1"/>
                </a:solidFill>
                <a:latin typeface="Arial"/>
                <a:ea typeface="Arial"/>
                <a:cs typeface="Arial"/>
                <a:sym typeface="Arial"/>
              </a:rPr>
              <a:t>三日目</a:t>
            </a:r>
            <a:endParaRPr/>
          </a:p>
        </p:txBody>
      </p:sp>
      <p:sp>
        <p:nvSpPr>
          <p:cNvPr id="261" name="Google Shape;261;g14742d22244_3_91"/>
          <p:cNvSpPr txBox="1"/>
          <p:nvPr/>
        </p:nvSpPr>
        <p:spPr>
          <a:xfrm>
            <a:off x="839125" y="441075"/>
            <a:ext cx="75867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4800" u="sng">
                <a:solidFill>
                  <a:schemeClr val="dk1"/>
                </a:solidFill>
              </a:rPr>
              <a:t>感想</a:t>
            </a:r>
            <a:endParaRPr sz="4800" u="sng">
              <a:solidFill>
                <a:schemeClr val="dk1"/>
              </a:solidFill>
            </a:endParaRPr>
          </a:p>
        </p:txBody>
      </p:sp>
      <p:sp>
        <p:nvSpPr>
          <p:cNvPr id="262" name="Google Shape;262;g14742d22244_3_91"/>
          <p:cNvSpPr txBox="1"/>
          <p:nvPr/>
        </p:nvSpPr>
        <p:spPr>
          <a:xfrm>
            <a:off x="375050" y="1580550"/>
            <a:ext cx="1098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63" name="Google Shape;263;g14742d22244_3_91"/>
          <p:cNvSpPr txBox="1"/>
          <p:nvPr/>
        </p:nvSpPr>
        <p:spPr>
          <a:xfrm>
            <a:off x="910850" y="1138125"/>
            <a:ext cx="10370400" cy="50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JP" sz="4200"/>
              <a:t>・</a:t>
            </a:r>
            <a:r>
              <a:rPr lang="ja-JP" sz="3900"/>
              <a:t>良かった点</a:t>
            </a:r>
            <a:endParaRPr sz="3900"/>
          </a:p>
          <a:p>
            <a:pPr indent="0" lvl="0" marL="0" rtl="0" algn="l">
              <a:spcBef>
                <a:spcPts val="0"/>
              </a:spcBef>
              <a:spcAft>
                <a:spcPts val="0"/>
              </a:spcAft>
              <a:buNone/>
            </a:pPr>
            <a:r>
              <a:rPr lang="ja-JP" sz="3900"/>
              <a:t>		・役割分担したことによって作業効率が　　　上った</a:t>
            </a:r>
            <a:endParaRPr sz="3900"/>
          </a:p>
          <a:p>
            <a:pPr indent="0" lvl="0" marL="0" rtl="0" algn="l">
              <a:spcBef>
                <a:spcPts val="0"/>
              </a:spcBef>
              <a:spcAft>
                <a:spcPts val="0"/>
              </a:spcAft>
              <a:buNone/>
            </a:pPr>
            <a:r>
              <a:rPr lang="ja-JP" sz="3900"/>
              <a:t>・苦労した点</a:t>
            </a:r>
            <a:endParaRPr sz="3900"/>
          </a:p>
          <a:p>
            <a:pPr indent="0" lvl="0" marL="0" rtl="0" algn="l">
              <a:spcBef>
                <a:spcPts val="0"/>
              </a:spcBef>
              <a:spcAft>
                <a:spcPts val="0"/>
              </a:spcAft>
              <a:buNone/>
            </a:pPr>
            <a:r>
              <a:rPr lang="ja-JP" sz="3900"/>
              <a:t>		・オンラインのためコミュニケーション　　　を取るのが難しかった</a:t>
            </a:r>
            <a:endParaRPr sz="3900"/>
          </a:p>
          <a:p>
            <a:pPr indent="0" lvl="0" marL="0" rtl="0" algn="l">
              <a:spcBef>
                <a:spcPts val="0"/>
              </a:spcBef>
              <a:spcAft>
                <a:spcPts val="0"/>
              </a:spcAft>
              <a:buNone/>
            </a:pPr>
            <a:r>
              <a:rPr lang="ja-JP" sz="3900"/>
              <a:t>・学んだ点</a:t>
            </a:r>
            <a:endParaRPr sz="3900"/>
          </a:p>
          <a:p>
            <a:pPr indent="0" lvl="0" marL="0" rtl="0" algn="l">
              <a:spcBef>
                <a:spcPts val="0"/>
              </a:spcBef>
              <a:spcAft>
                <a:spcPts val="0"/>
              </a:spcAft>
              <a:buNone/>
            </a:pPr>
            <a:r>
              <a:rPr lang="ja-JP" sz="3900"/>
              <a:t>		・チーム開発でコミュニケーションの重　　　要性を学んだ</a:t>
            </a:r>
            <a:endParaRPr sz="3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CAAC"/>
        </a:solidFill>
      </p:bgPr>
    </p:bg>
    <p:spTree>
      <p:nvGrpSpPr>
        <p:cNvPr id="106" name="Shape 106"/>
        <p:cNvGrpSpPr/>
        <p:nvPr/>
      </p:nvGrpSpPr>
      <p:grpSpPr>
        <a:xfrm>
          <a:off x="0" y="0"/>
          <a:ext cx="0" cy="0"/>
          <a:chOff x="0" y="0"/>
          <a:chExt cx="0" cy="0"/>
        </a:xfrm>
      </p:grpSpPr>
      <p:sp>
        <p:nvSpPr>
          <p:cNvPr id="107" name="Google Shape;107;g14742d22244_2_7"/>
          <p:cNvSpPr/>
          <p:nvPr/>
        </p:nvSpPr>
        <p:spPr>
          <a:xfrm>
            <a:off x="133709" y="107830"/>
            <a:ext cx="11924700" cy="66423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8" name="Google Shape;108;g14742d22244_2_7"/>
          <p:cNvSpPr txBox="1"/>
          <p:nvPr/>
        </p:nvSpPr>
        <p:spPr>
          <a:xfrm>
            <a:off x="-1043614" y="286022"/>
            <a:ext cx="5943000" cy="15390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3F3F3F"/>
              </a:buClr>
              <a:buSzPts val="6000"/>
              <a:buFont typeface="Arial"/>
              <a:buNone/>
            </a:pPr>
            <a:r>
              <a:rPr lang="ja-JP" sz="6000" u="sng">
                <a:solidFill>
                  <a:srgbClr val="3F3F3F"/>
                </a:solidFill>
              </a:rPr>
              <a:t>目的</a:t>
            </a:r>
            <a:endParaRPr b="0" i="0" sz="6000" u="sng" cap="none" strike="noStrike">
              <a:solidFill>
                <a:srgbClr val="3F3F3F"/>
              </a:solidFill>
              <a:latin typeface="Arial"/>
              <a:ea typeface="Arial"/>
              <a:cs typeface="Arial"/>
              <a:sym typeface="Arial"/>
            </a:endParaRPr>
          </a:p>
        </p:txBody>
      </p:sp>
      <p:sp>
        <p:nvSpPr>
          <p:cNvPr id="109" name="Google Shape;109;g14742d22244_2_7"/>
          <p:cNvSpPr txBox="1"/>
          <p:nvPr/>
        </p:nvSpPr>
        <p:spPr>
          <a:xfrm>
            <a:off x="1524000" y="1511928"/>
            <a:ext cx="9144000" cy="4575300"/>
          </a:xfrm>
          <a:prstGeom prst="rect">
            <a:avLst/>
          </a:prstGeom>
          <a:noFill/>
          <a:ln>
            <a:noFill/>
          </a:ln>
        </p:spPr>
        <p:txBody>
          <a:bodyPr anchorCtr="0" anchor="t" bIns="45700" lIns="91425" spcFirstLastPara="1" rIns="91425" wrap="square" tIns="45700">
            <a:normAutofit/>
          </a:bodyPr>
          <a:lstStyle/>
          <a:p>
            <a:pPr indent="0" lvl="0" marL="457200" marR="0" rtl="0" algn="l">
              <a:lnSpc>
                <a:spcPct val="90000"/>
              </a:lnSpc>
              <a:spcBef>
                <a:spcPts val="0"/>
              </a:spcBef>
              <a:spcAft>
                <a:spcPts val="0"/>
              </a:spcAft>
              <a:buNone/>
            </a:pPr>
            <a:r>
              <a:rPr lang="ja-JP" sz="3800"/>
              <a:t>勉強やイベントなどの目的があって音楽を聴いている人が多い</a:t>
            </a:r>
            <a:endParaRPr sz="3800"/>
          </a:p>
        </p:txBody>
      </p:sp>
      <p:sp>
        <p:nvSpPr>
          <p:cNvPr id="110" name="Google Shape;110;g14742d22244_2_7"/>
          <p:cNvSpPr txBox="1"/>
          <p:nvPr/>
        </p:nvSpPr>
        <p:spPr>
          <a:xfrm>
            <a:off x="1001825" y="3124650"/>
            <a:ext cx="101967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2900"/>
              <a:t>→</a:t>
            </a:r>
            <a:r>
              <a:rPr lang="ja-JP" sz="2900"/>
              <a:t>世の中に音楽があふれているため目的に合った楽曲を探しても迷ってしまう</a:t>
            </a:r>
            <a:endParaRPr sz="2900"/>
          </a:p>
          <a:p>
            <a:pPr indent="0" lvl="0" marL="0" rtl="0" algn="l">
              <a:spcBef>
                <a:spcPts val="0"/>
              </a:spcBef>
              <a:spcAft>
                <a:spcPts val="0"/>
              </a:spcAft>
              <a:buNone/>
            </a:pPr>
            <a:r>
              <a:rPr lang="ja-JP" sz="2900"/>
              <a:t>→アーティストを紹介することで、雰囲気にあった曲をいくつも聴ける</a:t>
            </a:r>
            <a:endParaRPr sz="2900"/>
          </a:p>
        </p:txBody>
      </p:sp>
      <p:sp>
        <p:nvSpPr>
          <p:cNvPr id="111" name="Google Shape;111;g14742d22244_2_7"/>
          <p:cNvSpPr txBox="1"/>
          <p:nvPr/>
        </p:nvSpPr>
        <p:spPr>
          <a:xfrm>
            <a:off x="357500" y="5094750"/>
            <a:ext cx="117009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JP" sz="4000">
                <a:solidFill>
                  <a:srgbClr val="FF0000"/>
                </a:solidFill>
              </a:rPr>
              <a:t>目的に合った曲を出しているアーティスト</a:t>
            </a:r>
            <a:endParaRPr sz="4000">
              <a:solidFill>
                <a:srgbClr val="FF0000"/>
              </a:solidFill>
            </a:endParaRPr>
          </a:p>
          <a:p>
            <a:pPr indent="0" lvl="0" marL="0" rtl="0" algn="ctr">
              <a:spcBef>
                <a:spcPts val="0"/>
              </a:spcBef>
              <a:spcAft>
                <a:spcPts val="0"/>
              </a:spcAft>
              <a:buNone/>
            </a:pPr>
            <a:r>
              <a:rPr lang="ja-JP" sz="4000">
                <a:solidFill>
                  <a:srgbClr val="FF0000"/>
                </a:solidFill>
              </a:rPr>
              <a:t>を提案したい!</a:t>
            </a:r>
            <a:endParaRPr sz="4000">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CAAC"/>
        </a:solidFill>
      </p:bgPr>
    </p:bg>
    <p:spTree>
      <p:nvGrpSpPr>
        <p:cNvPr id="116" name="Shape 116"/>
        <p:cNvGrpSpPr/>
        <p:nvPr/>
      </p:nvGrpSpPr>
      <p:grpSpPr>
        <a:xfrm>
          <a:off x="0" y="0"/>
          <a:ext cx="0" cy="0"/>
          <a:chOff x="0" y="0"/>
          <a:chExt cx="0" cy="0"/>
        </a:xfrm>
      </p:grpSpPr>
      <p:sp>
        <p:nvSpPr>
          <p:cNvPr id="117" name="Google Shape;117;p3"/>
          <p:cNvSpPr/>
          <p:nvPr/>
        </p:nvSpPr>
        <p:spPr>
          <a:xfrm>
            <a:off x="133709" y="107830"/>
            <a:ext cx="11924581" cy="664234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8" name="Google Shape;118;p3"/>
          <p:cNvSpPr txBox="1"/>
          <p:nvPr>
            <p:ph idx="1" type="subTitle"/>
          </p:nvPr>
        </p:nvSpPr>
        <p:spPr>
          <a:xfrm>
            <a:off x="-912420" y="397081"/>
            <a:ext cx="6087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None/>
            </a:pPr>
            <a:r>
              <a:rPr lang="ja-JP" sz="4800" u="sng"/>
              <a:t>どんな機能?</a:t>
            </a:r>
            <a:endParaRPr sz="4800" u="sng"/>
          </a:p>
        </p:txBody>
      </p:sp>
      <p:sp>
        <p:nvSpPr>
          <p:cNvPr id="119" name="Google Shape;119;p3"/>
          <p:cNvSpPr txBox="1"/>
          <p:nvPr/>
        </p:nvSpPr>
        <p:spPr>
          <a:xfrm>
            <a:off x="325625" y="1158950"/>
            <a:ext cx="11732700" cy="53157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t/>
            </a:r>
            <a:endParaRPr sz="4800">
              <a:solidFill>
                <a:schemeClr val="dk1"/>
              </a:solidFill>
            </a:endParaRPr>
          </a:p>
          <a:p>
            <a:pPr indent="0" lvl="0" marL="0" marR="0" rtl="0" algn="l">
              <a:lnSpc>
                <a:spcPct val="90000"/>
              </a:lnSpc>
              <a:spcBef>
                <a:spcPts val="0"/>
              </a:spcBef>
              <a:spcAft>
                <a:spcPts val="0"/>
              </a:spcAft>
              <a:buNone/>
            </a:pPr>
            <a:r>
              <a:rPr lang="ja-JP" sz="4800">
                <a:solidFill>
                  <a:schemeClr val="dk1"/>
                </a:solidFill>
              </a:rPr>
              <a:t>・</a:t>
            </a:r>
            <a:r>
              <a:rPr lang="ja-JP" sz="4600">
                <a:solidFill>
                  <a:schemeClr val="dk1"/>
                </a:solidFill>
              </a:rPr>
              <a:t>目的に合ったジャンルを機械学習で特定</a:t>
            </a:r>
            <a:endParaRPr sz="4600">
              <a:solidFill>
                <a:schemeClr val="dk1"/>
              </a:solidFill>
            </a:endParaRPr>
          </a:p>
          <a:p>
            <a:pPr indent="0" lvl="0" marL="0" marR="0" rtl="0" algn="l">
              <a:lnSpc>
                <a:spcPct val="90000"/>
              </a:lnSpc>
              <a:spcBef>
                <a:spcPts val="0"/>
              </a:spcBef>
              <a:spcAft>
                <a:spcPts val="0"/>
              </a:spcAft>
              <a:buNone/>
            </a:pPr>
            <a:r>
              <a:t/>
            </a:r>
            <a:endParaRPr sz="4800">
              <a:solidFill>
                <a:schemeClr val="dk1"/>
              </a:solidFill>
            </a:endParaRPr>
          </a:p>
          <a:p>
            <a:pPr indent="0" lvl="0" marL="0" marR="0" rtl="0" algn="l">
              <a:lnSpc>
                <a:spcPct val="90000"/>
              </a:lnSpc>
              <a:spcBef>
                <a:spcPts val="0"/>
              </a:spcBef>
              <a:spcAft>
                <a:spcPts val="0"/>
              </a:spcAft>
              <a:buNone/>
            </a:pPr>
            <a:r>
              <a:rPr lang="ja-JP" sz="4800">
                <a:solidFill>
                  <a:schemeClr val="dk1"/>
                </a:solidFill>
              </a:rPr>
              <a:t>・</a:t>
            </a:r>
            <a:r>
              <a:rPr lang="ja-JP" sz="4600">
                <a:solidFill>
                  <a:schemeClr val="dk1"/>
                </a:solidFill>
              </a:rPr>
              <a:t>そのジャンルからランダムに歌手を表示</a:t>
            </a:r>
            <a:endParaRPr sz="4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CAAC"/>
        </a:solidFill>
      </p:bgPr>
    </p:bg>
    <p:spTree>
      <p:nvGrpSpPr>
        <p:cNvPr id="124" name="Shape 124"/>
        <p:cNvGrpSpPr/>
        <p:nvPr/>
      </p:nvGrpSpPr>
      <p:grpSpPr>
        <a:xfrm>
          <a:off x="0" y="0"/>
          <a:ext cx="0" cy="0"/>
          <a:chOff x="0" y="0"/>
          <a:chExt cx="0" cy="0"/>
        </a:xfrm>
      </p:grpSpPr>
      <p:sp>
        <p:nvSpPr>
          <p:cNvPr id="125" name="Google Shape;125;p4"/>
          <p:cNvSpPr/>
          <p:nvPr/>
        </p:nvSpPr>
        <p:spPr>
          <a:xfrm>
            <a:off x="133710" y="107830"/>
            <a:ext cx="11924700" cy="66423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6" name="Google Shape;126;p4"/>
          <p:cNvSpPr txBox="1"/>
          <p:nvPr>
            <p:ph idx="1" type="subTitle"/>
          </p:nvPr>
        </p:nvSpPr>
        <p:spPr>
          <a:xfrm>
            <a:off x="619925" y="322025"/>
            <a:ext cx="4818000" cy="92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6000"/>
              <a:buNone/>
            </a:pPr>
            <a:r>
              <a:rPr lang="ja-JP" sz="4800" u="sng">
                <a:solidFill>
                  <a:srgbClr val="3F3F3F"/>
                </a:solidFill>
              </a:rPr>
              <a:t>データセット</a:t>
            </a:r>
            <a:endParaRPr sz="4800" u="sng">
              <a:solidFill>
                <a:srgbClr val="3F3F3F"/>
              </a:solidFill>
            </a:endParaRPr>
          </a:p>
        </p:txBody>
      </p:sp>
      <p:sp>
        <p:nvSpPr>
          <p:cNvPr id="127" name="Google Shape;127;p4"/>
          <p:cNvSpPr txBox="1"/>
          <p:nvPr/>
        </p:nvSpPr>
        <p:spPr>
          <a:xfrm>
            <a:off x="552100" y="1247850"/>
            <a:ext cx="11321100" cy="5449800"/>
          </a:xfrm>
          <a:prstGeom prst="rect">
            <a:avLst/>
          </a:prstGeom>
          <a:noFill/>
          <a:ln>
            <a:noFill/>
          </a:ln>
        </p:spPr>
        <p:txBody>
          <a:bodyPr anchorCtr="0" anchor="t" bIns="45700" lIns="91425" spcFirstLastPara="1" rIns="91425" wrap="square" tIns="45700">
            <a:noAutofit/>
          </a:bodyPr>
          <a:lstStyle/>
          <a:p>
            <a:pPr indent="-673100" lvl="0" marL="685800" marR="0" rtl="0" algn="l">
              <a:lnSpc>
                <a:spcPct val="90000"/>
              </a:lnSpc>
              <a:spcBef>
                <a:spcPts val="0"/>
              </a:spcBef>
              <a:spcAft>
                <a:spcPts val="0"/>
              </a:spcAft>
              <a:buClr>
                <a:srgbClr val="3F3F3F"/>
              </a:buClr>
              <a:buSzPts val="4600"/>
              <a:buChar char="•"/>
            </a:pPr>
            <a:r>
              <a:rPr lang="ja-JP" sz="4600" u="sng">
                <a:solidFill>
                  <a:schemeClr val="hlink"/>
                </a:solidFill>
                <a:hlinkClick r:id="rId3"/>
              </a:rPr>
              <a:t>Spotify Tracks DB</a:t>
            </a:r>
            <a:endParaRPr sz="4600">
              <a:solidFill>
                <a:srgbClr val="3F3F3F"/>
              </a:solidFill>
            </a:endParaRPr>
          </a:p>
          <a:p>
            <a:pPr indent="0" lvl="0" marL="457200" rtl="0" algn="l">
              <a:lnSpc>
                <a:spcPct val="90000"/>
              </a:lnSpc>
              <a:spcBef>
                <a:spcPts val="0"/>
              </a:spcBef>
              <a:spcAft>
                <a:spcPts val="0"/>
              </a:spcAft>
              <a:buNone/>
            </a:pPr>
            <a:r>
              <a:t/>
            </a:r>
            <a:endParaRPr sz="4500">
              <a:solidFill>
                <a:srgbClr val="3F3F3F"/>
              </a:solidFill>
            </a:endParaRPr>
          </a:p>
          <a:p>
            <a:pPr indent="0" lvl="0" marL="0" rtl="0" algn="l">
              <a:lnSpc>
                <a:spcPct val="150000"/>
              </a:lnSpc>
              <a:spcBef>
                <a:spcPts val="0"/>
              </a:spcBef>
              <a:spcAft>
                <a:spcPts val="0"/>
              </a:spcAft>
              <a:buNone/>
            </a:pPr>
            <a:r>
              <a:rPr lang="ja-JP" sz="4300">
                <a:solidFill>
                  <a:srgbClr val="3F3F3F"/>
                </a:solidFill>
              </a:rPr>
              <a:t>　・</a:t>
            </a:r>
            <a:r>
              <a:rPr lang="ja-JP" sz="4300">
                <a:solidFill>
                  <a:srgbClr val="3F3F3F"/>
                </a:solidFill>
              </a:rPr>
              <a:t>Kaggleで公開されているオープンデータ</a:t>
            </a:r>
            <a:endParaRPr sz="4300">
              <a:solidFill>
                <a:srgbClr val="3F3F3F"/>
              </a:solidFill>
            </a:endParaRPr>
          </a:p>
          <a:p>
            <a:pPr indent="0" lvl="0" marL="0" rtl="0" algn="l">
              <a:lnSpc>
                <a:spcPct val="150000"/>
              </a:lnSpc>
              <a:spcBef>
                <a:spcPts val="0"/>
              </a:spcBef>
              <a:spcAft>
                <a:spcPts val="0"/>
              </a:spcAft>
              <a:buNone/>
            </a:pPr>
            <a:r>
              <a:rPr lang="ja-JP" sz="4300">
                <a:solidFill>
                  <a:srgbClr val="3F3F3F"/>
                </a:solidFill>
              </a:rPr>
              <a:t>　・23万以上の曲のデータが載っている</a:t>
            </a:r>
            <a:endParaRPr sz="4300">
              <a:solidFill>
                <a:srgbClr val="3F3F3F"/>
              </a:solidFill>
            </a:endParaRPr>
          </a:p>
          <a:p>
            <a:pPr indent="0" lvl="0" marL="0" rtl="0" algn="l">
              <a:lnSpc>
                <a:spcPct val="150000"/>
              </a:lnSpc>
              <a:spcBef>
                <a:spcPts val="0"/>
              </a:spcBef>
              <a:spcAft>
                <a:spcPts val="0"/>
              </a:spcAft>
              <a:buClr>
                <a:schemeClr val="dk1"/>
              </a:buClr>
              <a:buSzPts val="1100"/>
              <a:buFont typeface="Arial"/>
              <a:buNone/>
            </a:pPr>
            <a:r>
              <a:rPr lang="ja-JP" sz="4300">
                <a:solidFill>
                  <a:schemeClr val="dk1"/>
                </a:solidFill>
              </a:rPr>
              <a:t>　・曲のデータが細かく載っている</a:t>
            </a:r>
            <a:endParaRPr sz="4300">
              <a:solidFill>
                <a:schemeClr val="dk1"/>
              </a:solidFill>
            </a:endParaRPr>
          </a:p>
          <a:p>
            <a:pPr indent="0" lvl="0" marL="0" marR="0" rtl="0" algn="l">
              <a:lnSpc>
                <a:spcPct val="150000"/>
              </a:lnSpc>
              <a:spcBef>
                <a:spcPts val="1000"/>
              </a:spcBef>
              <a:spcAft>
                <a:spcPts val="0"/>
              </a:spcAft>
              <a:buClr>
                <a:schemeClr val="dk1"/>
              </a:buClr>
              <a:buSzPts val="4800"/>
              <a:buFont typeface="Arial"/>
              <a:buNone/>
            </a:pPr>
            <a:r>
              <a:rPr lang="ja-JP" sz="4300">
                <a:solidFill>
                  <a:srgbClr val="3F3F3F"/>
                </a:solidFill>
              </a:rPr>
              <a:t>　・27種類の音楽ジャンル</a:t>
            </a:r>
            <a:endParaRPr b="0" i="0" sz="4300" u="none" cap="none" strike="noStrike">
              <a:solidFill>
                <a:srgbClr val="3F3F3F"/>
              </a:solidFill>
              <a:latin typeface="Arial"/>
              <a:ea typeface="Arial"/>
              <a:cs typeface="Arial"/>
              <a:sym typeface="Arial"/>
            </a:endParaRPr>
          </a:p>
          <a:p>
            <a:pPr indent="0" lvl="0" marL="304800" marR="0" rtl="0" algn="l">
              <a:lnSpc>
                <a:spcPct val="90000"/>
              </a:lnSpc>
              <a:spcBef>
                <a:spcPts val="1000"/>
              </a:spcBef>
              <a:spcAft>
                <a:spcPts val="0"/>
              </a:spcAft>
              <a:buClr>
                <a:schemeClr val="dk1"/>
              </a:buClr>
              <a:buSzPts val="4800"/>
              <a:buFont typeface="Arial"/>
              <a:buNone/>
            </a:pPr>
            <a:r>
              <a:t/>
            </a:r>
            <a:endParaRPr b="0" i="0" sz="4800" u="none" cap="none" strike="noStrike">
              <a:solidFill>
                <a:srgbClr val="3F3F3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CAAC"/>
        </a:solidFill>
      </p:bgPr>
    </p:bg>
    <p:spTree>
      <p:nvGrpSpPr>
        <p:cNvPr id="132" name="Shape 132"/>
        <p:cNvGrpSpPr/>
        <p:nvPr/>
      </p:nvGrpSpPr>
      <p:grpSpPr>
        <a:xfrm>
          <a:off x="0" y="0"/>
          <a:ext cx="0" cy="0"/>
          <a:chOff x="0" y="0"/>
          <a:chExt cx="0" cy="0"/>
        </a:xfrm>
      </p:grpSpPr>
      <p:sp>
        <p:nvSpPr>
          <p:cNvPr id="133" name="Google Shape;133;g14742d22244_2_21"/>
          <p:cNvSpPr/>
          <p:nvPr/>
        </p:nvSpPr>
        <p:spPr>
          <a:xfrm>
            <a:off x="133710" y="107830"/>
            <a:ext cx="11924700" cy="66423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4" name="Google Shape;134;g14742d22244_2_21"/>
          <p:cNvSpPr txBox="1"/>
          <p:nvPr>
            <p:ph idx="1" type="subTitle"/>
          </p:nvPr>
        </p:nvSpPr>
        <p:spPr>
          <a:xfrm>
            <a:off x="619925" y="322025"/>
            <a:ext cx="7004100" cy="105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sz="4300" u="sng">
                <a:solidFill>
                  <a:srgbClr val="3F3F3F"/>
                </a:solidFill>
              </a:rPr>
              <a:t>Spotify Tracks DBの中身</a:t>
            </a:r>
            <a:endParaRPr sz="4800" u="sng">
              <a:solidFill>
                <a:srgbClr val="3F3F3F"/>
              </a:solidFill>
            </a:endParaRPr>
          </a:p>
        </p:txBody>
      </p:sp>
      <p:graphicFrame>
        <p:nvGraphicFramePr>
          <p:cNvPr id="135" name="Google Shape;135;g14742d22244_2_21"/>
          <p:cNvGraphicFramePr/>
          <p:nvPr/>
        </p:nvGraphicFramePr>
        <p:xfrm>
          <a:off x="619900" y="1315115"/>
          <a:ext cx="3000000" cy="3000000"/>
        </p:xfrm>
        <a:graphic>
          <a:graphicData uri="http://schemas.openxmlformats.org/drawingml/2006/table">
            <a:tbl>
              <a:tblPr>
                <a:noFill/>
                <a:tableStyleId>{312DEFF3-9BDC-4680-B91B-921F6840E426}</a:tableStyleId>
              </a:tblPr>
              <a:tblGrid>
                <a:gridCol w="2700000"/>
                <a:gridCol w="2700000"/>
              </a:tblGrid>
              <a:tr h="483575">
                <a:tc>
                  <a:txBody>
                    <a:bodyPr/>
                    <a:lstStyle/>
                    <a:p>
                      <a:pPr indent="0" lvl="0" marL="0" rtl="0" algn="l">
                        <a:spcBef>
                          <a:spcPts val="0"/>
                        </a:spcBef>
                        <a:spcAft>
                          <a:spcPts val="0"/>
                        </a:spcAft>
                        <a:buNone/>
                      </a:pPr>
                      <a:r>
                        <a:rPr b="1" lang="ja-JP" sz="1800"/>
                        <a:t>データの名前</a:t>
                      </a:r>
                      <a:endParaRPr b="1" sz="18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ja-JP" sz="1800"/>
                        <a:t>データの説明</a:t>
                      </a:r>
                      <a:endParaRPr b="1" sz="18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83575">
                <a:tc>
                  <a:txBody>
                    <a:bodyPr/>
                    <a:lstStyle/>
                    <a:p>
                      <a:pPr indent="0" lvl="0" marL="0" rtl="0" algn="l">
                        <a:spcBef>
                          <a:spcPts val="0"/>
                        </a:spcBef>
                        <a:spcAft>
                          <a:spcPts val="0"/>
                        </a:spcAft>
                        <a:buNone/>
                      </a:pPr>
                      <a:r>
                        <a:rPr b="1" lang="ja-JP" sz="1800">
                          <a:solidFill>
                            <a:schemeClr val="dk1"/>
                          </a:solidFill>
                        </a:rPr>
                        <a:t>genre</a:t>
                      </a:r>
                      <a:endParaRPr b="1" sz="18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ja-JP" sz="1800">
                          <a:solidFill>
                            <a:schemeClr val="dk1"/>
                          </a:solidFill>
                        </a:rPr>
                        <a:t>楽曲のジャンル</a:t>
                      </a:r>
                      <a:endParaRPr b="1" sz="18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83575">
                <a:tc>
                  <a:txBody>
                    <a:bodyPr/>
                    <a:lstStyle/>
                    <a:p>
                      <a:pPr indent="0" lvl="0" marL="0" rtl="0" algn="l">
                        <a:spcBef>
                          <a:spcPts val="0"/>
                        </a:spcBef>
                        <a:spcAft>
                          <a:spcPts val="0"/>
                        </a:spcAft>
                        <a:buNone/>
                      </a:pPr>
                      <a:r>
                        <a:rPr b="1" lang="ja-JP" sz="1800">
                          <a:solidFill>
                            <a:schemeClr val="dk1"/>
                          </a:solidFill>
                        </a:rPr>
                        <a:t>artist_name</a:t>
                      </a:r>
                      <a:endParaRPr b="1" sz="18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ja-JP" sz="1800">
                          <a:solidFill>
                            <a:schemeClr val="dk1"/>
                          </a:solidFill>
                        </a:rPr>
                        <a:t>歌手名</a:t>
                      </a:r>
                      <a:endParaRPr b="1" sz="18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83575">
                <a:tc>
                  <a:txBody>
                    <a:bodyPr/>
                    <a:lstStyle/>
                    <a:p>
                      <a:pPr indent="0" lvl="0" marL="0" rtl="0" algn="l">
                        <a:spcBef>
                          <a:spcPts val="0"/>
                        </a:spcBef>
                        <a:spcAft>
                          <a:spcPts val="0"/>
                        </a:spcAft>
                        <a:buNone/>
                      </a:pPr>
                      <a:r>
                        <a:rPr b="1" lang="ja-JP" sz="1800"/>
                        <a:t>track_name</a:t>
                      </a:r>
                      <a:endParaRPr b="1" sz="18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ja-JP" sz="1800"/>
                        <a:t>曲名</a:t>
                      </a:r>
                      <a:endParaRPr b="1" sz="18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773775">
                <a:tc>
                  <a:txBody>
                    <a:bodyPr/>
                    <a:lstStyle/>
                    <a:p>
                      <a:pPr indent="0" lvl="0" marL="0" rtl="0" algn="l">
                        <a:spcBef>
                          <a:spcPts val="0"/>
                        </a:spcBef>
                        <a:spcAft>
                          <a:spcPts val="0"/>
                        </a:spcAft>
                        <a:buNone/>
                      </a:pPr>
                      <a:r>
                        <a:rPr b="1" lang="ja-JP" sz="1800"/>
                        <a:t>track_id</a:t>
                      </a:r>
                      <a:endParaRPr b="1" sz="18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ja-JP" sz="1800"/>
                        <a:t>idを検索するとSpotifyの曲にたどり着ける</a:t>
                      </a:r>
                      <a:endParaRPr b="1" sz="18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644800">
                <a:tc>
                  <a:txBody>
                    <a:bodyPr/>
                    <a:lstStyle/>
                    <a:p>
                      <a:pPr indent="0" lvl="0" marL="0" rtl="0" algn="l">
                        <a:spcBef>
                          <a:spcPts val="0"/>
                        </a:spcBef>
                        <a:spcAft>
                          <a:spcPts val="0"/>
                        </a:spcAft>
                        <a:buNone/>
                      </a:pPr>
                      <a:r>
                        <a:rPr b="1" lang="ja-JP" sz="1800"/>
                        <a:t>popularity</a:t>
                      </a:r>
                      <a:endParaRPr b="1" sz="18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ja-JP" sz="1800"/>
                        <a:t>曲の人気度</a:t>
                      </a:r>
                      <a:endParaRPr b="1" sz="18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83575">
                <a:tc>
                  <a:txBody>
                    <a:bodyPr/>
                    <a:lstStyle/>
                    <a:p>
                      <a:pPr indent="0" lvl="0" marL="0" rtl="0" algn="l">
                        <a:spcBef>
                          <a:spcPts val="0"/>
                        </a:spcBef>
                        <a:spcAft>
                          <a:spcPts val="0"/>
                        </a:spcAft>
                        <a:buNone/>
                      </a:pPr>
                      <a:r>
                        <a:rPr b="1" lang="ja-JP" sz="1800"/>
                        <a:t>acousticness</a:t>
                      </a:r>
                      <a:endParaRPr b="1" sz="18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ja-JP" sz="1800"/>
                        <a:t>使用されている楽器の数</a:t>
                      </a:r>
                      <a:endParaRPr b="1" sz="18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83575">
                <a:tc>
                  <a:txBody>
                    <a:bodyPr/>
                    <a:lstStyle/>
                    <a:p>
                      <a:pPr indent="0" lvl="0" marL="0" rtl="0" algn="l">
                        <a:spcBef>
                          <a:spcPts val="0"/>
                        </a:spcBef>
                        <a:spcAft>
                          <a:spcPts val="0"/>
                        </a:spcAft>
                        <a:buNone/>
                      </a:pPr>
                      <a:r>
                        <a:rPr b="1" lang="ja-JP" sz="1800"/>
                        <a:t>danceability</a:t>
                      </a:r>
                      <a:endParaRPr b="1" sz="18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ja-JP" sz="1800"/>
                        <a:t>踊りやすさ</a:t>
                      </a:r>
                      <a:endParaRPr b="1" sz="18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83575">
                <a:tc>
                  <a:txBody>
                    <a:bodyPr/>
                    <a:lstStyle/>
                    <a:p>
                      <a:pPr indent="0" lvl="0" marL="0" rtl="0" algn="l">
                        <a:spcBef>
                          <a:spcPts val="0"/>
                        </a:spcBef>
                        <a:spcAft>
                          <a:spcPts val="0"/>
                        </a:spcAft>
                        <a:buNone/>
                      </a:pPr>
                      <a:r>
                        <a:rPr b="1" lang="ja-JP" sz="1800"/>
                        <a:t>duration_ms</a:t>
                      </a:r>
                      <a:endParaRPr b="1" sz="18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ja-JP" sz="1800"/>
                        <a:t>音楽の長さ</a:t>
                      </a:r>
                      <a:endParaRPr b="1" sz="18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83575">
                <a:tc>
                  <a:txBody>
                    <a:bodyPr/>
                    <a:lstStyle/>
                    <a:p>
                      <a:pPr indent="0" lvl="0" marL="0" rtl="0" algn="l">
                        <a:spcBef>
                          <a:spcPts val="0"/>
                        </a:spcBef>
                        <a:spcAft>
                          <a:spcPts val="0"/>
                        </a:spcAft>
                        <a:buNone/>
                      </a:pPr>
                      <a:r>
                        <a:rPr b="1" lang="ja-JP" sz="1800"/>
                        <a:t>energy</a:t>
                      </a:r>
                      <a:endParaRPr b="1" sz="18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ja-JP" sz="1800"/>
                        <a:t>エネルギッシュさ</a:t>
                      </a:r>
                      <a:endParaRPr b="1" sz="18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graphicFrame>
        <p:nvGraphicFramePr>
          <p:cNvPr id="136" name="Google Shape;136;g14742d22244_2_21"/>
          <p:cNvGraphicFramePr/>
          <p:nvPr/>
        </p:nvGraphicFramePr>
        <p:xfrm>
          <a:off x="6155650" y="1315175"/>
          <a:ext cx="3000000" cy="3000000"/>
        </p:xfrm>
        <a:graphic>
          <a:graphicData uri="http://schemas.openxmlformats.org/drawingml/2006/table">
            <a:tbl>
              <a:tblPr>
                <a:noFill/>
                <a:tableStyleId>{312DEFF3-9BDC-4680-B91B-921F6840E426}</a:tableStyleId>
              </a:tblPr>
              <a:tblGrid>
                <a:gridCol w="2768600"/>
                <a:gridCol w="2768600"/>
              </a:tblGrid>
              <a:tr h="423600">
                <a:tc>
                  <a:txBody>
                    <a:bodyPr/>
                    <a:lstStyle/>
                    <a:p>
                      <a:pPr indent="0" lvl="0" marL="0" rtl="0" algn="l">
                        <a:spcBef>
                          <a:spcPts val="0"/>
                        </a:spcBef>
                        <a:spcAft>
                          <a:spcPts val="0"/>
                        </a:spcAft>
                        <a:buNone/>
                      </a:pPr>
                      <a:r>
                        <a:rPr b="1" lang="ja-JP" sz="1800"/>
                        <a:t>データの名前</a:t>
                      </a:r>
                      <a:endParaRPr b="1" sz="18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ja-JP" sz="1800"/>
                        <a:t>データの説明</a:t>
                      </a:r>
                      <a:endParaRPr b="1" sz="18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677775">
                <a:tc>
                  <a:txBody>
                    <a:bodyPr/>
                    <a:lstStyle/>
                    <a:p>
                      <a:pPr indent="0" lvl="0" marL="0" rtl="0" algn="l">
                        <a:spcBef>
                          <a:spcPts val="0"/>
                        </a:spcBef>
                        <a:spcAft>
                          <a:spcPts val="0"/>
                        </a:spcAft>
                        <a:buNone/>
                      </a:pPr>
                      <a:r>
                        <a:rPr b="1" lang="ja-JP" sz="1800"/>
                        <a:t>instrumentalness</a:t>
                      </a:r>
                      <a:endParaRPr b="1" sz="18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ja-JP" sz="1800"/>
                        <a:t>インスト感(歌声の割合)</a:t>
                      </a:r>
                      <a:endParaRPr b="1" sz="18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677775">
                <a:tc>
                  <a:txBody>
                    <a:bodyPr/>
                    <a:lstStyle/>
                    <a:p>
                      <a:pPr indent="0" lvl="0" marL="0" rtl="0" algn="l">
                        <a:spcBef>
                          <a:spcPts val="0"/>
                        </a:spcBef>
                        <a:spcAft>
                          <a:spcPts val="0"/>
                        </a:spcAft>
                        <a:buNone/>
                      </a:pPr>
                      <a:r>
                        <a:rPr b="1" lang="ja-JP" sz="1800"/>
                        <a:t>liveness</a:t>
                      </a:r>
                      <a:endParaRPr b="1" sz="18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ja-JP" sz="1800"/>
                        <a:t>ライブ感(聴衆がいるか)</a:t>
                      </a:r>
                      <a:endParaRPr b="1" sz="18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23600">
                <a:tc>
                  <a:txBody>
                    <a:bodyPr/>
                    <a:lstStyle/>
                    <a:p>
                      <a:pPr indent="0" lvl="0" marL="0" rtl="0" algn="l">
                        <a:spcBef>
                          <a:spcPts val="0"/>
                        </a:spcBef>
                        <a:spcAft>
                          <a:spcPts val="0"/>
                        </a:spcAft>
                        <a:buNone/>
                      </a:pPr>
                      <a:r>
                        <a:rPr b="1" lang="ja-JP" sz="1800"/>
                        <a:t>loudness</a:t>
                      </a:r>
                      <a:endParaRPr b="1" sz="18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ja-JP" sz="1800"/>
                        <a:t>音量・音圧</a:t>
                      </a:r>
                      <a:endParaRPr b="1" sz="18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23600">
                <a:tc>
                  <a:txBody>
                    <a:bodyPr/>
                    <a:lstStyle/>
                    <a:p>
                      <a:pPr indent="0" lvl="0" marL="0" rtl="0" algn="l">
                        <a:spcBef>
                          <a:spcPts val="0"/>
                        </a:spcBef>
                        <a:spcAft>
                          <a:spcPts val="0"/>
                        </a:spcAft>
                        <a:buNone/>
                      </a:pPr>
                      <a:r>
                        <a:rPr b="1" lang="ja-JP" sz="1800"/>
                        <a:t>mode</a:t>
                      </a:r>
                      <a:endParaRPr b="1" sz="18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ja-JP" sz="1800"/>
                        <a:t>長調か短調か</a:t>
                      </a:r>
                      <a:endParaRPr b="1" sz="18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677775">
                <a:tc>
                  <a:txBody>
                    <a:bodyPr/>
                    <a:lstStyle/>
                    <a:p>
                      <a:pPr indent="0" lvl="0" marL="0" rtl="0" algn="l">
                        <a:spcBef>
                          <a:spcPts val="0"/>
                        </a:spcBef>
                        <a:spcAft>
                          <a:spcPts val="0"/>
                        </a:spcAft>
                        <a:buNone/>
                      </a:pPr>
                      <a:r>
                        <a:rPr b="1" lang="ja-JP" sz="1800"/>
                        <a:t>speechiness</a:t>
                      </a:r>
                      <a:endParaRPr b="1" sz="18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ja-JP" sz="1800"/>
                        <a:t>言葉がどれくらい入っているか</a:t>
                      </a:r>
                      <a:endParaRPr b="1" sz="18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23600">
                <a:tc>
                  <a:txBody>
                    <a:bodyPr/>
                    <a:lstStyle/>
                    <a:p>
                      <a:pPr indent="0" lvl="0" marL="0" rtl="0" algn="l">
                        <a:spcBef>
                          <a:spcPts val="0"/>
                        </a:spcBef>
                        <a:spcAft>
                          <a:spcPts val="0"/>
                        </a:spcAft>
                        <a:buNone/>
                      </a:pPr>
                      <a:r>
                        <a:rPr b="1" lang="ja-JP" sz="1800"/>
                        <a:t>tempo</a:t>
                      </a:r>
                      <a:endParaRPr b="1" sz="18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ja-JP" sz="1800"/>
                        <a:t>テンポ(bpm)</a:t>
                      </a:r>
                      <a:endParaRPr b="1" sz="18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23600">
                <a:tc>
                  <a:txBody>
                    <a:bodyPr/>
                    <a:lstStyle/>
                    <a:p>
                      <a:pPr indent="0" lvl="0" marL="0" rtl="0" algn="l">
                        <a:spcBef>
                          <a:spcPts val="0"/>
                        </a:spcBef>
                        <a:spcAft>
                          <a:spcPts val="0"/>
                        </a:spcAft>
                        <a:buNone/>
                      </a:pPr>
                      <a:r>
                        <a:rPr b="1" lang="ja-JP" sz="1800"/>
                        <a:t>key</a:t>
                      </a:r>
                      <a:endParaRPr b="1" sz="18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ja-JP" sz="1800"/>
                        <a:t>主音</a:t>
                      </a:r>
                      <a:endParaRPr b="1" sz="18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23600">
                <a:tc>
                  <a:txBody>
                    <a:bodyPr/>
                    <a:lstStyle/>
                    <a:p>
                      <a:pPr indent="0" lvl="0" marL="0" rtl="0" algn="l">
                        <a:spcBef>
                          <a:spcPts val="0"/>
                        </a:spcBef>
                        <a:spcAft>
                          <a:spcPts val="0"/>
                        </a:spcAft>
                        <a:buNone/>
                      </a:pPr>
                      <a:r>
                        <a:rPr b="1" lang="ja-JP" sz="1800"/>
                        <a:t>time_signature</a:t>
                      </a:r>
                      <a:endParaRPr b="1" sz="18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ja-JP" sz="1800"/>
                        <a:t>拍子</a:t>
                      </a:r>
                      <a:endParaRPr b="1" sz="18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23600">
                <a:tc>
                  <a:txBody>
                    <a:bodyPr/>
                    <a:lstStyle/>
                    <a:p>
                      <a:pPr indent="0" lvl="0" marL="0" rtl="0" algn="l">
                        <a:spcBef>
                          <a:spcPts val="0"/>
                        </a:spcBef>
                        <a:spcAft>
                          <a:spcPts val="0"/>
                        </a:spcAft>
                        <a:buNone/>
                      </a:pPr>
                      <a:r>
                        <a:rPr b="1" lang="ja-JP" sz="1800"/>
                        <a:t>valence</a:t>
                      </a:r>
                      <a:endParaRPr b="1" sz="18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ja-JP" sz="1800"/>
                        <a:t>悲観的か楽観的</a:t>
                      </a:r>
                      <a:endParaRPr b="1" sz="18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CAAC"/>
        </a:solidFill>
      </p:bgPr>
    </p:bg>
    <p:spTree>
      <p:nvGrpSpPr>
        <p:cNvPr id="140" name="Shape 140"/>
        <p:cNvGrpSpPr/>
        <p:nvPr/>
      </p:nvGrpSpPr>
      <p:grpSpPr>
        <a:xfrm>
          <a:off x="0" y="0"/>
          <a:ext cx="0" cy="0"/>
          <a:chOff x="0" y="0"/>
          <a:chExt cx="0" cy="0"/>
        </a:xfrm>
      </p:grpSpPr>
      <p:sp>
        <p:nvSpPr>
          <p:cNvPr id="141" name="Google Shape;141;g14742d22244_5_23"/>
          <p:cNvSpPr/>
          <p:nvPr/>
        </p:nvSpPr>
        <p:spPr>
          <a:xfrm>
            <a:off x="133710" y="103517"/>
            <a:ext cx="11924700" cy="66423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Font typeface="Arial"/>
              <a:buNone/>
            </a:pPr>
            <a:r>
              <a:t/>
            </a:r>
            <a:endParaRPr sz="1800">
              <a:solidFill>
                <a:schemeClr val="lt1"/>
              </a:solidFill>
              <a:latin typeface="Arial"/>
              <a:ea typeface="Arial"/>
              <a:cs typeface="Arial"/>
              <a:sym typeface="Arial"/>
            </a:endParaRPr>
          </a:p>
        </p:txBody>
      </p:sp>
      <p:sp>
        <p:nvSpPr>
          <p:cNvPr id="142" name="Google Shape;142;g14742d22244_5_23"/>
          <p:cNvSpPr txBox="1"/>
          <p:nvPr/>
        </p:nvSpPr>
        <p:spPr>
          <a:xfrm>
            <a:off x="762000" y="1267050"/>
            <a:ext cx="9519000" cy="34305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ja-JP" sz="3200">
                <a:solidFill>
                  <a:schemeClr val="dk1"/>
                </a:solidFill>
              </a:rPr>
              <a:t>分類を行う代表的な機械学習モデル</a:t>
            </a:r>
            <a:endParaRPr sz="3200">
              <a:solidFill>
                <a:schemeClr val="dk1"/>
              </a:solidFill>
            </a:endParaRPr>
          </a:p>
          <a:p>
            <a:pPr indent="0" lvl="0" marL="0" rtl="0" algn="l">
              <a:lnSpc>
                <a:spcPct val="90000"/>
              </a:lnSpc>
              <a:spcBef>
                <a:spcPts val="1000"/>
              </a:spcBef>
              <a:spcAft>
                <a:spcPts val="0"/>
              </a:spcAft>
              <a:buNone/>
            </a:pPr>
            <a:r>
              <a:rPr lang="ja-JP" sz="3200">
                <a:solidFill>
                  <a:schemeClr val="dk1"/>
                </a:solidFill>
              </a:rPr>
              <a:t>・ニューラルネットワーク</a:t>
            </a:r>
            <a:endParaRPr sz="3200">
              <a:solidFill>
                <a:schemeClr val="dk1"/>
              </a:solidFill>
            </a:endParaRPr>
          </a:p>
          <a:p>
            <a:pPr indent="0" lvl="0" marL="0" rtl="0" algn="l">
              <a:lnSpc>
                <a:spcPct val="90000"/>
              </a:lnSpc>
              <a:spcBef>
                <a:spcPts val="1000"/>
              </a:spcBef>
              <a:spcAft>
                <a:spcPts val="0"/>
              </a:spcAft>
              <a:buNone/>
            </a:pPr>
            <a:r>
              <a:rPr lang="ja-JP" sz="3200">
                <a:solidFill>
                  <a:schemeClr val="dk1"/>
                </a:solidFill>
              </a:rPr>
              <a:t>・ランダムフォレスト</a:t>
            </a:r>
            <a:endParaRPr sz="3200">
              <a:solidFill>
                <a:schemeClr val="dk1"/>
              </a:solidFill>
            </a:endParaRPr>
          </a:p>
          <a:p>
            <a:pPr indent="0" lvl="0" marL="0" rtl="0" algn="l">
              <a:lnSpc>
                <a:spcPct val="90000"/>
              </a:lnSpc>
              <a:spcBef>
                <a:spcPts val="1000"/>
              </a:spcBef>
              <a:spcAft>
                <a:spcPts val="0"/>
              </a:spcAft>
              <a:buNone/>
            </a:pPr>
            <a:r>
              <a:rPr lang="ja-JP" sz="3200">
                <a:solidFill>
                  <a:schemeClr val="dk1"/>
                </a:solidFill>
              </a:rPr>
              <a:t>・SVC</a:t>
            </a:r>
            <a:endParaRPr sz="3200">
              <a:solidFill>
                <a:schemeClr val="dk1"/>
              </a:solidFill>
            </a:endParaRPr>
          </a:p>
          <a:p>
            <a:pPr indent="0" lvl="0" marL="0" rtl="0" algn="l">
              <a:lnSpc>
                <a:spcPct val="90000"/>
              </a:lnSpc>
              <a:spcBef>
                <a:spcPts val="1000"/>
              </a:spcBef>
              <a:spcAft>
                <a:spcPts val="0"/>
              </a:spcAft>
              <a:buNone/>
            </a:pPr>
            <a:r>
              <a:rPr lang="ja-JP" sz="3200">
                <a:solidFill>
                  <a:schemeClr val="dk1"/>
                </a:solidFill>
              </a:rPr>
              <a:t>・SGD</a:t>
            </a:r>
            <a:endParaRPr sz="3200">
              <a:solidFill>
                <a:schemeClr val="dk1"/>
              </a:solidFill>
            </a:endParaRPr>
          </a:p>
          <a:p>
            <a:pPr indent="0" lvl="0" marL="0" rtl="0" algn="l">
              <a:lnSpc>
                <a:spcPct val="90000"/>
              </a:lnSpc>
              <a:spcBef>
                <a:spcPts val="1000"/>
              </a:spcBef>
              <a:spcAft>
                <a:spcPts val="0"/>
              </a:spcAft>
              <a:buNone/>
            </a:pPr>
            <a:r>
              <a:t/>
            </a:r>
            <a:endParaRPr sz="2800">
              <a:solidFill>
                <a:schemeClr val="dk1"/>
              </a:solidFill>
            </a:endParaRPr>
          </a:p>
        </p:txBody>
      </p:sp>
      <p:sp>
        <p:nvSpPr>
          <p:cNvPr id="143" name="Google Shape;143;g14742d22244_5_23"/>
          <p:cNvSpPr txBox="1"/>
          <p:nvPr/>
        </p:nvSpPr>
        <p:spPr>
          <a:xfrm>
            <a:off x="762000" y="365775"/>
            <a:ext cx="5303400" cy="79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ja-JP" sz="4400" u="sng">
                <a:solidFill>
                  <a:schemeClr val="dk1"/>
                </a:solidFill>
              </a:rPr>
              <a:t>学習モデルの選定</a:t>
            </a:r>
            <a:endParaRPr sz="4400" u="sng">
              <a:solidFill>
                <a:schemeClr val="dk1"/>
              </a:solidFill>
            </a:endParaRPr>
          </a:p>
        </p:txBody>
      </p:sp>
      <p:sp>
        <p:nvSpPr>
          <p:cNvPr id="144" name="Google Shape;144;g14742d22244_5_23"/>
          <p:cNvSpPr/>
          <p:nvPr/>
        </p:nvSpPr>
        <p:spPr>
          <a:xfrm>
            <a:off x="2138200" y="4170550"/>
            <a:ext cx="711600" cy="794100"/>
          </a:xfrm>
          <a:prstGeom prst="downArrow">
            <a:avLst>
              <a:gd fmla="val 50000" name="adj1"/>
              <a:gd fmla="val 50000" name="adj2"/>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145" name="Google Shape;145;g14742d22244_5_23"/>
          <p:cNvSpPr txBox="1"/>
          <p:nvPr/>
        </p:nvSpPr>
        <p:spPr>
          <a:xfrm>
            <a:off x="762000" y="5070425"/>
            <a:ext cx="8565000" cy="1605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ja-JP" sz="2800">
                <a:solidFill>
                  <a:schemeClr val="dk1"/>
                </a:solidFill>
              </a:rPr>
              <a:t>データセットの特徴を踏まえ、以下の2つを選定</a:t>
            </a:r>
            <a:endParaRPr sz="28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ja-JP" sz="2800">
                <a:solidFill>
                  <a:schemeClr val="dk1"/>
                </a:solidFill>
              </a:rPr>
              <a:t>・ニューラルネットワーク</a:t>
            </a:r>
            <a:endParaRPr sz="2800">
              <a:solidFill>
                <a:schemeClr val="dk1"/>
              </a:solidFill>
            </a:endParaRPr>
          </a:p>
          <a:p>
            <a:pPr indent="0" lvl="0" marL="0" rtl="0" algn="l">
              <a:lnSpc>
                <a:spcPct val="90000"/>
              </a:lnSpc>
              <a:spcBef>
                <a:spcPts val="1000"/>
              </a:spcBef>
              <a:spcAft>
                <a:spcPts val="0"/>
              </a:spcAft>
              <a:buNone/>
            </a:pPr>
            <a:r>
              <a:rPr lang="ja-JP" sz="2800">
                <a:solidFill>
                  <a:schemeClr val="dk1"/>
                </a:solidFill>
              </a:rPr>
              <a:t>・ランダムフォレスト</a:t>
            </a:r>
            <a:endParaRPr sz="2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CAAC"/>
        </a:solidFill>
      </p:bgPr>
    </p:bg>
    <p:spTree>
      <p:nvGrpSpPr>
        <p:cNvPr id="150" name="Shape 150"/>
        <p:cNvGrpSpPr/>
        <p:nvPr/>
      </p:nvGrpSpPr>
      <p:grpSpPr>
        <a:xfrm>
          <a:off x="0" y="0"/>
          <a:ext cx="0" cy="0"/>
          <a:chOff x="0" y="0"/>
          <a:chExt cx="0" cy="0"/>
        </a:xfrm>
      </p:grpSpPr>
      <p:sp>
        <p:nvSpPr>
          <p:cNvPr id="151" name="Google Shape;151;p5"/>
          <p:cNvSpPr/>
          <p:nvPr/>
        </p:nvSpPr>
        <p:spPr>
          <a:xfrm>
            <a:off x="133710" y="82002"/>
            <a:ext cx="11924700" cy="66423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800">
                <a:solidFill>
                  <a:schemeClr val="lt1"/>
                </a:solidFill>
              </a:rPr>
              <a:t>とｋ</a:t>
            </a:r>
            <a:r>
              <a:rPr b="0" i="0" lang="ja-JP" sz="1800" u="none" cap="none" strike="noStrike">
                <a:solidFill>
                  <a:schemeClr val="lt1"/>
                </a:solidFill>
                <a:latin typeface="Arial"/>
                <a:ea typeface="Arial"/>
                <a:cs typeface="Arial"/>
                <a:sym typeface="Arial"/>
              </a:rPr>
              <a:t>三日目</a:t>
            </a:r>
            <a:endParaRPr/>
          </a:p>
        </p:txBody>
      </p:sp>
      <p:sp>
        <p:nvSpPr>
          <p:cNvPr id="152" name="Google Shape;152;p5"/>
          <p:cNvSpPr txBox="1"/>
          <p:nvPr/>
        </p:nvSpPr>
        <p:spPr>
          <a:xfrm>
            <a:off x="839113" y="441075"/>
            <a:ext cx="101490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4800" u="sng">
                <a:solidFill>
                  <a:schemeClr val="dk1"/>
                </a:solidFill>
              </a:rPr>
              <a:t>精度向上に向けた取り組み</a:t>
            </a:r>
            <a:endParaRPr sz="4800" u="sng">
              <a:solidFill>
                <a:schemeClr val="dk1"/>
              </a:solidFill>
            </a:endParaRPr>
          </a:p>
        </p:txBody>
      </p:sp>
      <p:sp>
        <p:nvSpPr>
          <p:cNvPr id="153" name="Google Shape;153;p5"/>
          <p:cNvSpPr txBox="1"/>
          <p:nvPr/>
        </p:nvSpPr>
        <p:spPr>
          <a:xfrm>
            <a:off x="884050" y="1553775"/>
            <a:ext cx="102870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3500"/>
              <a:t>特徴量のスケーリング</a:t>
            </a:r>
            <a:endParaRPr sz="3500"/>
          </a:p>
        </p:txBody>
      </p:sp>
      <p:sp>
        <p:nvSpPr>
          <p:cNvPr id="154" name="Google Shape;154;p5"/>
          <p:cNvSpPr txBox="1"/>
          <p:nvPr/>
        </p:nvSpPr>
        <p:spPr>
          <a:xfrm>
            <a:off x="964400" y="2544950"/>
            <a:ext cx="99120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3000"/>
              <a:t>外れ値が存在する場合に標準化、そうでないものには正規化を行った</a:t>
            </a:r>
            <a:endParaRPr sz="3000"/>
          </a:p>
          <a:p>
            <a:pPr indent="0" lvl="0" marL="0" rtl="0" algn="l">
              <a:spcBef>
                <a:spcPts val="0"/>
              </a:spcBef>
              <a:spcAft>
                <a:spcPts val="0"/>
              </a:spcAft>
              <a:buNone/>
            </a:pPr>
            <a:r>
              <a:rPr lang="ja-JP" sz="3000"/>
              <a:t>・正規化(最小値を0、最大値を1とする)</a:t>
            </a:r>
            <a:endParaRPr sz="3000"/>
          </a:p>
          <a:p>
            <a:pPr indent="457200" lvl="0" marL="0" rtl="0" algn="l">
              <a:spcBef>
                <a:spcPts val="0"/>
              </a:spcBef>
              <a:spcAft>
                <a:spcPts val="0"/>
              </a:spcAft>
              <a:buNone/>
            </a:pPr>
            <a:r>
              <a:rPr lang="ja-JP" sz="3000"/>
              <a:t>・音量・音圧</a:t>
            </a:r>
            <a:endParaRPr sz="3000"/>
          </a:p>
          <a:p>
            <a:pPr indent="0" lvl="0" marL="0" rtl="0" algn="l">
              <a:spcBef>
                <a:spcPts val="0"/>
              </a:spcBef>
              <a:spcAft>
                <a:spcPts val="0"/>
              </a:spcAft>
              <a:buNone/>
            </a:pPr>
            <a:r>
              <a:rPr lang="ja-JP" sz="3000"/>
              <a:t>・標準化(平均を0、分散を1とする)</a:t>
            </a:r>
            <a:endParaRPr sz="3000"/>
          </a:p>
          <a:p>
            <a:pPr indent="0" lvl="0" marL="457200" rtl="0" algn="l">
              <a:spcBef>
                <a:spcPts val="0"/>
              </a:spcBef>
              <a:spcAft>
                <a:spcPts val="0"/>
              </a:spcAft>
              <a:buNone/>
            </a:pPr>
            <a:r>
              <a:rPr lang="ja-JP" sz="3000"/>
              <a:t>・曲の人気度、歌声の割合</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CAAC"/>
        </a:solidFill>
      </p:bgPr>
    </p:bg>
    <p:spTree>
      <p:nvGrpSpPr>
        <p:cNvPr id="159" name="Shape 159"/>
        <p:cNvGrpSpPr/>
        <p:nvPr/>
      </p:nvGrpSpPr>
      <p:grpSpPr>
        <a:xfrm>
          <a:off x="0" y="0"/>
          <a:ext cx="0" cy="0"/>
          <a:chOff x="0" y="0"/>
          <a:chExt cx="0" cy="0"/>
        </a:xfrm>
      </p:grpSpPr>
      <p:sp>
        <p:nvSpPr>
          <p:cNvPr id="160" name="Google Shape;160;g148123decd9_3_14"/>
          <p:cNvSpPr/>
          <p:nvPr/>
        </p:nvSpPr>
        <p:spPr>
          <a:xfrm>
            <a:off x="133710" y="82002"/>
            <a:ext cx="11924700" cy="66423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800">
                <a:solidFill>
                  <a:schemeClr val="lt1"/>
                </a:solidFill>
              </a:rPr>
              <a:t>とｋ</a:t>
            </a:r>
            <a:r>
              <a:rPr b="0" i="0" lang="ja-JP" sz="1800" u="none" cap="none" strike="noStrike">
                <a:solidFill>
                  <a:schemeClr val="lt1"/>
                </a:solidFill>
                <a:latin typeface="Arial"/>
                <a:ea typeface="Arial"/>
                <a:cs typeface="Arial"/>
                <a:sym typeface="Arial"/>
              </a:rPr>
              <a:t>三日目</a:t>
            </a:r>
            <a:endParaRPr/>
          </a:p>
        </p:txBody>
      </p:sp>
      <p:sp>
        <p:nvSpPr>
          <p:cNvPr id="161" name="Google Shape;161;g148123decd9_3_14"/>
          <p:cNvSpPr txBox="1"/>
          <p:nvPr/>
        </p:nvSpPr>
        <p:spPr>
          <a:xfrm>
            <a:off x="839125" y="441075"/>
            <a:ext cx="75867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4800" u="sng">
                <a:solidFill>
                  <a:schemeClr val="dk1"/>
                </a:solidFill>
              </a:rPr>
              <a:t>精度向上に向けた取り組み</a:t>
            </a:r>
            <a:endParaRPr sz="4800" u="sng">
              <a:solidFill>
                <a:schemeClr val="dk1"/>
              </a:solidFill>
            </a:endParaRPr>
          </a:p>
        </p:txBody>
      </p:sp>
      <p:sp>
        <p:nvSpPr>
          <p:cNvPr id="162" name="Google Shape;162;g148123decd9_3_14"/>
          <p:cNvSpPr txBox="1"/>
          <p:nvPr/>
        </p:nvSpPr>
        <p:spPr>
          <a:xfrm>
            <a:off x="375050" y="1580550"/>
            <a:ext cx="1098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63" name="Google Shape;163;g148123decd9_3_14"/>
          <p:cNvSpPr txBox="1"/>
          <p:nvPr/>
        </p:nvSpPr>
        <p:spPr>
          <a:xfrm>
            <a:off x="839125" y="1580550"/>
            <a:ext cx="103704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3200"/>
              <a:t>この時点の精度</a:t>
            </a:r>
            <a:endParaRPr sz="3200"/>
          </a:p>
          <a:p>
            <a:pPr indent="0" lvl="0" marL="0" rtl="0" algn="l">
              <a:spcBef>
                <a:spcPts val="0"/>
              </a:spcBef>
              <a:spcAft>
                <a:spcPts val="0"/>
              </a:spcAft>
              <a:buNone/>
            </a:pPr>
            <a:r>
              <a:t/>
            </a:r>
            <a:endParaRPr sz="3200"/>
          </a:p>
          <a:p>
            <a:pPr indent="0" lvl="0" marL="0" rtl="0" algn="l">
              <a:spcBef>
                <a:spcPts val="0"/>
              </a:spcBef>
              <a:spcAft>
                <a:spcPts val="0"/>
              </a:spcAft>
              <a:buNone/>
            </a:pPr>
            <a:r>
              <a:rPr lang="ja-JP" sz="3200"/>
              <a:t>ニューラルネットワーク</a:t>
            </a:r>
            <a:endParaRPr sz="3200"/>
          </a:p>
          <a:p>
            <a:pPr indent="0" lvl="0" marL="0" rtl="0" algn="l">
              <a:spcBef>
                <a:spcPts val="0"/>
              </a:spcBef>
              <a:spcAft>
                <a:spcPts val="0"/>
              </a:spcAft>
              <a:buNone/>
            </a:pPr>
            <a:r>
              <a:rPr lang="ja-JP" sz="3200"/>
              <a:t>・42%程度</a:t>
            </a:r>
            <a:endParaRPr sz="3200"/>
          </a:p>
          <a:p>
            <a:pPr indent="0" lvl="0" marL="0" rtl="0" algn="l">
              <a:spcBef>
                <a:spcPts val="0"/>
              </a:spcBef>
              <a:spcAft>
                <a:spcPts val="0"/>
              </a:spcAft>
              <a:buNone/>
            </a:pPr>
            <a:r>
              <a:t/>
            </a:r>
            <a:endParaRPr sz="3200"/>
          </a:p>
          <a:p>
            <a:pPr indent="0" lvl="0" marL="0" rtl="0" algn="l">
              <a:spcBef>
                <a:spcPts val="0"/>
              </a:spcBef>
              <a:spcAft>
                <a:spcPts val="0"/>
              </a:spcAft>
              <a:buNone/>
            </a:pPr>
            <a:r>
              <a:rPr lang="ja-JP" sz="3200"/>
              <a:t>ランダムフォレスト</a:t>
            </a:r>
            <a:endParaRPr sz="3200"/>
          </a:p>
          <a:p>
            <a:pPr indent="0" lvl="0" marL="0" rtl="0" algn="l">
              <a:spcBef>
                <a:spcPts val="0"/>
              </a:spcBef>
              <a:spcAft>
                <a:spcPts val="0"/>
              </a:spcAft>
              <a:buNone/>
            </a:pPr>
            <a:r>
              <a:rPr lang="ja-JP" sz="3200"/>
              <a:t>・37%</a:t>
            </a:r>
            <a:r>
              <a:rPr lang="ja-JP" sz="3200"/>
              <a:t>程度</a:t>
            </a:r>
            <a:endParaRPr sz="3200"/>
          </a:p>
        </p:txBody>
      </p:sp>
    </p:spTree>
  </p:cSld>
  <p:clrMapOvr>
    <a:masterClrMapping/>
  </p:clrMapOvr>
</p:sld>
</file>

<file path=ppt/theme/theme1.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2021-03-03T05:48:07Z</dcterms:created>
  <dc:creator>和志</dc:creator>
</cp:coreProperties>
</file>