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73"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6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23/01/2020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75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23/01/2020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34170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23/01/2020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64194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23/01/2020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3475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2BAC8DE-2358-43B6-A698-F3A3425B1C6C}" type="datetimeFigureOut">
              <a:rPr lang="pt-BR" smtClean="0"/>
              <a:t>23/01/2020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9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2BAC8DE-2358-43B6-A698-F3A3425B1C6C}" type="datetimeFigureOut">
              <a:rPr lang="pt-BR" smtClean="0"/>
              <a:t>23/01/2020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48548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2BAC8DE-2358-43B6-A698-F3A3425B1C6C}" type="datetimeFigureOut">
              <a:rPr lang="pt-BR" smtClean="0"/>
              <a:t>23/01/2020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2976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2BAC8DE-2358-43B6-A698-F3A3425B1C6C}" type="datetimeFigureOut">
              <a:rPr lang="pt-BR" smtClean="0"/>
              <a:t>23/01/2020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51921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BAC8DE-2358-43B6-A698-F3A3425B1C6C}" type="datetimeFigureOut">
              <a:rPr lang="pt-BR" smtClean="0"/>
              <a:t>23/01/2020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73059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BAC8DE-2358-43B6-A698-F3A3425B1C6C}" type="datetimeFigureOut">
              <a:rPr lang="pt-BR" smtClean="0"/>
              <a:t>23/01/2020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1A6836-F67E-4249-B695-563745C1E7FE}" type="slidenum">
              <a:rPr lang="pt-BR" smtClean="0"/>
              <a:t>‹nº›</a:t>
            </a:fld>
            <a:endParaRPr lang="pt-BR"/>
          </a:p>
        </p:txBody>
      </p:sp>
    </p:spTree>
    <p:extLst>
      <p:ext uri="{BB962C8B-B14F-4D97-AF65-F5344CB8AC3E}">
        <p14:creationId xmlns:p14="http://schemas.microsoft.com/office/powerpoint/2010/main" val="356087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2BAC8DE-2358-43B6-A698-F3A3425B1C6C}" type="datetimeFigureOut">
              <a:rPr lang="pt-BR" smtClean="0"/>
              <a:t>23/01/2020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9544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BAC8DE-2358-43B6-A698-F3A3425B1C6C}" type="datetimeFigureOut">
              <a:rPr lang="pt-BR" smtClean="0"/>
              <a:t>23/01/2020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1A6836-F67E-4249-B695-563745C1E7FE}"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403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B351C5-8967-4419-B826-8547764D0AF0}"/>
              </a:ext>
            </a:extLst>
          </p:cNvPr>
          <p:cNvSpPr>
            <a:spLocks noGrp="1"/>
          </p:cNvSpPr>
          <p:nvPr>
            <p:ph type="ctrTitle"/>
          </p:nvPr>
        </p:nvSpPr>
        <p:spPr>
          <a:xfrm>
            <a:off x="5220928" y="965200"/>
            <a:ext cx="5999002" cy="4927600"/>
          </a:xfrm>
        </p:spPr>
        <p:txBody>
          <a:bodyPr anchor="ctr">
            <a:normAutofit/>
          </a:bodyPr>
          <a:lstStyle/>
          <a:p>
            <a:r>
              <a:rPr lang="pt-BR" dirty="0">
                <a:solidFill>
                  <a:schemeClr val="tx2"/>
                </a:solidFill>
              </a:rPr>
              <a:t>Reuso de Software e Componentes</a:t>
            </a:r>
          </a:p>
        </p:txBody>
      </p:sp>
      <p:sp>
        <p:nvSpPr>
          <p:cNvPr id="15"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0575020D-8422-4079-A47C-FA0F87B28617}"/>
              </a:ext>
            </a:extLst>
          </p:cNvPr>
          <p:cNvSpPr>
            <a:spLocks noGrp="1"/>
          </p:cNvSpPr>
          <p:nvPr>
            <p:ph type="subTitle" idx="1"/>
          </p:nvPr>
        </p:nvSpPr>
        <p:spPr>
          <a:xfrm>
            <a:off x="823356" y="1159565"/>
            <a:ext cx="2938022" cy="4439055"/>
          </a:xfrm>
        </p:spPr>
        <p:txBody>
          <a:bodyPr anchor="ctr">
            <a:normAutofit/>
          </a:bodyPr>
          <a:lstStyle/>
          <a:p>
            <a:r>
              <a:rPr lang="pt-BR" b="1" dirty="0">
                <a:solidFill>
                  <a:srgbClr val="FFFFFF"/>
                </a:solidFill>
              </a:rPr>
              <a:t>Prof. Celso M. Furtado</a:t>
            </a:r>
          </a:p>
        </p:txBody>
      </p:sp>
      <p:sp>
        <p:nvSpPr>
          <p:cNvPr id="16"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ixaDeTexto 3">
            <a:extLst>
              <a:ext uri="{FF2B5EF4-FFF2-40B4-BE49-F238E27FC236}">
                <a16:creationId xmlns:a16="http://schemas.microsoft.com/office/drawing/2014/main" id="{9659A2DF-8F4E-48A7-8112-BD0A0ED9F69A}"/>
              </a:ext>
            </a:extLst>
          </p:cNvPr>
          <p:cNvSpPr txBox="1"/>
          <p:nvPr/>
        </p:nvSpPr>
        <p:spPr>
          <a:xfrm>
            <a:off x="1788090" y="6061466"/>
            <a:ext cx="2779866" cy="738664"/>
          </a:xfrm>
          <a:prstGeom prst="rect">
            <a:avLst/>
          </a:prstGeom>
          <a:noFill/>
        </p:spPr>
        <p:txBody>
          <a:bodyPr wrap="square" rtlCol="0">
            <a:spAutoFit/>
          </a:bodyPr>
          <a:lstStyle/>
          <a:p>
            <a:pPr algn="r"/>
            <a:r>
              <a:rPr lang="pt-BR" sz="1400" b="1" dirty="0">
                <a:solidFill>
                  <a:schemeClr val="bg1"/>
                </a:solidFill>
              </a:rPr>
              <a:t>Bibliografia</a:t>
            </a:r>
          </a:p>
          <a:p>
            <a:pPr algn="r"/>
            <a:r>
              <a:rPr lang="pt-BR" sz="1400" dirty="0">
                <a:solidFill>
                  <a:schemeClr val="bg1"/>
                </a:solidFill>
              </a:rPr>
              <a:t>Engenharia de Software</a:t>
            </a:r>
          </a:p>
          <a:p>
            <a:pPr algn="r"/>
            <a:r>
              <a:rPr lang="pt-BR" sz="1400" dirty="0">
                <a:solidFill>
                  <a:schemeClr val="bg1"/>
                </a:solidFill>
              </a:rPr>
              <a:t>Ian Sommerville – 9ª Edição</a:t>
            </a:r>
          </a:p>
        </p:txBody>
      </p:sp>
    </p:spTree>
    <p:extLst>
      <p:ext uri="{BB962C8B-B14F-4D97-AF65-F5344CB8AC3E}">
        <p14:creationId xmlns:p14="http://schemas.microsoft.com/office/powerpoint/2010/main" val="101338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normAutofit/>
          </a:bodyPr>
          <a:lstStyle/>
          <a:p>
            <a:r>
              <a:rPr lang="pt-BR" b="1" dirty="0"/>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9598682" cy="4023360"/>
          </a:xfrm>
        </p:spPr>
        <p:txBody>
          <a:bodyPr>
            <a:normAutofit/>
          </a:bodyPr>
          <a:lstStyle/>
          <a:p>
            <a:r>
              <a:rPr lang="pt-BR" sz="2600" b="1" dirty="0">
                <a:solidFill>
                  <a:srgbClr val="C00000"/>
                </a:solidFill>
              </a:rPr>
              <a:t>3 – Reuso de objetos e funções</a:t>
            </a:r>
          </a:p>
          <a:p>
            <a:endParaRPr lang="pt-BR" dirty="0"/>
          </a:p>
          <a:p>
            <a:r>
              <a:rPr lang="pt-BR" dirty="0"/>
              <a:t>Um componente que implementa uma única função, como o cálculo de juros ou uma classe de objeto podem ser reusados;</a:t>
            </a:r>
          </a:p>
          <a:p>
            <a:r>
              <a:rPr lang="pt-BR" dirty="0"/>
              <a:t>É uma forma de reuso bastante comum nos últimos 40 anos;</a:t>
            </a:r>
          </a:p>
          <a:p>
            <a:r>
              <a:rPr lang="pt-BR" dirty="0"/>
              <a:t>Muitas bibliotecas de funções e classes estão disponíveis gratuitamente.</a:t>
            </a:r>
          </a:p>
        </p:txBody>
      </p:sp>
    </p:spTree>
    <p:extLst>
      <p:ext uri="{BB962C8B-B14F-4D97-AF65-F5344CB8AC3E}">
        <p14:creationId xmlns:p14="http://schemas.microsoft.com/office/powerpoint/2010/main" val="233996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Os componentes e os sistemas de software são potencialmente reutilizáveis, mas, algumas vezes, a sua natureza específica significa que é caro modifica-los para uma nova situação;</a:t>
            </a:r>
          </a:p>
          <a:p>
            <a:r>
              <a:rPr lang="pt-BR" sz="2800" dirty="0"/>
              <a:t>Outra forma, complementar de reuso é o </a:t>
            </a:r>
            <a:r>
              <a:rPr lang="pt-BR" sz="2800" b="1" dirty="0">
                <a:solidFill>
                  <a:srgbClr val="C00000"/>
                </a:solidFill>
              </a:rPr>
              <a:t>reuso de conceito</a:t>
            </a:r>
            <a:r>
              <a:rPr lang="pt-BR" sz="2800" dirty="0"/>
              <a:t>, em que, em vez de reusar um componente de software, você reusa uma ideia, uma forma, um trabalho ou um algoritmo;</a:t>
            </a:r>
          </a:p>
          <a:p>
            <a:r>
              <a:rPr lang="pt-BR" sz="2800" dirty="0"/>
              <a:t>O conceito de reuso pode ser incorporado em abordagens como padrões de projeto, produtos configuráveis de sistema e geradores de programa.</a:t>
            </a:r>
          </a:p>
        </p:txBody>
      </p:sp>
    </p:spTree>
    <p:extLst>
      <p:ext uri="{BB962C8B-B14F-4D97-AF65-F5344CB8AC3E}">
        <p14:creationId xmlns:p14="http://schemas.microsoft.com/office/powerpoint/2010/main" val="152591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redução de custos é apenas uma das vantagens do reuso de software. Há outras vantagens;</a:t>
            </a:r>
          </a:p>
          <a:p>
            <a:r>
              <a:rPr lang="pt-BR" sz="2800" dirty="0"/>
              <a:t>Mas, há custos e problemas associados ao reuso. Existe um custo significativo associado ao processo de compreender se, em determinada situação, um componente é adequado para reuso;</a:t>
            </a:r>
          </a:p>
          <a:p>
            <a:r>
              <a:rPr lang="pt-BR" sz="2800" dirty="0"/>
              <a:t>É necessário garantir que a reutilização do componente é confiável, portanto, serão necessários testes que gerarão custos;</a:t>
            </a:r>
          </a:p>
          <a:p>
            <a:r>
              <a:rPr lang="pt-BR" sz="2800" dirty="0"/>
              <a:t>Ou seja, </a:t>
            </a:r>
            <a:r>
              <a:rPr lang="pt-BR" sz="2800" b="1" dirty="0">
                <a:solidFill>
                  <a:srgbClr val="FF0000"/>
                </a:solidFill>
              </a:rPr>
              <a:t>a redução de custos pode ser menor do que a prevista!</a:t>
            </a:r>
          </a:p>
        </p:txBody>
      </p:sp>
    </p:spTree>
    <p:extLst>
      <p:ext uri="{BB962C8B-B14F-4D97-AF65-F5344CB8AC3E}">
        <p14:creationId xmlns:p14="http://schemas.microsoft.com/office/powerpoint/2010/main" val="200069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00B050"/>
                </a:solidFill>
              </a:rPr>
              <a:t>Benefícios</a:t>
            </a:r>
            <a:r>
              <a:rPr lang="pt-BR" sz="2800" b="1" dirty="0"/>
              <a:t> do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780082939"/>
              </p:ext>
            </p:extLst>
          </p:nvPr>
        </p:nvGraphicFramePr>
        <p:xfrm>
          <a:off x="242597" y="2281806"/>
          <a:ext cx="11756570" cy="4308494"/>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741191">
                <a:tc>
                  <a:txBody>
                    <a:bodyPr/>
                    <a:lstStyle/>
                    <a:p>
                      <a:r>
                        <a:rPr lang="pt-BR" dirty="0"/>
                        <a:t>BENEFÍCIO</a:t>
                      </a:r>
                    </a:p>
                  </a:txBody>
                  <a:tcPr/>
                </a:tc>
                <a:tc>
                  <a:txBody>
                    <a:bodyPr/>
                    <a:lstStyle/>
                    <a:p>
                      <a:r>
                        <a:rPr lang="pt-BR" dirty="0"/>
                        <a:t>EXPLICAÇÃO</a:t>
                      </a:r>
                    </a:p>
                  </a:txBody>
                  <a:tcPr/>
                </a:tc>
                <a:extLst>
                  <a:ext uri="{0D108BD9-81ED-4DB2-BD59-A6C34878D82A}">
                    <a16:rowId xmlns:a16="http://schemas.microsoft.com/office/drawing/2014/main" val="2730187512"/>
                  </a:ext>
                </a:extLst>
              </a:tr>
              <a:tr h="429330">
                <a:tc>
                  <a:txBody>
                    <a:bodyPr/>
                    <a:lstStyle/>
                    <a:p>
                      <a:r>
                        <a:rPr lang="pt-BR" b="1" dirty="0"/>
                        <a:t>Confiança aumentada</a:t>
                      </a:r>
                    </a:p>
                  </a:txBody>
                  <a:tcPr anchor="ctr"/>
                </a:tc>
                <a:tc>
                  <a:txBody>
                    <a:bodyPr/>
                    <a:lstStyle/>
                    <a:p>
                      <a:r>
                        <a:rPr lang="pt-BR" dirty="0"/>
                        <a:t>Já foram testados em sistemas em funcionamento.</a:t>
                      </a:r>
                    </a:p>
                  </a:txBody>
                  <a:tcPr/>
                </a:tc>
                <a:extLst>
                  <a:ext uri="{0D108BD9-81ED-4DB2-BD59-A6C34878D82A}">
                    <a16:rowId xmlns:a16="http://schemas.microsoft.com/office/drawing/2014/main" val="2517434431"/>
                  </a:ext>
                </a:extLst>
              </a:tr>
              <a:tr h="741191">
                <a:tc>
                  <a:txBody>
                    <a:bodyPr/>
                    <a:lstStyle/>
                    <a:p>
                      <a:r>
                        <a:rPr lang="pt-BR" b="1" dirty="0"/>
                        <a:t>Risco de processo reduzido</a:t>
                      </a:r>
                    </a:p>
                  </a:txBody>
                  <a:tcPr anchor="ctr"/>
                </a:tc>
                <a:tc>
                  <a:txBody>
                    <a:bodyPr/>
                    <a:lstStyle/>
                    <a:p>
                      <a:r>
                        <a:rPr lang="pt-BR" dirty="0"/>
                        <a:t>O custo do software existente já é conhecido. Os custos de desenvolvimento envolve julgamento. Assim reduz a margem de erro.</a:t>
                      </a:r>
                    </a:p>
                  </a:txBody>
                  <a:tcPr/>
                </a:tc>
                <a:extLst>
                  <a:ext uri="{0D108BD9-81ED-4DB2-BD59-A6C34878D82A}">
                    <a16:rowId xmlns:a16="http://schemas.microsoft.com/office/drawing/2014/main" val="671153912"/>
                  </a:ext>
                </a:extLst>
              </a:tr>
              <a:tr h="741191">
                <a:tc>
                  <a:txBody>
                    <a:bodyPr/>
                    <a:lstStyle/>
                    <a:p>
                      <a:r>
                        <a:rPr lang="pt-BR" b="1" dirty="0"/>
                        <a:t>Uso eficaz de especialistas</a:t>
                      </a:r>
                    </a:p>
                  </a:txBody>
                  <a:tcPr anchor="ctr"/>
                </a:tc>
                <a:tc>
                  <a:txBody>
                    <a:bodyPr/>
                    <a:lstStyle/>
                    <a:p>
                      <a:r>
                        <a:rPr lang="pt-BR" dirty="0"/>
                        <a:t>Em vez de repetir o mesmo trabalho, os especialistas podem desenvolver softwares reutilizáveis que encapsulem seu conhecimento.</a:t>
                      </a:r>
                    </a:p>
                  </a:txBody>
                  <a:tcPr/>
                </a:tc>
                <a:extLst>
                  <a:ext uri="{0D108BD9-81ED-4DB2-BD59-A6C34878D82A}">
                    <a16:rowId xmlns:a16="http://schemas.microsoft.com/office/drawing/2014/main" val="1086638735"/>
                  </a:ext>
                </a:extLst>
              </a:tr>
              <a:tr h="741191">
                <a:tc>
                  <a:txBody>
                    <a:bodyPr/>
                    <a:lstStyle/>
                    <a:p>
                      <a:r>
                        <a:rPr lang="pt-BR" b="1" dirty="0"/>
                        <a:t>Conformidade com padrões</a:t>
                      </a:r>
                    </a:p>
                  </a:txBody>
                  <a:tcPr anchor="ctr"/>
                </a:tc>
                <a:tc>
                  <a:txBody>
                    <a:bodyPr/>
                    <a:lstStyle/>
                    <a:p>
                      <a:r>
                        <a:rPr lang="pt-BR" dirty="0"/>
                        <a:t>Componentes como interface de usuário podem ser implementados como componentes reutilizáveis. Assim, todas as interfaces de usuário apresentaram os mesmos formatos e são familiares aos usuários.</a:t>
                      </a:r>
                    </a:p>
                  </a:txBody>
                  <a:tcPr/>
                </a:tc>
                <a:extLst>
                  <a:ext uri="{0D108BD9-81ED-4DB2-BD59-A6C34878D82A}">
                    <a16:rowId xmlns:a16="http://schemas.microsoft.com/office/drawing/2014/main" val="1845763771"/>
                  </a:ext>
                </a:extLst>
              </a:tr>
              <a:tr h="741191">
                <a:tc>
                  <a:txBody>
                    <a:bodyPr/>
                    <a:lstStyle/>
                    <a:p>
                      <a:r>
                        <a:rPr lang="pt-BR" b="1" dirty="0"/>
                        <a:t>Desenvolvimento acelerado</a:t>
                      </a:r>
                    </a:p>
                  </a:txBody>
                  <a:tcPr anchor="ctr"/>
                </a:tc>
                <a:tc>
                  <a:txBody>
                    <a:bodyPr/>
                    <a:lstStyle/>
                    <a:p>
                      <a:r>
                        <a:rPr lang="pt-BR" dirty="0"/>
                        <a:t>Os custos gerais de desenvolvimento, muitas vezes, não são tão importantes quanto entregar um sistema o mais rápido possível. O reuso diminui o tempo.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123975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FF0000"/>
                </a:solidFill>
              </a:rPr>
              <a:t>Problemas</a:t>
            </a:r>
            <a:r>
              <a:rPr lang="pt-BR" sz="2800" b="1" dirty="0"/>
              <a:t> com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2916992242"/>
              </p:ext>
            </p:extLst>
          </p:nvPr>
        </p:nvGraphicFramePr>
        <p:xfrm>
          <a:off x="242597" y="2281806"/>
          <a:ext cx="11756570" cy="4219498"/>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302003">
                <a:tc>
                  <a:txBody>
                    <a:bodyPr/>
                    <a:lstStyle/>
                    <a:p>
                      <a:r>
                        <a:rPr lang="pt-BR" sz="1600" dirty="0"/>
                        <a:t>BENEFÍCIO</a:t>
                      </a:r>
                    </a:p>
                  </a:txBody>
                  <a:tcPr/>
                </a:tc>
                <a:tc>
                  <a:txBody>
                    <a:bodyPr/>
                    <a:lstStyle/>
                    <a:p>
                      <a:r>
                        <a:rPr lang="pt-BR" sz="1600" dirty="0"/>
                        <a:t>EXPLICAÇÃO</a:t>
                      </a:r>
                    </a:p>
                  </a:txBody>
                  <a:tcPr/>
                </a:tc>
                <a:extLst>
                  <a:ext uri="{0D108BD9-81ED-4DB2-BD59-A6C34878D82A}">
                    <a16:rowId xmlns:a16="http://schemas.microsoft.com/office/drawing/2014/main" val="2730187512"/>
                  </a:ext>
                </a:extLst>
              </a:tr>
              <a:tr h="429330">
                <a:tc>
                  <a:txBody>
                    <a:bodyPr/>
                    <a:lstStyle/>
                    <a:p>
                      <a:r>
                        <a:rPr lang="pt-BR" sz="1600" b="1" dirty="0"/>
                        <a:t>Maior custo de manutenção</a:t>
                      </a:r>
                    </a:p>
                  </a:txBody>
                  <a:tcPr anchor="ctr"/>
                </a:tc>
                <a:tc>
                  <a:txBody>
                    <a:bodyPr/>
                    <a:lstStyle/>
                    <a:p>
                      <a:r>
                        <a:rPr lang="pt-BR" sz="1600" dirty="0"/>
                        <a:t>Se o código fonte do componente não estiver disponível os elementos reusados podem tornar-se cada vez mais incompatíveis com as alterações do sistema.</a:t>
                      </a:r>
                    </a:p>
                  </a:txBody>
                  <a:tcPr/>
                </a:tc>
                <a:extLst>
                  <a:ext uri="{0D108BD9-81ED-4DB2-BD59-A6C34878D82A}">
                    <a16:rowId xmlns:a16="http://schemas.microsoft.com/office/drawing/2014/main" val="2517434431"/>
                  </a:ext>
                </a:extLst>
              </a:tr>
              <a:tr h="592378">
                <a:tc>
                  <a:txBody>
                    <a:bodyPr/>
                    <a:lstStyle/>
                    <a:p>
                      <a:r>
                        <a:rPr lang="pt-BR" sz="1600" b="1" dirty="0"/>
                        <a:t>Falta de ferramentas de suporte</a:t>
                      </a:r>
                    </a:p>
                  </a:txBody>
                  <a:tcPr anchor="ctr"/>
                </a:tc>
                <a:tc>
                  <a:txBody>
                    <a:bodyPr/>
                    <a:lstStyle/>
                    <a:p>
                      <a:r>
                        <a:rPr lang="pt-BR" sz="1600" dirty="0"/>
                        <a:t>Algumas ferramentas de software não suportam o desenvolvimento com reuso. Pode ser difícil ou impossível integrar essas ferramentas com um sistema de biblioteca de componentes.</a:t>
                      </a:r>
                    </a:p>
                  </a:txBody>
                  <a:tcPr/>
                </a:tc>
                <a:extLst>
                  <a:ext uri="{0D108BD9-81ED-4DB2-BD59-A6C34878D82A}">
                    <a16:rowId xmlns:a16="http://schemas.microsoft.com/office/drawing/2014/main" val="671153912"/>
                  </a:ext>
                </a:extLst>
              </a:tr>
              <a:tr h="741191">
                <a:tc>
                  <a:txBody>
                    <a:bodyPr/>
                    <a:lstStyle/>
                    <a:p>
                      <a:r>
                        <a:rPr lang="pt-BR" sz="1600" b="1" dirty="0"/>
                        <a:t>Síndrome do ‘</a:t>
                      </a:r>
                      <a:r>
                        <a:rPr lang="pt-BR" sz="1600" b="1" dirty="0">
                          <a:solidFill>
                            <a:srgbClr val="FF0000"/>
                          </a:solidFill>
                        </a:rPr>
                        <a:t>não-inventado-aqui</a:t>
                      </a:r>
                      <a:r>
                        <a:rPr lang="pt-BR" sz="1600" b="1" dirty="0"/>
                        <a:t>’</a:t>
                      </a:r>
                    </a:p>
                  </a:txBody>
                  <a:tcPr anchor="ctr"/>
                </a:tc>
                <a:tc>
                  <a:txBody>
                    <a:bodyPr/>
                    <a:lstStyle/>
                    <a:p>
                      <a:r>
                        <a:rPr lang="pt-BR" sz="1600" dirty="0"/>
                        <a:t>Alguns desenvolvedores preferem reescrever componentes, pois acreditam poder melhorá-los. Isso tem a ver, parcialmente, com aumentar a confiança e, parcialmente, com o fato de que escrever softwares originais é considerado mais desafiador do que reusar softwares de outras pessoas.</a:t>
                      </a:r>
                    </a:p>
                  </a:txBody>
                  <a:tcPr/>
                </a:tc>
                <a:extLst>
                  <a:ext uri="{0D108BD9-81ED-4DB2-BD59-A6C34878D82A}">
                    <a16:rowId xmlns:a16="http://schemas.microsoft.com/office/drawing/2014/main" val="1086638735"/>
                  </a:ext>
                </a:extLst>
              </a:tr>
              <a:tr h="741191">
                <a:tc>
                  <a:txBody>
                    <a:bodyPr/>
                    <a:lstStyle/>
                    <a:p>
                      <a:r>
                        <a:rPr lang="pt-BR" sz="1600" b="1" dirty="0"/>
                        <a:t>Criação, manutenção e uso de uma biblioteca de componentes</a:t>
                      </a:r>
                    </a:p>
                  </a:txBody>
                  <a:tcPr anchor="ctr"/>
                </a:tc>
                <a:tc>
                  <a:txBody>
                    <a:bodyPr/>
                    <a:lstStyle/>
                    <a:p>
                      <a:r>
                        <a:rPr lang="pt-BR" sz="1600" dirty="0"/>
                        <a:t>Preencher uma biblioteca de componentes reusáveis e garantir que desenvolvedores de software possam utilizar essas bibliotecas pode ser caro. Processos de software precisam ser adaptados para garantir que a biblioteca possa ser usada.</a:t>
                      </a:r>
                    </a:p>
                  </a:txBody>
                  <a:tcPr/>
                </a:tc>
                <a:extLst>
                  <a:ext uri="{0D108BD9-81ED-4DB2-BD59-A6C34878D82A}">
                    <a16:rowId xmlns:a16="http://schemas.microsoft.com/office/drawing/2014/main" val="1845763771"/>
                  </a:ext>
                </a:extLst>
              </a:tr>
              <a:tr h="741191">
                <a:tc>
                  <a:txBody>
                    <a:bodyPr/>
                    <a:lstStyle/>
                    <a:p>
                      <a:r>
                        <a:rPr lang="pt-BR" sz="1600" b="1" dirty="0"/>
                        <a:t>Encontrar, compreender e adaptar os componentes reutilizáveis</a:t>
                      </a:r>
                    </a:p>
                  </a:txBody>
                  <a:tcPr anchor="ctr"/>
                </a:tc>
                <a:tc>
                  <a:txBody>
                    <a:bodyPr/>
                    <a:lstStyle/>
                    <a:p>
                      <a:r>
                        <a:rPr lang="pt-BR" sz="1600" dirty="0"/>
                        <a:t>Componentes de software precisam ser descobertos em uma biblioteca, compreendidos e, às vezes, adaptados para trabalhar em um novo ambiente. Os engenheiros precisam ser confiantes de que encontrarão na biblioteca um componente, antes de incluírem a pesquisa de componente como parte de seu processo normal de desenvolvimento.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212044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Os processos de desenvolvimento de software precisam ser adaptados para reuso;</a:t>
            </a:r>
          </a:p>
          <a:p>
            <a:r>
              <a:rPr lang="pt-BR" sz="3200" dirty="0"/>
              <a:t>É necessário um estágio de refinamento dos requisitos de sistema para refletir o software reutilizável que esteja disponível;</a:t>
            </a:r>
          </a:p>
          <a:p>
            <a:r>
              <a:rPr lang="pt-BR" sz="3200" dirty="0"/>
              <a:t>Também deverão ser incluídas, nos estágios de projeto, atividades explícitas para procurar e avaliar componentes candidatos ao reuso.</a:t>
            </a:r>
          </a:p>
        </p:txBody>
      </p:sp>
    </p:spTree>
    <p:extLst>
      <p:ext uri="{BB962C8B-B14F-4D97-AF65-F5344CB8AC3E}">
        <p14:creationId xmlns:p14="http://schemas.microsoft.com/office/powerpoint/2010/main" val="63510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a:bodyPr>
          <a:lstStyle/>
          <a:p>
            <a:r>
              <a:rPr lang="pt-BR" sz="3200" dirty="0"/>
              <a:t>O reuso de software é mais eficaz quando está previsto como parte de um programa de reuso de toda a organização;</a:t>
            </a:r>
          </a:p>
          <a:p>
            <a:r>
              <a:rPr lang="pt-BR" sz="3200" dirty="0"/>
              <a:t>Um programa de reuso envolve a criação de ativos reutilizáveis e a adaptação de processos de desenvolvimento para incorporar esses ativos no novo software;</a:t>
            </a:r>
          </a:p>
          <a:p>
            <a:r>
              <a:rPr lang="pt-BR" sz="3200" dirty="0"/>
              <a:t>Este pensamento já é reconhecido por muitos anos no Japão (Matsumoto, 1984), onde o reuso era aplicado na abordagem japonesa de ‘fábrica’ para desenvolvimento de software.</a:t>
            </a:r>
          </a:p>
        </p:txBody>
      </p:sp>
    </p:spTree>
    <p:extLst>
      <p:ext uri="{BB962C8B-B14F-4D97-AF65-F5344CB8AC3E}">
        <p14:creationId xmlns:p14="http://schemas.microsoft.com/office/powerpoint/2010/main" val="88738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Ao longo dos últimos 30 anos, muitas técnicas foram desenvolvidas para oferecer suporte ao reuso de software;</a:t>
            </a:r>
          </a:p>
          <a:p>
            <a:r>
              <a:rPr lang="pt-BR" sz="3200" dirty="0"/>
              <a:t>Essas técnicas exploram o fato de os sistemas, no mesmo domínio de aplicação, serem semelhantes e terem potencial para reuso;</a:t>
            </a:r>
          </a:p>
          <a:p>
            <a:r>
              <a:rPr lang="pt-BR" sz="3200" dirty="0"/>
              <a:t>O reuso é possível em diferentes níveis, desde funções simples, até aplicações completas, e normas para componentes reusáveis facilitam o reuso.</a:t>
            </a:r>
          </a:p>
        </p:txBody>
      </p:sp>
    </p:spTree>
    <p:extLst>
      <p:ext uri="{BB962C8B-B14F-4D97-AF65-F5344CB8AC3E}">
        <p14:creationId xmlns:p14="http://schemas.microsoft.com/office/powerpoint/2010/main" val="421650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dirty="0"/>
              <a:t>1 – </a:t>
            </a:r>
            <a:r>
              <a:rPr lang="pt-BR" sz="3200" b="1" dirty="0">
                <a:solidFill>
                  <a:srgbClr val="FF0000"/>
                </a:solidFill>
              </a:rPr>
              <a:t>Padrões de arquitetura: </a:t>
            </a:r>
            <a:r>
              <a:rPr lang="pt-BR" sz="3200" dirty="0"/>
              <a:t>que é uma forma pré-estabelecida de resolver um problema conhecido. É usar uma solução já estudada e documentada para resolver o problema. Os mais utilizados atualmente são o </a:t>
            </a:r>
            <a:r>
              <a:rPr lang="pt-BR" sz="3200" b="1" dirty="0">
                <a:solidFill>
                  <a:srgbClr val="FF0000"/>
                </a:solidFill>
              </a:rPr>
              <a:t>Monolítico</a:t>
            </a:r>
            <a:r>
              <a:rPr lang="pt-BR" sz="3200" dirty="0"/>
              <a:t> e </a:t>
            </a:r>
            <a:r>
              <a:rPr lang="pt-BR" sz="3200" b="1" dirty="0">
                <a:solidFill>
                  <a:srgbClr val="FF0000"/>
                </a:solidFill>
              </a:rPr>
              <a:t>Micro-serviços</a:t>
            </a:r>
            <a:r>
              <a:rPr lang="pt-BR" sz="3200" dirty="0"/>
              <a:t>;</a:t>
            </a:r>
          </a:p>
        </p:txBody>
      </p:sp>
    </p:spTree>
    <p:extLst>
      <p:ext uri="{BB962C8B-B14F-4D97-AF65-F5344CB8AC3E}">
        <p14:creationId xmlns:p14="http://schemas.microsoft.com/office/powerpoint/2010/main" val="228705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2 – Padrões de projeto</a:t>
            </a:r>
            <a:r>
              <a:rPr lang="pt-BR" sz="3200" dirty="0"/>
              <a:t>: que são soluções que já foram testadas para um problema e utilizadas de maneira sistemática;</a:t>
            </a:r>
          </a:p>
          <a:p>
            <a:r>
              <a:rPr lang="pt-BR" sz="3200" b="1" dirty="0">
                <a:solidFill>
                  <a:srgbClr val="FF0000"/>
                </a:solidFill>
              </a:rPr>
              <a:t>3 – Desenvolvimento baseado </a:t>
            </a:r>
            <a:r>
              <a:rPr lang="pt-BR" sz="3200" dirty="0"/>
              <a:t>em componentes: sistemas são desenvolvidos através da integração de componentes (coleções de objetos);</a:t>
            </a:r>
          </a:p>
        </p:txBody>
      </p:sp>
    </p:spTree>
    <p:extLst>
      <p:ext uri="{BB962C8B-B14F-4D97-AF65-F5344CB8AC3E}">
        <p14:creationId xmlns:p14="http://schemas.microsoft.com/office/powerpoint/2010/main" val="200689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Objetivos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2800" dirty="0"/>
              <a:t>Apresentar o reuso de software e descrever abordagens para o desenvolvimento baseado em reuso de sistemas.</a:t>
            </a:r>
          </a:p>
          <a:p>
            <a:r>
              <a:rPr lang="pt-BR" sz="2800" b="1" dirty="0">
                <a:solidFill>
                  <a:srgbClr val="C00000"/>
                </a:solidFill>
              </a:rPr>
              <a:t>Assuntos abordados:</a:t>
            </a:r>
          </a:p>
          <a:p>
            <a:pPr>
              <a:buFont typeface="Wingdings" panose="05000000000000000000" pitchFamily="2" charset="2"/>
              <a:buChar char="q"/>
            </a:pPr>
            <a:r>
              <a:rPr lang="pt-BR" sz="2800" dirty="0"/>
              <a:t>Entender os benefícios e problemas de reuso de software durante o desenvolvimento de novos sistemas;</a:t>
            </a:r>
          </a:p>
          <a:p>
            <a:pPr>
              <a:buFont typeface="Wingdings" panose="05000000000000000000" pitchFamily="2" charset="2"/>
              <a:buChar char="q"/>
            </a:pPr>
            <a:r>
              <a:rPr lang="pt-BR" sz="2800" dirty="0"/>
              <a:t>Entender o conceito de um framework de aplicações como um conjunto de objetos reusáveis e como frameworks podem ser usados no desenvolvimento de aplicações;</a:t>
            </a:r>
          </a:p>
          <a:p>
            <a:pPr>
              <a:buFont typeface="Wingdings" panose="05000000000000000000" pitchFamily="2" charset="2"/>
              <a:buChar char="q"/>
            </a:pPr>
            <a:r>
              <a:rPr lang="pt-BR" sz="2800" dirty="0"/>
              <a:t>Conhecer linhas de produtos de software que são compostas de uma arquitetura de núcleo comum e componentes configuráveis e reusáveis.</a:t>
            </a:r>
          </a:p>
        </p:txBody>
      </p:sp>
    </p:spTree>
    <p:extLst>
      <p:ext uri="{BB962C8B-B14F-4D97-AF65-F5344CB8AC3E}">
        <p14:creationId xmlns:p14="http://schemas.microsoft.com/office/powerpoint/2010/main" val="53524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4 – Framework de aplicações</a:t>
            </a:r>
            <a:r>
              <a:rPr lang="pt-BR" sz="3200" dirty="0"/>
              <a:t>: Coleções de classes abstratas e concretas são adaptadas e estendidas para criar sistemas de aplicação;</a:t>
            </a:r>
          </a:p>
          <a:p>
            <a:r>
              <a:rPr lang="pt-BR" sz="3200" b="1" dirty="0">
                <a:solidFill>
                  <a:srgbClr val="FF0000"/>
                </a:solidFill>
              </a:rPr>
              <a:t>5 – Empacotamento de sistemas legados</a:t>
            </a:r>
            <a:r>
              <a:rPr lang="pt-BR" sz="3200" dirty="0"/>
              <a:t>: sistemas legados são empacotados pela definição de um conjunto de interfaces e acesso a esses sistemas legados por meio dessas interfaces</a:t>
            </a:r>
          </a:p>
        </p:txBody>
      </p:sp>
    </p:spTree>
    <p:extLst>
      <p:ext uri="{BB962C8B-B14F-4D97-AF65-F5344CB8AC3E}">
        <p14:creationId xmlns:p14="http://schemas.microsoft.com/office/powerpoint/2010/main" val="308418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6 – Sistemas orientados a serviços</a:t>
            </a:r>
            <a:r>
              <a:rPr lang="pt-BR" sz="3200" dirty="0"/>
              <a:t>: sistemas são desenvolvidos pela ligação de serviços compartilhados, que podem ser fornecidos externamente;</a:t>
            </a:r>
          </a:p>
          <a:p>
            <a:r>
              <a:rPr lang="pt-BR" sz="3200" b="1" dirty="0">
                <a:solidFill>
                  <a:srgbClr val="FF0000"/>
                </a:solidFill>
              </a:rPr>
              <a:t>7 – Linhas de produtos de software</a:t>
            </a:r>
            <a:r>
              <a:rPr lang="pt-BR" sz="3200" dirty="0"/>
              <a:t>: um tipo de aplicação é generalizado em torno de uma arquitetura comum para que possa ser adaptada a diferentes clientes;</a:t>
            </a:r>
          </a:p>
        </p:txBody>
      </p:sp>
    </p:spTree>
    <p:extLst>
      <p:ext uri="{BB962C8B-B14F-4D97-AF65-F5344CB8AC3E}">
        <p14:creationId xmlns:p14="http://schemas.microsoft.com/office/powerpoint/2010/main" val="246378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8 – Reuso de produtos COTS</a:t>
            </a:r>
            <a:r>
              <a:rPr lang="pt-BR" sz="3200" dirty="0"/>
              <a:t>: sistemas são desenvolvidos pela configuração e integração de sistemas de aplicação existentes;</a:t>
            </a:r>
          </a:p>
          <a:p>
            <a:r>
              <a:rPr lang="pt-BR" sz="3200" b="1" dirty="0">
                <a:solidFill>
                  <a:srgbClr val="FF0000"/>
                </a:solidFill>
              </a:rPr>
              <a:t>9 – Sistemas de ERP</a:t>
            </a:r>
            <a:r>
              <a:rPr lang="pt-BR" sz="3200" dirty="0"/>
              <a:t>: sistemas de grande porte que sintetizam funcionalidades e as regras de negócios genéricos são configurados para uma organização;</a:t>
            </a:r>
          </a:p>
        </p:txBody>
      </p:sp>
    </p:spTree>
    <p:extLst>
      <p:ext uri="{BB962C8B-B14F-4D97-AF65-F5344CB8AC3E}">
        <p14:creationId xmlns:p14="http://schemas.microsoft.com/office/powerpoint/2010/main" val="197832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10 – Aplicações verticais configuráveis</a:t>
            </a:r>
            <a:r>
              <a:rPr lang="pt-BR" sz="3200" dirty="0"/>
              <a:t>: sistemas que podem ser adaptados a realidade do usuário;</a:t>
            </a:r>
          </a:p>
          <a:p>
            <a:r>
              <a:rPr lang="pt-BR" sz="3200" b="1" dirty="0">
                <a:solidFill>
                  <a:srgbClr val="FF0000"/>
                </a:solidFill>
              </a:rPr>
              <a:t>11 – Bibliotecas de programas</a:t>
            </a:r>
            <a:r>
              <a:rPr lang="pt-BR" sz="3200" dirty="0"/>
              <a:t>: bibliotecas de classe e funções que implementas abstrações comumente usadas são disponibilizadas para reuso;</a:t>
            </a:r>
          </a:p>
        </p:txBody>
      </p:sp>
    </p:spTree>
    <p:extLst>
      <p:ext uri="{BB962C8B-B14F-4D97-AF65-F5344CB8AC3E}">
        <p14:creationId xmlns:p14="http://schemas.microsoft.com/office/powerpoint/2010/main" val="373026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12 – Aplicações verticais configuráveis</a:t>
            </a:r>
            <a:r>
              <a:rPr lang="pt-BR" sz="3200" dirty="0"/>
              <a:t>: sistemas que podem ser adaptados a realidade do usuário;</a:t>
            </a:r>
          </a:p>
          <a:p>
            <a:r>
              <a:rPr lang="pt-BR" sz="3200" b="1" dirty="0">
                <a:solidFill>
                  <a:srgbClr val="FF0000"/>
                </a:solidFill>
              </a:rPr>
              <a:t>13 – Bibliotecas de programas</a:t>
            </a:r>
            <a:r>
              <a:rPr lang="pt-BR" sz="3200" dirty="0"/>
              <a:t>: bibliotecas de classe e funções que implementam abstrações comumente usadas são disponibilizadas para reuso;</a:t>
            </a:r>
          </a:p>
        </p:txBody>
      </p:sp>
    </p:spTree>
    <p:extLst>
      <p:ext uri="{BB962C8B-B14F-4D97-AF65-F5344CB8AC3E}">
        <p14:creationId xmlns:p14="http://schemas.microsoft.com/office/powerpoint/2010/main" val="473860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14 – Engenharia dirigida a modelos</a:t>
            </a:r>
            <a:r>
              <a:rPr lang="pt-BR" sz="3200" dirty="0"/>
              <a:t>: o código é gerado a partir de modelos de domínio e modelos de implementação;</a:t>
            </a:r>
          </a:p>
          <a:p>
            <a:r>
              <a:rPr lang="pt-BR" sz="3200" b="1" dirty="0">
                <a:solidFill>
                  <a:srgbClr val="FF0000"/>
                </a:solidFill>
              </a:rPr>
              <a:t>15 – Geradores de programas</a:t>
            </a:r>
            <a:r>
              <a:rPr lang="pt-BR" sz="3200" dirty="0"/>
              <a:t>: um sistema gerador incorpora o conhecimento de um tipo de aplicação, e é usado para gerar sistemas nesse domínio a partir de um modelo de sistema fornecido pelo usuário;</a:t>
            </a:r>
          </a:p>
        </p:txBody>
      </p:sp>
    </p:spTree>
    <p:extLst>
      <p:ext uri="{BB962C8B-B14F-4D97-AF65-F5344CB8AC3E}">
        <p14:creationId xmlns:p14="http://schemas.microsoft.com/office/powerpoint/2010/main" val="379526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smtClean="0">
                <a:solidFill>
                  <a:schemeClr val="accent2">
                    <a:lumMod val="75000"/>
                  </a:schemeClr>
                </a:solidFill>
              </a:rPr>
              <a:t>Frameworks e aplicações</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3200" dirty="0" smtClean="0"/>
              <a:t>Um dos principais benefícios de usar a abordagem de orientação a objeto é que eles podem ser reusados em diferentes sistemas;</a:t>
            </a:r>
          </a:p>
          <a:p>
            <a:r>
              <a:rPr lang="pt-BR" sz="3200" dirty="0" smtClean="0"/>
              <a:t>Mas, quase sempre os objetos são muito pequenos e especializados para uma aplicação específica;</a:t>
            </a:r>
          </a:p>
          <a:p>
            <a:r>
              <a:rPr lang="pt-BR" sz="3200" dirty="0" smtClean="0"/>
              <a:t>Leva mais tempo entender o objeto do que implementá-lo;</a:t>
            </a:r>
          </a:p>
          <a:p>
            <a:r>
              <a:rPr lang="pt-BR" sz="3200" dirty="0" smtClean="0"/>
              <a:t>É claro que o reuso orientado a objetos é melhor suportado em processo de desenvolvimento orientado a objetos por meio das abstrações de alta granularidade, chamadas </a:t>
            </a:r>
            <a:r>
              <a:rPr lang="pt-BR" sz="3200" b="1" i="1" dirty="0" smtClean="0">
                <a:solidFill>
                  <a:srgbClr val="FF0000"/>
                </a:solidFill>
              </a:rPr>
              <a:t>frameworks</a:t>
            </a:r>
            <a:r>
              <a:rPr lang="pt-BR" sz="3200" dirty="0" smtClean="0"/>
              <a:t>.</a:t>
            </a:r>
            <a:endParaRPr lang="pt-BR" sz="3200" dirty="0"/>
          </a:p>
          <a:p>
            <a:endParaRPr lang="pt-BR" sz="3200" dirty="0"/>
          </a:p>
        </p:txBody>
      </p:sp>
    </p:spTree>
    <p:extLst>
      <p:ext uri="{BB962C8B-B14F-4D97-AF65-F5344CB8AC3E}">
        <p14:creationId xmlns:p14="http://schemas.microsoft.com/office/powerpoint/2010/main" val="344030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smtClean="0">
                <a:solidFill>
                  <a:schemeClr val="accent2">
                    <a:lumMod val="75000"/>
                  </a:schemeClr>
                </a:solidFill>
              </a:rPr>
              <a:t>Frameworks e aplicações</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smtClean="0"/>
              <a:t>O framework é uma estrutura genérica estendida para se criar uma aplicação ou subsistema mais específico;</a:t>
            </a:r>
          </a:p>
          <a:p>
            <a:r>
              <a:rPr lang="pt-BR" sz="3200" dirty="0" smtClean="0"/>
              <a:t>Schimidt et al. (2004) definem um framework como </a:t>
            </a:r>
          </a:p>
          <a:p>
            <a:r>
              <a:rPr lang="pt-BR" sz="3200" i="1" dirty="0" smtClean="0"/>
              <a:t>“... um conjunto integrado de artefatos de software (como classes, objetos e componentes) que colaboram para fornecer uma arquitetura reusável para uma família de aplicações relacionadas</a:t>
            </a:r>
            <a:r>
              <a:rPr lang="pt-BR" sz="3200" dirty="0" smtClean="0"/>
              <a:t>.”</a:t>
            </a:r>
            <a:endParaRPr lang="pt-BR" sz="3200" dirty="0"/>
          </a:p>
          <a:p>
            <a:endParaRPr lang="pt-BR" sz="3200" dirty="0"/>
          </a:p>
        </p:txBody>
      </p:sp>
    </p:spTree>
    <p:extLst>
      <p:ext uri="{BB962C8B-B14F-4D97-AF65-F5344CB8AC3E}">
        <p14:creationId xmlns:p14="http://schemas.microsoft.com/office/powerpoint/2010/main" val="223848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smtClean="0">
                <a:solidFill>
                  <a:schemeClr val="accent2">
                    <a:lumMod val="75000"/>
                  </a:schemeClr>
                </a:solidFill>
              </a:rPr>
              <a:t>Frameworks e aplicações</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smtClean="0"/>
              <a:t>Por exemplo, um framework de interface de usuário fornecerá suporte para tratamento de eventos de interface e incluirá um conjunto de recursos que possam ser usados para construir telas;</a:t>
            </a:r>
          </a:p>
          <a:p>
            <a:r>
              <a:rPr lang="pt-BR" sz="3200" dirty="0" smtClean="0"/>
              <a:t>O desenvolvedor ficará responsável por especializá-las, adicionando funcionalidades específicas para uma aplicação específica.</a:t>
            </a:r>
            <a:endParaRPr lang="pt-BR" sz="3200" dirty="0"/>
          </a:p>
          <a:p>
            <a:endParaRPr lang="pt-BR" sz="3200" dirty="0"/>
          </a:p>
        </p:txBody>
      </p:sp>
    </p:spTree>
    <p:extLst>
      <p:ext uri="{BB962C8B-B14F-4D97-AF65-F5344CB8AC3E}">
        <p14:creationId xmlns:p14="http://schemas.microsoft.com/office/powerpoint/2010/main" val="180090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smtClean="0">
                <a:solidFill>
                  <a:schemeClr val="accent2">
                    <a:lumMod val="75000"/>
                  </a:schemeClr>
                </a:solidFill>
              </a:rPr>
              <a:t>Frameworks e aplicações</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smtClean="0"/>
              <a:t>Os frameworks dão suporte ao reuso de projeto, bem como ao reuso de classes específicas de sistema, pois fornecem um esqueleto para a aplicação;</a:t>
            </a:r>
          </a:p>
          <a:p>
            <a:r>
              <a:rPr lang="pt-BR" sz="3200" dirty="0" smtClean="0"/>
              <a:t>A arquitetura é definida por classes de objetos e suas interações. As classes são reusadas diretamente e podem ser prorrogadas usando-se recursos, como a herança.</a:t>
            </a:r>
            <a:endParaRPr lang="pt-BR" sz="3200" dirty="0"/>
          </a:p>
          <a:p>
            <a:endParaRPr lang="pt-BR" sz="3200" dirty="0"/>
          </a:p>
        </p:txBody>
      </p:sp>
    </p:spTree>
    <p:extLst>
      <p:ext uri="{BB962C8B-B14F-4D97-AF65-F5344CB8AC3E}">
        <p14:creationId xmlns:p14="http://schemas.microsoft.com/office/powerpoint/2010/main" val="1957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estratégia em que o processo de desenvolvimento é orientado para o reuso de softwares existentes;</a:t>
            </a:r>
          </a:p>
          <a:p>
            <a:r>
              <a:rPr lang="pt-BR" sz="2800" dirty="0"/>
              <a:t>É uma proposta apresentada há mais de 40 anos (</a:t>
            </a:r>
            <a:r>
              <a:rPr lang="pt-BR" sz="2400" dirty="0">
                <a:latin typeface="Courier New" panose="02070309020205020404" pitchFamily="49" charset="0"/>
                <a:cs typeface="Courier New" panose="02070309020205020404" pitchFamily="49" charset="0"/>
              </a:rPr>
              <a:t>McIlroy, 1968</a:t>
            </a:r>
            <a:r>
              <a:rPr lang="pt-BR" sz="2800" dirty="0"/>
              <a:t>), mas que só tornou-se a norma para novos sistemas de negócios nos anos 2000;</a:t>
            </a:r>
          </a:p>
          <a:p>
            <a:r>
              <a:rPr lang="pt-BR" sz="2800" dirty="0"/>
              <a:t>O reuso de software foi uma resposta as exigências de menores custos de produção e manutenção de software, entregas rápidas e maior qualidade.</a:t>
            </a:r>
          </a:p>
        </p:txBody>
      </p:sp>
    </p:spTree>
    <p:extLst>
      <p:ext uri="{BB962C8B-B14F-4D97-AF65-F5344CB8AC3E}">
        <p14:creationId xmlns:p14="http://schemas.microsoft.com/office/powerpoint/2010/main" val="347482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lstStyle/>
          <a:p>
            <a:r>
              <a:rPr lang="pt-BR" b="1">
                <a:solidFill>
                  <a:schemeClr val="accent2">
                    <a:lumMod val="75000"/>
                  </a:schemeClr>
                </a:solidFill>
              </a:rPr>
              <a:t>Introdução</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2223082"/>
            <a:ext cx="4355564" cy="3154261"/>
          </a:xfrm>
        </p:spPr>
        <p:txBody>
          <a:bodyPr>
            <a:normAutofit/>
          </a:bodyPr>
          <a:lstStyle/>
          <a:p>
            <a:r>
              <a:rPr lang="pt-BR" sz="2800" dirty="0"/>
              <a:t>O reuso de software tem sido promovido para aumentar o </a:t>
            </a:r>
            <a:r>
              <a:rPr lang="pt-BR" sz="2800" b="1" dirty="0">
                <a:solidFill>
                  <a:schemeClr val="accent2">
                    <a:lumMod val="75000"/>
                  </a:schemeClr>
                </a:solidFill>
              </a:rPr>
              <a:t>retorno sobre os investimentos</a:t>
            </a:r>
            <a:r>
              <a:rPr lang="pt-BR" sz="2800" dirty="0"/>
              <a:t> em software (ROI – </a:t>
            </a:r>
            <a:r>
              <a:rPr lang="pt-BR" sz="2800" i="1" dirty="0"/>
              <a:t>Return On Investment</a:t>
            </a:r>
            <a:r>
              <a:rPr lang="pt-BR" sz="2800" dirty="0"/>
              <a:t>)</a:t>
            </a:r>
          </a:p>
        </p:txBody>
      </p:sp>
      <p:pic>
        <p:nvPicPr>
          <p:cNvPr id="5" name="Imagem 4">
            <a:extLst>
              <a:ext uri="{FF2B5EF4-FFF2-40B4-BE49-F238E27FC236}">
                <a16:creationId xmlns:a16="http://schemas.microsoft.com/office/drawing/2014/main" id="{7C81156F-F7BC-446B-92C6-87F7A85C5DA5}"/>
              </a:ext>
            </a:extLst>
          </p:cNvPr>
          <p:cNvPicPr>
            <a:picLocks noChangeAspect="1"/>
          </p:cNvPicPr>
          <p:nvPr/>
        </p:nvPicPr>
        <p:blipFill rotWithShape="1">
          <a:blip r:embed="rId2">
            <a:extLst>
              <a:ext uri="{28A0092B-C50C-407E-A947-70E740481C1C}">
                <a14:useLocalDpi xmlns:a14="http://schemas.microsoft.com/office/drawing/2010/main" val="0"/>
              </a:ext>
            </a:extLst>
          </a:blip>
          <a:srcRect l="10498" t="4588" r="14507" b="4178"/>
          <a:stretch/>
        </p:blipFill>
        <p:spPr>
          <a:xfrm>
            <a:off x="5751338" y="2332139"/>
            <a:ext cx="5833858" cy="3154261"/>
          </a:xfrm>
          <a:prstGeom prst="rect">
            <a:avLst/>
          </a:prstGeom>
        </p:spPr>
      </p:pic>
    </p:spTree>
    <p:extLst>
      <p:ext uri="{BB962C8B-B14F-4D97-AF65-F5344CB8AC3E}">
        <p14:creationId xmlns:p14="http://schemas.microsoft.com/office/powerpoint/2010/main" val="54870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6150808" cy="4023360"/>
          </a:xfrm>
        </p:spPr>
        <p:txBody>
          <a:bodyPr>
            <a:normAutofit/>
          </a:bodyPr>
          <a:lstStyle/>
          <a:p>
            <a:r>
              <a:rPr lang="pt-BR" sz="2800" dirty="0"/>
              <a:t>A quantidade de softwares reutilizáveis tem aumentado significativamente;</a:t>
            </a:r>
          </a:p>
          <a:p>
            <a:r>
              <a:rPr lang="pt-BR" sz="2800" dirty="0"/>
              <a:t>O movimento </a:t>
            </a:r>
            <a:r>
              <a:rPr lang="pt-BR" sz="2800" i="1" dirty="0">
                <a:solidFill>
                  <a:schemeClr val="accent2">
                    <a:lumMod val="75000"/>
                  </a:schemeClr>
                </a:solidFill>
              </a:rPr>
              <a:t>Open Source </a:t>
            </a:r>
            <a:r>
              <a:rPr lang="pt-BR" sz="2800" dirty="0"/>
              <a:t>significa que existe uma enorme base de código reutilizável disponível a baixos custos, que se dá através de bibliotecas ou aplicações inteiras;</a:t>
            </a:r>
          </a:p>
        </p:txBody>
      </p:sp>
      <p:pic>
        <p:nvPicPr>
          <p:cNvPr id="5" name="Imagem 4">
            <a:extLst>
              <a:ext uri="{FF2B5EF4-FFF2-40B4-BE49-F238E27FC236}">
                <a16:creationId xmlns:a16="http://schemas.microsoft.com/office/drawing/2014/main" id="{FE71C6C7-4424-4299-80A1-E31CD1AE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702" y="2230780"/>
            <a:ext cx="4438678" cy="3833403"/>
          </a:xfrm>
          <a:prstGeom prst="rect">
            <a:avLst/>
          </a:prstGeom>
        </p:spPr>
      </p:pic>
    </p:spTree>
    <p:extLst>
      <p:ext uri="{BB962C8B-B14F-4D97-AF65-F5344CB8AC3E}">
        <p14:creationId xmlns:p14="http://schemas.microsoft.com/office/powerpoint/2010/main" val="326172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857193" cy="4023360"/>
          </a:xfrm>
        </p:spPr>
        <p:txBody>
          <a:bodyPr>
            <a:normAutofit/>
          </a:bodyPr>
          <a:lstStyle/>
          <a:p>
            <a:r>
              <a:rPr lang="pt-BR" sz="2800" dirty="0"/>
              <a:t>Algumas empresas fornecem uma variedade de componentes reutilizáveis para seus clientes;</a:t>
            </a:r>
          </a:p>
          <a:p>
            <a:r>
              <a:rPr lang="pt-BR" sz="2800" dirty="0"/>
              <a:t>Padrões, como os de </a:t>
            </a:r>
            <a:r>
              <a:rPr lang="pt-BR" sz="2800" i="1" dirty="0">
                <a:solidFill>
                  <a:schemeClr val="accent2">
                    <a:lumMod val="75000"/>
                  </a:schemeClr>
                </a:solidFill>
              </a:rPr>
              <a:t>Web Service</a:t>
            </a:r>
            <a:r>
              <a:rPr lang="pt-BR" sz="2800" dirty="0"/>
              <a:t>, tornaram mais fácil o desenvolvimento de serviços gerais e reuso destes em uma variedade de aplicações.</a:t>
            </a:r>
          </a:p>
        </p:txBody>
      </p:sp>
      <p:grpSp>
        <p:nvGrpSpPr>
          <p:cNvPr id="7" name="Agrupar 6">
            <a:extLst>
              <a:ext uri="{FF2B5EF4-FFF2-40B4-BE49-F238E27FC236}">
                <a16:creationId xmlns:a16="http://schemas.microsoft.com/office/drawing/2014/main" id="{5E5DF086-E8FA-4CD9-B1B1-AE3848EEE2BB}"/>
              </a:ext>
            </a:extLst>
          </p:cNvPr>
          <p:cNvGrpSpPr/>
          <p:nvPr/>
        </p:nvGrpSpPr>
        <p:grpSpPr>
          <a:xfrm>
            <a:off x="6954473" y="2036603"/>
            <a:ext cx="4762500" cy="4076700"/>
            <a:chOff x="6954473" y="2036603"/>
            <a:chExt cx="4762500" cy="4076700"/>
          </a:xfrm>
        </p:grpSpPr>
        <p:pic>
          <p:nvPicPr>
            <p:cNvPr id="5" name="Imagem 4">
              <a:extLst>
                <a:ext uri="{FF2B5EF4-FFF2-40B4-BE49-F238E27FC236}">
                  <a16:creationId xmlns:a16="http://schemas.microsoft.com/office/drawing/2014/main" id="{0B285036-2CA8-4401-9C07-31E9B51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473" y="2036603"/>
              <a:ext cx="4762500" cy="4076700"/>
            </a:xfrm>
            <a:prstGeom prst="rect">
              <a:avLst/>
            </a:prstGeom>
          </p:spPr>
        </p:pic>
        <p:sp>
          <p:nvSpPr>
            <p:cNvPr id="6" name="Retângulo 5">
              <a:extLst>
                <a:ext uri="{FF2B5EF4-FFF2-40B4-BE49-F238E27FC236}">
                  <a16:creationId xmlns:a16="http://schemas.microsoft.com/office/drawing/2014/main" id="{13DEFA12-0032-492E-99B3-19596BFB78FC}"/>
                </a:ext>
              </a:extLst>
            </p:cNvPr>
            <p:cNvSpPr/>
            <p:nvPr/>
          </p:nvSpPr>
          <p:spPr>
            <a:xfrm>
              <a:off x="9781563" y="5545123"/>
              <a:ext cx="1837189" cy="323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45220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abordagem de desenvolvimento que tenta maximizar o reuso de softwares existentes;</a:t>
            </a:r>
          </a:p>
          <a:p>
            <a:r>
              <a:rPr lang="pt-BR" sz="2800" dirty="0"/>
              <a:t>As unidades de software reusadas podem ser de tamanhos radicalmente diferentes;</a:t>
            </a:r>
          </a:p>
          <a:p>
            <a:r>
              <a:rPr lang="pt-BR" sz="2800" dirty="0"/>
              <a:t>Podemos reutilizar uma aplicação inteira, componentes ou apenas objetos e funções.</a:t>
            </a:r>
          </a:p>
        </p:txBody>
      </p:sp>
    </p:spTree>
    <p:extLst>
      <p:ext uri="{BB962C8B-B14F-4D97-AF65-F5344CB8AC3E}">
        <p14:creationId xmlns:p14="http://schemas.microsoft.com/office/powerpoint/2010/main" val="131723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1 – Reuso de sistema de aplicação</a:t>
            </a:r>
          </a:p>
          <a:p>
            <a:endParaRPr lang="pt-BR" sz="2800" dirty="0"/>
          </a:p>
          <a:p>
            <a:r>
              <a:rPr lang="pt-BR" sz="2800" dirty="0"/>
              <a:t>A totalidade de um sistema de aplicação pode ser reutilizada em outros sistemas ou pela configuração da aplicação para diferentes clientes;</a:t>
            </a:r>
          </a:p>
          <a:p>
            <a:r>
              <a:rPr lang="pt-BR" sz="2800" dirty="0"/>
              <a:t>Podem ser desenvolvidas famílias de aplicações com arquitetura comum adaptadas a clientes específicos.</a:t>
            </a:r>
          </a:p>
        </p:txBody>
      </p:sp>
      <p:pic>
        <p:nvPicPr>
          <p:cNvPr id="5" name="Imagem 4">
            <a:extLst>
              <a:ext uri="{FF2B5EF4-FFF2-40B4-BE49-F238E27FC236}">
                <a16:creationId xmlns:a16="http://schemas.microsoft.com/office/drawing/2014/main" id="{A7461670-4D4F-4385-B4A0-E75E40BB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22" y="2543972"/>
            <a:ext cx="5696544" cy="3271444"/>
          </a:xfrm>
          <a:prstGeom prst="rect">
            <a:avLst/>
          </a:prstGeom>
        </p:spPr>
      </p:pic>
    </p:spTree>
    <p:extLst>
      <p:ext uri="{BB962C8B-B14F-4D97-AF65-F5344CB8AC3E}">
        <p14:creationId xmlns:p14="http://schemas.microsoft.com/office/powerpoint/2010/main" val="415244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2 – Reuso de componentes</a:t>
            </a:r>
          </a:p>
          <a:p>
            <a:endParaRPr lang="pt-BR" sz="2800" dirty="0"/>
          </a:p>
          <a:p>
            <a:r>
              <a:rPr lang="pt-BR" sz="2800" dirty="0"/>
              <a:t>Os componentes de uma aplicação, variando em tamanho desde subsistemas até objetos únicos podem ser reutilizados;</a:t>
            </a:r>
          </a:p>
          <a:p>
            <a:r>
              <a:rPr lang="pt-BR" sz="2800" dirty="0"/>
              <a:t>Por exemplo, o componente de gestão de usuários de um sistema pode ser reutilizado em outro sistema.</a:t>
            </a:r>
          </a:p>
        </p:txBody>
      </p:sp>
      <p:sp>
        <p:nvSpPr>
          <p:cNvPr id="4" name="Elipse 3">
            <a:extLst>
              <a:ext uri="{FF2B5EF4-FFF2-40B4-BE49-F238E27FC236}">
                <a16:creationId xmlns:a16="http://schemas.microsoft.com/office/drawing/2014/main" id="{7FD8631A-1007-4205-B495-7AC228BF39C9}"/>
              </a:ext>
            </a:extLst>
          </p:cNvPr>
          <p:cNvSpPr/>
          <p:nvPr/>
        </p:nvSpPr>
        <p:spPr>
          <a:xfrm>
            <a:off x="8590326" y="184573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Gestão de usuários</a:t>
            </a:r>
          </a:p>
        </p:txBody>
      </p:sp>
      <p:sp>
        <p:nvSpPr>
          <p:cNvPr id="6" name="Elipse 5">
            <a:extLst>
              <a:ext uri="{FF2B5EF4-FFF2-40B4-BE49-F238E27FC236}">
                <a16:creationId xmlns:a16="http://schemas.microsoft.com/office/drawing/2014/main" id="{064D54F8-8225-41BE-A07D-1D0FE4FD1983}"/>
              </a:ext>
            </a:extLst>
          </p:cNvPr>
          <p:cNvSpPr/>
          <p:nvPr/>
        </p:nvSpPr>
        <p:spPr>
          <a:xfrm>
            <a:off x="730820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escolar</a:t>
            </a:r>
          </a:p>
        </p:txBody>
      </p:sp>
      <p:sp>
        <p:nvSpPr>
          <p:cNvPr id="7" name="Elipse 6">
            <a:extLst>
              <a:ext uri="{FF2B5EF4-FFF2-40B4-BE49-F238E27FC236}">
                <a16:creationId xmlns:a16="http://schemas.microsoft.com/office/drawing/2014/main" id="{D0906970-A1A7-420C-8BBB-3113E13B1EB1}"/>
              </a:ext>
            </a:extLst>
          </p:cNvPr>
          <p:cNvSpPr/>
          <p:nvPr/>
        </p:nvSpPr>
        <p:spPr>
          <a:xfrm>
            <a:off x="1013529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de funcionários</a:t>
            </a:r>
          </a:p>
        </p:txBody>
      </p:sp>
      <p:cxnSp>
        <p:nvCxnSpPr>
          <p:cNvPr id="9" name="Conector de Seta Reta 8">
            <a:extLst>
              <a:ext uri="{FF2B5EF4-FFF2-40B4-BE49-F238E27FC236}">
                <a16:creationId xmlns:a16="http://schemas.microsoft.com/office/drawing/2014/main" id="{586BFC0C-1515-4CEC-AEF9-8EDBE1B14C4B}"/>
              </a:ext>
            </a:extLst>
          </p:cNvPr>
          <p:cNvCxnSpPr/>
          <p:nvPr/>
        </p:nvCxnSpPr>
        <p:spPr>
          <a:xfrm flipV="1">
            <a:off x="8444219" y="3363985"/>
            <a:ext cx="588628" cy="7985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B3E15BEA-7FF2-4228-AE44-785435A696B4}"/>
              </a:ext>
            </a:extLst>
          </p:cNvPr>
          <p:cNvCxnSpPr>
            <a:cxnSpLocks/>
          </p:cNvCxnSpPr>
          <p:nvPr/>
        </p:nvCxnSpPr>
        <p:spPr>
          <a:xfrm flipH="1" flipV="1">
            <a:off x="9882231" y="3363985"/>
            <a:ext cx="788565" cy="7382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411FAD70-E6EE-4CAB-BAFB-98716CACE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167" y="5251335"/>
            <a:ext cx="966105" cy="966105"/>
          </a:xfrm>
          <a:prstGeom prst="rect">
            <a:avLst/>
          </a:prstGeom>
        </p:spPr>
      </p:pic>
      <p:pic>
        <p:nvPicPr>
          <p:cNvPr id="16" name="Imagem 15">
            <a:extLst>
              <a:ext uri="{FF2B5EF4-FFF2-40B4-BE49-F238E27FC236}">
                <a16:creationId xmlns:a16="http://schemas.microsoft.com/office/drawing/2014/main" id="{425BD265-7BB1-4B16-A0DC-AD156FDBF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1727" y="5386041"/>
            <a:ext cx="966106" cy="966106"/>
          </a:xfrm>
          <a:prstGeom prst="rect">
            <a:avLst/>
          </a:prstGeom>
        </p:spPr>
      </p:pic>
      <p:pic>
        <p:nvPicPr>
          <p:cNvPr id="18" name="Imagem 17">
            <a:extLst>
              <a:ext uri="{FF2B5EF4-FFF2-40B4-BE49-F238E27FC236}">
                <a16:creationId xmlns:a16="http://schemas.microsoft.com/office/drawing/2014/main" id="{D2B4E4F6-6E8E-428E-A259-A80D0574E1B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63107" y="1797636"/>
            <a:ext cx="1082616" cy="1082616"/>
          </a:xfrm>
          <a:prstGeom prst="rect">
            <a:avLst/>
          </a:prstGeom>
        </p:spPr>
      </p:pic>
    </p:spTree>
    <p:extLst>
      <p:ext uri="{BB962C8B-B14F-4D97-AF65-F5344CB8AC3E}">
        <p14:creationId xmlns:p14="http://schemas.microsoft.com/office/powerpoint/2010/main" val="2260012875"/>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462</TotalTime>
  <Words>1917</Words>
  <Application>Microsoft Office PowerPoint</Application>
  <PresentationFormat>Widescreen</PresentationFormat>
  <Paragraphs>141</Paragraphs>
  <Slides>29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29</vt:i4>
      </vt:variant>
    </vt:vector>
  </HeadingPairs>
  <TitlesOfParts>
    <vt:vector size="34" baseType="lpstr">
      <vt:lpstr>Calibri</vt:lpstr>
      <vt:lpstr>Calibri Light</vt:lpstr>
      <vt:lpstr>Courier New</vt:lpstr>
      <vt:lpstr>Wingdings</vt:lpstr>
      <vt:lpstr>Retrospectiva</vt:lpstr>
      <vt:lpstr>Reuso de Software e Componentes</vt:lpstr>
      <vt:lpstr>Objetivos</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Frameworks e aplicações</vt:lpstr>
      <vt:lpstr>Frameworks e aplicações</vt:lpstr>
      <vt:lpstr>Frameworks e aplicações</vt:lpstr>
      <vt:lpstr>Frameworks e aplicações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Reuso de Software e Componentes</dc:title>
  <dc:creator>Celso Furtado</dc:creator>
  <cp:lastModifiedBy>CELSO MARCOS FURTADO</cp:lastModifiedBy>
  <cp:revision>58</cp:revision>
  <dcterms:created xsi:type="dcterms:W3CDTF">2020-01-20T12:05:33Z</dcterms:created>
  <dcterms:modified xsi:type="dcterms:W3CDTF">2020-01-23T15:48:01Z</dcterms:modified>
</cp:coreProperties>
</file>