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73"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5" r:id="rId50"/>
    <p:sldId id="304"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86" y="4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F2BAC8DE-2358-43B6-A698-F3A3425B1C6C}" type="datetimeFigureOut">
              <a:rPr lang="pt-BR" smtClean="0"/>
              <a:t>03/02/2020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1A6836-F67E-4249-B695-563745C1E7FE}"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753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2BAC8DE-2358-43B6-A698-F3A3425B1C6C}" type="datetimeFigureOut">
              <a:rPr lang="pt-BR" smtClean="0"/>
              <a:t>03/02/2020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2341700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2BAC8DE-2358-43B6-A698-F3A3425B1C6C}" type="datetimeFigureOut">
              <a:rPr lang="pt-BR" smtClean="0"/>
              <a:t>03/02/2020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2641943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2BAC8DE-2358-43B6-A698-F3A3425B1C6C}" type="datetimeFigureOut">
              <a:rPr lang="pt-BR" smtClean="0"/>
              <a:t>03/02/2020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3134751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F2BAC8DE-2358-43B6-A698-F3A3425B1C6C}" type="datetimeFigureOut">
              <a:rPr lang="pt-BR" smtClean="0"/>
              <a:t>03/02/2020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1A6836-F67E-4249-B695-563745C1E7FE}"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94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2BAC8DE-2358-43B6-A698-F3A3425B1C6C}" type="datetimeFigureOut">
              <a:rPr lang="pt-BR" smtClean="0"/>
              <a:t>03/02/2020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485481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F2BAC8DE-2358-43B6-A698-F3A3425B1C6C}" type="datetimeFigureOut">
              <a:rPr lang="pt-BR" smtClean="0"/>
              <a:t>03/02/2020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3129766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F2BAC8DE-2358-43B6-A698-F3A3425B1C6C}" type="datetimeFigureOut">
              <a:rPr lang="pt-BR" smtClean="0"/>
              <a:t>03/02/2020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51921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2BAC8DE-2358-43B6-A698-F3A3425B1C6C}" type="datetimeFigureOut">
              <a:rPr lang="pt-BR" smtClean="0"/>
              <a:t>03/02/2020</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2730596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2BAC8DE-2358-43B6-A698-F3A3425B1C6C}" type="datetimeFigureOut">
              <a:rPr lang="pt-BR" smtClean="0"/>
              <a:t>03/02/2020</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F1A6836-F67E-4249-B695-563745C1E7FE}" type="slidenum">
              <a:rPr lang="pt-BR" smtClean="0"/>
              <a:t>‹nº›</a:t>
            </a:fld>
            <a:endParaRPr lang="pt-BR"/>
          </a:p>
        </p:txBody>
      </p:sp>
    </p:spTree>
    <p:extLst>
      <p:ext uri="{BB962C8B-B14F-4D97-AF65-F5344CB8AC3E}">
        <p14:creationId xmlns:p14="http://schemas.microsoft.com/office/powerpoint/2010/main" val="3560871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F2BAC8DE-2358-43B6-A698-F3A3425B1C6C}" type="datetimeFigureOut">
              <a:rPr lang="pt-BR" smtClean="0"/>
              <a:t>03/02/2020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3195442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2BAC8DE-2358-43B6-A698-F3A3425B1C6C}" type="datetimeFigureOut">
              <a:rPr lang="pt-BR" smtClean="0"/>
              <a:t>03/02/2020</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F1A6836-F67E-4249-B695-563745C1E7FE}"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4036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FB351C5-8967-4419-B826-8547764D0AF0}"/>
              </a:ext>
            </a:extLst>
          </p:cNvPr>
          <p:cNvSpPr>
            <a:spLocks noGrp="1"/>
          </p:cNvSpPr>
          <p:nvPr>
            <p:ph type="ctrTitle"/>
          </p:nvPr>
        </p:nvSpPr>
        <p:spPr>
          <a:xfrm>
            <a:off x="5220928" y="965200"/>
            <a:ext cx="5999002" cy="4927600"/>
          </a:xfrm>
        </p:spPr>
        <p:txBody>
          <a:bodyPr anchor="ctr">
            <a:normAutofit/>
          </a:bodyPr>
          <a:lstStyle/>
          <a:p>
            <a:r>
              <a:rPr lang="pt-BR" dirty="0">
                <a:solidFill>
                  <a:schemeClr val="tx2"/>
                </a:solidFill>
              </a:rPr>
              <a:t>Reuso de Software e Componentes</a:t>
            </a:r>
          </a:p>
        </p:txBody>
      </p:sp>
      <p:sp>
        <p:nvSpPr>
          <p:cNvPr id="15" name="Rectangle 9">
            <a:extLst>
              <a:ext uri="{FF2B5EF4-FFF2-40B4-BE49-F238E27FC236}">
                <a16:creationId xmlns:a16="http://schemas.microsoft.com/office/drawing/2014/main" id="{0EEF5601-A8BC-411D-AA64-3E79320BA1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ítulo 2">
            <a:extLst>
              <a:ext uri="{FF2B5EF4-FFF2-40B4-BE49-F238E27FC236}">
                <a16:creationId xmlns:a16="http://schemas.microsoft.com/office/drawing/2014/main" id="{0575020D-8422-4079-A47C-FA0F87B28617}"/>
              </a:ext>
            </a:extLst>
          </p:cNvPr>
          <p:cNvSpPr>
            <a:spLocks noGrp="1"/>
          </p:cNvSpPr>
          <p:nvPr>
            <p:ph type="subTitle" idx="1"/>
          </p:nvPr>
        </p:nvSpPr>
        <p:spPr>
          <a:xfrm>
            <a:off x="823356" y="1159565"/>
            <a:ext cx="2938022" cy="4439055"/>
          </a:xfrm>
        </p:spPr>
        <p:txBody>
          <a:bodyPr anchor="ctr">
            <a:normAutofit/>
          </a:bodyPr>
          <a:lstStyle/>
          <a:p>
            <a:r>
              <a:rPr lang="pt-BR" b="1" dirty="0">
                <a:solidFill>
                  <a:srgbClr val="FFFFFF"/>
                </a:solidFill>
              </a:rPr>
              <a:t>Prof. Celso M. Furtado</a:t>
            </a:r>
          </a:p>
        </p:txBody>
      </p:sp>
      <p:sp>
        <p:nvSpPr>
          <p:cNvPr id="16" name="Rectangle 11">
            <a:extLst>
              <a:ext uri="{FF2B5EF4-FFF2-40B4-BE49-F238E27FC236}">
                <a16:creationId xmlns:a16="http://schemas.microsoft.com/office/drawing/2014/main" id="{33209156-242F-4B26-8D07-CEB2B68A9F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ixaDeTexto 3">
            <a:extLst>
              <a:ext uri="{FF2B5EF4-FFF2-40B4-BE49-F238E27FC236}">
                <a16:creationId xmlns:a16="http://schemas.microsoft.com/office/drawing/2014/main" id="{9659A2DF-8F4E-48A7-8112-BD0A0ED9F69A}"/>
              </a:ext>
            </a:extLst>
          </p:cNvPr>
          <p:cNvSpPr txBox="1"/>
          <p:nvPr/>
        </p:nvSpPr>
        <p:spPr>
          <a:xfrm>
            <a:off x="1788090" y="6061466"/>
            <a:ext cx="2779866" cy="738664"/>
          </a:xfrm>
          <a:prstGeom prst="rect">
            <a:avLst/>
          </a:prstGeom>
          <a:noFill/>
        </p:spPr>
        <p:txBody>
          <a:bodyPr wrap="square" rtlCol="0">
            <a:spAutoFit/>
          </a:bodyPr>
          <a:lstStyle/>
          <a:p>
            <a:pPr algn="r"/>
            <a:r>
              <a:rPr lang="pt-BR" sz="1400" b="1" dirty="0">
                <a:solidFill>
                  <a:schemeClr val="bg1"/>
                </a:solidFill>
              </a:rPr>
              <a:t>Bibliografia</a:t>
            </a:r>
          </a:p>
          <a:p>
            <a:pPr algn="r"/>
            <a:r>
              <a:rPr lang="pt-BR" sz="1400" dirty="0">
                <a:solidFill>
                  <a:schemeClr val="bg1"/>
                </a:solidFill>
              </a:rPr>
              <a:t>Engenharia de Software</a:t>
            </a:r>
          </a:p>
          <a:p>
            <a:pPr algn="r"/>
            <a:r>
              <a:rPr lang="pt-BR" sz="1400" dirty="0">
                <a:solidFill>
                  <a:schemeClr val="bg1"/>
                </a:solidFill>
              </a:rPr>
              <a:t>Ian Sommerville – 9ª Edição</a:t>
            </a:r>
          </a:p>
        </p:txBody>
      </p:sp>
    </p:spTree>
    <p:extLst>
      <p:ext uri="{BB962C8B-B14F-4D97-AF65-F5344CB8AC3E}">
        <p14:creationId xmlns:p14="http://schemas.microsoft.com/office/powerpoint/2010/main" val="1013388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a:xfrm>
            <a:off x="1097280" y="286603"/>
            <a:ext cx="10058400" cy="1450757"/>
          </a:xfrm>
        </p:spPr>
        <p:txBody>
          <a:bodyPr>
            <a:normAutofit/>
          </a:bodyPr>
          <a:lstStyle/>
          <a:p>
            <a:r>
              <a:rPr lang="pt-BR" b="1" dirty="0"/>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1" y="1845734"/>
            <a:ext cx="9598682" cy="4023360"/>
          </a:xfrm>
        </p:spPr>
        <p:txBody>
          <a:bodyPr>
            <a:normAutofit/>
          </a:bodyPr>
          <a:lstStyle/>
          <a:p>
            <a:r>
              <a:rPr lang="pt-BR" sz="2600" b="1" dirty="0">
                <a:solidFill>
                  <a:srgbClr val="C00000"/>
                </a:solidFill>
              </a:rPr>
              <a:t>3 – Reuso de objetos e funções</a:t>
            </a:r>
          </a:p>
          <a:p>
            <a:endParaRPr lang="pt-BR" dirty="0"/>
          </a:p>
          <a:p>
            <a:r>
              <a:rPr lang="pt-BR" dirty="0"/>
              <a:t>Um componente que implementa uma única função, como o cálculo de juros ou uma classe de objeto podem ser reusados;</a:t>
            </a:r>
          </a:p>
          <a:p>
            <a:r>
              <a:rPr lang="pt-BR" dirty="0"/>
              <a:t>É uma forma de reuso bastante comum nos últimos 40 anos;</a:t>
            </a:r>
          </a:p>
          <a:p>
            <a:r>
              <a:rPr lang="pt-BR" dirty="0"/>
              <a:t>Muitas bibliotecas de funções e classes estão disponíveis gratuitamente.</a:t>
            </a:r>
          </a:p>
        </p:txBody>
      </p:sp>
    </p:spTree>
    <p:extLst>
      <p:ext uri="{BB962C8B-B14F-4D97-AF65-F5344CB8AC3E}">
        <p14:creationId xmlns:p14="http://schemas.microsoft.com/office/powerpoint/2010/main" val="2339967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2800" dirty="0"/>
              <a:t>Os componentes e os sistemas de software são potencialmente reutilizáveis, mas, algumas vezes, a sua natureza específica significa que é caro modifica-los para uma nova situação;</a:t>
            </a:r>
          </a:p>
          <a:p>
            <a:r>
              <a:rPr lang="pt-BR" sz="2800" dirty="0"/>
              <a:t>Outra forma, complementar de reuso é o </a:t>
            </a:r>
            <a:r>
              <a:rPr lang="pt-BR" sz="2800" b="1" dirty="0">
                <a:solidFill>
                  <a:srgbClr val="C00000"/>
                </a:solidFill>
              </a:rPr>
              <a:t>reuso de conceito</a:t>
            </a:r>
            <a:r>
              <a:rPr lang="pt-BR" sz="2800" dirty="0"/>
              <a:t>, em que, em vez de reusar um componente de software, você reusa uma ideia, uma forma, um trabalho ou um algoritmo;</a:t>
            </a:r>
          </a:p>
          <a:p>
            <a:r>
              <a:rPr lang="pt-BR" sz="2800" dirty="0"/>
              <a:t>O conceito de reuso pode ser incorporado em abordagens como padrões de projeto, produtos configuráveis de sistema e geradores de programa.</a:t>
            </a:r>
          </a:p>
        </p:txBody>
      </p:sp>
    </p:spTree>
    <p:extLst>
      <p:ext uri="{BB962C8B-B14F-4D97-AF65-F5344CB8AC3E}">
        <p14:creationId xmlns:p14="http://schemas.microsoft.com/office/powerpoint/2010/main" val="1525910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2800" dirty="0"/>
              <a:t>A redução de custos é apenas uma das vantagens do reuso de software. Há outras vantagens;</a:t>
            </a:r>
          </a:p>
          <a:p>
            <a:r>
              <a:rPr lang="pt-BR" sz="2800" dirty="0"/>
              <a:t>Mas, há custos e problemas associados ao reuso. Existe um custo significativo associado ao processo de compreender se, em determinada situação, um componente é adequado para reuso;</a:t>
            </a:r>
          </a:p>
          <a:p>
            <a:r>
              <a:rPr lang="pt-BR" sz="2800" dirty="0"/>
              <a:t>É necessário garantir que a reutilização do componente é confiável, portanto, serão necessários testes que gerarão custos;</a:t>
            </a:r>
          </a:p>
          <a:p>
            <a:r>
              <a:rPr lang="pt-BR" sz="2800" dirty="0"/>
              <a:t>Ou seja, </a:t>
            </a:r>
            <a:r>
              <a:rPr lang="pt-BR" sz="2800" b="1" dirty="0">
                <a:solidFill>
                  <a:srgbClr val="FF0000"/>
                </a:solidFill>
              </a:rPr>
              <a:t>a redução de custos pode ser menor do que a prevista!</a:t>
            </a:r>
          </a:p>
        </p:txBody>
      </p:sp>
    </p:spTree>
    <p:extLst>
      <p:ext uri="{BB962C8B-B14F-4D97-AF65-F5344CB8AC3E}">
        <p14:creationId xmlns:p14="http://schemas.microsoft.com/office/powerpoint/2010/main" val="200069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6072"/>
          </a:xfrm>
        </p:spPr>
        <p:txBody>
          <a:bodyPr>
            <a:normAutofit fontScale="92500" lnSpcReduction="10000"/>
          </a:bodyPr>
          <a:lstStyle/>
          <a:p>
            <a:r>
              <a:rPr lang="pt-BR" sz="2800" b="1" dirty="0">
                <a:solidFill>
                  <a:srgbClr val="00B050"/>
                </a:solidFill>
              </a:rPr>
              <a:t>Benefícios</a:t>
            </a:r>
            <a:r>
              <a:rPr lang="pt-BR" sz="2800" b="1" dirty="0"/>
              <a:t> do reuso de software:</a:t>
            </a:r>
            <a:endParaRPr lang="pt-BR" sz="2800" b="1" dirty="0">
              <a:solidFill>
                <a:srgbClr val="FF0000"/>
              </a:solidFill>
            </a:endParaRPr>
          </a:p>
        </p:txBody>
      </p:sp>
      <p:graphicFrame>
        <p:nvGraphicFramePr>
          <p:cNvPr id="4" name="Tabela 3">
            <a:extLst>
              <a:ext uri="{FF2B5EF4-FFF2-40B4-BE49-F238E27FC236}">
                <a16:creationId xmlns:a16="http://schemas.microsoft.com/office/drawing/2014/main" id="{ED2F6F19-FC61-429B-8EDE-4CD883F1F520}"/>
              </a:ext>
            </a:extLst>
          </p:cNvPr>
          <p:cNvGraphicFramePr>
            <a:graphicFrameLocks noGrp="1"/>
          </p:cNvGraphicFramePr>
          <p:nvPr>
            <p:extLst>
              <p:ext uri="{D42A27DB-BD31-4B8C-83A1-F6EECF244321}">
                <p14:modId xmlns:p14="http://schemas.microsoft.com/office/powerpoint/2010/main" val="780082939"/>
              </p:ext>
            </p:extLst>
          </p:nvPr>
        </p:nvGraphicFramePr>
        <p:xfrm>
          <a:off x="242597" y="2281806"/>
          <a:ext cx="11756570" cy="4308494"/>
        </p:xfrm>
        <a:graphic>
          <a:graphicData uri="http://schemas.openxmlformats.org/drawingml/2006/table">
            <a:tbl>
              <a:tblPr firstRow="1" bandRow="1">
                <a:tableStyleId>{5C22544A-7EE6-4342-B048-85BDC9FD1C3A}</a:tableStyleId>
              </a:tblPr>
              <a:tblGrid>
                <a:gridCol w="3163867">
                  <a:extLst>
                    <a:ext uri="{9D8B030D-6E8A-4147-A177-3AD203B41FA5}">
                      <a16:colId xmlns:a16="http://schemas.microsoft.com/office/drawing/2014/main" val="2920291377"/>
                    </a:ext>
                  </a:extLst>
                </a:gridCol>
                <a:gridCol w="8592703">
                  <a:extLst>
                    <a:ext uri="{9D8B030D-6E8A-4147-A177-3AD203B41FA5}">
                      <a16:colId xmlns:a16="http://schemas.microsoft.com/office/drawing/2014/main" val="2192042385"/>
                    </a:ext>
                  </a:extLst>
                </a:gridCol>
              </a:tblGrid>
              <a:tr h="741191">
                <a:tc>
                  <a:txBody>
                    <a:bodyPr/>
                    <a:lstStyle/>
                    <a:p>
                      <a:r>
                        <a:rPr lang="pt-BR" dirty="0"/>
                        <a:t>BENEFÍCIO</a:t>
                      </a:r>
                    </a:p>
                  </a:txBody>
                  <a:tcPr/>
                </a:tc>
                <a:tc>
                  <a:txBody>
                    <a:bodyPr/>
                    <a:lstStyle/>
                    <a:p>
                      <a:r>
                        <a:rPr lang="pt-BR" dirty="0"/>
                        <a:t>EXPLICAÇÃO</a:t>
                      </a:r>
                    </a:p>
                  </a:txBody>
                  <a:tcPr/>
                </a:tc>
                <a:extLst>
                  <a:ext uri="{0D108BD9-81ED-4DB2-BD59-A6C34878D82A}">
                    <a16:rowId xmlns:a16="http://schemas.microsoft.com/office/drawing/2014/main" val="2730187512"/>
                  </a:ext>
                </a:extLst>
              </a:tr>
              <a:tr h="429330">
                <a:tc>
                  <a:txBody>
                    <a:bodyPr/>
                    <a:lstStyle/>
                    <a:p>
                      <a:r>
                        <a:rPr lang="pt-BR" b="1" dirty="0"/>
                        <a:t>Confiança aumentada</a:t>
                      </a:r>
                    </a:p>
                  </a:txBody>
                  <a:tcPr anchor="ctr"/>
                </a:tc>
                <a:tc>
                  <a:txBody>
                    <a:bodyPr/>
                    <a:lstStyle/>
                    <a:p>
                      <a:r>
                        <a:rPr lang="pt-BR" dirty="0"/>
                        <a:t>Já foram testados em sistemas em funcionamento.</a:t>
                      </a:r>
                    </a:p>
                  </a:txBody>
                  <a:tcPr/>
                </a:tc>
                <a:extLst>
                  <a:ext uri="{0D108BD9-81ED-4DB2-BD59-A6C34878D82A}">
                    <a16:rowId xmlns:a16="http://schemas.microsoft.com/office/drawing/2014/main" val="2517434431"/>
                  </a:ext>
                </a:extLst>
              </a:tr>
              <a:tr h="741191">
                <a:tc>
                  <a:txBody>
                    <a:bodyPr/>
                    <a:lstStyle/>
                    <a:p>
                      <a:r>
                        <a:rPr lang="pt-BR" b="1" dirty="0"/>
                        <a:t>Risco de processo reduzido</a:t>
                      </a:r>
                    </a:p>
                  </a:txBody>
                  <a:tcPr anchor="ctr"/>
                </a:tc>
                <a:tc>
                  <a:txBody>
                    <a:bodyPr/>
                    <a:lstStyle/>
                    <a:p>
                      <a:r>
                        <a:rPr lang="pt-BR" dirty="0"/>
                        <a:t>O custo do software existente já é conhecido. Os custos de desenvolvimento envolve julgamento. Assim reduz a margem de erro.</a:t>
                      </a:r>
                    </a:p>
                  </a:txBody>
                  <a:tcPr/>
                </a:tc>
                <a:extLst>
                  <a:ext uri="{0D108BD9-81ED-4DB2-BD59-A6C34878D82A}">
                    <a16:rowId xmlns:a16="http://schemas.microsoft.com/office/drawing/2014/main" val="671153912"/>
                  </a:ext>
                </a:extLst>
              </a:tr>
              <a:tr h="741191">
                <a:tc>
                  <a:txBody>
                    <a:bodyPr/>
                    <a:lstStyle/>
                    <a:p>
                      <a:r>
                        <a:rPr lang="pt-BR" b="1" dirty="0"/>
                        <a:t>Uso eficaz de especialistas</a:t>
                      </a:r>
                    </a:p>
                  </a:txBody>
                  <a:tcPr anchor="ctr"/>
                </a:tc>
                <a:tc>
                  <a:txBody>
                    <a:bodyPr/>
                    <a:lstStyle/>
                    <a:p>
                      <a:r>
                        <a:rPr lang="pt-BR" dirty="0"/>
                        <a:t>Em vez de repetir o mesmo trabalho, os especialistas podem desenvolver softwares reutilizáveis que encapsulem seu conhecimento.</a:t>
                      </a:r>
                    </a:p>
                  </a:txBody>
                  <a:tcPr/>
                </a:tc>
                <a:extLst>
                  <a:ext uri="{0D108BD9-81ED-4DB2-BD59-A6C34878D82A}">
                    <a16:rowId xmlns:a16="http://schemas.microsoft.com/office/drawing/2014/main" val="1086638735"/>
                  </a:ext>
                </a:extLst>
              </a:tr>
              <a:tr h="741191">
                <a:tc>
                  <a:txBody>
                    <a:bodyPr/>
                    <a:lstStyle/>
                    <a:p>
                      <a:r>
                        <a:rPr lang="pt-BR" b="1" dirty="0"/>
                        <a:t>Conformidade com padrões</a:t>
                      </a:r>
                    </a:p>
                  </a:txBody>
                  <a:tcPr anchor="ctr"/>
                </a:tc>
                <a:tc>
                  <a:txBody>
                    <a:bodyPr/>
                    <a:lstStyle/>
                    <a:p>
                      <a:r>
                        <a:rPr lang="pt-BR" dirty="0"/>
                        <a:t>Componentes como interface de usuário podem ser implementados como componentes reutilizáveis. Assim, todas as interfaces de usuário apresentaram os mesmos formatos e são familiares aos usuários.</a:t>
                      </a:r>
                    </a:p>
                  </a:txBody>
                  <a:tcPr/>
                </a:tc>
                <a:extLst>
                  <a:ext uri="{0D108BD9-81ED-4DB2-BD59-A6C34878D82A}">
                    <a16:rowId xmlns:a16="http://schemas.microsoft.com/office/drawing/2014/main" val="1845763771"/>
                  </a:ext>
                </a:extLst>
              </a:tr>
              <a:tr h="741191">
                <a:tc>
                  <a:txBody>
                    <a:bodyPr/>
                    <a:lstStyle/>
                    <a:p>
                      <a:r>
                        <a:rPr lang="pt-BR" b="1" dirty="0"/>
                        <a:t>Desenvolvimento acelerado</a:t>
                      </a:r>
                    </a:p>
                  </a:txBody>
                  <a:tcPr anchor="ctr"/>
                </a:tc>
                <a:tc>
                  <a:txBody>
                    <a:bodyPr/>
                    <a:lstStyle/>
                    <a:p>
                      <a:r>
                        <a:rPr lang="pt-BR" dirty="0"/>
                        <a:t>Os custos gerais de desenvolvimento, muitas vezes, não são tão importantes quanto entregar um sistema o mais rápido possível. O reuso diminui o tempo.</a:t>
                      </a:r>
                    </a:p>
                  </a:txBody>
                  <a:tcPr/>
                </a:tc>
                <a:extLst>
                  <a:ext uri="{0D108BD9-81ED-4DB2-BD59-A6C34878D82A}">
                    <a16:rowId xmlns:a16="http://schemas.microsoft.com/office/drawing/2014/main" val="4182848091"/>
                  </a:ext>
                </a:extLst>
              </a:tr>
            </a:tbl>
          </a:graphicData>
        </a:graphic>
      </p:graphicFrame>
    </p:spTree>
    <p:extLst>
      <p:ext uri="{BB962C8B-B14F-4D97-AF65-F5344CB8AC3E}">
        <p14:creationId xmlns:p14="http://schemas.microsoft.com/office/powerpoint/2010/main" val="1239758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6072"/>
          </a:xfrm>
        </p:spPr>
        <p:txBody>
          <a:bodyPr>
            <a:normAutofit fontScale="92500" lnSpcReduction="10000"/>
          </a:bodyPr>
          <a:lstStyle/>
          <a:p>
            <a:r>
              <a:rPr lang="pt-BR" sz="2800" b="1" dirty="0">
                <a:solidFill>
                  <a:srgbClr val="FF0000"/>
                </a:solidFill>
              </a:rPr>
              <a:t>Problemas</a:t>
            </a:r>
            <a:r>
              <a:rPr lang="pt-BR" sz="2800" b="1" dirty="0"/>
              <a:t> com reuso de software:</a:t>
            </a:r>
            <a:endParaRPr lang="pt-BR" sz="2800" b="1" dirty="0">
              <a:solidFill>
                <a:srgbClr val="FF0000"/>
              </a:solidFill>
            </a:endParaRPr>
          </a:p>
        </p:txBody>
      </p:sp>
      <p:graphicFrame>
        <p:nvGraphicFramePr>
          <p:cNvPr id="4" name="Tabela 3">
            <a:extLst>
              <a:ext uri="{FF2B5EF4-FFF2-40B4-BE49-F238E27FC236}">
                <a16:creationId xmlns:a16="http://schemas.microsoft.com/office/drawing/2014/main" id="{ED2F6F19-FC61-429B-8EDE-4CD883F1F520}"/>
              </a:ext>
            </a:extLst>
          </p:cNvPr>
          <p:cNvGraphicFramePr>
            <a:graphicFrameLocks noGrp="1"/>
          </p:cNvGraphicFramePr>
          <p:nvPr>
            <p:extLst>
              <p:ext uri="{D42A27DB-BD31-4B8C-83A1-F6EECF244321}">
                <p14:modId xmlns:p14="http://schemas.microsoft.com/office/powerpoint/2010/main" val="2916992242"/>
              </p:ext>
            </p:extLst>
          </p:nvPr>
        </p:nvGraphicFramePr>
        <p:xfrm>
          <a:off x="242597" y="2281806"/>
          <a:ext cx="11756570" cy="4219498"/>
        </p:xfrm>
        <a:graphic>
          <a:graphicData uri="http://schemas.openxmlformats.org/drawingml/2006/table">
            <a:tbl>
              <a:tblPr firstRow="1" bandRow="1">
                <a:tableStyleId>{5C22544A-7EE6-4342-B048-85BDC9FD1C3A}</a:tableStyleId>
              </a:tblPr>
              <a:tblGrid>
                <a:gridCol w="3163867">
                  <a:extLst>
                    <a:ext uri="{9D8B030D-6E8A-4147-A177-3AD203B41FA5}">
                      <a16:colId xmlns:a16="http://schemas.microsoft.com/office/drawing/2014/main" val="2920291377"/>
                    </a:ext>
                  </a:extLst>
                </a:gridCol>
                <a:gridCol w="8592703">
                  <a:extLst>
                    <a:ext uri="{9D8B030D-6E8A-4147-A177-3AD203B41FA5}">
                      <a16:colId xmlns:a16="http://schemas.microsoft.com/office/drawing/2014/main" val="2192042385"/>
                    </a:ext>
                  </a:extLst>
                </a:gridCol>
              </a:tblGrid>
              <a:tr h="302003">
                <a:tc>
                  <a:txBody>
                    <a:bodyPr/>
                    <a:lstStyle/>
                    <a:p>
                      <a:r>
                        <a:rPr lang="pt-BR" sz="1600" dirty="0"/>
                        <a:t>BENEFÍCIO</a:t>
                      </a:r>
                    </a:p>
                  </a:txBody>
                  <a:tcPr/>
                </a:tc>
                <a:tc>
                  <a:txBody>
                    <a:bodyPr/>
                    <a:lstStyle/>
                    <a:p>
                      <a:r>
                        <a:rPr lang="pt-BR" sz="1600" dirty="0"/>
                        <a:t>EXPLICAÇÃO</a:t>
                      </a:r>
                    </a:p>
                  </a:txBody>
                  <a:tcPr/>
                </a:tc>
                <a:extLst>
                  <a:ext uri="{0D108BD9-81ED-4DB2-BD59-A6C34878D82A}">
                    <a16:rowId xmlns:a16="http://schemas.microsoft.com/office/drawing/2014/main" val="2730187512"/>
                  </a:ext>
                </a:extLst>
              </a:tr>
              <a:tr h="429330">
                <a:tc>
                  <a:txBody>
                    <a:bodyPr/>
                    <a:lstStyle/>
                    <a:p>
                      <a:r>
                        <a:rPr lang="pt-BR" sz="1600" b="1" dirty="0"/>
                        <a:t>Maior custo de manutenção</a:t>
                      </a:r>
                    </a:p>
                  </a:txBody>
                  <a:tcPr anchor="ctr"/>
                </a:tc>
                <a:tc>
                  <a:txBody>
                    <a:bodyPr/>
                    <a:lstStyle/>
                    <a:p>
                      <a:r>
                        <a:rPr lang="pt-BR" sz="1600" dirty="0"/>
                        <a:t>Se o código fonte do componente não estiver disponível os elementos reusados podem tornar-se cada vez mais incompatíveis com as alterações do sistema.</a:t>
                      </a:r>
                    </a:p>
                  </a:txBody>
                  <a:tcPr/>
                </a:tc>
                <a:extLst>
                  <a:ext uri="{0D108BD9-81ED-4DB2-BD59-A6C34878D82A}">
                    <a16:rowId xmlns:a16="http://schemas.microsoft.com/office/drawing/2014/main" val="2517434431"/>
                  </a:ext>
                </a:extLst>
              </a:tr>
              <a:tr h="592378">
                <a:tc>
                  <a:txBody>
                    <a:bodyPr/>
                    <a:lstStyle/>
                    <a:p>
                      <a:r>
                        <a:rPr lang="pt-BR" sz="1600" b="1" dirty="0"/>
                        <a:t>Falta de ferramentas de suporte</a:t>
                      </a:r>
                    </a:p>
                  </a:txBody>
                  <a:tcPr anchor="ctr"/>
                </a:tc>
                <a:tc>
                  <a:txBody>
                    <a:bodyPr/>
                    <a:lstStyle/>
                    <a:p>
                      <a:r>
                        <a:rPr lang="pt-BR" sz="1600" dirty="0"/>
                        <a:t>Algumas ferramentas de software não suportam o desenvolvimento com reuso. Pode ser difícil ou impossível integrar essas ferramentas com um sistema de biblioteca de componentes.</a:t>
                      </a:r>
                    </a:p>
                  </a:txBody>
                  <a:tcPr/>
                </a:tc>
                <a:extLst>
                  <a:ext uri="{0D108BD9-81ED-4DB2-BD59-A6C34878D82A}">
                    <a16:rowId xmlns:a16="http://schemas.microsoft.com/office/drawing/2014/main" val="671153912"/>
                  </a:ext>
                </a:extLst>
              </a:tr>
              <a:tr h="741191">
                <a:tc>
                  <a:txBody>
                    <a:bodyPr/>
                    <a:lstStyle/>
                    <a:p>
                      <a:r>
                        <a:rPr lang="pt-BR" sz="1600" b="1" dirty="0"/>
                        <a:t>Síndrome do ‘</a:t>
                      </a:r>
                      <a:r>
                        <a:rPr lang="pt-BR" sz="1600" b="1" dirty="0">
                          <a:solidFill>
                            <a:srgbClr val="FF0000"/>
                          </a:solidFill>
                        </a:rPr>
                        <a:t>não-inventado-aqui</a:t>
                      </a:r>
                      <a:r>
                        <a:rPr lang="pt-BR" sz="1600" b="1" dirty="0"/>
                        <a:t>’</a:t>
                      </a:r>
                    </a:p>
                  </a:txBody>
                  <a:tcPr anchor="ctr"/>
                </a:tc>
                <a:tc>
                  <a:txBody>
                    <a:bodyPr/>
                    <a:lstStyle/>
                    <a:p>
                      <a:r>
                        <a:rPr lang="pt-BR" sz="1600" dirty="0"/>
                        <a:t>Alguns desenvolvedores preferem reescrever componentes, pois acreditam poder melhorá-los. Isso tem a ver, parcialmente, com aumentar a confiança e, parcialmente, com o fato de que escrever softwares originais é considerado mais desafiador do que reusar softwares de outras pessoas.</a:t>
                      </a:r>
                    </a:p>
                  </a:txBody>
                  <a:tcPr/>
                </a:tc>
                <a:extLst>
                  <a:ext uri="{0D108BD9-81ED-4DB2-BD59-A6C34878D82A}">
                    <a16:rowId xmlns:a16="http://schemas.microsoft.com/office/drawing/2014/main" val="1086638735"/>
                  </a:ext>
                </a:extLst>
              </a:tr>
              <a:tr h="741191">
                <a:tc>
                  <a:txBody>
                    <a:bodyPr/>
                    <a:lstStyle/>
                    <a:p>
                      <a:r>
                        <a:rPr lang="pt-BR" sz="1600" b="1" dirty="0"/>
                        <a:t>Criação, manutenção e uso de uma biblioteca de componentes</a:t>
                      </a:r>
                    </a:p>
                  </a:txBody>
                  <a:tcPr anchor="ctr"/>
                </a:tc>
                <a:tc>
                  <a:txBody>
                    <a:bodyPr/>
                    <a:lstStyle/>
                    <a:p>
                      <a:r>
                        <a:rPr lang="pt-BR" sz="1600" dirty="0"/>
                        <a:t>Preencher uma biblioteca de componentes reusáveis e garantir que desenvolvedores de software possam utilizar essas bibliotecas pode ser caro. Processos de software precisam ser adaptados para garantir que a biblioteca possa ser usada.</a:t>
                      </a:r>
                    </a:p>
                  </a:txBody>
                  <a:tcPr/>
                </a:tc>
                <a:extLst>
                  <a:ext uri="{0D108BD9-81ED-4DB2-BD59-A6C34878D82A}">
                    <a16:rowId xmlns:a16="http://schemas.microsoft.com/office/drawing/2014/main" val="1845763771"/>
                  </a:ext>
                </a:extLst>
              </a:tr>
              <a:tr h="741191">
                <a:tc>
                  <a:txBody>
                    <a:bodyPr/>
                    <a:lstStyle/>
                    <a:p>
                      <a:r>
                        <a:rPr lang="pt-BR" sz="1600" b="1" dirty="0"/>
                        <a:t>Encontrar, compreender e adaptar os componentes reutilizáveis</a:t>
                      </a:r>
                    </a:p>
                  </a:txBody>
                  <a:tcPr anchor="ctr"/>
                </a:tc>
                <a:tc>
                  <a:txBody>
                    <a:bodyPr/>
                    <a:lstStyle/>
                    <a:p>
                      <a:r>
                        <a:rPr lang="pt-BR" sz="1600" dirty="0"/>
                        <a:t>Componentes de software precisam ser descobertos em uma biblioteca, compreendidos e, às vezes, adaptados para trabalhar em um novo ambiente. Os engenheiros precisam ser confiantes de que encontrarão na biblioteca um componente, antes de incluírem a pesquisa de componente como parte de seu processo normal de desenvolvimento.</a:t>
                      </a:r>
                    </a:p>
                  </a:txBody>
                  <a:tcPr/>
                </a:tc>
                <a:extLst>
                  <a:ext uri="{0D108BD9-81ED-4DB2-BD59-A6C34878D82A}">
                    <a16:rowId xmlns:a16="http://schemas.microsoft.com/office/drawing/2014/main" val="4182848091"/>
                  </a:ext>
                </a:extLst>
              </a:tr>
            </a:tbl>
          </a:graphicData>
        </a:graphic>
      </p:graphicFrame>
    </p:spTree>
    <p:extLst>
      <p:ext uri="{BB962C8B-B14F-4D97-AF65-F5344CB8AC3E}">
        <p14:creationId xmlns:p14="http://schemas.microsoft.com/office/powerpoint/2010/main" val="2120440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Os processos de desenvolvimento de software precisam ser adaptados para reuso;</a:t>
            </a:r>
          </a:p>
          <a:p>
            <a:r>
              <a:rPr lang="pt-BR" sz="3200" dirty="0"/>
              <a:t>É necessário um estágio de refinamento dos requisitos de sistema para refletir o software reutilizável que esteja disponível;</a:t>
            </a:r>
          </a:p>
          <a:p>
            <a:r>
              <a:rPr lang="pt-BR" sz="3200" dirty="0"/>
              <a:t>Também deverão ser incluídas, nos estágios de projeto, atividades explícitas para procurar e avaliar componentes candidatos ao reuso.</a:t>
            </a:r>
          </a:p>
        </p:txBody>
      </p:sp>
    </p:spTree>
    <p:extLst>
      <p:ext uri="{BB962C8B-B14F-4D97-AF65-F5344CB8AC3E}">
        <p14:creationId xmlns:p14="http://schemas.microsoft.com/office/powerpoint/2010/main" val="635104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fontScale="92500"/>
          </a:bodyPr>
          <a:lstStyle/>
          <a:p>
            <a:r>
              <a:rPr lang="pt-BR" sz="3200" dirty="0"/>
              <a:t>O reuso de software é mais eficaz quando está previsto como parte de um programa de reuso de toda a organização;</a:t>
            </a:r>
          </a:p>
          <a:p>
            <a:r>
              <a:rPr lang="pt-BR" sz="3200" dirty="0"/>
              <a:t>Um programa de reuso envolve a criação de ativos reutilizáveis e a adaptação de processos de desenvolvimento para incorporar esses ativos no novo software;</a:t>
            </a:r>
          </a:p>
          <a:p>
            <a:r>
              <a:rPr lang="pt-BR" sz="3200" dirty="0"/>
              <a:t>Este pensamento já é reconhecido por muitos anos no Japão (Matsumoto, 1984), onde o reuso era aplicado na abordagem japonesa de ‘fábrica’ para desenvolvimento de software.</a:t>
            </a:r>
          </a:p>
        </p:txBody>
      </p:sp>
    </p:spTree>
    <p:extLst>
      <p:ext uri="{BB962C8B-B14F-4D97-AF65-F5344CB8AC3E}">
        <p14:creationId xmlns:p14="http://schemas.microsoft.com/office/powerpoint/2010/main" val="887384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Ao longo dos últimos 30 anos, muitas técnicas foram desenvolvidas para oferecer suporte ao reuso de software;</a:t>
            </a:r>
          </a:p>
          <a:p>
            <a:r>
              <a:rPr lang="pt-BR" sz="3200" dirty="0"/>
              <a:t>Essas técnicas exploram o fato de os sistemas, no mesmo domínio de aplicação, serem semelhantes e terem potencial para reuso;</a:t>
            </a:r>
          </a:p>
          <a:p>
            <a:r>
              <a:rPr lang="pt-BR" sz="3200" dirty="0"/>
              <a:t>O reuso é possível em diferentes níveis, desde funções simples, até aplicações completas, e normas para componentes reusáveis facilitam o reuso.</a:t>
            </a:r>
          </a:p>
        </p:txBody>
      </p:sp>
    </p:spTree>
    <p:extLst>
      <p:ext uri="{BB962C8B-B14F-4D97-AF65-F5344CB8AC3E}">
        <p14:creationId xmlns:p14="http://schemas.microsoft.com/office/powerpoint/2010/main" val="4216500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dirty="0"/>
              <a:t>1 – </a:t>
            </a:r>
            <a:r>
              <a:rPr lang="pt-BR" sz="3200" b="1" dirty="0">
                <a:solidFill>
                  <a:srgbClr val="FF0000"/>
                </a:solidFill>
              </a:rPr>
              <a:t>Padrões de arquitetura: </a:t>
            </a:r>
            <a:r>
              <a:rPr lang="pt-BR" sz="3200" dirty="0"/>
              <a:t>que é uma forma pré-estabelecida de resolver um problema conhecido. É usar uma solução já estudada e documentada para resolver o problema. Os mais utilizados atualmente são o </a:t>
            </a:r>
            <a:r>
              <a:rPr lang="pt-BR" sz="3200" b="1" dirty="0">
                <a:solidFill>
                  <a:srgbClr val="FF0000"/>
                </a:solidFill>
              </a:rPr>
              <a:t>Monolítico</a:t>
            </a:r>
            <a:r>
              <a:rPr lang="pt-BR" sz="3200" dirty="0"/>
              <a:t> e </a:t>
            </a:r>
            <a:r>
              <a:rPr lang="pt-BR" sz="3200" b="1" dirty="0">
                <a:solidFill>
                  <a:srgbClr val="FF0000"/>
                </a:solidFill>
              </a:rPr>
              <a:t>Micro-serviços</a:t>
            </a:r>
            <a:r>
              <a:rPr lang="pt-BR" sz="3200" dirty="0"/>
              <a:t>;</a:t>
            </a:r>
          </a:p>
        </p:txBody>
      </p:sp>
    </p:spTree>
    <p:extLst>
      <p:ext uri="{BB962C8B-B14F-4D97-AF65-F5344CB8AC3E}">
        <p14:creationId xmlns:p14="http://schemas.microsoft.com/office/powerpoint/2010/main" val="2287058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2 – Padrões de projeto</a:t>
            </a:r>
            <a:r>
              <a:rPr lang="pt-BR" sz="3200" dirty="0"/>
              <a:t>: que são soluções que já foram testadas para um problema e utilizadas de maneira sistemática;</a:t>
            </a:r>
          </a:p>
          <a:p>
            <a:r>
              <a:rPr lang="pt-BR" sz="3200" b="1" dirty="0">
                <a:solidFill>
                  <a:srgbClr val="FF0000"/>
                </a:solidFill>
              </a:rPr>
              <a:t>3 – Desenvolvimento baseado </a:t>
            </a:r>
            <a:r>
              <a:rPr lang="pt-BR" sz="3200" dirty="0"/>
              <a:t>em componentes: sistemas são desenvolvidos através da integração de componentes (coleções de objetos);</a:t>
            </a:r>
          </a:p>
        </p:txBody>
      </p:sp>
    </p:spTree>
    <p:extLst>
      <p:ext uri="{BB962C8B-B14F-4D97-AF65-F5344CB8AC3E}">
        <p14:creationId xmlns:p14="http://schemas.microsoft.com/office/powerpoint/2010/main" val="200689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Objetivos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fontScale="92500" lnSpcReduction="10000"/>
          </a:bodyPr>
          <a:lstStyle/>
          <a:p>
            <a:r>
              <a:rPr lang="pt-BR" sz="2800" dirty="0"/>
              <a:t>Apresentar o reuso de software e descrever abordagens para o desenvolvimento baseado em reuso de sistemas.</a:t>
            </a:r>
          </a:p>
          <a:p>
            <a:r>
              <a:rPr lang="pt-BR" sz="2800" b="1" dirty="0">
                <a:solidFill>
                  <a:srgbClr val="C00000"/>
                </a:solidFill>
              </a:rPr>
              <a:t>Assuntos abordados:</a:t>
            </a:r>
          </a:p>
          <a:p>
            <a:pPr>
              <a:buFont typeface="Wingdings" panose="05000000000000000000" pitchFamily="2" charset="2"/>
              <a:buChar char="q"/>
            </a:pPr>
            <a:r>
              <a:rPr lang="pt-BR" sz="2800" dirty="0"/>
              <a:t>Entender os benefícios e problemas de reuso de software durante o desenvolvimento de novos sistemas;</a:t>
            </a:r>
          </a:p>
          <a:p>
            <a:pPr>
              <a:buFont typeface="Wingdings" panose="05000000000000000000" pitchFamily="2" charset="2"/>
              <a:buChar char="q"/>
            </a:pPr>
            <a:r>
              <a:rPr lang="pt-BR" sz="2800" dirty="0"/>
              <a:t>Entender o conceito de um framework de aplicações como um conjunto de objetos reusáveis e como frameworks podem ser usados no desenvolvimento de aplicações;</a:t>
            </a:r>
          </a:p>
          <a:p>
            <a:pPr>
              <a:buFont typeface="Wingdings" panose="05000000000000000000" pitchFamily="2" charset="2"/>
              <a:buChar char="q"/>
            </a:pPr>
            <a:r>
              <a:rPr lang="pt-BR" sz="2800" dirty="0"/>
              <a:t>Conhecer linhas de produtos de software que são compostas de uma arquitetura de núcleo comum e componentes configuráveis e reusáveis.</a:t>
            </a:r>
          </a:p>
        </p:txBody>
      </p:sp>
    </p:spTree>
    <p:extLst>
      <p:ext uri="{BB962C8B-B14F-4D97-AF65-F5344CB8AC3E}">
        <p14:creationId xmlns:p14="http://schemas.microsoft.com/office/powerpoint/2010/main" val="535245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4 – Framework de aplicações</a:t>
            </a:r>
            <a:r>
              <a:rPr lang="pt-BR" sz="3200" dirty="0"/>
              <a:t>: Coleções de classes abstratas e concretas são adaptadas e estendidas para criar sistemas de aplicação;</a:t>
            </a:r>
          </a:p>
          <a:p>
            <a:r>
              <a:rPr lang="pt-BR" sz="3200" b="1" dirty="0">
                <a:solidFill>
                  <a:srgbClr val="FF0000"/>
                </a:solidFill>
              </a:rPr>
              <a:t>5 – Empacotamento de sistemas legados</a:t>
            </a:r>
            <a:r>
              <a:rPr lang="pt-BR" sz="3200" dirty="0"/>
              <a:t>: sistemas legados são empacotados pela definição de um conjunto de interfaces e acesso a esses sistemas legados por meio dessas interfaces</a:t>
            </a:r>
          </a:p>
        </p:txBody>
      </p:sp>
    </p:spTree>
    <p:extLst>
      <p:ext uri="{BB962C8B-B14F-4D97-AF65-F5344CB8AC3E}">
        <p14:creationId xmlns:p14="http://schemas.microsoft.com/office/powerpoint/2010/main" val="3084183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6 – Sistemas orientados a serviços</a:t>
            </a:r>
            <a:r>
              <a:rPr lang="pt-BR" sz="3200" dirty="0"/>
              <a:t>: sistemas são desenvolvidos pela ligação de serviços compartilhados, que podem ser fornecidos externamente;</a:t>
            </a:r>
          </a:p>
          <a:p>
            <a:r>
              <a:rPr lang="pt-BR" sz="3200" b="1" dirty="0">
                <a:solidFill>
                  <a:srgbClr val="FF0000"/>
                </a:solidFill>
              </a:rPr>
              <a:t>7 – Linhas de produtos de software</a:t>
            </a:r>
            <a:r>
              <a:rPr lang="pt-BR" sz="3200" dirty="0"/>
              <a:t>: um tipo de aplicação é generalizado em torno de uma arquitetura comum para que possa ser adaptada a diferentes clientes;</a:t>
            </a:r>
          </a:p>
        </p:txBody>
      </p:sp>
    </p:spTree>
    <p:extLst>
      <p:ext uri="{BB962C8B-B14F-4D97-AF65-F5344CB8AC3E}">
        <p14:creationId xmlns:p14="http://schemas.microsoft.com/office/powerpoint/2010/main" val="2463788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8 – Reuso de produtos COTS</a:t>
            </a:r>
            <a:r>
              <a:rPr lang="pt-BR" sz="3200" dirty="0"/>
              <a:t>: sistemas são desenvolvidos pela configuração e integração de sistemas de aplicação existentes;</a:t>
            </a:r>
          </a:p>
          <a:p>
            <a:r>
              <a:rPr lang="pt-BR" sz="3200" b="1" dirty="0">
                <a:solidFill>
                  <a:srgbClr val="FF0000"/>
                </a:solidFill>
              </a:rPr>
              <a:t>9 – Sistemas de ERP</a:t>
            </a:r>
            <a:r>
              <a:rPr lang="pt-BR" sz="3200" dirty="0"/>
              <a:t>: sistemas de grande porte que sintetizam funcionalidades e as regras de negócios genéricos são configurados para uma organização;</a:t>
            </a:r>
          </a:p>
        </p:txBody>
      </p:sp>
    </p:spTree>
    <p:extLst>
      <p:ext uri="{BB962C8B-B14F-4D97-AF65-F5344CB8AC3E}">
        <p14:creationId xmlns:p14="http://schemas.microsoft.com/office/powerpoint/2010/main" val="1978324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10 – Aplicações verticais configuráveis</a:t>
            </a:r>
            <a:r>
              <a:rPr lang="pt-BR" sz="3200" dirty="0"/>
              <a:t>: sistemas que podem ser adaptados a realidade do usuário;</a:t>
            </a:r>
          </a:p>
          <a:p>
            <a:r>
              <a:rPr lang="pt-BR" sz="3200" b="1" dirty="0">
                <a:solidFill>
                  <a:srgbClr val="FF0000"/>
                </a:solidFill>
              </a:rPr>
              <a:t>11 – Bibliotecas de programas</a:t>
            </a:r>
            <a:r>
              <a:rPr lang="pt-BR" sz="3200" dirty="0"/>
              <a:t>: bibliotecas de classe e funções que implementas abstrações comumente usadas são disponibilizadas para reuso;</a:t>
            </a:r>
          </a:p>
        </p:txBody>
      </p:sp>
    </p:spTree>
    <p:extLst>
      <p:ext uri="{BB962C8B-B14F-4D97-AF65-F5344CB8AC3E}">
        <p14:creationId xmlns:p14="http://schemas.microsoft.com/office/powerpoint/2010/main" val="3730263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12 – Aplicações verticais configuráveis</a:t>
            </a:r>
            <a:r>
              <a:rPr lang="pt-BR" sz="3200" dirty="0"/>
              <a:t>: sistemas que podem ser adaptados a realidade do usuário;</a:t>
            </a:r>
          </a:p>
          <a:p>
            <a:r>
              <a:rPr lang="pt-BR" sz="3200" b="1" dirty="0">
                <a:solidFill>
                  <a:srgbClr val="FF0000"/>
                </a:solidFill>
              </a:rPr>
              <a:t>13 – Bibliotecas de programas</a:t>
            </a:r>
            <a:r>
              <a:rPr lang="pt-BR" sz="3200" dirty="0"/>
              <a:t>: bibliotecas de classe e funções que implementam abstrações comumente usadas são disponibilizadas para reuso;</a:t>
            </a:r>
          </a:p>
        </p:txBody>
      </p:sp>
    </p:spTree>
    <p:extLst>
      <p:ext uri="{BB962C8B-B14F-4D97-AF65-F5344CB8AC3E}">
        <p14:creationId xmlns:p14="http://schemas.microsoft.com/office/powerpoint/2010/main" val="473860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14 – Engenharia dirigida a modelos</a:t>
            </a:r>
            <a:r>
              <a:rPr lang="pt-BR" sz="3200" dirty="0"/>
              <a:t>: o código é gerado a partir de modelos de domínio e modelos de implementação;</a:t>
            </a:r>
          </a:p>
          <a:p>
            <a:r>
              <a:rPr lang="pt-BR" sz="3200" b="1" dirty="0">
                <a:solidFill>
                  <a:srgbClr val="FF0000"/>
                </a:solidFill>
              </a:rPr>
              <a:t>15 – Geradores de programas</a:t>
            </a:r>
            <a:r>
              <a:rPr lang="pt-BR" sz="3200" dirty="0"/>
              <a:t>: um sistema gerador incorpora o conhecimento de um tipo de aplicação, e é usado para gerar sistemas nesse domínio a partir de um modelo de sistema fornecido pelo usuário;</a:t>
            </a:r>
          </a:p>
        </p:txBody>
      </p:sp>
    </p:spTree>
    <p:extLst>
      <p:ext uri="{BB962C8B-B14F-4D97-AF65-F5344CB8AC3E}">
        <p14:creationId xmlns:p14="http://schemas.microsoft.com/office/powerpoint/2010/main" val="3795268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fontScale="92500" lnSpcReduction="10000"/>
          </a:bodyPr>
          <a:lstStyle/>
          <a:p>
            <a:r>
              <a:rPr lang="pt-BR" sz="3200" dirty="0"/>
              <a:t>Um dos principais benefícios de usar a abordagem de orientação a objeto é que eles podem ser reusados em diferentes sistemas;</a:t>
            </a:r>
          </a:p>
          <a:p>
            <a:r>
              <a:rPr lang="pt-BR" sz="3200" dirty="0"/>
              <a:t>Mas, quase sempre os objetos são muito pequenos e especializados para uma aplicação específica;</a:t>
            </a:r>
          </a:p>
          <a:p>
            <a:r>
              <a:rPr lang="pt-BR" sz="3200" dirty="0"/>
              <a:t>Leva mais tempo entender o objeto do que implementá-lo;</a:t>
            </a:r>
          </a:p>
          <a:p>
            <a:r>
              <a:rPr lang="pt-BR" sz="3200" dirty="0"/>
              <a:t>É claro que o reuso orientado a objetos é melhor suportado em processo de desenvolvimento orientado a objetos por meio das abstrações de alta granularidade, chamadas </a:t>
            </a:r>
            <a:r>
              <a:rPr lang="pt-BR" sz="3200" b="1" i="1" dirty="0">
                <a:solidFill>
                  <a:srgbClr val="FF0000"/>
                </a:solidFill>
              </a:rPr>
              <a:t>frameworks</a:t>
            </a:r>
            <a:r>
              <a:rPr lang="pt-BR" sz="3200" dirty="0"/>
              <a:t>.</a:t>
            </a:r>
          </a:p>
          <a:p>
            <a:endParaRPr lang="pt-BR" sz="3200" dirty="0"/>
          </a:p>
        </p:txBody>
      </p:sp>
    </p:spTree>
    <p:extLst>
      <p:ext uri="{BB962C8B-B14F-4D97-AF65-F5344CB8AC3E}">
        <p14:creationId xmlns:p14="http://schemas.microsoft.com/office/powerpoint/2010/main" val="3440304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O framework é uma estrutura genérica estendida para se criar uma aplicação ou subsistema mais específico;</a:t>
            </a:r>
          </a:p>
          <a:p>
            <a:r>
              <a:rPr lang="pt-BR" sz="3200" dirty="0"/>
              <a:t>Schimidt et al. (2004) definem um framework como </a:t>
            </a:r>
          </a:p>
          <a:p>
            <a:r>
              <a:rPr lang="pt-BR" sz="3200" i="1" dirty="0"/>
              <a:t>“... um conjunto integrado de artefatos de software (como classes, objetos e componentes) que colaboram para fornecer uma arquitetura reusável para uma família de aplicações relacionadas</a:t>
            </a:r>
            <a:r>
              <a:rPr lang="pt-BR" sz="3200" dirty="0"/>
              <a:t>.”</a:t>
            </a:r>
          </a:p>
          <a:p>
            <a:endParaRPr lang="pt-BR" sz="3200" dirty="0"/>
          </a:p>
        </p:txBody>
      </p:sp>
    </p:spTree>
    <p:extLst>
      <p:ext uri="{BB962C8B-B14F-4D97-AF65-F5344CB8AC3E}">
        <p14:creationId xmlns:p14="http://schemas.microsoft.com/office/powerpoint/2010/main" val="2238487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Por exemplo, um framework de interface de usuário fornecerá suporte para tratamento de eventos de interface e incluirá um conjunto de recursos que possam ser usados para construir telas;</a:t>
            </a:r>
          </a:p>
          <a:p>
            <a:r>
              <a:rPr lang="pt-BR" sz="3200" dirty="0"/>
              <a:t>O desenvolvedor ficará responsável por especializá-las, adicionando funcionalidades específicas para uma aplicação específica.</a:t>
            </a:r>
          </a:p>
          <a:p>
            <a:endParaRPr lang="pt-BR" sz="3200" dirty="0"/>
          </a:p>
        </p:txBody>
      </p:sp>
    </p:spTree>
    <p:extLst>
      <p:ext uri="{BB962C8B-B14F-4D97-AF65-F5344CB8AC3E}">
        <p14:creationId xmlns:p14="http://schemas.microsoft.com/office/powerpoint/2010/main" val="1800904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Os frameworks dão suporte ao reuso de projeto, bem como ao reuso de classes específicas de sistema, pois fornecem um esqueleto para a aplicação;</a:t>
            </a:r>
          </a:p>
          <a:p>
            <a:r>
              <a:rPr lang="pt-BR" sz="3200" dirty="0"/>
              <a:t>A arquitetura é definida por classes de objetos e suas interações. As classes são reusadas diretamente e podem ser prorrogadas usando-se recursos, como a herança.</a:t>
            </a:r>
          </a:p>
          <a:p>
            <a:endParaRPr lang="pt-BR" sz="3200" dirty="0"/>
          </a:p>
        </p:txBody>
      </p:sp>
    </p:spTree>
    <p:extLst>
      <p:ext uri="{BB962C8B-B14F-4D97-AF65-F5344CB8AC3E}">
        <p14:creationId xmlns:p14="http://schemas.microsoft.com/office/powerpoint/2010/main" val="195700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2800" dirty="0"/>
              <a:t>A engenharia de software baseada em reuso é uma estratégia em que o processo de desenvolvimento é orientado para o reuso de softwares existentes;</a:t>
            </a:r>
          </a:p>
          <a:p>
            <a:r>
              <a:rPr lang="pt-BR" sz="2800" dirty="0"/>
              <a:t>É uma proposta apresentada há mais de 40 anos (</a:t>
            </a:r>
            <a:r>
              <a:rPr lang="pt-BR" sz="2400" dirty="0">
                <a:latin typeface="Courier New" panose="02070309020205020404" pitchFamily="49" charset="0"/>
                <a:cs typeface="Courier New" panose="02070309020205020404" pitchFamily="49" charset="0"/>
              </a:rPr>
              <a:t>McIlroy, 1968</a:t>
            </a:r>
            <a:r>
              <a:rPr lang="pt-BR" sz="2800" dirty="0"/>
              <a:t>), mas que só tornou-se a norma para novos sistemas de negócios nos anos 2000;</a:t>
            </a:r>
          </a:p>
          <a:p>
            <a:r>
              <a:rPr lang="pt-BR" sz="2800" dirty="0"/>
              <a:t>O reuso de software foi uma resposta as exigências de menores custos de produção e manutenção de software, entregas rápidas e maior qualidade.</a:t>
            </a:r>
          </a:p>
        </p:txBody>
      </p:sp>
    </p:spTree>
    <p:extLst>
      <p:ext uri="{BB962C8B-B14F-4D97-AF65-F5344CB8AC3E}">
        <p14:creationId xmlns:p14="http://schemas.microsoft.com/office/powerpoint/2010/main" val="3474825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lnSpcReduction="10000"/>
          </a:bodyPr>
          <a:lstStyle/>
          <a:p>
            <a:r>
              <a:rPr lang="pt-BR" sz="3200" dirty="0"/>
              <a:t>Os frameworks são implementados como </a:t>
            </a:r>
            <a:r>
              <a:rPr lang="pt-BR" sz="3200" b="1" dirty="0">
                <a:solidFill>
                  <a:srgbClr val="FF0000"/>
                </a:solidFill>
              </a:rPr>
              <a:t>uma coleção de classes de objetos concretos e abstratos</a:t>
            </a:r>
            <a:r>
              <a:rPr lang="pt-BR" sz="3200" b="1" dirty="0"/>
              <a:t> </a:t>
            </a:r>
            <a:r>
              <a:rPr lang="pt-BR" sz="3200" dirty="0"/>
              <a:t>em uma linguagem de programação orientada a objetos;</a:t>
            </a:r>
          </a:p>
          <a:p>
            <a:r>
              <a:rPr lang="pt-BR" sz="3200" dirty="0"/>
              <a:t>Os frameworks são </a:t>
            </a:r>
            <a:r>
              <a:rPr lang="pt-BR" sz="3200" b="1" dirty="0">
                <a:solidFill>
                  <a:srgbClr val="FF0000"/>
                </a:solidFill>
              </a:rPr>
              <a:t>específicos da linguagem</a:t>
            </a:r>
            <a:r>
              <a:rPr lang="pt-BR" sz="3200" dirty="0"/>
              <a:t>. Há frameworks </a:t>
            </a:r>
            <a:r>
              <a:rPr lang="pt-BR" sz="3200" b="1" dirty="0">
                <a:solidFill>
                  <a:srgbClr val="FF0000"/>
                </a:solidFill>
              </a:rPr>
              <a:t>disponíveis em todas as linguagens de programação OOP </a:t>
            </a:r>
            <a:r>
              <a:rPr lang="pt-BR" sz="3200" dirty="0"/>
              <a:t>mais comumente usadas;</a:t>
            </a:r>
          </a:p>
          <a:p>
            <a:r>
              <a:rPr lang="pt-BR" sz="3200" dirty="0"/>
              <a:t>Um framework </a:t>
            </a:r>
            <a:r>
              <a:rPr lang="pt-BR" sz="3200" b="1" dirty="0">
                <a:solidFill>
                  <a:srgbClr val="FF0000"/>
                </a:solidFill>
              </a:rPr>
              <a:t>pode incorporar vários outros</a:t>
            </a:r>
            <a:r>
              <a:rPr lang="pt-BR" sz="3200" dirty="0"/>
              <a:t>, de forma que cada um deles é projetado para suportar o desenvolvimento de parte da aplicação.</a:t>
            </a:r>
          </a:p>
          <a:p>
            <a:endParaRPr lang="pt-BR" sz="3200" dirty="0"/>
          </a:p>
        </p:txBody>
      </p:sp>
    </p:spTree>
    <p:extLst>
      <p:ext uri="{BB962C8B-B14F-4D97-AF65-F5344CB8AC3E}">
        <p14:creationId xmlns:p14="http://schemas.microsoft.com/office/powerpoint/2010/main" val="246712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79" y="1845734"/>
            <a:ext cx="10664085" cy="4023360"/>
          </a:xfrm>
        </p:spPr>
        <p:txBody>
          <a:bodyPr>
            <a:normAutofit/>
          </a:bodyPr>
          <a:lstStyle/>
          <a:p>
            <a:r>
              <a:rPr lang="pt-BR" sz="3200" b="1" dirty="0" err="1"/>
              <a:t>Fayad</a:t>
            </a:r>
            <a:r>
              <a:rPr lang="pt-BR" sz="3200" b="1" dirty="0"/>
              <a:t> e Schmidt (1997) discutem três classes de frameworks:</a:t>
            </a:r>
          </a:p>
          <a:p>
            <a:endParaRPr lang="pt-BR" sz="3200" dirty="0"/>
          </a:p>
          <a:p>
            <a:r>
              <a:rPr lang="pt-BR" sz="3200" b="1" dirty="0">
                <a:solidFill>
                  <a:srgbClr val="C00000"/>
                </a:solidFill>
              </a:rPr>
              <a:t>1 – Frameworks de Infraestrutura de Sistemas;</a:t>
            </a:r>
          </a:p>
          <a:p>
            <a:r>
              <a:rPr lang="pt-BR" sz="3200" b="1" dirty="0">
                <a:solidFill>
                  <a:srgbClr val="C00000"/>
                </a:solidFill>
              </a:rPr>
              <a:t>2 – Frameworks de Integração de Middleware;</a:t>
            </a:r>
          </a:p>
          <a:p>
            <a:r>
              <a:rPr lang="pt-BR" sz="3200" b="1" dirty="0">
                <a:solidFill>
                  <a:srgbClr val="C00000"/>
                </a:solidFill>
              </a:rPr>
              <a:t>3 – Frameworks de Aplicações Corporativas.</a:t>
            </a:r>
          </a:p>
          <a:p>
            <a:endParaRPr lang="pt-BR" sz="3200" dirty="0"/>
          </a:p>
        </p:txBody>
      </p:sp>
    </p:spTree>
    <p:extLst>
      <p:ext uri="{BB962C8B-B14F-4D97-AF65-F5344CB8AC3E}">
        <p14:creationId xmlns:p14="http://schemas.microsoft.com/office/powerpoint/2010/main" val="2054353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79" y="1845734"/>
            <a:ext cx="6939373" cy="4023360"/>
          </a:xfrm>
        </p:spPr>
        <p:txBody>
          <a:bodyPr>
            <a:normAutofit lnSpcReduction="10000"/>
          </a:bodyPr>
          <a:lstStyle/>
          <a:p>
            <a:r>
              <a:rPr lang="pt-BR" sz="3200" b="1" dirty="0"/>
              <a:t>Frameworks de Infraestrutura de Sistemas</a:t>
            </a:r>
          </a:p>
          <a:p>
            <a:endParaRPr lang="pt-BR" sz="1200" dirty="0"/>
          </a:p>
          <a:p>
            <a:r>
              <a:rPr lang="pt-BR" sz="3200" dirty="0"/>
              <a:t>Apoiam o desenvolvimento de infraestruturas de sistemas, como:</a:t>
            </a:r>
          </a:p>
          <a:p>
            <a:r>
              <a:rPr lang="pt-BR" sz="3200" b="1" dirty="0">
                <a:solidFill>
                  <a:srgbClr val="C00000"/>
                </a:solidFill>
              </a:rPr>
              <a:t>- Comunicações</a:t>
            </a:r>
          </a:p>
          <a:p>
            <a:r>
              <a:rPr lang="pt-BR" sz="3200" b="1" dirty="0">
                <a:solidFill>
                  <a:srgbClr val="C00000"/>
                </a:solidFill>
              </a:rPr>
              <a:t>- Interfaces de usuário</a:t>
            </a:r>
          </a:p>
          <a:p>
            <a:r>
              <a:rPr lang="pt-BR" sz="3200" b="1" dirty="0">
                <a:solidFill>
                  <a:srgbClr val="C00000"/>
                </a:solidFill>
              </a:rPr>
              <a:t>- Compiladores</a:t>
            </a:r>
          </a:p>
          <a:p>
            <a:endParaRPr lang="pt-BR" sz="3200" dirty="0"/>
          </a:p>
        </p:txBody>
      </p:sp>
      <p:sp>
        <p:nvSpPr>
          <p:cNvPr id="4" name="Elipse 3">
            <a:extLst>
              <a:ext uri="{FF2B5EF4-FFF2-40B4-BE49-F238E27FC236}">
                <a16:creationId xmlns:a16="http://schemas.microsoft.com/office/drawing/2014/main" id="{1F23EABC-89B0-4A7D-9B37-57345ACC7BA2}"/>
              </a:ext>
            </a:extLst>
          </p:cNvPr>
          <p:cNvSpPr/>
          <p:nvPr/>
        </p:nvSpPr>
        <p:spPr>
          <a:xfrm>
            <a:off x="7046752" y="3120705"/>
            <a:ext cx="4815281" cy="27483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dirty="0"/>
              <a:t>O Framework </a:t>
            </a:r>
            <a:r>
              <a:rPr lang="pt-BR" sz="3200" b="1" dirty="0">
                <a:solidFill>
                  <a:srgbClr val="FFFF00"/>
                </a:solidFill>
              </a:rPr>
              <a:t>SWING</a:t>
            </a:r>
            <a:r>
              <a:rPr lang="pt-BR" sz="3200" dirty="0"/>
              <a:t> ou </a:t>
            </a:r>
            <a:r>
              <a:rPr lang="pt-BR" sz="3200" b="1" dirty="0">
                <a:solidFill>
                  <a:srgbClr val="FFFF00"/>
                </a:solidFill>
              </a:rPr>
              <a:t>AWT</a:t>
            </a:r>
            <a:r>
              <a:rPr lang="pt-BR" sz="3200" dirty="0"/>
              <a:t> do Java é considerado um Framework de infraestrutura</a:t>
            </a:r>
          </a:p>
        </p:txBody>
      </p:sp>
    </p:spTree>
    <p:extLst>
      <p:ext uri="{BB962C8B-B14F-4D97-AF65-F5344CB8AC3E}">
        <p14:creationId xmlns:p14="http://schemas.microsoft.com/office/powerpoint/2010/main" val="9801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79" y="1845734"/>
            <a:ext cx="6050141" cy="4023360"/>
          </a:xfrm>
        </p:spPr>
        <p:txBody>
          <a:bodyPr>
            <a:normAutofit/>
          </a:bodyPr>
          <a:lstStyle/>
          <a:p>
            <a:r>
              <a:rPr lang="pt-BR" sz="3200" b="1" dirty="0"/>
              <a:t>Frameworks de Integração de Middleware</a:t>
            </a:r>
          </a:p>
          <a:p>
            <a:endParaRPr lang="pt-BR" sz="1200" dirty="0"/>
          </a:p>
          <a:p>
            <a:r>
              <a:rPr lang="pt-BR" sz="3200" dirty="0"/>
              <a:t>São normas e classes de objetos associados que oferecem suporte a componentes de comunicação e troca de informações.</a:t>
            </a:r>
          </a:p>
        </p:txBody>
      </p:sp>
      <p:sp>
        <p:nvSpPr>
          <p:cNvPr id="4" name="Elipse 3">
            <a:extLst>
              <a:ext uri="{FF2B5EF4-FFF2-40B4-BE49-F238E27FC236}">
                <a16:creationId xmlns:a16="http://schemas.microsoft.com/office/drawing/2014/main" id="{1F23EABC-89B0-4A7D-9B37-57345ACC7BA2}"/>
              </a:ext>
            </a:extLst>
          </p:cNvPr>
          <p:cNvSpPr/>
          <p:nvPr/>
        </p:nvSpPr>
        <p:spPr>
          <a:xfrm>
            <a:off x="7147420" y="1845734"/>
            <a:ext cx="4815281" cy="4023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dirty="0"/>
              <a:t>O </a:t>
            </a:r>
            <a:r>
              <a:rPr lang="pt-BR" sz="3200" b="1" dirty="0" err="1">
                <a:solidFill>
                  <a:srgbClr val="FFFF00"/>
                </a:solidFill>
              </a:rPr>
              <a:t>.Net</a:t>
            </a:r>
            <a:r>
              <a:rPr lang="pt-BR" sz="3200" b="1" dirty="0">
                <a:solidFill>
                  <a:srgbClr val="FFFF00"/>
                </a:solidFill>
              </a:rPr>
              <a:t> </a:t>
            </a:r>
            <a:r>
              <a:rPr lang="pt-BR" sz="3200" dirty="0"/>
              <a:t>da Microsoft e o </a:t>
            </a:r>
            <a:r>
              <a:rPr lang="pt-BR" sz="3200" b="1" dirty="0">
                <a:solidFill>
                  <a:srgbClr val="FFFF00"/>
                </a:solidFill>
              </a:rPr>
              <a:t>Enterprise Java Beans </a:t>
            </a:r>
            <a:r>
              <a:rPr lang="pt-BR" sz="3200" dirty="0"/>
              <a:t>(EJB) são frameworks de middleware</a:t>
            </a:r>
          </a:p>
        </p:txBody>
      </p:sp>
    </p:spTree>
    <p:extLst>
      <p:ext uri="{BB962C8B-B14F-4D97-AF65-F5344CB8AC3E}">
        <p14:creationId xmlns:p14="http://schemas.microsoft.com/office/powerpoint/2010/main" val="306896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79" y="1845734"/>
            <a:ext cx="6050141" cy="4023360"/>
          </a:xfrm>
        </p:spPr>
        <p:txBody>
          <a:bodyPr>
            <a:normAutofit fontScale="85000" lnSpcReduction="20000"/>
          </a:bodyPr>
          <a:lstStyle/>
          <a:p>
            <a:r>
              <a:rPr lang="pt-BR" sz="3200" b="1" dirty="0"/>
              <a:t>Frameworks de Aplicações Corporativas</a:t>
            </a:r>
          </a:p>
          <a:p>
            <a:endParaRPr lang="pt-BR" sz="1200" dirty="0"/>
          </a:p>
          <a:p>
            <a:r>
              <a:rPr lang="pt-BR" sz="3200" dirty="0"/>
              <a:t>Estão relacionados com domínios de aplicação específicos, como:</a:t>
            </a:r>
          </a:p>
          <a:p>
            <a:endParaRPr lang="pt-BR" sz="3200" dirty="0"/>
          </a:p>
          <a:p>
            <a:r>
              <a:rPr lang="pt-BR" sz="3200" b="1" dirty="0">
                <a:solidFill>
                  <a:srgbClr val="C00000"/>
                </a:solidFill>
              </a:rPr>
              <a:t>- Telecomunicações</a:t>
            </a:r>
          </a:p>
          <a:p>
            <a:r>
              <a:rPr lang="pt-BR" sz="3200" b="1" dirty="0">
                <a:solidFill>
                  <a:srgbClr val="C00000"/>
                </a:solidFill>
              </a:rPr>
              <a:t>- Sistemas financeiros</a:t>
            </a:r>
          </a:p>
          <a:p>
            <a:r>
              <a:rPr lang="pt-BR" sz="3200" b="1" dirty="0">
                <a:solidFill>
                  <a:srgbClr val="C00000"/>
                </a:solidFill>
              </a:rPr>
              <a:t>- Sistemas educacionais</a:t>
            </a:r>
          </a:p>
          <a:p>
            <a:r>
              <a:rPr lang="pt-BR" sz="3200" b="1" dirty="0">
                <a:solidFill>
                  <a:srgbClr val="C00000"/>
                </a:solidFill>
              </a:rPr>
              <a:t>- Etc.</a:t>
            </a:r>
          </a:p>
        </p:txBody>
      </p:sp>
      <p:sp>
        <p:nvSpPr>
          <p:cNvPr id="4" name="Elipse 3">
            <a:extLst>
              <a:ext uri="{FF2B5EF4-FFF2-40B4-BE49-F238E27FC236}">
                <a16:creationId xmlns:a16="http://schemas.microsoft.com/office/drawing/2014/main" id="{1F23EABC-89B0-4A7D-9B37-57345ACC7BA2}"/>
              </a:ext>
            </a:extLst>
          </p:cNvPr>
          <p:cNvSpPr/>
          <p:nvPr/>
        </p:nvSpPr>
        <p:spPr>
          <a:xfrm>
            <a:off x="7147420" y="1845734"/>
            <a:ext cx="4815281" cy="4023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dirty="0"/>
              <a:t>JSF, HIBERNATE, LARAVEL e o NHIBERNATE são frameworks de aplicação.</a:t>
            </a:r>
          </a:p>
        </p:txBody>
      </p:sp>
    </p:spTree>
    <p:extLst>
      <p:ext uri="{BB962C8B-B14F-4D97-AF65-F5344CB8AC3E}">
        <p14:creationId xmlns:p14="http://schemas.microsoft.com/office/powerpoint/2010/main" val="3691400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b="1" dirty="0"/>
              <a:t>Frameworks de Aplicações Web (WAF)</a:t>
            </a:r>
          </a:p>
          <a:p>
            <a:endParaRPr lang="pt-BR" sz="3200" b="1" dirty="0"/>
          </a:p>
          <a:p>
            <a:pPr>
              <a:buFont typeface="Wingdings" panose="05000000000000000000" pitchFamily="2" charset="2"/>
              <a:buChar char="§"/>
            </a:pPr>
            <a:r>
              <a:rPr lang="pt-BR" sz="3200" dirty="0"/>
              <a:t>São mais recentes;</a:t>
            </a:r>
          </a:p>
          <a:p>
            <a:pPr>
              <a:buFont typeface="Wingdings" panose="05000000000000000000" pitchFamily="2" charset="2"/>
              <a:buChar char="§"/>
            </a:pPr>
            <a:r>
              <a:rPr lang="pt-BR" sz="3200" dirty="0"/>
              <a:t>Apoiam a construção de sites dinâmicos;</a:t>
            </a:r>
          </a:p>
          <a:p>
            <a:pPr>
              <a:buFont typeface="Wingdings" panose="05000000000000000000" pitchFamily="2" charset="2"/>
              <a:buChar char="§"/>
            </a:pPr>
            <a:r>
              <a:rPr lang="pt-BR" sz="3200" dirty="0"/>
              <a:t>Geralmente é baseada no padrão Composite do MVC (Modelo – Visão – Controlador)</a:t>
            </a:r>
          </a:p>
          <a:p>
            <a:endParaRPr lang="pt-BR" sz="3200" dirty="0"/>
          </a:p>
        </p:txBody>
      </p:sp>
    </p:spTree>
    <p:extLst>
      <p:ext uri="{BB962C8B-B14F-4D97-AF65-F5344CB8AC3E}">
        <p14:creationId xmlns:p14="http://schemas.microsoft.com/office/powerpoint/2010/main" val="1526111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2"/>
            <a:ext cx="6068630" cy="4247158"/>
          </a:xfrm>
        </p:spPr>
        <p:txBody>
          <a:bodyPr>
            <a:normAutofit fontScale="92500" lnSpcReduction="20000"/>
          </a:bodyPr>
          <a:lstStyle/>
          <a:p>
            <a:r>
              <a:rPr lang="pt-BR" sz="3200" b="1" dirty="0"/>
              <a:t>Padrão MVC</a:t>
            </a:r>
          </a:p>
          <a:p>
            <a:pPr>
              <a:buFont typeface="Wingdings" panose="05000000000000000000" pitchFamily="2" charset="2"/>
              <a:buChar char="§"/>
            </a:pPr>
            <a:r>
              <a:rPr lang="pt-BR" sz="3200" dirty="0"/>
              <a:t>Foi proposto na década de 1980 como abordagem GUI;</a:t>
            </a:r>
          </a:p>
          <a:p>
            <a:pPr>
              <a:buFont typeface="Wingdings" panose="05000000000000000000" pitchFamily="2" charset="2"/>
              <a:buChar char="§"/>
            </a:pPr>
            <a:r>
              <a:rPr lang="pt-BR" sz="3200" dirty="0"/>
              <a:t>Permite separação entre o estado da aplicação e a interface do usuário da aplicação;</a:t>
            </a:r>
          </a:p>
          <a:p>
            <a:pPr>
              <a:buFont typeface="Wingdings" panose="05000000000000000000" pitchFamily="2" charset="2"/>
              <a:buChar char="§"/>
            </a:pPr>
            <a:r>
              <a:rPr lang="pt-BR" sz="3200" dirty="0"/>
              <a:t>Um framework MVC oferece suporte a apresentação dos dados de maneiras diferentes e permite a interação com cada uma dessas apresentações.</a:t>
            </a:r>
          </a:p>
          <a:p>
            <a:endParaRPr lang="pt-BR" sz="3200" dirty="0"/>
          </a:p>
        </p:txBody>
      </p:sp>
      <p:pic>
        <p:nvPicPr>
          <p:cNvPr id="2052" name="Picture 4" descr="Resultado de imagem para padrão mvc">
            <a:extLst>
              <a:ext uri="{FF2B5EF4-FFF2-40B4-BE49-F238E27FC236}">
                <a16:creationId xmlns:a16="http://schemas.microsoft.com/office/drawing/2014/main" id="{B170BCBF-655A-4951-ABFA-7B5F0FD44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4561" y="3429000"/>
            <a:ext cx="5357439" cy="244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61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b="1" dirty="0"/>
              <a:t>Padrão MVC</a:t>
            </a:r>
          </a:p>
          <a:p>
            <a:pPr>
              <a:buFont typeface="Wingdings" panose="05000000000000000000" pitchFamily="2" charset="2"/>
              <a:buChar char="§"/>
            </a:pPr>
            <a:r>
              <a:rPr lang="pt-BR" sz="3200" dirty="0"/>
              <a:t>Quando os dados são modificados por meio de uma das apresentações, o modelo de sistema é alterado e os controladores associados a cada visão atualizam a sua apresentação;</a:t>
            </a:r>
          </a:p>
          <a:p>
            <a:pPr>
              <a:buFont typeface="Wingdings" panose="05000000000000000000" pitchFamily="2" charset="2"/>
              <a:buChar char="§"/>
            </a:pPr>
            <a:r>
              <a:rPr lang="pt-BR" sz="3200" dirty="0"/>
              <a:t>O MVC veio dos padrões </a:t>
            </a:r>
            <a:r>
              <a:rPr lang="pt-BR" sz="3200" b="1" dirty="0">
                <a:solidFill>
                  <a:srgbClr val="C00000"/>
                </a:solidFill>
              </a:rPr>
              <a:t>Observer</a:t>
            </a:r>
            <a:r>
              <a:rPr lang="pt-BR" sz="3200" dirty="0"/>
              <a:t>, </a:t>
            </a:r>
            <a:r>
              <a:rPr lang="pt-BR" sz="3200" b="1" dirty="0">
                <a:solidFill>
                  <a:srgbClr val="C00000"/>
                </a:solidFill>
              </a:rPr>
              <a:t>Strategy</a:t>
            </a:r>
            <a:r>
              <a:rPr lang="pt-BR" sz="3200" dirty="0"/>
              <a:t>, </a:t>
            </a:r>
            <a:r>
              <a:rPr lang="pt-BR" sz="3200" b="1" dirty="0">
                <a:solidFill>
                  <a:srgbClr val="C00000"/>
                </a:solidFill>
              </a:rPr>
              <a:t>Composite</a:t>
            </a:r>
            <a:r>
              <a:rPr lang="pt-BR" sz="3200" dirty="0"/>
              <a:t> dentre outros</a:t>
            </a:r>
          </a:p>
          <a:p>
            <a:endParaRPr lang="pt-BR" sz="3200" dirty="0"/>
          </a:p>
        </p:txBody>
      </p:sp>
    </p:spTree>
    <p:extLst>
      <p:ext uri="{BB962C8B-B14F-4D97-AF65-F5344CB8AC3E}">
        <p14:creationId xmlns:p14="http://schemas.microsoft.com/office/powerpoint/2010/main" val="1783838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5362243" cy="4023360"/>
          </a:xfrm>
        </p:spPr>
        <p:txBody>
          <a:bodyPr>
            <a:normAutofit fontScale="92500" lnSpcReduction="10000"/>
          </a:bodyPr>
          <a:lstStyle/>
          <a:p>
            <a:r>
              <a:rPr lang="pt-BR" sz="3200" b="1" dirty="0"/>
              <a:t>Padrão MVC (Adendos)</a:t>
            </a:r>
          </a:p>
          <a:p>
            <a:pPr>
              <a:buFont typeface="Wingdings" panose="05000000000000000000" pitchFamily="2" charset="2"/>
              <a:buChar char="§"/>
            </a:pPr>
            <a:r>
              <a:rPr lang="pt-BR" sz="3200" dirty="0"/>
              <a:t>Padrão de projeto </a:t>
            </a:r>
            <a:r>
              <a:rPr lang="pt-BR" sz="3200" b="1" dirty="0"/>
              <a:t>Observer</a:t>
            </a:r>
            <a:r>
              <a:rPr lang="pt-BR" sz="3200" dirty="0"/>
              <a:t>: usado quando precisamos que dois ou mais objetos “escutem” aos eventos de outros objetos;</a:t>
            </a:r>
          </a:p>
          <a:p>
            <a:pPr>
              <a:buFont typeface="Wingdings" panose="05000000000000000000" pitchFamily="2" charset="2"/>
              <a:buChar char="§"/>
            </a:pPr>
            <a:r>
              <a:rPr lang="pt-BR" sz="3200" dirty="0"/>
              <a:t>Os objetos que estão escutando são chamados de “Observers” e o objeto que é escutado é chamado de “Subject”.</a:t>
            </a:r>
          </a:p>
          <a:p>
            <a:endParaRPr lang="pt-BR" sz="3200" dirty="0"/>
          </a:p>
        </p:txBody>
      </p:sp>
      <p:pic>
        <p:nvPicPr>
          <p:cNvPr id="4" name="Imagem 3">
            <a:extLst>
              <a:ext uri="{FF2B5EF4-FFF2-40B4-BE49-F238E27FC236}">
                <a16:creationId xmlns:a16="http://schemas.microsoft.com/office/drawing/2014/main" id="{2E682CCB-183F-4145-A1FC-E5D0F4C5196F}"/>
              </a:ext>
            </a:extLst>
          </p:cNvPr>
          <p:cNvPicPr>
            <a:picLocks noChangeAspect="1"/>
          </p:cNvPicPr>
          <p:nvPr/>
        </p:nvPicPr>
        <p:blipFill>
          <a:blip r:embed="rId2"/>
          <a:stretch>
            <a:fillRect/>
          </a:stretch>
        </p:blipFill>
        <p:spPr>
          <a:xfrm>
            <a:off x="6459523" y="2189014"/>
            <a:ext cx="5641738" cy="3336800"/>
          </a:xfrm>
          <a:prstGeom prst="rect">
            <a:avLst/>
          </a:prstGeom>
        </p:spPr>
      </p:pic>
    </p:spTree>
    <p:extLst>
      <p:ext uri="{BB962C8B-B14F-4D97-AF65-F5344CB8AC3E}">
        <p14:creationId xmlns:p14="http://schemas.microsoft.com/office/powerpoint/2010/main" val="4190820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5362243" cy="4023360"/>
          </a:xfrm>
        </p:spPr>
        <p:txBody>
          <a:bodyPr>
            <a:normAutofit/>
          </a:bodyPr>
          <a:lstStyle/>
          <a:p>
            <a:r>
              <a:rPr lang="pt-BR" sz="3200" b="1" dirty="0"/>
              <a:t>Padrão MVC (Adendos)</a:t>
            </a:r>
          </a:p>
          <a:p>
            <a:pPr>
              <a:buFont typeface="Wingdings" panose="05000000000000000000" pitchFamily="2" charset="2"/>
              <a:buChar char="§"/>
            </a:pPr>
            <a:r>
              <a:rPr lang="pt-BR" sz="3200" dirty="0"/>
              <a:t>Padrão de projeto </a:t>
            </a:r>
            <a:r>
              <a:rPr lang="pt-BR" sz="3200" b="1" dirty="0"/>
              <a:t>Strategy</a:t>
            </a:r>
            <a:r>
              <a:rPr lang="pt-BR" sz="3200" dirty="0"/>
              <a:t>: define uma família de algoritmos intercambiáveis de forma que estes sejam independentes dos clientes que os utilizam.</a:t>
            </a:r>
          </a:p>
          <a:p>
            <a:endParaRPr lang="pt-BR" sz="3200" dirty="0"/>
          </a:p>
        </p:txBody>
      </p:sp>
      <p:pic>
        <p:nvPicPr>
          <p:cNvPr id="1026" name="Picture 2">
            <a:extLst>
              <a:ext uri="{FF2B5EF4-FFF2-40B4-BE49-F238E27FC236}">
                <a16:creationId xmlns:a16="http://schemas.microsoft.com/office/drawing/2014/main" id="{247FBBA3-7D54-4456-879E-0ABC2FBF6C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3664" y="2068991"/>
            <a:ext cx="4750197" cy="2327597"/>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a:extLst>
              <a:ext uri="{FF2B5EF4-FFF2-40B4-BE49-F238E27FC236}">
                <a16:creationId xmlns:a16="http://schemas.microsoft.com/office/drawing/2014/main" id="{7B07F0A1-5DF0-4CCD-B5FE-382B2398B280}"/>
              </a:ext>
            </a:extLst>
          </p:cNvPr>
          <p:cNvSpPr/>
          <p:nvPr/>
        </p:nvSpPr>
        <p:spPr>
          <a:xfrm>
            <a:off x="1097280" y="5229840"/>
            <a:ext cx="10393960" cy="1077218"/>
          </a:xfrm>
          <a:prstGeom prst="rect">
            <a:avLst/>
          </a:prstGeom>
        </p:spPr>
        <p:txBody>
          <a:bodyPr wrap="square">
            <a:spAutoFit/>
          </a:bodyPr>
          <a:lstStyle/>
          <a:p>
            <a:pPr>
              <a:buFont typeface="+mj-lt"/>
              <a:buAutoNum type="arabicPeriod"/>
            </a:pPr>
            <a:r>
              <a:rPr lang="pt-BR" sz="1600" dirty="0">
                <a:solidFill>
                  <a:srgbClr val="000000"/>
                </a:solidFill>
                <a:latin typeface="Trebuchet MS" panose="020B0603020202020204" pitchFamily="34" charset="0"/>
              </a:rPr>
              <a:t>Identifique um algoritmo, ou seja um comportamento, que deverá ser usado por um cliente;</a:t>
            </a:r>
            <a:endParaRPr lang="pt-BR" sz="1600" dirty="0">
              <a:solidFill>
                <a:srgbClr val="000000"/>
              </a:solidFill>
              <a:latin typeface="Times New Roman" panose="02020603050405020304" pitchFamily="18" charset="0"/>
            </a:endParaRPr>
          </a:p>
          <a:p>
            <a:pPr>
              <a:buFont typeface="+mj-lt"/>
              <a:buAutoNum type="arabicPeriod"/>
            </a:pPr>
            <a:r>
              <a:rPr lang="pt-BR" sz="1600" dirty="0">
                <a:solidFill>
                  <a:srgbClr val="000000"/>
                </a:solidFill>
                <a:latin typeface="Trebuchet MS" panose="020B0603020202020204" pitchFamily="34" charset="0"/>
              </a:rPr>
              <a:t>Defina uma assinatura para o algoritmo em uma interface;</a:t>
            </a:r>
            <a:endParaRPr lang="pt-BR" sz="1600" dirty="0">
              <a:solidFill>
                <a:srgbClr val="000000"/>
              </a:solidFill>
              <a:latin typeface="Times New Roman" panose="02020603050405020304" pitchFamily="18" charset="0"/>
            </a:endParaRPr>
          </a:p>
          <a:p>
            <a:pPr>
              <a:buFont typeface="+mj-lt"/>
              <a:buAutoNum type="arabicPeriod"/>
            </a:pPr>
            <a:r>
              <a:rPr lang="pt-BR" sz="1600" dirty="0">
                <a:solidFill>
                  <a:srgbClr val="000000"/>
                </a:solidFill>
                <a:latin typeface="Trebuchet MS" panose="020B0603020202020204" pitchFamily="34" charset="0"/>
              </a:rPr>
              <a:t>Efetua os detalhes da implementação em classes derivadas que implementam a interface;</a:t>
            </a:r>
            <a:endParaRPr lang="pt-BR" sz="1600" dirty="0">
              <a:solidFill>
                <a:srgbClr val="000000"/>
              </a:solidFill>
              <a:latin typeface="Times New Roman" panose="02020603050405020304" pitchFamily="18" charset="0"/>
            </a:endParaRPr>
          </a:p>
          <a:p>
            <a:pPr>
              <a:buFont typeface="+mj-lt"/>
              <a:buAutoNum type="arabicPeriod"/>
            </a:pPr>
            <a:r>
              <a:rPr lang="pt-BR" sz="1600" dirty="0">
                <a:solidFill>
                  <a:srgbClr val="000000"/>
                </a:solidFill>
                <a:latin typeface="Trebuchet MS" panose="020B0603020202020204" pitchFamily="34" charset="0"/>
              </a:rPr>
              <a:t>Defina classes concretas no cliente para usar o algoritmo;</a:t>
            </a:r>
            <a:endParaRPr lang="pt-BR" sz="16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204408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a:xfrm>
            <a:off x="1097280" y="286603"/>
            <a:ext cx="10058400" cy="1450757"/>
          </a:xfrm>
        </p:spPr>
        <p:txBody>
          <a:bodyPr/>
          <a:lstStyle/>
          <a:p>
            <a:r>
              <a:rPr lang="pt-BR" b="1">
                <a:solidFill>
                  <a:schemeClr val="accent2">
                    <a:lumMod val="75000"/>
                  </a:schemeClr>
                </a:solidFill>
              </a:rPr>
              <a:t>Introdução</a:t>
            </a:r>
            <a:endParaRPr lang="pt-BR" b="1" dirty="0">
              <a:solidFill>
                <a:schemeClr val="accent2">
                  <a:lumMod val="75000"/>
                </a:schemeClr>
              </a:solidFill>
            </a:endParaRP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2223082"/>
            <a:ext cx="4355564" cy="3154261"/>
          </a:xfrm>
        </p:spPr>
        <p:txBody>
          <a:bodyPr>
            <a:normAutofit/>
          </a:bodyPr>
          <a:lstStyle/>
          <a:p>
            <a:r>
              <a:rPr lang="pt-BR" sz="2800" dirty="0"/>
              <a:t>O reuso de software tem sido promovido para aumentar o </a:t>
            </a:r>
            <a:r>
              <a:rPr lang="pt-BR" sz="2800" b="1" dirty="0">
                <a:solidFill>
                  <a:schemeClr val="accent2">
                    <a:lumMod val="75000"/>
                  </a:schemeClr>
                </a:solidFill>
              </a:rPr>
              <a:t>retorno sobre os investimentos</a:t>
            </a:r>
            <a:r>
              <a:rPr lang="pt-BR" sz="2800" dirty="0"/>
              <a:t> em software (ROI – </a:t>
            </a:r>
            <a:r>
              <a:rPr lang="pt-BR" sz="2800" i="1" dirty="0"/>
              <a:t>Return On Investment</a:t>
            </a:r>
            <a:r>
              <a:rPr lang="pt-BR" sz="2800" dirty="0"/>
              <a:t>)</a:t>
            </a:r>
          </a:p>
        </p:txBody>
      </p:sp>
      <p:pic>
        <p:nvPicPr>
          <p:cNvPr id="5" name="Imagem 4">
            <a:extLst>
              <a:ext uri="{FF2B5EF4-FFF2-40B4-BE49-F238E27FC236}">
                <a16:creationId xmlns:a16="http://schemas.microsoft.com/office/drawing/2014/main" id="{7C81156F-F7BC-446B-92C6-87F7A85C5DA5}"/>
              </a:ext>
            </a:extLst>
          </p:cNvPr>
          <p:cNvPicPr>
            <a:picLocks noChangeAspect="1"/>
          </p:cNvPicPr>
          <p:nvPr/>
        </p:nvPicPr>
        <p:blipFill rotWithShape="1">
          <a:blip r:embed="rId2">
            <a:extLst>
              <a:ext uri="{28A0092B-C50C-407E-A947-70E740481C1C}">
                <a14:useLocalDpi xmlns:a14="http://schemas.microsoft.com/office/drawing/2010/main" val="0"/>
              </a:ext>
            </a:extLst>
          </a:blip>
          <a:srcRect l="10498" t="4588" r="14507" b="4178"/>
          <a:stretch/>
        </p:blipFill>
        <p:spPr>
          <a:xfrm>
            <a:off x="5751338" y="2332139"/>
            <a:ext cx="5833858" cy="3154261"/>
          </a:xfrm>
          <a:prstGeom prst="rect">
            <a:avLst/>
          </a:prstGeom>
        </p:spPr>
      </p:pic>
    </p:spTree>
    <p:extLst>
      <p:ext uri="{BB962C8B-B14F-4D97-AF65-F5344CB8AC3E}">
        <p14:creationId xmlns:p14="http://schemas.microsoft.com/office/powerpoint/2010/main" val="548706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5362243" cy="4023360"/>
          </a:xfrm>
        </p:spPr>
        <p:txBody>
          <a:bodyPr>
            <a:normAutofit/>
          </a:bodyPr>
          <a:lstStyle/>
          <a:p>
            <a:r>
              <a:rPr lang="pt-BR" sz="3200" b="1" dirty="0"/>
              <a:t>Padrão MVC (Adendos)</a:t>
            </a:r>
          </a:p>
          <a:p>
            <a:pPr>
              <a:buFont typeface="Wingdings" panose="05000000000000000000" pitchFamily="2" charset="2"/>
              <a:buChar char="§"/>
            </a:pPr>
            <a:r>
              <a:rPr lang="pt-BR" sz="3200" dirty="0"/>
              <a:t>Padrão de projeto </a:t>
            </a:r>
            <a:r>
              <a:rPr lang="pt-BR" sz="3200" b="1" dirty="0"/>
              <a:t>Composite</a:t>
            </a:r>
            <a:r>
              <a:rPr lang="pt-BR" sz="3200" dirty="0"/>
              <a:t>: usado quando queremos reutilizar métodos e funções de algum objeto e colocar em qualquer outro, sendo vários objetos ligados a um único.</a:t>
            </a:r>
          </a:p>
          <a:p>
            <a:endParaRPr lang="pt-BR" sz="3200" dirty="0"/>
          </a:p>
        </p:txBody>
      </p:sp>
      <p:pic>
        <p:nvPicPr>
          <p:cNvPr id="6" name="Imagem 5" descr="Fundo preto com letras brancas&#10;&#10;Descrição gerada automaticamente">
            <a:extLst>
              <a:ext uri="{FF2B5EF4-FFF2-40B4-BE49-F238E27FC236}">
                <a16:creationId xmlns:a16="http://schemas.microsoft.com/office/drawing/2014/main" id="{F3A99399-2C8D-48BD-8238-9BB3B0651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286" y="2323320"/>
            <a:ext cx="6228272" cy="4025021"/>
          </a:xfrm>
          <a:prstGeom prst="rect">
            <a:avLst/>
          </a:prstGeom>
        </p:spPr>
      </p:pic>
    </p:spTree>
    <p:extLst>
      <p:ext uri="{BB962C8B-B14F-4D97-AF65-F5344CB8AC3E}">
        <p14:creationId xmlns:p14="http://schemas.microsoft.com/office/powerpoint/2010/main" val="1101613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fontScale="85000" lnSpcReduction="20000"/>
          </a:bodyPr>
          <a:lstStyle/>
          <a:p>
            <a:r>
              <a:rPr lang="pt-BR" sz="3200" b="1" dirty="0"/>
              <a:t>Frameworks de Aplicações Web (WAF)</a:t>
            </a:r>
          </a:p>
          <a:p>
            <a:endParaRPr lang="pt-BR" sz="900" b="1" dirty="0"/>
          </a:p>
          <a:p>
            <a:r>
              <a:rPr lang="pt-BR" sz="3200" dirty="0"/>
              <a:t>Normalmente os </a:t>
            </a:r>
            <a:r>
              <a:rPr lang="pt-BR" sz="3200" dirty="0" err="1"/>
              <a:t>WAFs</a:t>
            </a:r>
            <a:r>
              <a:rPr lang="pt-BR" sz="3200" dirty="0"/>
              <a:t> incorporam um ou mais frameworks especializados para suporte a outros recursos, tais como:</a:t>
            </a:r>
          </a:p>
          <a:p>
            <a:endParaRPr lang="pt-BR" sz="1000" dirty="0"/>
          </a:p>
          <a:p>
            <a:pPr>
              <a:buFont typeface="Wingdings" panose="05000000000000000000" pitchFamily="2" charset="2"/>
              <a:buChar char="q"/>
            </a:pPr>
            <a:r>
              <a:rPr lang="pt-BR" sz="3200" dirty="0"/>
              <a:t>Proteção;</a:t>
            </a:r>
          </a:p>
          <a:p>
            <a:pPr>
              <a:buFont typeface="Wingdings" panose="05000000000000000000" pitchFamily="2" charset="2"/>
              <a:buChar char="q"/>
            </a:pPr>
            <a:r>
              <a:rPr lang="pt-BR" sz="3200" dirty="0"/>
              <a:t>Páginas Web Dinâmicas;</a:t>
            </a:r>
          </a:p>
          <a:p>
            <a:pPr>
              <a:buFont typeface="Wingdings" panose="05000000000000000000" pitchFamily="2" charset="2"/>
              <a:buChar char="q"/>
            </a:pPr>
            <a:r>
              <a:rPr lang="pt-BR" sz="3200" dirty="0"/>
              <a:t>Suporte de banco de dados;</a:t>
            </a:r>
          </a:p>
          <a:p>
            <a:pPr>
              <a:buFont typeface="Wingdings" panose="05000000000000000000" pitchFamily="2" charset="2"/>
              <a:buChar char="q"/>
            </a:pPr>
            <a:r>
              <a:rPr lang="pt-BR" sz="3200" dirty="0"/>
              <a:t>Gerenciamento de Sessão;</a:t>
            </a:r>
          </a:p>
          <a:p>
            <a:pPr>
              <a:buFont typeface="Wingdings" panose="05000000000000000000" pitchFamily="2" charset="2"/>
              <a:buChar char="q"/>
            </a:pPr>
            <a:r>
              <a:rPr lang="pt-BR" sz="3200" dirty="0"/>
              <a:t>Interação de usuário.</a:t>
            </a:r>
          </a:p>
        </p:txBody>
      </p:sp>
    </p:spTree>
    <p:extLst>
      <p:ext uri="{BB962C8B-B14F-4D97-AF65-F5344CB8AC3E}">
        <p14:creationId xmlns:p14="http://schemas.microsoft.com/office/powerpoint/2010/main" val="2578773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b="1" dirty="0"/>
              <a:t>Frameworks de Aplicações Web (WAF)</a:t>
            </a:r>
          </a:p>
          <a:p>
            <a:endParaRPr lang="pt-BR" sz="900" b="1" dirty="0"/>
          </a:p>
          <a:p>
            <a:pPr>
              <a:buFont typeface="Wingdings" panose="05000000000000000000" pitchFamily="2" charset="2"/>
              <a:buChar char="q"/>
            </a:pPr>
            <a:r>
              <a:rPr lang="pt-BR" sz="3200" b="1" dirty="0"/>
              <a:t>Proteção</a:t>
            </a:r>
          </a:p>
          <a:p>
            <a:r>
              <a:rPr lang="pt-BR" sz="3200" dirty="0"/>
              <a:t>Inclui classes para ajudar na autenticação do usuário (login) e controle de acesso que garantem que os usuários só possam acessar as funcionalidades permitidas.</a:t>
            </a:r>
          </a:p>
        </p:txBody>
      </p:sp>
    </p:spTree>
    <p:extLst>
      <p:ext uri="{BB962C8B-B14F-4D97-AF65-F5344CB8AC3E}">
        <p14:creationId xmlns:p14="http://schemas.microsoft.com/office/powerpoint/2010/main" val="595289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b="1" dirty="0"/>
              <a:t>Frameworks de Aplicações Web (WAF)</a:t>
            </a:r>
          </a:p>
          <a:p>
            <a:endParaRPr lang="pt-BR" sz="900" b="1" dirty="0"/>
          </a:p>
          <a:p>
            <a:pPr>
              <a:buFont typeface="Wingdings" panose="05000000000000000000" pitchFamily="2" charset="2"/>
              <a:buChar char="q"/>
            </a:pPr>
            <a:r>
              <a:rPr lang="pt-BR" sz="3200" b="1" dirty="0"/>
              <a:t>Páginas Web Dinâmicas</a:t>
            </a:r>
          </a:p>
          <a:p>
            <a:r>
              <a:rPr lang="pt-BR" sz="3200" dirty="0"/>
              <a:t>Inclui classes para ajudar na definição de </a:t>
            </a:r>
            <a:r>
              <a:rPr lang="pt-BR" sz="3200" i="1" dirty="0">
                <a:solidFill>
                  <a:srgbClr val="C00000"/>
                </a:solidFill>
              </a:rPr>
              <a:t>templates</a:t>
            </a:r>
            <a:r>
              <a:rPr lang="pt-BR" sz="3200" dirty="0"/>
              <a:t> de páginas web e para preenchê-las dinamicamente, com dados específicos do banco de dados do sistema.</a:t>
            </a:r>
          </a:p>
        </p:txBody>
      </p:sp>
    </p:spTree>
    <p:extLst>
      <p:ext uri="{BB962C8B-B14F-4D97-AF65-F5344CB8AC3E}">
        <p14:creationId xmlns:p14="http://schemas.microsoft.com/office/powerpoint/2010/main" val="3939466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b="1" dirty="0"/>
              <a:t>Frameworks de Aplicações Web (WAF)</a:t>
            </a:r>
          </a:p>
          <a:p>
            <a:endParaRPr lang="pt-BR" sz="900" b="1" dirty="0"/>
          </a:p>
          <a:p>
            <a:pPr>
              <a:buFont typeface="Wingdings" panose="05000000000000000000" pitchFamily="2" charset="2"/>
              <a:buChar char="q"/>
            </a:pPr>
            <a:r>
              <a:rPr lang="pt-BR" sz="3200" b="1" dirty="0"/>
              <a:t>Suporte a Banco de Dados</a:t>
            </a:r>
          </a:p>
          <a:p>
            <a:r>
              <a:rPr lang="pt-BR" sz="3200" dirty="0"/>
              <a:t>Geralmente os frameworks não incluem um banco de dados, mas assumem que um banco de dados separado será usado, como o MySQL;</a:t>
            </a:r>
          </a:p>
          <a:p>
            <a:r>
              <a:rPr lang="pt-BR" sz="3200" dirty="0"/>
              <a:t>O framework pode fornecer classes que proporcionam uma interface abstrata para banco de dados diferentes.</a:t>
            </a:r>
          </a:p>
        </p:txBody>
      </p:sp>
    </p:spTree>
    <p:extLst>
      <p:ext uri="{BB962C8B-B14F-4D97-AF65-F5344CB8AC3E}">
        <p14:creationId xmlns:p14="http://schemas.microsoft.com/office/powerpoint/2010/main" val="3284608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b="1" dirty="0"/>
              <a:t>Frameworks de Aplicações Web (WAF)</a:t>
            </a:r>
          </a:p>
          <a:p>
            <a:endParaRPr lang="pt-BR" sz="900" b="1" dirty="0"/>
          </a:p>
          <a:p>
            <a:pPr>
              <a:buFont typeface="Wingdings" panose="05000000000000000000" pitchFamily="2" charset="2"/>
              <a:buChar char="q"/>
            </a:pPr>
            <a:r>
              <a:rPr lang="pt-BR" sz="3200" b="1" dirty="0"/>
              <a:t>Gerenciamento de Sessão</a:t>
            </a:r>
          </a:p>
          <a:p>
            <a:r>
              <a:rPr lang="pt-BR" sz="3200" dirty="0"/>
              <a:t>Inclui classes responsáveis em criar e gerenciar as sessões (um número de interações com o sistema por um usuário).</a:t>
            </a:r>
          </a:p>
        </p:txBody>
      </p:sp>
    </p:spTree>
    <p:extLst>
      <p:ext uri="{BB962C8B-B14F-4D97-AF65-F5344CB8AC3E}">
        <p14:creationId xmlns:p14="http://schemas.microsoft.com/office/powerpoint/2010/main" val="36241783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b="1" dirty="0"/>
              <a:t>Frameworks de Aplicações Web (WAF)</a:t>
            </a:r>
          </a:p>
          <a:p>
            <a:endParaRPr lang="pt-BR" sz="900" b="1" dirty="0"/>
          </a:p>
          <a:p>
            <a:pPr>
              <a:buFont typeface="Wingdings" panose="05000000000000000000" pitchFamily="2" charset="2"/>
              <a:buChar char="q"/>
            </a:pPr>
            <a:r>
              <a:rPr lang="pt-BR" sz="3200" b="1" dirty="0"/>
              <a:t>Interação de usuário</a:t>
            </a:r>
          </a:p>
          <a:p>
            <a:r>
              <a:rPr lang="pt-BR" sz="3200" dirty="0"/>
              <a:t>Inclui classes responsáveis pela criação de páginas Web mais interativas, com suporte a AJAX, por exemplo. </a:t>
            </a:r>
          </a:p>
        </p:txBody>
      </p:sp>
    </p:spTree>
    <p:extLst>
      <p:ext uri="{BB962C8B-B14F-4D97-AF65-F5344CB8AC3E}">
        <p14:creationId xmlns:p14="http://schemas.microsoft.com/office/powerpoint/2010/main" val="14809837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Para estendermos um framework, não alteramos o seu código. Em vez disso, </a:t>
            </a:r>
            <a:r>
              <a:rPr lang="pt-BR" sz="3200" b="1" dirty="0">
                <a:solidFill>
                  <a:srgbClr val="C00000"/>
                </a:solidFill>
              </a:rPr>
              <a:t>adicionamos a ele classes concretas </a:t>
            </a:r>
            <a:r>
              <a:rPr lang="pt-BR" sz="3200" dirty="0"/>
              <a:t>que herdam operações de classes abstratas (geralmente interfaces);</a:t>
            </a:r>
          </a:p>
          <a:p>
            <a:r>
              <a:rPr lang="pt-BR" sz="3200" dirty="0"/>
              <a:t>Também pode ser necessário a definição de </a:t>
            </a:r>
            <a:r>
              <a:rPr lang="pt-BR" sz="3200" b="1" i="1" dirty="0" err="1">
                <a:solidFill>
                  <a:srgbClr val="C00000"/>
                </a:solidFill>
              </a:rPr>
              <a:t>callbacks</a:t>
            </a:r>
            <a:r>
              <a:rPr lang="pt-BR" sz="3200" dirty="0"/>
              <a:t>, que são métodos chamados em resposta a eventos reconhecidos pelo framework, que é conhecido como “</a:t>
            </a:r>
            <a:r>
              <a:rPr lang="pt-BR" sz="3200" b="1" dirty="0">
                <a:solidFill>
                  <a:srgbClr val="C00000"/>
                </a:solidFill>
              </a:rPr>
              <a:t>inversão de controle</a:t>
            </a:r>
            <a:r>
              <a:rPr lang="pt-BR" sz="3200" dirty="0"/>
              <a:t>”.</a:t>
            </a:r>
          </a:p>
          <a:p>
            <a:endParaRPr lang="pt-BR" sz="3200" dirty="0"/>
          </a:p>
        </p:txBody>
      </p:sp>
    </p:spTree>
    <p:extLst>
      <p:ext uri="{BB962C8B-B14F-4D97-AF65-F5344CB8AC3E}">
        <p14:creationId xmlns:p14="http://schemas.microsoft.com/office/powerpoint/2010/main" val="33003655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As aplicações que são construídas com frameworks podem ser a base para reuso futuro, por meio do conceito de linhas de produtos de software ou famílias de aplicações;</a:t>
            </a:r>
          </a:p>
          <a:p>
            <a:r>
              <a:rPr lang="pt-BR" sz="3200" dirty="0"/>
              <a:t>Como são construídas por meio de um framework, modificar os membros da família para criar instâncias do sistema, é muitas vezes, um processo simples;</a:t>
            </a:r>
          </a:p>
          <a:p>
            <a:r>
              <a:rPr lang="pt-BR" sz="3200" dirty="0"/>
              <a:t>Trata-se de escrever classes concretas e métodos que você adicionou no framework.</a:t>
            </a:r>
          </a:p>
          <a:p>
            <a:endParaRPr lang="pt-BR" sz="3200" dirty="0"/>
          </a:p>
        </p:txBody>
      </p:sp>
    </p:spTree>
    <p:extLst>
      <p:ext uri="{BB962C8B-B14F-4D97-AF65-F5344CB8AC3E}">
        <p14:creationId xmlns:p14="http://schemas.microsoft.com/office/powerpoint/2010/main" val="2656022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6125641" cy="4630567"/>
          </a:xfrm>
        </p:spPr>
        <p:txBody>
          <a:bodyPr>
            <a:normAutofit lnSpcReduction="10000"/>
          </a:bodyPr>
          <a:lstStyle/>
          <a:p>
            <a:r>
              <a:rPr lang="pt-BR" sz="3200" dirty="0"/>
              <a:t>Os frameworks são uma abordagem eficaz de reuso, mas são caros para serem introduzidos em processos de desenvolvimento de software;</a:t>
            </a:r>
          </a:p>
          <a:p>
            <a:r>
              <a:rPr lang="pt-BR" sz="3200" dirty="0"/>
              <a:t>São extremamente complexos e pode demorar meses para alguém aprender a usá-los;</a:t>
            </a:r>
          </a:p>
          <a:p>
            <a:r>
              <a:rPr lang="pt-BR" sz="3200" dirty="0"/>
              <a:t>Pode ser difícil e caro avaliar frameworks disponíveis para a escolha do mais adequado.</a:t>
            </a:r>
          </a:p>
          <a:p>
            <a:endParaRPr lang="pt-BR" sz="3200" dirty="0"/>
          </a:p>
        </p:txBody>
      </p:sp>
      <p:pic>
        <p:nvPicPr>
          <p:cNvPr id="3074" name="Picture 2" descr="Resultado de imagem para time is money">
            <a:extLst>
              <a:ext uri="{FF2B5EF4-FFF2-40B4-BE49-F238E27FC236}">
                <a16:creationId xmlns:a16="http://schemas.microsoft.com/office/drawing/2014/main" id="{BAFB7973-7062-4FA8-A2B0-7908AFCC37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80" r="14629"/>
          <a:stretch/>
        </p:blipFill>
        <p:spPr bwMode="auto">
          <a:xfrm>
            <a:off x="7222921" y="2659308"/>
            <a:ext cx="4652115"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614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6150808" cy="4023360"/>
          </a:xfrm>
        </p:spPr>
        <p:txBody>
          <a:bodyPr>
            <a:normAutofit/>
          </a:bodyPr>
          <a:lstStyle/>
          <a:p>
            <a:r>
              <a:rPr lang="pt-BR" sz="2800" dirty="0"/>
              <a:t>A quantidade de softwares reutilizáveis tem aumentado significativamente;</a:t>
            </a:r>
          </a:p>
          <a:p>
            <a:r>
              <a:rPr lang="pt-BR" sz="2800" dirty="0"/>
              <a:t>O movimento </a:t>
            </a:r>
            <a:r>
              <a:rPr lang="pt-BR" sz="2800" i="1" dirty="0">
                <a:solidFill>
                  <a:schemeClr val="accent2">
                    <a:lumMod val="75000"/>
                  </a:schemeClr>
                </a:solidFill>
              </a:rPr>
              <a:t>Open Source </a:t>
            </a:r>
            <a:r>
              <a:rPr lang="pt-BR" sz="2800" dirty="0"/>
              <a:t>significa que existe uma enorme base de código reutilizável disponível a baixos custos, que se dá através de bibliotecas ou aplicações inteiras;</a:t>
            </a:r>
          </a:p>
        </p:txBody>
      </p:sp>
      <p:pic>
        <p:nvPicPr>
          <p:cNvPr id="5" name="Imagem 4">
            <a:extLst>
              <a:ext uri="{FF2B5EF4-FFF2-40B4-BE49-F238E27FC236}">
                <a16:creationId xmlns:a16="http://schemas.microsoft.com/office/drawing/2014/main" id="{FE71C6C7-4424-4299-80A1-E31CD1AE8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0702" y="2230780"/>
            <a:ext cx="4438678" cy="3833403"/>
          </a:xfrm>
          <a:prstGeom prst="rect">
            <a:avLst/>
          </a:prstGeom>
        </p:spPr>
      </p:pic>
    </p:spTree>
    <p:extLst>
      <p:ext uri="{BB962C8B-B14F-4D97-AF65-F5344CB8AC3E}">
        <p14:creationId xmlns:p14="http://schemas.microsoft.com/office/powerpoint/2010/main" val="32617245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7729479" cy="4023360"/>
          </a:xfrm>
        </p:spPr>
        <p:txBody>
          <a:bodyPr>
            <a:normAutofit/>
          </a:bodyPr>
          <a:lstStyle/>
          <a:p>
            <a:r>
              <a:rPr lang="pt-BR" sz="3200" dirty="0"/>
              <a:t>A depuração de aplicações baseadas em frameworks é difícil, pois você pode não compreender como os métodos de framework interagem;</a:t>
            </a:r>
          </a:p>
          <a:p>
            <a:r>
              <a:rPr lang="pt-BR" sz="3200" dirty="0"/>
              <a:t>As informações de depuração sobre os componentes reutilizados podem não ser compreendidos pelos desenvolvedores.</a:t>
            </a:r>
          </a:p>
        </p:txBody>
      </p:sp>
      <p:pic>
        <p:nvPicPr>
          <p:cNvPr id="3078" name="Picture 6" descr="Imagem relacionada">
            <a:extLst>
              <a:ext uri="{FF2B5EF4-FFF2-40B4-BE49-F238E27FC236}">
                <a16:creationId xmlns:a16="http://schemas.microsoft.com/office/drawing/2014/main" id="{7E3A3050-D475-4318-A956-1CBFEB1ECC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5747" y="1522798"/>
            <a:ext cx="3923327" cy="4812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7577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1" y="1845734"/>
            <a:ext cx="6283234" cy="4023360"/>
          </a:xfrm>
        </p:spPr>
        <p:txBody>
          <a:bodyPr>
            <a:normAutofit/>
          </a:bodyPr>
          <a:lstStyle/>
          <a:p>
            <a:r>
              <a:rPr lang="pt-BR" sz="3200" b="1" dirty="0">
                <a:solidFill>
                  <a:srgbClr val="C00000"/>
                </a:solidFill>
              </a:rPr>
              <a:t>Discussão em sala</a:t>
            </a:r>
          </a:p>
          <a:p>
            <a:endParaRPr lang="pt-BR" sz="3200" dirty="0"/>
          </a:p>
          <a:p>
            <a:r>
              <a:rPr lang="pt-BR" sz="3200" dirty="0"/>
              <a:t>Quais frameworks você utiliza no seu trabalho?</a:t>
            </a:r>
          </a:p>
          <a:p>
            <a:r>
              <a:rPr lang="pt-BR" sz="3200" dirty="0"/>
              <a:t>Quais são as dificuldades que você encontra ou encontrou para aprender a utilizá-lo?</a:t>
            </a:r>
          </a:p>
        </p:txBody>
      </p:sp>
      <p:pic>
        <p:nvPicPr>
          <p:cNvPr id="5122" name="Picture 2" descr="Resultado de imagem para compartilhar">
            <a:extLst>
              <a:ext uri="{FF2B5EF4-FFF2-40B4-BE49-F238E27FC236}">
                <a16:creationId xmlns:a16="http://schemas.microsoft.com/office/drawing/2014/main" id="{678076F2-5A4C-407F-B17C-58F8995BE1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52" t="8977" r="8505" b="6143"/>
          <a:stretch/>
        </p:blipFill>
        <p:spPr bwMode="auto">
          <a:xfrm>
            <a:off x="7548465" y="1845734"/>
            <a:ext cx="4366725" cy="3155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0680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Uma das abordagens mais eficazes para o reuso é criar linhas de produto de software;</a:t>
            </a:r>
          </a:p>
          <a:p>
            <a:r>
              <a:rPr lang="pt-BR" sz="3200" dirty="0"/>
              <a:t>Uma linha de produtos de software é um conjunto de aplicações com uma arquitetura comum e componentes compartilhados;</a:t>
            </a:r>
          </a:p>
          <a:p>
            <a:r>
              <a:rPr lang="pt-BR" sz="3200" dirty="0"/>
              <a:t>Cada aplicação será especializada para refletir necessidades diferentes.</a:t>
            </a:r>
          </a:p>
          <a:p>
            <a:endParaRPr lang="pt-BR" sz="3200" dirty="0"/>
          </a:p>
        </p:txBody>
      </p:sp>
    </p:spTree>
    <p:extLst>
      <p:ext uri="{BB962C8B-B14F-4D97-AF65-F5344CB8AC3E}">
        <p14:creationId xmlns:p14="http://schemas.microsoft.com/office/powerpoint/2010/main" val="36934901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O núcleo do sistema é projetado para ser configurado e adaptado para atender às necessidades de clientes diferentes;</a:t>
            </a:r>
          </a:p>
          <a:p>
            <a:r>
              <a:rPr lang="pt-BR" sz="3200" dirty="0"/>
              <a:t>Envolve configuração de alguns componentes, implementação de componentes adicionais e modificação de alguns componentes para refletir novos requisitos.</a:t>
            </a:r>
          </a:p>
          <a:p>
            <a:endParaRPr lang="pt-BR" sz="3200" dirty="0"/>
          </a:p>
        </p:txBody>
      </p:sp>
    </p:spTree>
    <p:extLst>
      <p:ext uri="{BB962C8B-B14F-4D97-AF65-F5344CB8AC3E}">
        <p14:creationId xmlns:p14="http://schemas.microsoft.com/office/powerpoint/2010/main" val="30554151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Desenvolver aplicações pela adaptação de uma versão genérica significa que uma alta proporção de códigos da aplicação é reusada;</a:t>
            </a:r>
          </a:p>
          <a:p>
            <a:r>
              <a:rPr lang="pt-BR" sz="3200" dirty="0"/>
              <a:t>A experiência de aplicação muitas vezes é transferível de um sistema para outro;</a:t>
            </a:r>
          </a:p>
          <a:p>
            <a:r>
              <a:rPr lang="pt-BR" sz="3200" dirty="0"/>
              <a:t>O processo de aprendizagem pela equipe de desenvolvimento é reduzido. Os testes são mais simples.</a:t>
            </a:r>
          </a:p>
          <a:p>
            <a:endParaRPr lang="pt-BR" sz="3200" dirty="0"/>
          </a:p>
        </p:txBody>
      </p:sp>
    </p:spTree>
    <p:extLst>
      <p:ext uri="{BB962C8B-B14F-4D97-AF65-F5344CB8AC3E}">
        <p14:creationId xmlns:p14="http://schemas.microsoft.com/office/powerpoint/2010/main" val="28441635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As linhas de produtos de software geralmente surgem de aplicações existentes, ou seja, desenvolvemos uma aplicação e quando precisamos de uma similar, este sistema reusa o código da aplicação existente;</a:t>
            </a:r>
          </a:p>
          <a:p>
            <a:r>
              <a:rPr lang="pt-BR" sz="3200" dirty="0"/>
              <a:t>É importante lembrar que estas mudanças tendem a corromper a estrutura da aplicação. Como instâncias mais novas são desenvolvidas, é cada vez mais difícil a criação de uma nova versão.</a:t>
            </a:r>
          </a:p>
          <a:p>
            <a:endParaRPr lang="pt-BR" sz="3200" dirty="0"/>
          </a:p>
        </p:txBody>
      </p:sp>
    </p:spTree>
    <p:extLst>
      <p:ext uri="{BB962C8B-B14F-4D97-AF65-F5344CB8AC3E}">
        <p14:creationId xmlns:p14="http://schemas.microsoft.com/office/powerpoint/2010/main" val="22954418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429231"/>
          </a:xfrm>
        </p:spPr>
        <p:txBody>
          <a:bodyPr>
            <a:normAutofit lnSpcReduction="10000"/>
          </a:bodyPr>
          <a:lstStyle/>
          <a:p>
            <a:r>
              <a:rPr lang="pt-BR" sz="3200" dirty="0"/>
              <a:t>Podemos tomar a decisão de criar uma linha de produtos genéricos, o que envolve:</a:t>
            </a:r>
          </a:p>
          <a:p>
            <a:endParaRPr lang="pt-BR" sz="1200" dirty="0"/>
          </a:p>
          <a:p>
            <a:pPr lvl="1"/>
            <a:r>
              <a:rPr lang="pt-BR" sz="3000" b="1" dirty="0"/>
              <a:t>Identificação de funcionalidades comuns nas instâncias dos produtos;</a:t>
            </a:r>
          </a:p>
          <a:p>
            <a:pPr lvl="1"/>
            <a:r>
              <a:rPr lang="pt-BR" sz="3000" b="1" dirty="0"/>
              <a:t>Inclusão destas funcionalidades em uma aplicação base, que será usada para desenvolvimento futuro</a:t>
            </a:r>
            <a:r>
              <a:rPr lang="pt-BR" sz="3000" dirty="0"/>
              <a:t>.</a:t>
            </a:r>
          </a:p>
          <a:p>
            <a:endParaRPr lang="pt-BR" sz="1200" dirty="0"/>
          </a:p>
          <a:p>
            <a:r>
              <a:rPr lang="pt-BR" sz="3200" dirty="0"/>
              <a:t>Essa aplicação de base é estruturada para simplificar o reuso e a reconfiguração.</a:t>
            </a:r>
          </a:p>
        </p:txBody>
      </p:sp>
    </p:spTree>
    <p:extLst>
      <p:ext uri="{BB962C8B-B14F-4D97-AF65-F5344CB8AC3E}">
        <p14:creationId xmlns:p14="http://schemas.microsoft.com/office/powerpoint/2010/main" val="33932799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Frameworks e linhas de produtos de software tem muito em comum:</a:t>
            </a:r>
          </a:p>
          <a:p>
            <a:endParaRPr lang="pt-BR" sz="3200" dirty="0"/>
          </a:p>
          <a:p>
            <a:pPr lvl="1"/>
            <a:r>
              <a:rPr lang="pt-BR" sz="3000" b="1" dirty="0"/>
              <a:t>Ambos oferecem suporte a uma arquitetura e componentes comuns;</a:t>
            </a:r>
          </a:p>
          <a:p>
            <a:pPr lvl="1"/>
            <a:r>
              <a:rPr lang="pt-BR" sz="3000" b="1" dirty="0"/>
              <a:t>Exigem um novo desenvolvimento para se criar uma versão específica de um sistema.</a:t>
            </a:r>
          </a:p>
          <a:p>
            <a:endParaRPr lang="pt-BR" sz="3200" dirty="0"/>
          </a:p>
        </p:txBody>
      </p:sp>
    </p:spTree>
    <p:extLst>
      <p:ext uri="{BB962C8B-B14F-4D97-AF65-F5344CB8AC3E}">
        <p14:creationId xmlns:p14="http://schemas.microsoft.com/office/powerpoint/2010/main" val="30578053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As diferenças entre abordagens de framework e produtos de software são:</a:t>
            </a:r>
          </a:p>
          <a:p>
            <a:endParaRPr lang="pt-BR" sz="3200" dirty="0"/>
          </a:p>
          <a:p>
            <a:pPr lvl="1"/>
            <a:r>
              <a:rPr lang="pt-BR" sz="3000" dirty="0"/>
              <a:t>Frameworks de aplicação dependem de recursos POO como herança e polimorfismo. O código do framework não é modificado;</a:t>
            </a:r>
          </a:p>
          <a:p>
            <a:pPr lvl="1"/>
            <a:r>
              <a:rPr lang="pt-BR" sz="3000" dirty="0"/>
              <a:t>Linhas de produtos de software não são necessariamente criadas usando POO. Os componentes são alterados, deletados ou reescritos.</a:t>
            </a:r>
          </a:p>
        </p:txBody>
      </p:sp>
      <p:sp>
        <p:nvSpPr>
          <p:cNvPr id="4" name="CaixaDeTexto 3">
            <a:extLst>
              <a:ext uri="{FF2B5EF4-FFF2-40B4-BE49-F238E27FC236}">
                <a16:creationId xmlns:a16="http://schemas.microsoft.com/office/drawing/2014/main" id="{99C42B39-EA0F-4A61-9F4F-755040C0542C}"/>
              </a:ext>
            </a:extLst>
          </p:cNvPr>
          <p:cNvSpPr txBox="1"/>
          <p:nvPr/>
        </p:nvSpPr>
        <p:spPr>
          <a:xfrm>
            <a:off x="226503" y="3933754"/>
            <a:ext cx="870777" cy="1200329"/>
          </a:xfrm>
          <a:prstGeom prst="rect">
            <a:avLst/>
          </a:prstGeom>
          <a:noFill/>
        </p:spPr>
        <p:txBody>
          <a:bodyPr wrap="square" rtlCol="0">
            <a:spAutoFit/>
          </a:bodyPr>
          <a:lstStyle/>
          <a:p>
            <a:pPr algn="ctr"/>
            <a:r>
              <a:rPr lang="pt-BR" sz="7200" b="1" dirty="0">
                <a:solidFill>
                  <a:srgbClr val="FF0000"/>
                </a:solidFill>
              </a:rPr>
              <a:t>1</a:t>
            </a:r>
          </a:p>
        </p:txBody>
      </p:sp>
    </p:spTree>
    <p:extLst>
      <p:ext uri="{BB962C8B-B14F-4D97-AF65-F5344CB8AC3E}">
        <p14:creationId xmlns:p14="http://schemas.microsoft.com/office/powerpoint/2010/main" val="14765023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As diferenças entre abordagens de framework e produtos de software são:</a:t>
            </a:r>
          </a:p>
          <a:p>
            <a:endParaRPr lang="pt-BR" sz="3200" dirty="0"/>
          </a:p>
          <a:p>
            <a:pPr lvl="1"/>
            <a:r>
              <a:rPr lang="pt-BR" sz="3000" dirty="0"/>
              <a:t>Frameworks de aplicação concentram-se principalmente no apoio técnico e não no domínio específico (Ex.: web);</a:t>
            </a:r>
          </a:p>
          <a:p>
            <a:pPr lvl="1"/>
            <a:r>
              <a:rPr lang="pt-BR" sz="3000" dirty="0"/>
              <a:t>Linhas de produtos de software geralmente incorpora informações detalhadas do domínio e da plataforma.</a:t>
            </a:r>
          </a:p>
        </p:txBody>
      </p:sp>
      <p:sp>
        <p:nvSpPr>
          <p:cNvPr id="4" name="CaixaDeTexto 3">
            <a:extLst>
              <a:ext uri="{FF2B5EF4-FFF2-40B4-BE49-F238E27FC236}">
                <a16:creationId xmlns:a16="http://schemas.microsoft.com/office/drawing/2014/main" id="{D4E48355-FF8B-4BD9-BC02-11292E2AF613}"/>
              </a:ext>
            </a:extLst>
          </p:cNvPr>
          <p:cNvSpPr txBox="1"/>
          <p:nvPr/>
        </p:nvSpPr>
        <p:spPr>
          <a:xfrm>
            <a:off x="226503" y="3606583"/>
            <a:ext cx="870777" cy="1200329"/>
          </a:xfrm>
          <a:prstGeom prst="rect">
            <a:avLst/>
          </a:prstGeom>
          <a:noFill/>
        </p:spPr>
        <p:txBody>
          <a:bodyPr wrap="square" rtlCol="0">
            <a:spAutoFit/>
          </a:bodyPr>
          <a:lstStyle/>
          <a:p>
            <a:pPr algn="ctr"/>
            <a:r>
              <a:rPr lang="pt-BR" sz="7200" b="1" dirty="0">
                <a:solidFill>
                  <a:srgbClr val="FF0000"/>
                </a:solidFill>
              </a:rPr>
              <a:t>2</a:t>
            </a:r>
          </a:p>
        </p:txBody>
      </p:sp>
    </p:spTree>
    <p:extLst>
      <p:ext uri="{BB962C8B-B14F-4D97-AF65-F5344CB8AC3E}">
        <p14:creationId xmlns:p14="http://schemas.microsoft.com/office/powerpoint/2010/main" val="4242345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5857193" cy="4023360"/>
          </a:xfrm>
        </p:spPr>
        <p:txBody>
          <a:bodyPr>
            <a:normAutofit/>
          </a:bodyPr>
          <a:lstStyle/>
          <a:p>
            <a:r>
              <a:rPr lang="pt-BR" sz="2800" dirty="0"/>
              <a:t>Algumas empresas fornecem uma variedade de componentes reutilizáveis para seus clientes;</a:t>
            </a:r>
          </a:p>
          <a:p>
            <a:r>
              <a:rPr lang="pt-BR" sz="2800" dirty="0"/>
              <a:t>Padrões, como os de </a:t>
            </a:r>
            <a:r>
              <a:rPr lang="pt-BR" sz="2800" i="1" dirty="0">
                <a:solidFill>
                  <a:schemeClr val="accent2">
                    <a:lumMod val="75000"/>
                  </a:schemeClr>
                </a:solidFill>
              </a:rPr>
              <a:t>Web Service</a:t>
            </a:r>
            <a:r>
              <a:rPr lang="pt-BR" sz="2800" dirty="0"/>
              <a:t>, tornaram mais fácil o desenvolvimento de serviços gerais e reuso destes em uma variedade de aplicações.</a:t>
            </a:r>
          </a:p>
        </p:txBody>
      </p:sp>
      <p:grpSp>
        <p:nvGrpSpPr>
          <p:cNvPr id="7" name="Agrupar 6">
            <a:extLst>
              <a:ext uri="{FF2B5EF4-FFF2-40B4-BE49-F238E27FC236}">
                <a16:creationId xmlns:a16="http://schemas.microsoft.com/office/drawing/2014/main" id="{5E5DF086-E8FA-4CD9-B1B1-AE3848EEE2BB}"/>
              </a:ext>
            </a:extLst>
          </p:cNvPr>
          <p:cNvGrpSpPr/>
          <p:nvPr/>
        </p:nvGrpSpPr>
        <p:grpSpPr>
          <a:xfrm>
            <a:off x="6954473" y="2036603"/>
            <a:ext cx="4762500" cy="4076700"/>
            <a:chOff x="6954473" y="2036603"/>
            <a:chExt cx="4762500" cy="4076700"/>
          </a:xfrm>
        </p:grpSpPr>
        <p:pic>
          <p:nvPicPr>
            <p:cNvPr id="5" name="Imagem 4">
              <a:extLst>
                <a:ext uri="{FF2B5EF4-FFF2-40B4-BE49-F238E27FC236}">
                  <a16:creationId xmlns:a16="http://schemas.microsoft.com/office/drawing/2014/main" id="{0B285036-2CA8-4401-9C07-31E9B514C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473" y="2036603"/>
              <a:ext cx="4762500" cy="4076700"/>
            </a:xfrm>
            <a:prstGeom prst="rect">
              <a:avLst/>
            </a:prstGeom>
          </p:spPr>
        </p:pic>
        <p:sp>
          <p:nvSpPr>
            <p:cNvPr id="6" name="Retângulo 5">
              <a:extLst>
                <a:ext uri="{FF2B5EF4-FFF2-40B4-BE49-F238E27FC236}">
                  <a16:creationId xmlns:a16="http://schemas.microsoft.com/office/drawing/2014/main" id="{13DEFA12-0032-492E-99B3-19596BFB78FC}"/>
                </a:ext>
              </a:extLst>
            </p:cNvPr>
            <p:cNvSpPr/>
            <p:nvPr/>
          </p:nvSpPr>
          <p:spPr>
            <a:xfrm>
              <a:off x="9781563" y="5545123"/>
              <a:ext cx="1837189" cy="323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34522062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lnSpcReduction="10000"/>
          </a:bodyPr>
          <a:lstStyle/>
          <a:p>
            <a:r>
              <a:rPr lang="pt-BR" sz="3200" b="1" dirty="0"/>
              <a:t>As diferenças entre abordagens de framework e produtos de software são:</a:t>
            </a:r>
          </a:p>
          <a:p>
            <a:endParaRPr lang="pt-BR" sz="3200" dirty="0"/>
          </a:p>
          <a:p>
            <a:pPr lvl="1"/>
            <a:r>
              <a:rPr lang="pt-BR" sz="3000" dirty="0"/>
              <a:t>Frameworks de aplicação geralmente são orientadas para software e raramente fornecem suporte para a interface de hardware;</a:t>
            </a:r>
          </a:p>
          <a:p>
            <a:pPr lvl="1"/>
            <a:r>
              <a:rPr lang="pt-BR" sz="3000" dirty="0"/>
              <a:t>Linhas de produtos de software muitas vezes são aplicações de controle para o equipamento. Por exemplo, pode haver uma família de produtos de software para uma família de impressoras.</a:t>
            </a:r>
          </a:p>
        </p:txBody>
      </p:sp>
      <p:sp>
        <p:nvSpPr>
          <p:cNvPr id="4" name="CaixaDeTexto 3">
            <a:extLst>
              <a:ext uri="{FF2B5EF4-FFF2-40B4-BE49-F238E27FC236}">
                <a16:creationId xmlns:a16="http://schemas.microsoft.com/office/drawing/2014/main" id="{D4E48355-FF8B-4BD9-BC02-11292E2AF613}"/>
              </a:ext>
            </a:extLst>
          </p:cNvPr>
          <p:cNvSpPr txBox="1"/>
          <p:nvPr/>
        </p:nvSpPr>
        <p:spPr>
          <a:xfrm>
            <a:off x="226503" y="3857011"/>
            <a:ext cx="870777" cy="1200329"/>
          </a:xfrm>
          <a:prstGeom prst="rect">
            <a:avLst/>
          </a:prstGeom>
          <a:noFill/>
        </p:spPr>
        <p:txBody>
          <a:bodyPr wrap="square" rtlCol="0">
            <a:spAutoFit/>
          </a:bodyPr>
          <a:lstStyle/>
          <a:p>
            <a:pPr algn="ctr"/>
            <a:r>
              <a:rPr lang="pt-BR" sz="7200" b="1" dirty="0">
                <a:solidFill>
                  <a:srgbClr val="FF0000"/>
                </a:solidFill>
              </a:rPr>
              <a:t>3</a:t>
            </a:r>
          </a:p>
        </p:txBody>
      </p:sp>
    </p:spTree>
    <p:extLst>
      <p:ext uri="{BB962C8B-B14F-4D97-AF65-F5344CB8AC3E}">
        <p14:creationId xmlns:p14="http://schemas.microsoft.com/office/powerpoint/2010/main" val="38361260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As diferenças entre abordagens de framework e produtos de software são:</a:t>
            </a:r>
          </a:p>
          <a:p>
            <a:endParaRPr lang="pt-BR" sz="3200" dirty="0"/>
          </a:p>
          <a:p>
            <a:pPr lvl="1"/>
            <a:r>
              <a:rPr lang="pt-BR" sz="3000" dirty="0"/>
              <a:t>Linhas de produtos de software são compostas de uma família de aplicações relacionadas, de propriedade da mesma organização. Quando criamos uma nova aplicação, o ponto inicial é o membro mais próximo da família de aplicações, e não a aplicação genérica.</a:t>
            </a:r>
          </a:p>
        </p:txBody>
      </p:sp>
      <p:sp>
        <p:nvSpPr>
          <p:cNvPr id="4" name="CaixaDeTexto 3">
            <a:extLst>
              <a:ext uri="{FF2B5EF4-FFF2-40B4-BE49-F238E27FC236}">
                <a16:creationId xmlns:a16="http://schemas.microsoft.com/office/drawing/2014/main" id="{D4E48355-FF8B-4BD9-BC02-11292E2AF613}"/>
              </a:ext>
            </a:extLst>
          </p:cNvPr>
          <p:cNvSpPr txBox="1"/>
          <p:nvPr/>
        </p:nvSpPr>
        <p:spPr>
          <a:xfrm>
            <a:off x="226503" y="3857011"/>
            <a:ext cx="870777" cy="1200329"/>
          </a:xfrm>
          <a:prstGeom prst="rect">
            <a:avLst/>
          </a:prstGeom>
          <a:noFill/>
        </p:spPr>
        <p:txBody>
          <a:bodyPr wrap="square" rtlCol="0">
            <a:spAutoFit/>
          </a:bodyPr>
          <a:lstStyle/>
          <a:p>
            <a:pPr algn="ctr"/>
            <a:r>
              <a:rPr lang="pt-BR" sz="7200" b="1" dirty="0">
                <a:solidFill>
                  <a:srgbClr val="FF0000"/>
                </a:solidFill>
              </a:rPr>
              <a:t>4</a:t>
            </a:r>
          </a:p>
        </p:txBody>
      </p:sp>
    </p:spTree>
    <p:extLst>
      <p:ext uri="{BB962C8B-B14F-4D97-AF65-F5344CB8AC3E}">
        <p14:creationId xmlns:p14="http://schemas.microsoft.com/office/powerpoint/2010/main" val="21858022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Podem ser desenvolvidos vários tipos de especialização de uma linha de produtos de software, como segue:</a:t>
            </a:r>
          </a:p>
          <a:p>
            <a:endParaRPr lang="pt-BR" sz="3200" dirty="0"/>
          </a:p>
          <a:p>
            <a:pPr lvl="1"/>
            <a:r>
              <a:rPr lang="pt-BR" sz="3000" b="1" dirty="0">
                <a:solidFill>
                  <a:srgbClr val="FF0000"/>
                </a:solidFill>
              </a:rPr>
              <a:t>1 - Especialização de plataforma: </a:t>
            </a:r>
            <a:r>
              <a:rPr lang="pt-BR" sz="3000" dirty="0"/>
              <a:t>desenvolvemos versões da aplicação para diferentes plataformas. Vamos ter versões para Windows, Linux e Mac OS.</a:t>
            </a:r>
          </a:p>
        </p:txBody>
      </p:sp>
    </p:spTree>
    <p:extLst>
      <p:ext uri="{BB962C8B-B14F-4D97-AF65-F5344CB8AC3E}">
        <p14:creationId xmlns:p14="http://schemas.microsoft.com/office/powerpoint/2010/main" val="11993626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Podem ser desenvolvidos vários tipos de especialização de uma linha de produtos de software, como segue:</a:t>
            </a:r>
          </a:p>
          <a:p>
            <a:endParaRPr lang="pt-BR" sz="3200" dirty="0"/>
          </a:p>
          <a:p>
            <a:pPr lvl="1"/>
            <a:r>
              <a:rPr lang="pt-BR" sz="3000" b="1" dirty="0">
                <a:solidFill>
                  <a:srgbClr val="FF0000"/>
                </a:solidFill>
              </a:rPr>
              <a:t>2 - Especialização de ambiente: </a:t>
            </a:r>
            <a:r>
              <a:rPr lang="pt-BR" sz="3000" dirty="0"/>
              <a:t>desenvolvemos versões para lidar com ambientes operacionais específicos e periféricos. Por exemplo, um sistema de gestão de serviço de emergência pode ter versões para diferentes tipos de sistemas de comunicação existentes nas viaturas.</a:t>
            </a:r>
          </a:p>
        </p:txBody>
      </p:sp>
    </p:spTree>
    <p:extLst>
      <p:ext uri="{BB962C8B-B14F-4D97-AF65-F5344CB8AC3E}">
        <p14:creationId xmlns:p14="http://schemas.microsoft.com/office/powerpoint/2010/main" val="1778844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Podem ser desenvolvidos vários tipos de especialização de uma linha de produtos de software, como segue:</a:t>
            </a:r>
          </a:p>
          <a:p>
            <a:endParaRPr lang="pt-BR" sz="3200" dirty="0"/>
          </a:p>
          <a:p>
            <a:pPr lvl="1"/>
            <a:r>
              <a:rPr lang="pt-BR" sz="3000" b="1" dirty="0">
                <a:solidFill>
                  <a:srgbClr val="FF0000"/>
                </a:solidFill>
              </a:rPr>
              <a:t>3 - Especialização funcional: </a:t>
            </a:r>
            <a:r>
              <a:rPr lang="pt-BR" sz="3000" dirty="0"/>
              <a:t>desenvolvemos versões diferentes clientes, com requisitos específicos. Por exemplo, um sistema para gestão de biblioteca pode ser modificado para uso em uma biblioteca pública, de referência ou universitária.</a:t>
            </a:r>
          </a:p>
        </p:txBody>
      </p:sp>
    </p:spTree>
    <p:extLst>
      <p:ext uri="{BB962C8B-B14F-4D97-AF65-F5344CB8AC3E}">
        <p14:creationId xmlns:p14="http://schemas.microsoft.com/office/powerpoint/2010/main" val="40060853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Podem ser desenvolvidos vários tipos de especialização de uma linha de produtos de software, como segue:</a:t>
            </a:r>
          </a:p>
          <a:p>
            <a:endParaRPr lang="pt-BR" sz="3200" dirty="0"/>
          </a:p>
          <a:p>
            <a:pPr lvl="1"/>
            <a:r>
              <a:rPr lang="pt-BR" sz="3000" b="1" dirty="0">
                <a:solidFill>
                  <a:srgbClr val="FF0000"/>
                </a:solidFill>
              </a:rPr>
              <a:t>4 - Especialização de processo: </a:t>
            </a:r>
            <a:r>
              <a:rPr lang="pt-BR" sz="3000" dirty="0"/>
              <a:t>desenvolvemos versões para lidar com processos específicos de negócios. Por exemplo, um sistema de pedidos pode ser adaptado para solicitação centralizado em uma empresa e distribuído em outra.</a:t>
            </a:r>
          </a:p>
        </p:txBody>
      </p:sp>
    </p:spTree>
    <p:extLst>
      <p:ext uri="{BB962C8B-B14F-4D97-AF65-F5344CB8AC3E}">
        <p14:creationId xmlns:p14="http://schemas.microsoft.com/office/powerpoint/2010/main" val="26214909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A arquitetura de uma linha de produtos reflete um estilo ou padrão de arquitetura geral de aplicações específicas.</a:t>
            </a:r>
          </a:p>
          <a:p>
            <a:endParaRPr lang="pt-BR" sz="3200" dirty="0"/>
          </a:p>
          <a:p>
            <a:pPr lvl="1"/>
            <a:r>
              <a:rPr lang="pt-BR" sz="3000" dirty="0"/>
              <a:t>Por exemplo, um sistema desenvolvido para lidar com a expedição de veículos para serviços de emergência pode ser adaptado para os serviços de polícia, bombeiros e ambulâncias.</a:t>
            </a:r>
          </a:p>
        </p:txBody>
      </p:sp>
    </p:spTree>
    <p:extLst>
      <p:ext uri="{BB962C8B-B14F-4D97-AF65-F5344CB8AC3E}">
        <p14:creationId xmlns:p14="http://schemas.microsoft.com/office/powerpoint/2010/main" val="18043244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Esse sistema de despacho de veículo é um exemplo de uma arquitetura de gerenciamento de recursos. Essa arquitetura possui 4 níveis.</a:t>
            </a:r>
          </a:p>
          <a:p>
            <a:endParaRPr lang="pt-BR" sz="3200" dirty="0"/>
          </a:p>
          <a:p>
            <a:pPr lvl="1"/>
            <a:r>
              <a:rPr lang="pt-BR" sz="3000" b="1" dirty="0">
                <a:solidFill>
                  <a:srgbClr val="FF0000"/>
                </a:solidFill>
              </a:rPr>
              <a:t>1 – Nível de interação: </a:t>
            </a:r>
            <a:r>
              <a:rPr lang="pt-BR" sz="3000" dirty="0"/>
              <a:t>fornece uma interface de tela para o operador e uma interface com os sistemas de comunicação usados.</a:t>
            </a:r>
          </a:p>
        </p:txBody>
      </p:sp>
    </p:spTree>
    <p:extLst>
      <p:ext uri="{BB962C8B-B14F-4D97-AF65-F5344CB8AC3E}">
        <p14:creationId xmlns:p14="http://schemas.microsoft.com/office/powerpoint/2010/main" val="24081851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Esse sistema de despacho de veículo é um exemplo de uma arquitetura de gerenciamento de recursos. Essa arquitetura possui 4 níveis.</a:t>
            </a:r>
          </a:p>
          <a:p>
            <a:endParaRPr lang="pt-BR" sz="3200" dirty="0"/>
          </a:p>
          <a:p>
            <a:pPr lvl="1"/>
            <a:r>
              <a:rPr lang="pt-BR" sz="3000" b="1" dirty="0">
                <a:solidFill>
                  <a:srgbClr val="FF0000"/>
                </a:solidFill>
              </a:rPr>
              <a:t>2 – Nível de gerenciamento de E/S: </a:t>
            </a:r>
            <a:r>
              <a:rPr lang="pt-BR" sz="3000" dirty="0"/>
              <a:t>existem componentes que tratam a autenticação do operador, geram relatórios de incidentes e veículos despachados. Suportam saídas de mapas e planejamento de rotas e permite que os operadores consultem os bancos de dados do sistema.</a:t>
            </a:r>
          </a:p>
        </p:txBody>
      </p:sp>
    </p:spTree>
    <p:extLst>
      <p:ext uri="{BB962C8B-B14F-4D97-AF65-F5344CB8AC3E}">
        <p14:creationId xmlns:p14="http://schemas.microsoft.com/office/powerpoint/2010/main" val="38394897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Esse sistema de despacho de veículo é um exemplo de uma arquitetura de gerenciamento de recursos. Essa arquitetura possui 4 níveis.</a:t>
            </a:r>
          </a:p>
          <a:p>
            <a:endParaRPr lang="pt-BR" sz="3200" dirty="0"/>
          </a:p>
          <a:p>
            <a:pPr lvl="1"/>
            <a:r>
              <a:rPr lang="pt-BR" sz="3000" b="1" dirty="0">
                <a:solidFill>
                  <a:srgbClr val="FF0000"/>
                </a:solidFill>
              </a:rPr>
              <a:t>3 – Nível de gerenciamento de recursos: </a:t>
            </a:r>
            <a:r>
              <a:rPr lang="pt-BR" sz="3000" dirty="0"/>
              <a:t>existem componentes que permitem que os veículos possam ser localizados e despachados, componentes que atualizam o status de veículos e equipamentos e um componente para registrar detalhes de incidentes.</a:t>
            </a:r>
          </a:p>
        </p:txBody>
      </p:sp>
    </p:spTree>
    <p:extLst>
      <p:ext uri="{BB962C8B-B14F-4D97-AF65-F5344CB8AC3E}">
        <p14:creationId xmlns:p14="http://schemas.microsoft.com/office/powerpoint/2010/main" val="2401517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2800" dirty="0"/>
              <a:t>A engenharia de software baseada em reuso é uma abordagem de desenvolvimento que tenta maximizar o reuso de softwares existentes;</a:t>
            </a:r>
          </a:p>
          <a:p>
            <a:r>
              <a:rPr lang="pt-BR" sz="2800" dirty="0"/>
              <a:t>As unidades de software reusadas podem ser de tamanhos radicalmente diferentes;</a:t>
            </a:r>
          </a:p>
          <a:p>
            <a:r>
              <a:rPr lang="pt-BR" sz="2800" dirty="0"/>
              <a:t>Podemos reutilizar uma aplicação inteira, componentes ou apenas objetos e funções.</a:t>
            </a:r>
          </a:p>
        </p:txBody>
      </p:sp>
    </p:spTree>
    <p:extLst>
      <p:ext uri="{BB962C8B-B14F-4D97-AF65-F5344CB8AC3E}">
        <p14:creationId xmlns:p14="http://schemas.microsoft.com/office/powerpoint/2010/main" val="13172339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Esse sistema de despacho de veículo é um exemplo de uma arquitetura de gerenciamento de recursos. Essa arquitetura possui 4 níveis.</a:t>
            </a:r>
          </a:p>
          <a:p>
            <a:endParaRPr lang="pt-BR" sz="3200" dirty="0"/>
          </a:p>
          <a:p>
            <a:pPr lvl="1"/>
            <a:r>
              <a:rPr lang="pt-BR" sz="3000" b="1" dirty="0">
                <a:solidFill>
                  <a:srgbClr val="FF0000"/>
                </a:solidFill>
              </a:rPr>
              <a:t>4 – Nível de banco de dados: </a:t>
            </a:r>
            <a:r>
              <a:rPr lang="pt-BR" sz="3000" dirty="0"/>
              <a:t>bem como no suporte habitual ao gerenciamento de transações, existem bancos de dados separados de veículos, equipamentos e mapas.</a:t>
            </a:r>
          </a:p>
        </p:txBody>
      </p:sp>
    </p:spTree>
    <p:extLst>
      <p:ext uri="{BB962C8B-B14F-4D97-AF65-F5344CB8AC3E}">
        <p14:creationId xmlns:p14="http://schemas.microsoft.com/office/powerpoint/2010/main" val="34113699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1" y="1845734"/>
            <a:ext cx="4902304" cy="3090160"/>
          </a:xfrm>
        </p:spPr>
        <p:txBody>
          <a:bodyPr>
            <a:normAutofit/>
          </a:bodyPr>
          <a:lstStyle/>
          <a:p>
            <a:r>
              <a:rPr lang="pt-BR" sz="3200" b="1" dirty="0"/>
              <a:t>Arquitetura de um sistema de alocação de recursos</a:t>
            </a:r>
          </a:p>
        </p:txBody>
      </p:sp>
      <p:pic>
        <p:nvPicPr>
          <p:cNvPr id="4" name="Imagem 3">
            <a:extLst>
              <a:ext uri="{FF2B5EF4-FFF2-40B4-BE49-F238E27FC236}">
                <a16:creationId xmlns:a16="http://schemas.microsoft.com/office/drawing/2014/main" id="{A18EA426-0569-4060-8CE5-DB6172BF9464}"/>
              </a:ext>
            </a:extLst>
          </p:cNvPr>
          <p:cNvPicPr>
            <a:picLocks noChangeAspect="1"/>
          </p:cNvPicPr>
          <p:nvPr/>
        </p:nvPicPr>
        <p:blipFill>
          <a:blip r:embed="rId2"/>
          <a:stretch>
            <a:fillRect/>
          </a:stretch>
        </p:blipFill>
        <p:spPr>
          <a:xfrm>
            <a:off x="7025951" y="1742497"/>
            <a:ext cx="4767748" cy="4992238"/>
          </a:xfrm>
          <a:prstGeom prst="rect">
            <a:avLst/>
          </a:prstGeom>
        </p:spPr>
      </p:pic>
    </p:spTree>
    <p:extLst>
      <p:ext uri="{BB962C8B-B14F-4D97-AF65-F5344CB8AC3E}">
        <p14:creationId xmlns:p14="http://schemas.microsoft.com/office/powerpoint/2010/main" val="5588802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1" y="1845734"/>
            <a:ext cx="4902304" cy="3090160"/>
          </a:xfrm>
        </p:spPr>
        <p:txBody>
          <a:bodyPr>
            <a:normAutofit/>
          </a:bodyPr>
          <a:lstStyle/>
          <a:p>
            <a:r>
              <a:rPr lang="pt-BR" sz="3200" b="1" dirty="0"/>
              <a:t>Arquitetura de linha de produto de um sistema de despacho de veículos</a:t>
            </a:r>
          </a:p>
        </p:txBody>
      </p:sp>
      <p:pic>
        <p:nvPicPr>
          <p:cNvPr id="5" name="Imagem 4">
            <a:extLst>
              <a:ext uri="{FF2B5EF4-FFF2-40B4-BE49-F238E27FC236}">
                <a16:creationId xmlns:a16="http://schemas.microsoft.com/office/drawing/2014/main" id="{76C89D74-2749-42E9-B406-2FFEC9E88CCB}"/>
              </a:ext>
            </a:extLst>
          </p:cNvPr>
          <p:cNvPicPr>
            <a:picLocks noChangeAspect="1"/>
          </p:cNvPicPr>
          <p:nvPr/>
        </p:nvPicPr>
        <p:blipFill>
          <a:blip r:embed="rId2"/>
          <a:stretch>
            <a:fillRect/>
          </a:stretch>
        </p:blipFill>
        <p:spPr>
          <a:xfrm>
            <a:off x="5701005" y="1765353"/>
            <a:ext cx="6490996" cy="5060966"/>
          </a:xfrm>
          <a:prstGeom prst="rect">
            <a:avLst/>
          </a:prstGeom>
        </p:spPr>
      </p:pic>
    </p:spTree>
    <p:extLst>
      <p:ext uri="{BB962C8B-B14F-4D97-AF65-F5344CB8AC3E}">
        <p14:creationId xmlns:p14="http://schemas.microsoft.com/office/powerpoint/2010/main" val="32230105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000" dirty="0"/>
              <a:t>Para criar uma versão específica do sistema, talvez será necessário modificar componentes individuais;</a:t>
            </a:r>
          </a:p>
          <a:p>
            <a:r>
              <a:rPr lang="pt-BR" sz="3000" dirty="0"/>
              <a:t>Por exemplo, a polícia tem um grande número de veículos, mas um pequeno número de tipos de veículos. Já o serviço de bombeiros tem muitos tipos de veículos especializados;</a:t>
            </a:r>
          </a:p>
          <a:p>
            <a:r>
              <a:rPr lang="pt-BR" sz="3000" dirty="0"/>
              <a:t>Assim, talvez uma estrutura diferente do banco de dados seja necessária, mas que atenda ambos os cenários.</a:t>
            </a:r>
          </a:p>
        </p:txBody>
      </p:sp>
    </p:spTree>
    <p:extLst>
      <p:ext uri="{BB962C8B-B14F-4D97-AF65-F5344CB8AC3E}">
        <p14:creationId xmlns:p14="http://schemas.microsoft.com/office/powerpoint/2010/main" val="35295369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000" b="1" dirty="0"/>
              <a:t>As etapas necessárias para estender uma linha de produtos de software para se criar uma nova aplicação envolvem as seguintes etapas:</a:t>
            </a:r>
          </a:p>
          <a:p>
            <a:endParaRPr lang="pt-BR" sz="3000" dirty="0"/>
          </a:p>
          <a:p>
            <a:r>
              <a:rPr lang="pt-BR" sz="3000" b="1" dirty="0">
                <a:solidFill>
                  <a:srgbClr val="FF0000"/>
                </a:solidFill>
              </a:rPr>
              <a:t>1 – Elicitar requisitos de stakeholders: </a:t>
            </a:r>
            <a:r>
              <a:rPr lang="pt-BR" sz="3000" dirty="0"/>
              <a:t>onde podemos começar pelo processo normal de engenharia de requisitos. Mas, como já existe um sistema, podemos demonstrá-lo aos stakeholders para que expressem suas necessidades com modificações nas funções fornecidas.</a:t>
            </a:r>
          </a:p>
        </p:txBody>
      </p:sp>
    </p:spTree>
    <p:extLst>
      <p:ext uri="{BB962C8B-B14F-4D97-AF65-F5344CB8AC3E}">
        <p14:creationId xmlns:p14="http://schemas.microsoft.com/office/powerpoint/2010/main" val="7231313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000" b="1" dirty="0"/>
              <a:t>As etapas necessárias para estender uma linha de produtos de software para se criar uma nova aplicação envolvem as seguintes etapas:</a:t>
            </a:r>
          </a:p>
          <a:p>
            <a:endParaRPr lang="pt-BR" sz="3000" dirty="0"/>
          </a:p>
          <a:p>
            <a:r>
              <a:rPr lang="pt-BR" sz="3000" b="1" dirty="0">
                <a:solidFill>
                  <a:srgbClr val="FF0000"/>
                </a:solidFill>
              </a:rPr>
              <a:t>2 – Selecionar o sistema mais próximo aos requisitos: </a:t>
            </a:r>
            <a:r>
              <a:rPr lang="pt-BR" sz="3000" dirty="0"/>
              <a:t>como temos muitas linhas de produtos, devemos identificar qual produto da linha está mais próxima do novo produto, baseando-se nos requisitos analisados.</a:t>
            </a:r>
          </a:p>
        </p:txBody>
      </p:sp>
    </p:spTree>
    <p:extLst>
      <p:ext uri="{BB962C8B-B14F-4D97-AF65-F5344CB8AC3E}">
        <p14:creationId xmlns:p14="http://schemas.microsoft.com/office/powerpoint/2010/main" val="17461474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000" b="1" dirty="0"/>
              <a:t>As etapas necessárias para estender uma linha de produtos de software para se criar uma nova aplicação envolvem as seguintes etapas:</a:t>
            </a:r>
          </a:p>
          <a:p>
            <a:endParaRPr lang="pt-BR" sz="3000" dirty="0"/>
          </a:p>
          <a:p>
            <a:r>
              <a:rPr lang="pt-BR" sz="3000" b="1" dirty="0">
                <a:solidFill>
                  <a:srgbClr val="FF0000"/>
                </a:solidFill>
              </a:rPr>
              <a:t>3 – Renegociação de requisitos: </a:t>
            </a:r>
            <a:r>
              <a:rPr lang="pt-BR" sz="3000" dirty="0"/>
              <a:t>Assim que surgirem mais detalhes sobre as alterações necessárias e o projeto for planejado, podem ocorrer algumas renegociações de requisitos para minimizar as mudanças necessárias.</a:t>
            </a:r>
          </a:p>
        </p:txBody>
      </p:sp>
    </p:spTree>
    <p:extLst>
      <p:ext uri="{BB962C8B-B14F-4D97-AF65-F5344CB8AC3E}">
        <p14:creationId xmlns:p14="http://schemas.microsoft.com/office/powerpoint/2010/main" val="17916120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000" b="1" dirty="0"/>
              <a:t>As etapas necessárias para estender uma linha de produtos de software para se criar uma nova aplicação envolvem as seguintes etapas:</a:t>
            </a:r>
          </a:p>
          <a:p>
            <a:endParaRPr lang="pt-BR" sz="3000" dirty="0"/>
          </a:p>
          <a:p>
            <a:r>
              <a:rPr lang="pt-BR" sz="3000" b="1" dirty="0">
                <a:solidFill>
                  <a:srgbClr val="FF0000"/>
                </a:solidFill>
              </a:rPr>
              <a:t>4 – Adaptar sistema existente: </a:t>
            </a:r>
            <a:r>
              <a:rPr lang="pt-BR" sz="3000" dirty="0"/>
              <a:t>novos módulos são desenvolvidos para o sistema existente e módulos de sistemas existentes são adaptados para novos requisitos.</a:t>
            </a:r>
          </a:p>
        </p:txBody>
      </p:sp>
    </p:spTree>
    <p:extLst>
      <p:ext uri="{BB962C8B-B14F-4D97-AF65-F5344CB8AC3E}">
        <p14:creationId xmlns:p14="http://schemas.microsoft.com/office/powerpoint/2010/main" val="20785849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000" b="1" dirty="0"/>
              <a:t>As etapas necessárias para estender uma linha de produtos de software para se criar uma nova aplicação envolvem as seguintes etapas:</a:t>
            </a:r>
          </a:p>
          <a:p>
            <a:endParaRPr lang="pt-BR" sz="3000" dirty="0"/>
          </a:p>
          <a:p>
            <a:r>
              <a:rPr lang="pt-BR" sz="3000" b="1" dirty="0">
                <a:solidFill>
                  <a:srgbClr val="FF0000"/>
                </a:solidFill>
              </a:rPr>
              <a:t>5 – Entregar novo membro da família: </a:t>
            </a:r>
            <a:r>
              <a:rPr lang="pt-BR" sz="3000" dirty="0"/>
              <a:t>entregamos a nova instância da linha de produtos ao cliente. Nessa etapa suas principais características são documentadas para que possam ser usadas como base para futuros desenvolvimentos de sistema.</a:t>
            </a:r>
          </a:p>
        </p:txBody>
      </p:sp>
    </p:spTree>
    <p:extLst>
      <p:ext uri="{BB962C8B-B14F-4D97-AF65-F5344CB8AC3E}">
        <p14:creationId xmlns:p14="http://schemas.microsoft.com/office/powerpoint/2010/main" val="37145025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000" b="1" dirty="0"/>
              <a:t>As etapas necessárias para estender uma linha de produtos de software para se criar uma nova aplicação envolvem as seguintes etapas:</a:t>
            </a:r>
          </a:p>
        </p:txBody>
      </p:sp>
      <p:pic>
        <p:nvPicPr>
          <p:cNvPr id="4" name="Imagem 3">
            <a:extLst>
              <a:ext uri="{FF2B5EF4-FFF2-40B4-BE49-F238E27FC236}">
                <a16:creationId xmlns:a16="http://schemas.microsoft.com/office/drawing/2014/main" id="{EA54526E-C16A-4434-BFEE-9CB9E134401C}"/>
              </a:ext>
            </a:extLst>
          </p:cNvPr>
          <p:cNvPicPr>
            <a:picLocks noChangeAspect="1"/>
          </p:cNvPicPr>
          <p:nvPr/>
        </p:nvPicPr>
        <p:blipFill>
          <a:blip r:embed="rId2"/>
          <a:stretch>
            <a:fillRect/>
          </a:stretch>
        </p:blipFill>
        <p:spPr>
          <a:xfrm>
            <a:off x="980353" y="3526972"/>
            <a:ext cx="10114367" cy="2360019"/>
          </a:xfrm>
          <a:prstGeom prst="rect">
            <a:avLst/>
          </a:prstGeom>
        </p:spPr>
      </p:pic>
    </p:spTree>
    <p:extLst>
      <p:ext uri="{BB962C8B-B14F-4D97-AF65-F5344CB8AC3E}">
        <p14:creationId xmlns:p14="http://schemas.microsoft.com/office/powerpoint/2010/main" val="3009028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5286742" cy="4023360"/>
          </a:xfrm>
        </p:spPr>
        <p:txBody>
          <a:bodyPr>
            <a:normAutofit fontScale="92500"/>
          </a:bodyPr>
          <a:lstStyle/>
          <a:p>
            <a:r>
              <a:rPr lang="pt-BR" sz="2800" b="1" dirty="0">
                <a:solidFill>
                  <a:srgbClr val="C00000"/>
                </a:solidFill>
              </a:rPr>
              <a:t>1 – Reuso de sistema de aplicação</a:t>
            </a:r>
          </a:p>
          <a:p>
            <a:endParaRPr lang="pt-BR" sz="2800" dirty="0"/>
          </a:p>
          <a:p>
            <a:r>
              <a:rPr lang="pt-BR" sz="2800" dirty="0"/>
              <a:t>A totalidade de um sistema de aplicação pode ser reutilizada em outros sistemas ou pela configuração da aplicação para diferentes clientes;</a:t>
            </a:r>
          </a:p>
          <a:p>
            <a:r>
              <a:rPr lang="pt-BR" sz="2800" dirty="0"/>
              <a:t>Podem ser desenvolvidas famílias de aplicações com arquitetura comum adaptadas a clientes específicos.</a:t>
            </a:r>
          </a:p>
        </p:txBody>
      </p:sp>
      <p:pic>
        <p:nvPicPr>
          <p:cNvPr id="5" name="Imagem 4">
            <a:extLst>
              <a:ext uri="{FF2B5EF4-FFF2-40B4-BE49-F238E27FC236}">
                <a16:creationId xmlns:a16="http://schemas.microsoft.com/office/drawing/2014/main" id="{A7461670-4D4F-4385-B4A0-E75E40BB6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022" y="2543972"/>
            <a:ext cx="5696544" cy="3271444"/>
          </a:xfrm>
          <a:prstGeom prst="rect">
            <a:avLst/>
          </a:prstGeom>
        </p:spPr>
      </p:pic>
    </p:spTree>
    <p:extLst>
      <p:ext uri="{BB962C8B-B14F-4D97-AF65-F5344CB8AC3E}">
        <p14:creationId xmlns:p14="http://schemas.microsoft.com/office/powerpoint/2010/main" val="41524428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r>
              <a:rPr lang="pt-BR" sz="3000" dirty="0"/>
              <a:t>Quando criamos um novo membro da linha de produtos, é necessário encontrar um compromisso entre reusar, tanto quanto possível, a aplicação genérica e satisfazer os requisitos detalhados dos stakeholders;</a:t>
            </a:r>
          </a:p>
          <a:p>
            <a:r>
              <a:rPr lang="pt-BR" sz="3000" dirty="0"/>
              <a:t>Quanto mais pormenorizados são os requisitos de sistema, é menos provável que existam componentes para atender a esses requisitos;</a:t>
            </a:r>
          </a:p>
          <a:p>
            <a:r>
              <a:rPr lang="pt-BR" sz="3000" dirty="0"/>
              <a:t>Se os stakeholders estiverem dispostos a flexibilizar os requisitos e limitar as modificações, você poderá entregar o sistema mais rapidamente e a baixo custo (?????????????).</a:t>
            </a:r>
          </a:p>
        </p:txBody>
      </p:sp>
    </p:spTree>
    <p:extLst>
      <p:ext uri="{BB962C8B-B14F-4D97-AF65-F5344CB8AC3E}">
        <p14:creationId xmlns:p14="http://schemas.microsoft.com/office/powerpoint/2010/main" val="37682838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r>
              <a:rPr lang="pt-BR" sz="3000" b="1" dirty="0"/>
              <a:t>As linhas de produtos de software são projetadas para serem reconfiguradas, e essa reconfiguração pode:</a:t>
            </a:r>
          </a:p>
          <a:p>
            <a:endParaRPr lang="pt-BR" sz="3000" dirty="0"/>
          </a:p>
          <a:p>
            <a:pPr lvl="1"/>
            <a:r>
              <a:rPr lang="pt-BR" sz="2800" dirty="0"/>
              <a:t>Adicionar ou remover componentes do sistema;</a:t>
            </a:r>
          </a:p>
          <a:p>
            <a:pPr lvl="1"/>
            <a:r>
              <a:rPr lang="pt-BR" sz="2800" dirty="0"/>
              <a:t>Definir parâmetros e restrições para os componentes;</a:t>
            </a:r>
          </a:p>
          <a:p>
            <a:pPr lvl="1"/>
            <a:r>
              <a:rPr lang="pt-BR" sz="2800" dirty="0"/>
              <a:t>Incluir o conhecimento de processos de negócios.</a:t>
            </a:r>
          </a:p>
        </p:txBody>
      </p:sp>
    </p:spTree>
    <p:extLst>
      <p:ext uri="{BB962C8B-B14F-4D97-AF65-F5344CB8AC3E}">
        <p14:creationId xmlns:p14="http://schemas.microsoft.com/office/powerpoint/2010/main" val="38389711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r>
              <a:rPr lang="pt-BR" sz="3000" b="1" dirty="0"/>
              <a:t>A configuração pode ocorrer em diferentes estágios do processo de desenvolvimento:</a:t>
            </a:r>
          </a:p>
          <a:p>
            <a:endParaRPr lang="pt-BR" sz="3000" b="1" dirty="0"/>
          </a:p>
          <a:p>
            <a:r>
              <a:rPr lang="pt-BR" sz="3000" b="1" dirty="0">
                <a:solidFill>
                  <a:srgbClr val="FF0000"/>
                </a:solidFill>
              </a:rPr>
              <a:t>Configuração em tempo de projeto: </a:t>
            </a:r>
            <a:r>
              <a:rPr lang="pt-BR" sz="3000" dirty="0">
                <a:solidFill>
                  <a:schemeClr val="tx1">
                    <a:lumMod val="65000"/>
                    <a:lumOff val="35000"/>
                  </a:schemeClr>
                </a:solidFill>
              </a:rPr>
              <a:t>a organização que está desenvolvendo o software modifica um núcleo comum de linha de produto por desenvolvimento, seleção ou adaptação de componentes para criar um novo sistema para um cliente.</a:t>
            </a:r>
            <a:endParaRPr lang="pt-BR" sz="3000" b="1" dirty="0"/>
          </a:p>
        </p:txBody>
      </p:sp>
    </p:spTree>
    <p:extLst>
      <p:ext uri="{BB962C8B-B14F-4D97-AF65-F5344CB8AC3E}">
        <p14:creationId xmlns:p14="http://schemas.microsoft.com/office/powerpoint/2010/main" val="5223446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lnSpcReduction="10000"/>
          </a:bodyPr>
          <a:lstStyle/>
          <a:p>
            <a:r>
              <a:rPr lang="pt-BR" sz="3000" b="1" dirty="0"/>
              <a:t>A configuração pode ocorrer em diferentes estágios do processo de desenvolvimento:</a:t>
            </a:r>
          </a:p>
          <a:p>
            <a:endParaRPr lang="pt-BR" sz="3000" b="1" dirty="0"/>
          </a:p>
          <a:p>
            <a:r>
              <a:rPr lang="pt-BR" sz="3000" b="1" dirty="0">
                <a:solidFill>
                  <a:srgbClr val="FF0000"/>
                </a:solidFill>
              </a:rPr>
              <a:t>Configuração em tempo de implantação: </a:t>
            </a:r>
            <a:r>
              <a:rPr lang="pt-BR" sz="3000" dirty="0">
                <a:solidFill>
                  <a:schemeClr val="tx1">
                    <a:lumMod val="65000"/>
                    <a:lumOff val="35000"/>
                  </a:schemeClr>
                </a:solidFill>
              </a:rPr>
              <a:t>onde um sistema genérico é projetado por configuração por cliente ou consultores, trabalhando com o cliente;</a:t>
            </a:r>
          </a:p>
          <a:p>
            <a:r>
              <a:rPr lang="pt-BR" sz="3000" dirty="0">
                <a:solidFill>
                  <a:schemeClr val="tx1">
                    <a:lumMod val="65000"/>
                    <a:lumOff val="35000"/>
                  </a:schemeClr>
                </a:solidFill>
              </a:rPr>
              <a:t>O conhecimento dos requisitos específicos do cliente e do ambiente operacional do sistema é incorporado em um conjunto de arquivos de configuração que são usados pelo sistema genérico.</a:t>
            </a:r>
            <a:endParaRPr lang="pt-BR" sz="3000" b="1" dirty="0"/>
          </a:p>
        </p:txBody>
      </p:sp>
    </p:spTree>
    <p:extLst>
      <p:ext uri="{BB962C8B-B14F-4D97-AF65-F5344CB8AC3E}">
        <p14:creationId xmlns:p14="http://schemas.microsoft.com/office/powerpoint/2010/main" val="12693775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r>
              <a:rPr lang="pt-BR" sz="3000" dirty="0"/>
              <a:t>Quando um sistema é configurado em </a:t>
            </a:r>
            <a:r>
              <a:rPr lang="pt-BR" sz="3000" b="1" dirty="0">
                <a:solidFill>
                  <a:srgbClr val="FF0000"/>
                </a:solidFill>
              </a:rPr>
              <a:t>tempo de projeto</a:t>
            </a:r>
            <a:r>
              <a:rPr lang="pt-BR" sz="3000" dirty="0"/>
              <a:t>, o fornecedor começa com um sistema genérico ou uma instância de um produto existente;</a:t>
            </a:r>
          </a:p>
          <a:p>
            <a:r>
              <a:rPr lang="pt-BR" sz="3000" dirty="0"/>
              <a:t>Modifica-se e estende-se módulos nesse sistema e cria-se um sistema específico que oferece as funcionalidades necessárias;</a:t>
            </a:r>
          </a:p>
          <a:p>
            <a:r>
              <a:rPr lang="pt-BR" sz="3000" dirty="0"/>
              <a:t>Geralmente, esse processo envolve a alteração e extensão do código fonte do sistema para uma maior flexibilidade, possivelmente com a configuração em tempo de implantação.</a:t>
            </a:r>
          </a:p>
        </p:txBody>
      </p:sp>
    </p:spTree>
    <p:extLst>
      <p:ext uri="{BB962C8B-B14F-4D97-AF65-F5344CB8AC3E}">
        <p14:creationId xmlns:p14="http://schemas.microsoft.com/office/powerpoint/2010/main" val="28699808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r>
              <a:rPr lang="pt-BR" sz="3000" dirty="0"/>
              <a:t>A configuração em </a:t>
            </a:r>
            <a:r>
              <a:rPr lang="pt-BR" sz="3000" b="1" dirty="0">
                <a:solidFill>
                  <a:srgbClr val="FF0000"/>
                </a:solidFill>
              </a:rPr>
              <a:t>tempo de implantação </a:t>
            </a:r>
            <a:r>
              <a:rPr lang="pt-BR" sz="3000" dirty="0"/>
              <a:t>envolve o uso de uma ferramenta de configuração para criar uma configuração específica que é gravada em um banco de dados de configuração ou arquivos de configuração;</a:t>
            </a:r>
          </a:p>
          <a:p>
            <a:r>
              <a:rPr lang="pt-BR" sz="3000" dirty="0"/>
              <a:t>O sistema consulta o banco de dados durante a execução, de modo que a sua funcionalidade possa ser especializada para seu contexto de execução.</a:t>
            </a:r>
          </a:p>
        </p:txBody>
      </p:sp>
    </p:spTree>
    <p:extLst>
      <p:ext uri="{BB962C8B-B14F-4D97-AF65-F5344CB8AC3E}">
        <p14:creationId xmlns:p14="http://schemas.microsoft.com/office/powerpoint/2010/main" val="14403345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r>
              <a:rPr lang="pt-BR" sz="3000" b="1" dirty="0"/>
              <a:t>Existem vários níveis de configuração em tempo de implantação que podem ser fornecidos em um sistema:</a:t>
            </a:r>
          </a:p>
          <a:p>
            <a:endParaRPr lang="pt-BR" sz="3000" dirty="0"/>
          </a:p>
          <a:p>
            <a:r>
              <a:rPr lang="pt-BR" sz="3000" b="1" dirty="0">
                <a:solidFill>
                  <a:srgbClr val="FF0000"/>
                </a:solidFill>
              </a:rPr>
              <a:t>1 – Seleção de componentes: </a:t>
            </a:r>
            <a:r>
              <a:rPr lang="pt-BR" sz="3000" dirty="0"/>
              <a:t>onde selecionamos os módulos que fornecem a funcionalidade necessária.</a:t>
            </a:r>
          </a:p>
          <a:p>
            <a:r>
              <a:rPr lang="pt-BR" sz="3000" dirty="0"/>
              <a:t>Por exemplo, em um sistema de informações de pacientes, podemos selecionar um componente de gerenciamento de imagens que permite vincular imagens médicas ao registro médico do paciente.</a:t>
            </a:r>
          </a:p>
        </p:txBody>
      </p:sp>
    </p:spTree>
    <p:extLst>
      <p:ext uri="{BB962C8B-B14F-4D97-AF65-F5344CB8AC3E}">
        <p14:creationId xmlns:p14="http://schemas.microsoft.com/office/powerpoint/2010/main" val="34538504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r>
              <a:rPr lang="pt-BR" sz="3000" b="1" dirty="0"/>
              <a:t>Existem vários níveis de configuração em tempo de implantação que podem ser fornecidos em um sistema:</a:t>
            </a:r>
          </a:p>
          <a:p>
            <a:endParaRPr lang="pt-BR" sz="3000" dirty="0"/>
          </a:p>
          <a:p>
            <a:r>
              <a:rPr lang="pt-BR" sz="3000" b="1" dirty="0">
                <a:solidFill>
                  <a:srgbClr val="FF0000"/>
                </a:solidFill>
              </a:rPr>
              <a:t>2 – Definição de workflow e regras: </a:t>
            </a:r>
            <a:r>
              <a:rPr lang="pt-BR" sz="3000" dirty="0"/>
              <a:t>onde definimos os workflows (como a informação é processada, fase por fase) e validação de regras que devem ser aplicadas às informações inseridas pelos usuários ou geradas pelo sistema.</a:t>
            </a:r>
          </a:p>
        </p:txBody>
      </p:sp>
    </p:spTree>
    <p:extLst>
      <p:ext uri="{BB962C8B-B14F-4D97-AF65-F5344CB8AC3E}">
        <p14:creationId xmlns:p14="http://schemas.microsoft.com/office/powerpoint/2010/main" val="19475658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r>
              <a:rPr lang="pt-BR" sz="3000" b="1" dirty="0"/>
              <a:t>Existem vários níveis de configuração em tempo de implantação que podem ser fornecidos em um sistema:</a:t>
            </a:r>
          </a:p>
          <a:p>
            <a:endParaRPr lang="pt-BR" sz="3000" dirty="0"/>
          </a:p>
          <a:p>
            <a:r>
              <a:rPr lang="pt-BR" sz="3000" b="1" dirty="0">
                <a:solidFill>
                  <a:srgbClr val="FF0000"/>
                </a:solidFill>
              </a:rPr>
              <a:t>3 – Definição de parâmetro: </a:t>
            </a:r>
            <a:r>
              <a:rPr lang="pt-BR" sz="3000" dirty="0"/>
              <a:t>onde especificamos os valores dos parâmetros específicos de sistema que refletem a instância da aplicação que estamos criando.</a:t>
            </a:r>
          </a:p>
          <a:p>
            <a:r>
              <a:rPr lang="pt-BR" sz="3000" dirty="0"/>
              <a:t>Por exemplo, podemos definir o comprimento máximo e mínimo dos campos de entrada de dados por um usuário ou as características de hardware conectadas ao sistema.</a:t>
            </a:r>
          </a:p>
        </p:txBody>
      </p:sp>
    </p:spTree>
    <p:extLst>
      <p:ext uri="{BB962C8B-B14F-4D97-AF65-F5344CB8AC3E}">
        <p14:creationId xmlns:p14="http://schemas.microsoft.com/office/powerpoint/2010/main" val="15743557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000" dirty="0"/>
              <a:t>A configuração em tempo de implantação pode ser muito complexa, pode levar meses para configurar o sistema para o cliente;</a:t>
            </a:r>
          </a:p>
          <a:p>
            <a:pPr marL="0" indent="0">
              <a:buNone/>
            </a:pPr>
            <a:r>
              <a:rPr lang="pt-BR" sz="3000" dirty="0"/>
              <a:t>Grandes sistemas configuráveis podem apoiar o processo de configuração, fornecendo ferramentas de software, tais como ferramentas de planejamento de configurações para suportar o processo de configuração.</a:t>
            </a:r>
          </a:p>
        </p:txBody>
      </p:sp>
    </p:spTree>
    <p:extLst>
      <p:ext uri="{BB962C8B-B14F-4D97-AF65-F5344CB8AC3E}">
        <p14:creationId xmlns:p14="http://schemas.microsoft.com/office/powerpoint/2010/main" val="1395986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5286742" cy="4023360"/>
          </a:xfrm>
        </p:spPr>
        <p:txBody>
          <a:bodyPr>
            <a:normAutofit fontScale="92500"/>
          </a:bodyPr>
          <a:lstStyle/>
          <a:p>
            <a:r>
              <a:rPr lang="pt-BR" sz="2800" b="1" dirty="0">
                <a:solidFill>
                  <a:srgbClr val="C00000"/>
                </a:solidFill>
              </a:rPr>
              <a:t>2 – Reuso de componentes</a:t>
            </a:r>
          </a:p>
          <a:p>
            <a:endParaRPr lang="pt-BR" sz="2800" dirty="0"/>
          </a:p>
          <a:p>
            <a:r>
              <a:rPr lang="pt-BR" sz="2800" dirty="0"/>
              <a:t>Os componentes de uma aplicação, variando em tamanho desde subsistemas até objetos únicos podem ser reutilizados;</a:t>
            </a:r>
          </a:p>
          <a:p>
            <a:r>
              <a:rPr lang="pt-BR" sz="2800" dirty="0"/>
              <a:t>Por exemplo, o componente de gestão de usuários de um sistema pode ser reutilizado em outro sistema.</a:t>
            </a:r>
          </a:p>
        </p:txBody>
      </p:sp>
      <p:sp>
        <p:nvSpPr>
          <p:cNvPr id="4" name="Elipse 3">
            <a:extLst>
              <a:ext uri="{FF2B5EF4-FFF2-40B4-BE49-F238E27FC236}">
                <a16:creationId xmlns:a16="http://schemas.microsoft.com/office/drawing/2014/main" id="{7FD8631A-1007-4205-B495-7AC228BF39C9}"/>
              </a:ext>
            </a:extLst>
          </p:cNvPr>
          <p:cNvSpPr/>
          <p:nvPr/>
        </p:nvSpPr>
        <p:spPr>
          <a:xfrm>
            <a:off x="8590326" y="1845734"/>
            <a:ext cx="1677799" cy="1583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Gestão de usuários</a:t>
            </a:r>
          </a:p>
        </p:txBody>
      </p:sp>
      <p:sp>
        <p:nvSpPr>
          <p:cNvPr id="6" name="Elipse 5">
            <a:extLst>
              <a:ext uri="{FF2B5EF4-FFF2-40B4-BE49-F238E27FC236}">
                <a16:creationId xmlns:a16="http://schemas.microsoft.com/office/drawing/2014/main" id="{064D54F8-8225-41BE-A07D-1D0FE4FD1983}"/>
              </a:ext>
            </a:extLst>
          </p:cNvPr>
          <p:cNvSpPr/>
          <p:nvPr/>
        </p:nvSpPr>
        <p:spPr>
          <a:xfrm>
            <a:off x="7308209" y="4162494"/>
            <a:ext cx="1677799" cy="1583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Aplicação para gestão escolar</a:t>
            </a:r>
          </a:p>
        </p:txBody>
      </p:sp>
      <p:sp>
        <p:nvSpPr>
          <p:cNvPr id="7" name="Elipse 6">
            <a:extLst>
              <a:ext uri="{FF2B5EF4-FFF2-40B4-BE49-F238E27FC236}">
                <a16:creationId xmlns:a16="http://schemas.microsoft.com/office/drawing/2014/main" id="{D0906970-A1A7-420C-8BBB-3113E13B1EB1}"/>
              </a:ext>
            </a:extLst>
          </p:cNvPr>
          <p:cNvSpPr/>
          <p:nvPr/>
        </p:nvSpPr>
        <p:spPr>
          <a:xfrm>
            <a:off x="10135299" y="4162494"/>
            <a:ext cx="1677799" cy="1583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Aplicação para gestão de funcionários</a:t>
            </a:r>
          </a:p>
        </p:txBody>
      </p:sp>
      <p:cxnSp>
        <p:nvCxnSpPr>
          <p:cNvPr id="9" name="Conector de Seta Reta 8">
            <a:extLst>
              <a:ext uri="{FF2B5EF4-FFF2-40B4-BE49-F238E27FC236}">
                <a16:creationId xmlns:a16="http://schemas.microsoft.com/office/drawing/2014/main" id="{586BFC0C-1515-4CEC-AEF9-8EDBE1B14C4B}"/>
              </a:ext>
            </a:extLst>
          </p:cNvPr>
          <p:cNvCxnSpPr/>
          <p:nvPr/>
        </p:nvCxnSpPr>
        <p:spPr>
          <a:xfrm flipV="1">
            <a:off x="8444219" y="3363985"/>
            <a:ext cx="588628" cy="79850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B3E15BEA-7FF2-4228-AE44-785435A696B4}"/>
              </a:ext>
            </a:extLst>
          </p:cNvPr>
          <p:cNvCxnSpPr>
            <a:cxnSpLocks/>
          </p:cNvCxnSpPr>
          <p:nvPr/>
        </p:nvCxnSpPr>
        <p:spPr>
          <a:xfrm flipH="1" flipV="1">
            <a:off x="9882231" y="3363985"/>
            <a:ext cx="788565" cy="73823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Imagem 13">
            <a:extLst>
              <a:ext uri="{FF2B5EF4-FFF2-40B4-BE49-F238E27FC236}">
                <a16:creationId xmlns:a16="http://schemas.microsoft.com/office/drawing/2014/main" id="{411FAD70-E6EE-4CAB-BAFB-98716CACE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0167" y="5251335"/>
            <a:ext cx="966105" cy="966105"/>
          </a:xfrm>
          <a:prstGeom prst="rect">
            <a:avLst/>
          </a:prstGeom>
        </p:spPr>
      </p:pic>
      <p:pic>
        <p:nvPicPr>
          <p:cNvPr id="16" name="Imagem 15">
            <a:extLst>
              <a:ext uri="{FF2B5EF4-FFF2-40B4-BE49-F238E27FC236}">
                <a16:creationId xmlns:a16="http://schemas.microsoft.com/office/drawing/2014/main" id="{425BD265-7BB1-4B16-A0DC-AD156FDBF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1727" y="5386041"/>
            <a:ext cx="966106" cy="966106"/>
          </a:xfrm>
          <a:prstGeom prst="rect">
            <a:avLst/>
          </a:prstGeom>
        </p:spPr>
      </p:pic>
      <p:pic>
        <p:nvPicPr>
          <p:cNvPr id="18" name="Imagem 17">
            <a:extLst>
              <a:ext uri="{FF2B5EF4-FFF2-40B4-BE49-F238E27FC236}">
                <a16:creationId xmlns:a16="http://schemas.microsoft.com/office/drawing/2014/main" id="{D2B4E4F6-6E8E-428E-A259-A80D0574E1B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63107" y="1797636"/>
            <a:ext cx="1082616" cy="1082616"/>
          </a:xfrm>
          <a:prstGeom prst="rect">
            <a:avLst/>
          </a:prstGeom>
        </p:spPr>
      </p:pic>
    </p:spTree>
    <p:extLst>
      <p:ext uri="{BB962C8B-B14F-4D97-AF65-F5344CB8AC3E}">
        <p14:creationId xmlns:p14="http://schemas.microsoft.com/office/powerpoint/2010/main" val="22600128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94795"/>
          </a:xfrm>
        </p:spPr>
        <p:txBody>
          <a:bodyPr>
            <a:normAutofit lnSpcReduction="10000"/>
          </a:bodyPr>
          <a:lstStyle/>
          <a:p>
            <a:pPr marL="0" indent="0">
              <a:buNone/>
            </a:pPr>
            <a:r>
              <a:rPr lang="pt-BR" sz="3000" dirty="0"/>
              <a:t>Configuração em tempo de implantação</a:t>
            </a:r>
          </a:p>
        </p:txBody>
      </p:sp>
      <p:pic>
        <p:nvPicPr>
          <p:cNvPr id="4" name="Imagem 3">
            <a:extLst>
              <a:ext uri="{FF2B5EF4-FFF2-40B4-BE49-F238E27FC236}">
                <a16:creationId xmlns:a16="http://schemas.microsoft.com/office/drawing/2014/main" id="{57112375-B461-4D10-828F-38DCF10C031C}"/>
              </a:ext>
            </a:extLst>
          </p:cNvPr>
          <p:cNvPicPr>
            <a:picLocks noChangeAspect="1"/>
          </p:cNvPicPr>
          <p:nvPr/>
        </p:nvPicPr>
        <p:blipFill>
          <a:blip r:embed="rId2"/>
          <a:stretch>
            <a:fillRect/>
          </a:stretch>
        </p:blipFill>
        <p:spPr>
          <a:xfrm>
            <a:off x="3179418" y="2448901"/>
            <a:ext cx="5833164" cy="3839036"/>
          </a:xfrm>
          <a:prstGeom prst="rect">
            <a:avLst/>
          </a:prstGeom>
        </p:spPr>
      </p:pic>
    </p:spTree>
    <p:extLst>
      <p:ext uri="{BB962C8B-B14F-4D97-AF65-F5344CB8AC3E}">
        <p14:creationId xmlns:p14="http://schemas.microsoft.com/office/powerpoint/2010/main" val="14732167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000" dirty="0"/>
              <a:t>A configuração em tempo de projeto é usada quando é impossível usar os recursos de configuração em tempo de implantação de um sistema já existente;</a:t>
            </a:r>
          </a:p>
          <a:p>
            <a:pPr marL="0" indent="0">
              <a:buNone/>
            </a:pPr>
            <a:r>
              <a:rPr lang="pt-BR" sz="3000" dirty="0"/>
              <a:t>Ao longo do tempo, quanto tivermos criado vários membros da família com funcionalidade comparável, podemos decidir refatorar o núcleo da linha de produtos para incluir funcionalidades que foi implementada em vários membros da família de aplicação;</a:t>
            </a:r>
          </a:p>
          <a:p>
            <a:pPr marL="0" indent="0">
              <a:buNone/>
            </a:pPr>
            <a:r>
              <a:rPr lang="pt-BR" sz="3000" dirty="0"/>
              <a:t>Quando o sistema for implantado, podemos fazer essa nova funcionalidade configurável.</a:t>
            </a:r>
          </a:p>
        </p:txBody>
      </p:sp>
    </p:spTree>
    <p:extLst>
      <p:ext uri="{BB962C8B-B14F-4D97-AF65-F5344CB8AC3E}">
        <p14:creationId xmlns:p14="http://schemas.microsoft.com/office/powerpoint/2010/main" val="21348780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pic>
        <p:nvPicPr>
          <p:cNvPr id="10" name="Imagem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4450" y="2066675"/>
            <a:ext cx="4357886" cy="4045368"/>
          </a:xfrm>
          <a:prstGeom prst="rect">
            <a:avLst/>
          </a:prstGeom>
        </p:spPr>
      </p:pic>
    </p:spTree>
    <p:extLst>
      <p:ext uri="{BB962C8B-B14F-4D97-AF65-F5344CB8AC3E}">
        <p14:creationId xmlns:p14="http://schemas.microsoft.com/office/powerpoint/2010/main" val="812016067"/>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825</TotalTime>
  <Words>5255</Words>
  <Application>Microsoft Office PowerPoint</Application>
  <PresentationFormat>Widescreen</PresentationFormat>
  <Paragraphs>423</Paragraphs>
  <Slides>92</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92</vt:i4>
      </vt:variant>
    </vt:vector>
  </HeadingPairs>
  <TitlesOfParts>
    <vt:vector size="100" baseType="lpstr">
      <vt:lpstr>Arial</vt:lpstr>
      <vt:lpstr>Calibri</vt:lpstr>
      <vt:lpstr>Calibri Light</vt:lpstr>
      <vt:lpstr>Courier New</vt:lpstr>
      <vt:lpstr>Times New Roman</vt:lpstr>
      <vt:lpstr>Trebuchet MS</vt:lpstr>
      <vt:lpstr>Wingdings</vt:lpstr>
      <vt:lpstr>Retrospectiva</vt:lpstr>
      <vt:lpstr>Reuso de Software e Componentes</vt:lpstr>
      <vt:lpstr>Objetivos</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O panorama do reuso</vt:lpstr>
      <vt:lpstr>O panorama do reuso</vt:lpstr>
      <vt:lpstr>O panorama do reuso</vt:lpstr>
      <vt:lpstr>O panorama do reuso</vt:lpstr>
      <vt:lpstr>O panorama do reuso</vt:lpstr>
      <vt:lpstr>O panorama do reuso</vt:lpstr>
      <vt:lpstr>O panorama do reuso</vt:lpstr>
      <vt:lpstr>O panorama do reuso</vt:lpstr>
      <vt:lpstr>O panorama do reuso</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Reuso de Software e Componentes</dc:title>
  <dc:creator>Celso Furtado</dc:creator>
  <cp:lastModifiedBy>CELSO MARCOS FURTADO</cp:lastModifiedBy>
  <cp:revision>144</cp:revision>
  <dcterms:created xsi:type="dcterms:W3CDTF">2020-01-20T12:05:33Z</dcterms:created>
  <dcterms:modified xsi:type="dcterms:W3CDTF">2020-02-03T20:28:24Z</dcterms:modified>
</cp:coreProperties>
</file>