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52" r:id="rId1"/>
  </p:sldMasterIdLst>
  <p:sldIdLst>
    <p:sldId id="277" r:id="rId2"/>
    <p:sldId id="279" r:id="rId3"/>
    <p:sldId id="280" r:id="rId4"/>
    <p:sldId id="265" r:id="rId5"/>
    <p:sldId id="259" r:id="rId6"/>
    <p:sldId id="288" r:id="rId7"/>
    <p:sldId id="267" r:id="rId8"/>
    <p:sldId id="261" r:id="rId9"/>
    <p:sldId id="287" r:id="rId10"/>
    <p:sldId id="262" r:id="rId11"/>
    <p:sldId id="271" r:id="rId1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8" d="100"/>
          <a:sy n="98" d="100"/>
        </p:scale>
        <p:origin x="1092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4340B-D7A1-4FB6-A787-C7C03E4EDDDB}" type="datetimeFigureOut">
              <a:rPr kumimoji="1" lang="ja-JP" altLang="en-US" smtClean="0"/>
              <a:t>2017/1/15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FA9F0-8DB5-4D57-8DA4-26FA7D74BA85}" type="slidenum">
              <a:rPr kumimoji="1" lang="ja-JP" altLang="en-US" smtClean="0"/>
              <a:t>‹Nr.›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0868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4340B-D7A1-4FB6-A787-C7C03E4EDDDB}" type="datetimeFigureOut">
              <a:rPr kumimoji="1" lang="ja-JP" altLang="en-US" smtClean="0"/>
              <a:t>2017/1/15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FA9F0-8DB5-4D57-8DA4-26FA7D74BA85}" type="slidenum">
              <a:rPr kumimoji="1" lang="ja-JP" altLang="en-US" smtClean="0"/>
              <a:t>‹Nr.›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8506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4340B-D7A1-4FB6-A787-C7C03E4EDDDB}" type="datetimeFigureOut">
              <a:rPr kumimoji="1" lang="ja-JP" altLang="en-US" smtClean="0"/>
              <a:t>2017/1/15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FA9F0-8DB5-4D57-8DA4-26FA7D74BA85}" type="slidenum">
              <a:rPr kumimoji="1" lang="ja-JP" altLang="en-US" smtClean="0"/>
              <a:t>‹Nr.›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2905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4340B-D7A1-4FB6-A787-C7C03E4EDDDB}" type="datetimeFigureOut">
              <a:rPr kumimoji="1" lang="ja-JP" altLang="en-US" smtClean="0"/>
              <a:t>2017/1/15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FA9F0-8DB5-4D57-8DA4-26FA7D74BA85}" type="slidenum">
              <a:rPr kumimoji="1" lang="ja-JP" altLang="en-US" smtClean="0"/>
              <a:t>‹Nr.›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1065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4340B-D7A1-4FB6-A787-C7C03E4EDDDB}" type="datetimeFigureOut">
              <a:rPr kumimoji="1" lang="ja-JP" altLang="en-US" smtClean="0"/>
              <a:t>2017/1/15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FA9F0-8DB5-4D57-8DA4-26FA7D74BA85}" type="slidenum">
              <a:rPr kumimoji="1" lang="ja-JP" altLang="en-US" smtClean="0"/>
              <a:t>‹Nr.›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8524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4340B-D7A1-4FB6-A787-C7C03E4EDDDB}" type="datetimeFigureOut">
              <a:rPr kumimoji="1" lang="ja-JP" altLang="en-US" smtClean="0"/>
              <a:t>2017/1/15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FA9F0-8DB5-4D57-8DA4-26FA7D74BA85}" type="slidenum">
              <a:rPr kumimoji="1" lang="ja-JP" altLang="en-US" smtClean="0"/>
              <a:t>‹Nr.›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1074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4340B-D7A1-4FB6-A787-C7C03E4EDDDB}" type="datetimeFigureOut">
              <a:rPr kumimoji="1" lang="ja-JP" altLang="en-US" smtClean="0"/>
              <a:t>2017/1/15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FA9F0-8DB5-4D57-8DA4-26FA7D74BA85}" type="slidenum">
              <a:rPr kumimoji="1" lang="ja-JP" altLang="en-US" smtClean="0"/>
              <a:t>‹Nr.›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3936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4340B-D7A1-4FB6-A787-C7C03E4EDDDB}" type="datetimeFigureOut">
              <a:rPr kumimoji="1" lang="ja-JP" altLang="en-US" smtClean="0"/>
              <a:t>2017/1/15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FA9F0-8DB5-4D57-8DA4-26FA7D74BA85}" type="slidenum">
              <a:rPr kumimoji="1" lang="ja-JP" altLang="en-US" smtClean="0"/>
              <a:t>‹Nr.›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4121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4340B-D7A1-4FB6-A787-C7C03E4EDDDB}" type="datetimeFigureOut">
              <a:rPr kumimoji="1" lang="ja-JP" altLang="en-US" smtClean="0"/>
              <a:t>2017/1/15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FA9F0-8DB5-4D57-8DA4-26FA7D74BA85}" type="slidenum">
              <a:rPr kumimoji="1" lang="ja-JP" altLang="en-US" smtClean="0"/>
              <a:t>‹Nr.›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0729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4340B-D7A1-4FB6-A787-C7C03E4EDDDB}" type="datetimeFigureOut">
              <a:rPr kumimoji="1" lang="ja-JP" altLang="en-US" smtClean="0"/>
              <a:t>2017/1/15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FA9F0-8DB5-4D57-8DA4-26FA7D74BA85}" type="slidenum">
              <a:rPr kumimoji="1" lang="ja-JP" altLang="en-US" smtClean="0"/>
              <a:t>‹Nr.›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3530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4340B-D7A1-4FB6-A787-C7C03E4EDDDB}" type="datetimeFigureOut">
              <a:rPr kumimoji="1" lang="ja-JP" altLang="en-US" smtClean="0"/>
              <a:t>2017/1/15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FA9F0-8DB5-4D57-8DA4-26FA7D74BA85}" type="slidenum">
              <a:rPr kumimoji="1" lang="ja-JP" altLang="en-US" smtClean="0"/>
              <a:t>‹Nr.›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7897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E4340B-D7A1-4FB6-A787-C7C03E4EDDDB}" type="datetimeFigureOut">
              <a:rPr kumimoji="1" lang="ja-JP" altLang="en-US" smtClean="0"/>
              <a:t>2017/1/15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8FA9F0-8DB5-4D57-8DA4-26FA7D74BA85}" type="slidenum">
              <a:rPr kumimoji="1" lang="ja-JP" altLang="en-US" smtClean="0"/>
              <a:t>‹Nr.›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0704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53" r:id="rId1"/>
    <p:sldLayoutId id="2147484154" r:id="rId2"/>
    <p:sldLayoutId id="2147484155" r:id="rId3"/>
    <p:sldLayoutId id="2147484156" r:id="rId4"/>
    <p:sldLayoutId id="2147484157" r:id="rId5"/>
    <p:sldLayoutId id="2147484158" r:id="rId6"/>
    <p:sldLayoutId id="2147484159" r:id="rId7"/>
    <p:sldLayoutId id="2147484160" r:id="rId8"/>
    <p:sldLayoutId id="2147484161" r:id="rId9"/>
    <p:sldLayoutId id="2147484162" r:id="rId10"/>
    <p:sldLayoutId id="214748416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>
                <a:solidFill>
                  <a:schemeClr val="bg1"/>
                </a:solidFill>
              </a:rPr>
              <a:t>2. </a:t>
            </a:r>
            <a:r>
              <a:rPr kumimoji="1" lang="ja-JP" altLang="en-US" dirty="0" smtClean="0">
                <a:solidFill>
                  <a:schemeClr val="bg1"/>
                </a:solidFill>
              </a:rPr>
              <a:t>研究背景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4" name="コンテンツ プレースホルダー 1"/>
          <p:cNvSpPr txBox="1">
            <a:spLocks/>
          </p:cNvSpPr>
          <p:nvPr/>
        </p:nvSpPr>
        <p:spPr>
          <a:xfrm>
            <a:off x="457200" y="178276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dirty="0" smtClean="0">
                <a:solidFill>
                  <a:schemeClr val="bg1"/>
                </a:solidFill>
              </a:rPr>
              <a:t>SP</a:t>
            </a:r>
            <a:r>
              <a:rPr lang="ja-JP" altLang="en-US" dirty="0" smtClean="0">
                <a:solidFill>
                  <a:schemeClr val="bg1"/>
                </a:solidFill>
              </a:rPr>
              <a:t>レコードの再生時に起きる問題</a:t>
            </a:r>
            <a:endParaRPr lang="en-US" altLang="ja-JP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ja-JP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ja-JP" dirty="0" smtClean="0">
                <a:solidFill>
                  <a:schemeClr val="bg1"/>
                </a:solidFill>
              </a:rPr>
              <a:t>1. </a:t>
            </a:r>
            <a:r>
              <a:rPr lang="ja-JP" altLang="en-US" dirty="0" smtClean="0">
                <a:solidFill>
                  <a:schemeClr val="bg1"/>
                </a:solidFill>
              </a:rPr>
              <a:t>劣化問題</a:t>
            </a:r>
            <a:endParaRPr lang="en-US" altLang="ja-JP" dirty="0" smtClean="0">
              <a:solidFill>
                <a:schemeClr val="bg1"/>
              </a:solidFill>
            </a:endParaRPr>
          </a:p>
          <a:p>
            <a:endParaRPr lang="en-US" altLang="ja-JP" dirty="0" smtClean="0">
              <a:solidFill>
                <a:schemeClr val="bg1"/>
              </a:solidFill>
            </a:endParaRPr>
          </a:p>
          <a:p>
            <a:endParaRPr lang="ja-JP" altLang="en-US" dirty="0">
              <a:solidFill>
                <a:schemeClr val="bg1"/>
              </a:solidFill>
            </a:endParaRPr>
          </a:p>
        </p:txBody>
      </p:sp>
      <p:sp>
        <p:nvSpPr>
          <p:cNvPr id="6" name="角丸四角形 3"/>
          <p:cNvSpPr/>
          <p:nvPr/>
        </p:nvSpPr>
        <p:spPr>
          <a:xfrm>
            <a:off x="683568" y="4095352"/>
            <a:ext cx="1728192" cy="86409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latin typeface="+mj-lt"/>
              </a:rPr>
              <a:t>SP</a:t>
            </a:r>
            <a:r>
              <a:rPr lang="ja-JP" altLang="en-US" sz="2400" dirty="0" smtClean="0">
                <a:latin typeface="+mj-lt"/>
              </a:rPr>
              <a:t>レコード</a:t>
            </a:r>
            <a:endParaRPr kumimoji="1" lang="ja-JP" altLang="en-US" sz="2400" dirty="0">
              <a:latin typeface="+mj-lt"/>
            </a:endParaRPr>
          </a:p>
        </p:txBody>
      </p:sp>
      <p:sp>
        <p:nvSpPr>
          <p:cNvPr id="7" name="角丸四角形 4"/>
          <p:cNvSpPr/>
          <p:nvPr/>
        </p:nvSpPr>
        <p:spPr>
          <a:xfrm>
            <a:off x="3923928" y="4077072"/>
            <a:ext cx="1728192" cy="86409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latin typeface="+mj-lt"/>
              </a:rPr>
              <a:t>蓄音機で再生</a:t>
            </a:r>
            <a:endParaRPr kumimoji="1" lang="ja-JP" altLang="en-US" sz="2400" dirty="0">
              <a:latin typeface="+mj-lt"/>
            </a:endParaRPr>
          </a:p>
        </p:txBody>
      </p:sp>
      <p:cxnSp>
        <p:nvCxnSpPr>
          <p:cNvPr id="8" name="直線矢印コネクタ 6"/>
          <p:cNvCxnSpPr>
            <a:stCxn id="6" idx="3"/>
            <a:endCxn id="7" idx="1"/>
          </p:cNvCxnSpPr>
          <p:nvPr/>
        </p:nvCxnSpPr>
        <p:spPr>
          <a:xfrm flipV="1">
            <a:off x="2411760" y="4509120"/>
            <a:ext cx="1512168" cy="18280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カギ線コネクタ 32"/>
          <p:cNvCxnSpPr>
            <a:stCxn id="7" idx="2"/>
            <a:endCxn id="6" idx="2"/>
          </p:cNvCxnSpPr>
          <p:nvPr/>
        </p:nvCxnSpPr>
        <p:spPr>
          <a:xfrm rot="5400000">
            <a:off x="3158704" y="3330128"/>
            <a:ext cx="18280" cy="3240360"/>
          </a:xfrm>
          <a:prstGeom prst="bentConnector3">
            <a:avLst>
              <a:gd name="adj1" fmla="val 3551510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正方形/長方形 12"/>
          <p:cNvSpPr/>
          <p:nvPr/>
        </p:nvSpPr>
        <p:spPr>
          <a:xfrm>
            <a:off x="1871700" y="4995771"/>
            <a:ext cx="252028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3200" dirty="0">
                <a:solidFill>
                  <a:srgbClr val="FF0000"/>
                </a:solidFill>
              </a:rPr>
              <a:t>劣化</a:t>
            </a:r>
            <a:endParaRPr lang="en-US" altLang="ja-JP" sz="3200" dirty="0">
              <a:solidFill>
                <a:srgbClr val="FF0000"/>
              </a:solidFill>
            </a:endParaRPr>
          </a:p>
        </p:txBody>
      </p:sp>
      <p:sp>
        <p:nvSpPr>
          <p:cNvPr id="32" name="角丸四角形 10"/>
          <p:cNvSpPr/>
          <p:nvPr/>
        </p:nvSpPr>
        <p:spPr>
          <a:xfrm>
            <a:off x="6742584" y="4099651"/>
            <a:ext cx="1728192" cy="86409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latin typeface="+mj-lt"/>
              </a:rPr>
              <a:t>音</a:t>
            </a:r>
            <a:endParaRPr kumimoji="1" lang="ja-JP" altLang="en-US" sz="2400" dirty="0">
              <a:latin typeface="+mj-lt"/>
            </a:endParaRPr>
          </a:p>
        </p:txBody>
      </p:sp>
      <p:cxnSp>
        <p:nvCxnSpPr>
          <p:cNvPr id="33" name="直線矢印コネクタ 6"/>
          <p:cNvCxnSpPr>
            <a:stCxn id="7" idx="3"/>
            <a:endCxn id="32" idx="1"/>
          </p:cNvCxnSpPr>
          <p:nvPr/>
        </p:nvCxnSpPr>
        <p:spPr>
          <a:xfrm>
            <a:off x="5652120" y="4509120"/>
            <a:ext cx="1090464" cy="22579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4332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31" grpId="0"/>
      <p:bldP spid="3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>
                <a:solidFill>
                  <a:schemeClr val="bg1"/>
                </a:solidFill>
              </a:rPr>
              <a:t>5. </a:t>
            </a:r>
            <a:r>
              <a:rPr lang="ja-JP" altLang="en-US" dirty="0" smtClean="0">
                <a:solidFill>
                  <a:schemeClr val="bg1"/>
                </a:solidFill>
              </a:rPr>
              <a:t>今後の課題</a:t>
            </a:r>
            <a:endParaRPr lang="en-US" altLang="ja-JP" dirty="0">
              <a:solidFill>
                <a:schemeClr val="bg1"/>
              </a:solidFill>
            </a:endParaRPr>
          </a:p>
        </p:txBody>
      </p:sp>
      <p:sp>
        <p:nvSpPr>
          <p:cNvPr id="13" name="コンテンツ プレースホルダー 1"/>
          <p:cNvSpPr>
            <a:spLocks noGrp="1"/>
          </p:cNvSpPr>
          <p:nvPr>
            <p:ph idx="1"/>
          </p:nvPr>
        </p:nvSpPr>
        <p:spPr>
          <a:xfrm>
            <a:off x="457200" y="1583171"/>
            <a:ext cx="8229600" cy="4925144"/>
          </a:xfrm>
        </p:spPr>
        <p:txBody>
          <a:bodyPr>
            <a:normAutofit/>
          </a:bodyPr>
          <a:lstStyle/>
          <a:p>
            <a:r>
              <a:rPr lang="ja-JP" altLang="en-US" dirty="0" smtClean="0">
                <a:solidFill>
                  <a:schemeClr val="bg1"/>
                </a:solidFill>
              </a:rPr>
              <a:t>信号処理の改善（ノイズ除去</a:t>
            </a:r>
            <a:r>
              <a:rPr lang="ja-JP" altLang="en-US" dirty="0">
                <a:solidFill>
                  <a:schemeClr val="bg1"/>
                </a:solidFill>
              </a:rPr>
              <a:t>処理</a:t>
            </a:r>
            <a:r>
              <a:rPr lang="ja-JP" altLang="en-US" dirty="0" smtClean="0">
                <a:solidFill>
                  <a:schemeClr val="bg1"/>
                </a:solidFill>
              </a:rPr>
              <a:t>）</a:t>
            </a:r>
            <a:endParaRPr lang="en-US" altLang="ja-JP" dirty="0" smtClean="0">
              <a:solidFill>
                <a:schemeClr val="bg1"/>
              </a:solidFill>
            </a:endParaRPr>
          </a:p>
          <a:p>
            <a:r>
              <a:rPr lang="ja-JP" altLang="en-US" dirty="0" smtClean="0">
                <a:solidFill>
                  <a:schemeClr val="bg1"/>
                </a:solidFill>
              </a:rPr>
              <a:t>音検出アルゴリズムの見直し（誤動作対応）</a:t>
            </a:r>
            <a:endParaRPr lang="en-US" altLang="ja-JP" dirty="0" smtClean="0">
              <a:solidFill>
                <a:schemeClr val="bg1"/>
              </a:solidFill>
            </a:endParaRPr>
          </a:p>
          <a:p>
            <a:r>
              <a:rPr lang="ja-JP" altLang="en-US" dirty="0" smtClean="0">
                <a:solidFill>
                  <a:schemeClr val="bg1"/>
                </a:solidFill>
              </a:rPr>
              <a:t>画像にずれが生じる原因についての調査</a:t>
            </a:r>
            <a:endParaRPr lang="en-US" altLang="ja-JP" dirty="0" smtClean="0">
              <a:solidFill>
                <a:schemeClr val="bg1"/>
              </a:solidFill>
            </a:endParaRPr>
          </a:p>
          <a:p>
            <a:endParaRPr lang="en-US" altLang="ja-JP" dirty="0" smtClean="0">
              <a:solidFill>
                <a:schemeClr val="bg1"/>
              </a:solidFill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3501008"/>
            <a:ext cx="6051736" cy="2880320"/>
          </a:xfrm>
          <a:prstGeom prst="rect">
            <a:avLst/>
          </a:prstGeom>
        </p:spPr>
      </p:pic>
      <p:sp>
        <p:nvSpPr>
          <p:cNvPr id="9" name="Ellipse 8"/>
          <p:cNvSpPr/>
          <p:nvPr/>
        </p:nvSpPr>
        <p:spPr>
          <a:xfrm>
            <a:off x="6300192" y="4725144"/>
            <a:ext cx="1368152" cy="1368152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0181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395536" y="2780928"/>
            <a:ext cx="8229600" cy="1143000"/>
          </a:xfrm>
        </p:spPr>
        <p:txBody>
          <a:bodyPr>
            <a:normAutofit/>
          </a:bodyPr>
          <a:lstStyle/>
          <a:p>
            <a:r>
              <a:rPr lang="ja-JP" altLang="en-US" dirty="0" smtClean="0">
                <a:solidFill>
                  <a:schemeClr val="bg1"/>
                </a:solidFill>
              </a:rPr>
              <a:t>ご静聴をありがとうございます</a:t>
            </a:r>
            <a:endParaRPr lang="en-US" altLang="ja-JP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4824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>
                <a:solidFill>
                  <a:schemeClr val="bg1"/>
                </a:solidFill>
              </a:rPr>
              <a:t>2. </a:t>
            </a:r>
            <a:r>
              <a:rPr kumimoji="1" lang="ja-JP" altLang="en-US" dirty="0" smtClean="0">
                <a:solidFill>
                  <a:schemeClr val="bg1"/>
                </a:solidFill>
              </a:rPr>
              <a:t>研究背景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4" name="コンテンツ プレースホルダー 1"/>
          <p:cNvSpPr txBox="1">
            <a:spLocks/>
          </p:cNvSpPr>
          <p:nvPr/>
        </p:nvSpPr>
        <p:spPr>
          <a:xfrm>
            <a:off x="457200" y="178276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dirty="0" smtClean="0">
                <a:solidFill>
                  <a:schemeClr val="bg1"/>
                </a:solidFill>
              </a:rPr>
              <a:t>SP</a:t>
            </a:r>
            <a:r>
              <a:rPr lang="ja-JP" altLang="en-US" dirty="0" smtClean="0">
                <a:solidFill>
                  <a:schemeClr val="bg1"/>
                </a:solidFill>
              </a:rPr>
              <a:t>レコードの再生時に起きる問題</a:t>
            </a:r>
            <a:endParaRPr lang="en-US" altLang="ja-JP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ja-JP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ja-JP" dirty="0" smtClean="0">
                <a:solidFill>
                  <a:schemeClr val="bg1"/>
                </a:solidFill>
              </a:rPr>
              <a:t>2. </a:t>
            </a:r>
            <a:r>
              <a:rPr lang="ja-JP" altLang="en-US" dirty="0" smtClean="0">
                <a:solidFill>
                  <a:schemeClr val="bg1"/>
                </a:solidFill>
              </a:rPr>
              <a:t>再生不可能問題</a:t>
            </a:r>
            <a:endParaRPr lang="en-US" altLang="ja-JP" dirty="0" smtClean="0">
              <a:solidFill>
                <a:schemeClr val="bg1"/>
              </a:solidFill>
            </a:endParaRPr>
          </a:p>
          <a:p>
            <a:endParaRPr lang="en-US" altLang="ja-JP" dirty="0" smtClean="0">
              <a:solidFill>
                <a:schemeClr val="bg1"/>
              </a:solidFill>
            </a:endParaRPr>
          </a:p>
          <a:p>
            <a:endParaRPr lang="ja-JP" altLang="en-US" dirty="0">
              <a:solidFill>
                <a:schemeClr val="bg1"/>
              </a:solidFill>
            </a:endParaRPr>
          </a:p>
        </p:txBody>
      </p:sp>
      <p:sp>
        <p:nvSpPr>
          <p:cNvPr id="6" name="角丸四角形 3"/>
          <p:cNvSpPr/>
          <p:nvPr/>
        </p:nvSpPr>
        <p:spPr>
          <a:xfrm>
            <a:off x="683568" y="4095352"/>
            <a:ext cx="1728192" cy="86409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latin typeface="+mj-lt"/>
              </a:rPr>
              <a:t>SP</a:t>
            </a:r>
            <a:r>
              <a:rPr lang="ja-JP" altLang="en-US" sz="2400" dirty="0" smtClean="0">
                <a:latin typeface="+mj-lt"/>
              </a:rPr>
              <a:t>レコード</a:t>
            </a:r>
            <a:r>
              <a:rPr lang="en-US" altLang="ja-JP" sz="2400" dirty="0" smtClean="0">
                <a:latin typeface="+mj-lt"/>
              </a:rPr>
              <a:t/>
            </a:r>
            <a:br>
              <a:rPr lang="en-US" altLang="ja-JP" sz="2400" dirty="0" smtClean="0">
                <a:latin typeface="+mj-lt"/>
              </a:rPr>
            </a:br>
            <a:r>
              <a:rPr lang="ja-JP" altLang="en-US" sz="2400" dirty="0" smtClean="0">
                <a:solidFill>
                  <a:srgbClr val="FF0000"/>
                </a:solidFill>
                <a:latin typeface="+mj-lt"/>
              </a:rPr>
              <a:t>ひび、割れ</a:t>
            </a:r>
            <a:endParaRPr kumimoji="1" lang="ja-JP" altLang="en-US" sz="24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7" name="角丸四角形 4"/>
          <p:cNvSpPr/>
          <p:nvPr/>
        </p:nvSpPr>
        <p:spPr>
          <a:xfrm>
            <a:off x="3923928" y="4077072"/>
            <a:ext cx="1728192" cy="86409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latin typeface="+mj-lt"/>
              </a:rPr>
              <a:t>蓄音機で再生</a:t>
            </a:r>
            <a:endParaRPr kumimoji="1" lang="ja-JP" altLang="en-US" sz="2400" dirty="0">
              <a:latin typeface="+mj-lt"/>
            </a:endParaRPr>
          </a:p>
        </p:txBody>
      </p:sp>
      <p:cxnSp>
        <p:nvCxnSpPr>
          <p:cNvPr id="8" name="直線矢印コネクタ 6"/>
          <p:cNvCxnSpPr>
            <a:stCxn id="6" idx="3"/>
            <a:endCxn id="7" idx="1"/>
          </p:cNvCxnSpPr>
          <p:nvPr/>
        </p:nvCxnSpPr>
        <p:spPr>
          <a:xfrm flipV="1">
            <a:off x="2411760" y="4509120"/>
            <a:ext cx="1512168" cy="18280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正方形/長方形 12"/>
          <p:cNvSpPr/>
          <p:nvPr/>
        </p:nvSpPr>
        <p:spPr>
          <a:xfrm>
            <a:off x="1331640" y="5306292"/>
            <a:ext cx="345638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3200" dirty="0" smtClean="0">
                <a:solidFill>
                  <a:srgbClr val="FF0000"/>
                </a:solidFill>
              </a:rPr>
              <a:t>再生不可能</a:t>
            </a:r>
            <a:endParaRPr lang="en-US" altLang="ja-JP" sz="3200" dirty="0">
              <a:solidFill>
                <a:srgbClr val="FF0000"/>
              </a:solidFill>
            </a:endParaRPr>
          </a:p>
        </p:txBody>
      </p:sp>
      <p:sp>
        <p:nvSpPr>
          <p:cNvPr id="32" name="角丸四角形 10"/>
          <p:cNvSpPr/>
          <p:nvPr/>
        </p:nvSpPr>
        <p:spPr>
          <a:xfrm>
            <a:off x="6742584" y="4099651"/>
            <a:ext cx="1728192" cy="86409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latin typeface="+mj-lt"/>
              </a:rPr>
              <a:t>音</a:t>
            </a:r>
            <a:endParaRPr kumimoji="1" lang="ja-JP" altLang="en-US" sz="2400" dirty="0">
              <a:latin typeface="+mj-lt"/>
            </a:endParaRPr>
          </a:p>
        </p:txBody>
      </p:sp>
      <p:cxnSp>
        <p:nvCxnSpPr>
          <p:cNvPr id="33" name="直線矢印コネクタ 6"/>
          <p:cNvCxnSpPr>
            <a:stCxn id="7" idx="3"/>
            <a:endCxn id="32" idx="1"/>
          </p:cNvCxnSpPr>
          <p:nvPr/>
        </p:nvCxnSpPr>
        <p:spPr>
          <a:xfrm>
            <a:off x="5652120" y="4509120"/>
            <a:ext cx="1090464" cy="22579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角丸四角形 9"/>
          <p:cNvSpPr/>
          <p:nvPr/>
        </p:nvSpPr>
        <p:spPr>
          <a:xfrm>
            <a:off x="3887296" y="3825772"/>
            <a:ext cx="4789160" cy="1480520"/>
          </a:xfrm>
          <a:prstGeom prst="roundRect">
            <a:avLst/>
          </a:prstGeom>
          <a:solidFill>
            <a:schemeClr val="dk1">
              <a:alpha val="71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86786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2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>
                <a:solidFill>
                  <a:schemeClr val="bg1"/>
                </a:solidFill>
              </a:rPr>
              <a:t>2. </a:t>
            </a:r>
            <a:r>
              <a:rPr kumimoji="1" lang="ja-JP" altLang="en-US" dirty="0" smtClean="0">
                <a:solidFill>
                  <a:schemeClr val="bg1"/>
                </a:solidFill>
              </a:rPr>
              <a:t>研究背景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4" name="コンテンツ プレースホルダー 1"/>
          <p:cNvSpPr txBox="1">
            <a:spLocks/>
          </p:cNvSpPr>
          <p:nvPr/>
        </p:nvSpPr>
        <p:spPr>
          <a:xfrm>
            <a:off x="457200" y="178276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ja-JP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ja-JP" dirty="0">
              <a:solidFill>
                <a:schemeClr val="bg1"/>
              </a:solidFill>
            </a:endParaRPr>
          </a:p>
          <a:p>
            <a:endParaRPr lang="en-US" altLang="ja-JP" dirty="0" smtClean="0">
              <a:solidFill>
                <a:schemeClr val="bg1"/>
              </a:solidFill>
            </a:endParaRPr>
          </a:p>
          <a:p>
            <a:endParaRPr lang="ja-JP" altLang="en-US" dirty="0">
              <a:solidFill>
                <a:schemeClr val="bg1"/>
              </a:solidFill>
            </a:endParaRPr>
          </a:p>
        </p:txBody>
      </p:sp>
      <p:sp>
        <p:nvSpPr>
          <p:cNvPr id="10" name="角丸四角形 3"/>
          <p:cNvSpPr/>
          <p:nvPr/>
        </p:nvSpPr>
        <p:spPr>
          <a:xfrm>
            <a:off x="1036726" y="1844824"/>
            <a:ext cx="2455112" cy="86409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>
                <a:latin typeface="+mj-lt"/>
              </a:rPr>
              <a:t>劣化問題</a:t>
            </a:r>
            <a:endParaRPr kumimoji="1" lang="ja-JP" altLang="en-US" sz="2400" dirty="0">
              <a:latin typeface="+mj-lt"/>
            </a:endParaRPr>
          </a:p>
        </p:txBody>
      </p:sp>
      <p:sp>
        <p:nvSpPr>
          <p:cNvPr id="11" name="角丸四角形 3"/>
          <p:cNvSpPr/>
          <p:nvPr/>
        </p:nvSpPr>
        <p:spPr>
          <a:xfrm>
            <a:off x="1036726" y="3074044"/>
            <a:ext cx="2455112" cy="86409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>
                <a:latin typeface="+mj-lt"/>
              </a:rPr>
              <a:t>再生不可能問題</a:t>
            </a:r>
            <a:endParaRPr kumimoji="1" lang="ja-JP" altLang="en-US" sz="2400" dirty="0">
              <a:latin typeface="+mj-lt"/>
            </a:endParaRPr>
          </a:p>
        </p:txBody>
      </p:sp>
      <p:sp>
        <p:nvSpPr>
          <p:cNvPr id="6" name="Geschweifte Klammer links 5"/>
          <p:cNvSpPr/>
          <p:nvPr/>
        </p:nvSpPr>
        <p:spPr>
          <a:xfrm rot="10800000">
            <a:off x="4071364" y="1772816"/>
            <a:ext cx="288032" cy="2222303"/>
          </a:xfrm>
          <a:prstGeom prst="leftBrac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12"/>
          <p:cNvSpPr/>
          <p:nvPr/>
        </p:nvSpPr>
        <p:spPr>
          <a:xfrm>
            <a:off x="4039816" y="2591580"/>
            <a:ext cx="499668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3200" dirty="0" smtClean="0">
                <a:solidFill>
                  <a:schemeClr val="bg1"/>
                </a:solidFill>
              </a:rPr>
              <a:t>これらを解決する方法：</a:t>
            </a:r>
            <a:endParaRPr lang="en-US" altLang="ja-JP" sz="3200" dirty="0">
              <a:solidFill>
                <a:srgbClr val="00B050"/>
              </a:solidFill>
            </a:endParaRPr>
          </a:p>
        </p:txBody>
      </p:sp>
      <p:sp>
        <p:nvSpPr>
          <p:cNvPr id="8" name="角丸四角形 3"/>
          <p:cNvSpPr/>
          <p:nvPr/>
        </p:nvSpPr>
        <p:spPr>
          <a:xfrm>
            <a:off x="4359396" y="5110329"/>
            <a:ext cx="1728192" cy="86409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latin typeface="+mj-lt"/>
              </a:rPr>
              <a:t>実時間法</a:t>
            </a:r>
            <a:endParaRPr kumimoji="1" lang="ja-JP" altLang="en-US" sz="2400" dirty="0">
              <a:latin typeface="+mj-lt"/>
            </a:endParaRPr>
          </a:p>
        </p:txBody>
      </p:sp>
      <p:sp>
        <p:nvSpPr>
          <p:cNvPr id="9" name="角丸四角形 3"/>
          <p:cNvSpPr/>
          <p:nvPr/>
        </p:nvSpPr>
        <p:spPr>
          <a:xfrm>
            <a:off x="7092280" y="5110304"/>
            <a:ext cx="1728192" cy="86409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latin typeface="+mj-lt"/>
              </a:rPr>
              <a:t>画像法</a:t>
            </a:r>
            <a:endParaRPr kumimoji="1" lang="ja-JP" altLang="en-US" sz="2400" dirty="0">
              <a:latin typeface="+mj-lt"/>
            </a:endParaRPr>
          </a:p>
        </p:txBody>
      </p:sp>
      <p:sp>
        <p:nvSpPr>
          <p:cNvPr id="12" name="角丸四角形 3"/>
          <p:cNvSpPr/>
          <p:nvPr/>
        </p:nvSpPr>
        <p:spPr>
          <a:xfrm>
            <a:off x="5314020" y="3442617"/>
            <a:ext cx="2448272" cy="86409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solidFill>
                  <a:schemeClr val="bg1"/>
                </a:solidFill>
              </a:rPr>
              <a:t>非接触再生法</a:t>
            </a:r>
            <a:endParaRPr lang="en-US" altLang="ja-JP" sz="2400" dirty="0">
              <a:solidFill>
                <a:schemeClr val="bg1"/>
              </a:solidFill>
            </a:endParaRPr>
          </a:p>
        </p:txBody>
      </p:sp>
      <p:cxnSp>
        <p:nvCxnSpPr>
          <p:cNvPr id="14" name="カギ線コネクタ 32"/>
          <p:cNvCxnSpPr>
            <a:stCxn id="12" idx="2"/>
            <a:endCxn id="8" idx="0"/>
          </p:cNvCxnSpPr>
          <p:nvPr/>
        </p:nvCxnSpPr>
        <p:spPr>
          <a:xfrm rot="5400000">
            <a:off x="5479016" y="4051189"/>
            <a:ext cx="803616" cy="1314664"/>
          </a:xfrm>
          <a:prstGeom prst="bentConnector3">
            <a:avLst>
              <a:gd name="adj1" fmla="val 50000"/>
            </a:avLst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カギ線コネクタ 32"/>
          <p:cNvCxnSpPr>
            <a:stCxn id="12" idx="2"/>
            <a:endCxn id="9" idx="0"/>
          </p:cNvCxnSpPr>
          <p:nvPr/>
        </p:nvCxnSpPr>
        <p:spPr>
          <a:xfrm rot="16200000" flipH="1">
            <a:off x="6845471" y="3999398"/>
            <a:ext cx="803591" cy="1418220"/>
          </a:xfrm>
          <a:prstGeom prst="bentConnector3">
            <a:avLst>
              <a:gd name="adj1" fmla="val 50000"/>
            </a:avLst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6024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6" grpId="0" animBg="1"/>
      <p:bldP spid="7" grpId="0"/>
      <p:bldP spid="8" grpId="0" animBg="1"/>
      <p:bldP spid="9" grpId="0" animBg="1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>
                <a:solidFill>
                  <a:schemeClr val="bg1"/>
                </a:solidFill>
                <a:latin typeface="+mn-lt"/>
              </a:rPr>
              <a:t>3. </a:t>
            </a:r>
            <a:r>
              <a:rPr lang="ja-JP" altLang="en-US" dirty="0" smtClean="0">
                <a:solidFill>
                  <a:schemeClr val="bg1"/>
                </a:solidFill>
                <a:latin typeface="+mn-lt"/>
              </a:rPr>
              <a:t>実験装置</a:t>
            </a:r>
            <a:endParaRPr lang="en-US" altLang="ja-JP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1026" name="Picture 2" descr="D:\KT\発表\実験装置\実験装置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628800"/>
            <a:ext cx="5948827" cy="4461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正方形/長方形 9"/>
          <p:cNvSpPr/>
          <p:nvPr/>
        </p:nvSpPr>
        <p:spPr>
          <a:xfrm>
            <a:off x="-108520" y="2276872"/>
            <a:ext cx="1800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3200" dirty="0">
                <a:solidFill>
                  <a:srgbClr val="92D050"/>
                </a:solidFill>
              </a:rPr>
              <a:t>カメラ</a:t>
            </a:r>
            <a:endParaRPr lang="en-US" altLang="ja-JP" sz="3200" dirty="0">
              <a:solidFill>
                <a:srgbClr val="92D050"/>
              </a:solidFill>
            </a:endParaRPr>
          </a:p>
        </p:txBody>
      </p:sp>
      <p:cxnSp>
        <p:nvCxnSpPr>
          <p:cNvPr id="11" name="直線矢印コネクタ 10"/>
          <p:cNvCxnSpPr/>
          <p:nvPr/>
        </p:nvCxnSpPr>
        <p:spPr>
          <a:xfrm>
            <a:off x="1475656" y="2492896"/>
            <a:ext cx="2088232" cy="360040"/>
          </a:xfrm>
          <a:prstGeom prst="straightConnector1">
            <a:avLst/>
          </a:prstGeom>
          <a:ln w="57150">
            <a:solidFill>
              <a:srgbClr val="92D050"/>
            </a:solidFill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4" name="正方形/長方形 13"/>
          <p:cNvSpPr/>
          <p:nvPr/>
        </p:nvSpPr>
        <p:spPr>
          <a:xfrm>
            <a:off x="-108520" y="3924345"/>
            <a:ext cx="1800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3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顕微鏡</a:t>
            </a:r>
            <a:endParaRPr lang="en-US" altLang="ja-JP" sz="3200" dirty="0">
              <a:solidFill>
                <a:srgbClr val="92D050"/>
              </a:solidFill>
            </a:endParaRPr>
          </a:p>
        </p:txBody>
      </p:sp>
      <p:cxnSp>
        <p:nvCxnSpPr>
          <p:cNvPr id="15" name="直線矢印コネクタ 14"/>
          <p:cNvCxnSpPr/>
          <p:nvPr/>
        </p:nvCxnSpPr>
        <p:spPr>
          <a:xfrm flipV="1">
            <a:off x="1547664" y="3645024"/>
            <a:ext cx="2088232" cy="540060"/>
          </a:xfrm>
          <a:prstGeom prst="straightConnector1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9" name="正方形/長方形 18"/>
          <p:cNvSpPr/>
          <p:nvPr/>
        </p:nvSpPr>
        <p:spPr>
          <a:xfrm>
            <a:off x="7452320" y="1764105"/>
            <a:ext cx="157757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3200" dirty="0" smtClean="0">
                <a:solidFill>
                  <a:schemeClr val="accent6">
                    <a:lumMod val="75000"/>
                  </a:schemeClr>
                </a:solidFill>
              </a:rPr>
              <a:t>光源</a:t>
            </a:r>
            <a:endParaRPr lang="en-US" altLang="ja-JP" sz="3200" dirty="0">
              <a:solidFill>
                <a:srgbClr val="92D050"/>
              </a:solidFill>
            </a:endParaRPr>
          </a:p>
        </p:txBody>
      </p:sp>
      <p:cxnSp>
        <p:nvCxnSpPr>
          <p:cNvPr id="20" name="直線矢印コネクタ 19"/>
          <p:cNvCxnSpPr/>
          <p:nvPr/>
        </p:nvCxnSpPr>
        <p:spPr>
          <a:xfrm flipH="1">
            <a:off x="5004048" y="2096852"/>
            <a:ext cx="2664296" cy="360040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3" name="正方形/長方形 22"/>
          <p:cNvSpPr/>
          <p:nvPr/>
        </p:nvSpPr>
        <p:spPr>
          <a:xfrm>
            <a:off x="251520" y="6116452"/>
            <a:ext cx="302433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3200" dirty="0" smtClean="0">
                <a:solidFill>
                  <a:schemeClr val="bg1"/>
                </a:solidFill>
              </a:rPr>
              <a:t>パルスステージ</a:t>
            </a:r>
            <a:endParaRPr lang="en-US" altLang="ja-JP" sz="3200" dirty="0">
              <a:solidFill>
                <a:schemeClr val="bg1"/>
              </a:solidFill>
            </a:endParaRPr>
          </a:p>
        </p:txBody>
      </p:sp>
      <p:cxnSp>
        <p:nvCxnSpPr>
          <p:cNvPr id="24" name="直線矢印コネクタ 23"/>
          <p:cNvCxnSpPr>
            <a:stCxn id="23" idx="0"/>
          </p:cNvCxnSpPr>
          <p:nvPr/>
        </p:nvCxnSpPr>
        <p:spPr>
          <a:xfrm flipV="1">
            <a:off x="1763688" y="4941168"/>
            <a:ext cx="432048" cy="1175284"/>
          </a:xfrm>
          <a:prstGeom prst="straightConnector1">
            <a:avLst/>
          </a:prstGeom>
          <a:ln w="57150">
            <a:solidFill>
              <a:schemeClr val="bg1"/>
            </a:solidFill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>
            <a:stCxn id="33" idx="0"/>
          </p:cNvCxnSpPr>
          <p:nvPr/>
        </p:nvCxnSpPr>
        <p:spPr>
          <a:xfrm flipV="1">
            <a:off x="6029908" y="4968600"/>
            <a:ext cx="360040" cy="1158098"/>
          </a:xfrm>
          <a:prstGeom prst="straightConnector1">
            <a:avLst/>
          </a:prstGeom>
          <a:ln w="57150"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3" name="正方形/長方形 32"/>
          <p:cNvSpPr/>
          <p:nvPr/>
        </p:nvSpPr>
        <p:spPr>
          <a:xfrm>
            <a:off x="3563888" y="6126698"/>
            <a:ext cx="493204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3200" dirty="0" smtClean="0">
                <a:solidFill>
                  <a:schemeClr val="accent5">
                    <a:lumMod val="75000"/>
                  </a:schemeClr>
                </a:solidFill>
              </a:rPr>
              <a:t>パルスステージコントローラ</a:t>
            </a:r>
            <a:endParaRPr lang="en-US" altLang="ja-JP" sz="32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1000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4" grpId="0"/>
      <p:bldP spid="19" grpId="0"/>
      <p:bldP spid="23" grpId="0"/>
      <p:bldP spid="3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>
                <a:solidFill>
                  <a:schemeClr val="bg1"/>
                </a:solidFill>
              </a:rPr>
              <a:t>ソフトウェア面の仕様</a:t>
            </a:r>
            <a:endParaRPr lang="en-US" altLang="ja-JP" dirty="0">
              <a:solidFill>
                <a:schemeClr val="bg1"/>
              </a:solidFill>
            </a:endParaRPr>
          </a:p>
        </p:txBody>
      </p:sp>
      <p:sp>
        <p:nvSpPr>
          <p:cNvPr id="10" name="コンテンツ プレースホルダー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 smtClean="0">
                <a:solidFill>
                  <a:schemeClr val="bg1"/>
                </a:solidFill>
              </a:rPr>
              <a:t>昨年度：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5868144" y="5085184"/>
            <a:ext cx="1728192" cy="86409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latin typeface="+mj-lt"/>
              </a:rPr>
              <a:t>画像処理</a:t>
            </a:r>
            <a:endParaRPr kumimoji="1" lang="ja-JP" altLang="en-US" sz="2400" dirty="0">
              <a:latin typeface="+mj-lt"/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5868144" y="2600424"/>
            <a:ext cx="1728192" cy="86409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latin typeface="+mj-lt"/>
              </a:rPr>
              <a:t>ステージ</a:t>
            </a:r>
            <a:r>
              <a:rPr kumimoji="1" lang="en-US" altLang="ja-JP" sz="2400" dirty="0" smtClean="0">
                <a:latin typeface="+mj-lt"/>
              </a:rPr>
              <a:t/>
            </a:r>
            <a:br>
              <a:rPr kumimoji="1" lang="en-US" altLang="ja-JP" sz="2400" dirty="0" smtClean="0">
                <a:latin typeface="+mj-lt"/>
              </a:rPr>
            </a:br>
            <a:r>
              <a:rPr kumimoji="1" lang="ja-JP" altLang="en-US" sz="2400" dirty="0" smtClean="0">
                <a:latin typeface="+mj-lt"/>
              </a:rPr>
              <a:t>制御</a:t>
            </a:r>
            <a:endParaRPr kumimoji="1" lang="ja-JP" altLang="en-US" sz="2400" dirty="0">
              <a:latin typeface="+mj-lt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5868144" y="3824560"/>
            <a:ext cx="1728192" cy="86409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latin typeface="+mj-lt"/>
              </a:rPr>
              <a:t>カメラ</a:t>
            </a:r>
            <a:r>
              <a:rPr kumimoji="1" lang="en-US" altLang="ja-JP" sz="2400" dirty="0" smtClean="0">
                <a:latin typeface="+mj-lt"/>
              </a:rPr>
              <a:t/>
            </a:r>
            <a:br>
              <a:rPr kumimoji="1" lang="en-US" altLang="ja-JP" sz="2400" dirty="0" smtClean="0">
                <a:latin typeface="+mj-lt"/>
              </a:rPr>
            </a:br>
            <a:r>
              <a:rPr kumimoji="1" lang="ja-JP" altLang="en-US" sz="2400" dirty="0" smtClean="0">
                <a:latin typeface="+mj-lt"/>
              </a:rPr>
              <a:t>制御</a:t>
            </a:r>
            <a:endParaRPr kumimoji="1" lang="ja-JP" altLang="en-US" sz="2400" dirty="0">
              <a:latin typeface="+mj-lt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86892" y="2596232"/>
            <a:ext cx="1728192" cy="86409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err="1" smtClean="0">
                <a:latin typeface="+mj-lt"/>
              </a:rPr>
              <a:t>Matlab</a:t>
            </a:r>
            <a:endParaRPr kumimoji="1" lang="ja-JP" altLang="en-US" sz="2400" dirty="0">
              <a:latin typeface="+mj-lt"/>
            </a:endParaRPr>
          </a:p>
        </p:txBody>
      </p:sp>
      <p:cxnSp>
        <p:nvCxnSpPr>
          <p:cNvPr id="25" name="直線矢印コネクタ 24"/>
          <p:cNvCxnSpPr/>
          <p:nvPr/>
        </p:nvCxnSpPr>
        <p:spPr>
          <a:xfrm>
            <a:off x="2615084" y="3028280"/>
            <a:ext cx="3253060" cy="0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カギ線コネクタ 29"/>
          <p:cNvCxnSpPr>
            <a:endCxn id="14" idx="1"/>
          </p:cNvCxnSpPr>
          <p:nvPr/>
        </p:nvCxnSpPr>
        <p:spPr>
          <a:xfrm>
            <a:off x="2615084" y="3028280"/>
            <a:ext cx="3253060" cy="1228328"/>
          </a:xfrm>
          <a:prstGeom prst="bentConnector3">
            <a:avLst>
              <a:gd name="adj1" fmla="val 17987"/>
            </a:avLst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カギ線コネクタ 32"/>
          <p:cNvCxnSpPr/>
          <p:nvPr/>
        </p:nvCxnSpPr>
        <p:spPr>
          <a:xfrm>
            <a:off x="2615084" y="3028280"/>
            <a:ext cx="3253060" cy="2488952"/>
          </a:xfrm>
          <a:prstGeom prst="bentConnector3">
            <a:avLst>
              <a:gd name="adj1" fmla="val 17987"/>
            </a:avLst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658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コンテンツ プレースホルダー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 smtClean="0">
                <a:solidFill>
                  <a:schemeClr val="bg1"/>
                </a:solidFill>
              </a:rPr>
              <a:t>昨年度：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6876256" y="1699840"/>
            <a:ext cx="2160240" cy="86409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>
                <a:solidFill>
                  <a:schemeClr val="tx1"/>
                </a:solidFill>
                <a:latin typeface="+mj-lt"/>
              </a:rPr>
              <a:t>パルスモータ</a:t>
            </a:r>
            <a:r>
              <a:rPr lang="en-US" altLang="ja-JP" sz="2400" dirty="0" smtClean="0">
                <a:solidFill>
                  <a:schemeClr val="tx1"/>
                </a:solidFill>
                <a:latin typeface="+mj-lt"/>
              </a:rPr>
              <a:t/>
            </a:r>
            <a:br>
              <a:rPr lang="en-US" altLang="ja-JP" sz="2400" dirty="0" smtClean="0">
                <a:solidFill>
                  <a:schemeClr val="tx1"/>
                </a:solidFill>
                <a:latin typeface="+mj-lt"/>
              </a:rPr>
            </a:br>
            <a:r>
              <a:rPr lang="ja-JP" altLang="en-US" sz="2400" dirty="0" smtClean="0">
                <a:solidFill>
                  <a:schemeClr val="tx1"/>
                </a:solidFill>
                <a:latin typeface="+mj-lt"/>
              </a:rPr>
              <a:t>（</a:t>
            </a:r>
            <a:r>
              <a:rPr lang="ja-JP" altLang="en-US" sz="2400" dirty="0" smtClean="0">
                <a:solidFill>
                  <a:schemeClr val="tx1"/>
                </a:solidFill>
              </a:rPr>
              <a:t>平行移動軸</a:t>
            </a:r>
            <a:r>
              <a:rPr lang="ja-JP" altLang="en-US" sz="2400" dirty="0">
                <a:solidFill>
                  <a:schemeClr val="tx1"/>
                </a:solidFill>
              </a:rPr>
              <a:t>）</a:t>
            </a:r>
            <a:endParaRPr kumimoji="1" lang="ja-JP" alt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931140" y="2563936"/>
            <a:ext cx="2297044" cy="86409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chemeClr val="tx1"/>
                </a:solidFill>
                <a:latin typeface="+mj-lt"/>
              </a:rPr>
              <a:t>パルスステージ</a:t>
            </a:r>
            <a:r>
              <a:rPr kumimoji="1" lang="en-US" altLang="ja-JP" sz="2400" dirty="0" smtClean="0">
                <a:solidFill>
                  <a:schemeClr val="tx1"/>
                </a:solidFill>
                <a:latin typeface="+mj-lt"/>
              </a:rPr>
              <a:t/>
            </a:r>
            <a:br>
              <a:rPr kumimoji="1" lang="en-US" altLang="ja-JP" sz="2400" dirty="0" smtClean="0">
                <a:solidFill>
                  <a:schemeClr val="tx1"/>
                </a:solidFill>
                <a:latin typeface="+mj-lt"/>
              </a:rPr>
            </a:br>
            <a:r>
              <a:rPr kumimoji="1" lang="ja-JP" altLang="en-US" sz="2400" dirty="0" smtClean="0">
                <a:solidFill>
                  <a:schemeClr val="tx1"/>
                </a:solidFill>
                <a:latin typeface="+mj-lt"/>
              </a:rPr>
              <a:t>コントローラ</a:t>
            </a:r>
            <a:endParaRPr kumimoji="1" lang="ja-JP" alt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3931140" y="4149080"/>
            <a:ext cx="1728192" cy="86409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solidFill>
                  <a:schemeClr val="tx1"/>
                </a:solidFill>
                <a:latin typeface="+mj-lt"/>
              </a:rPr>
              <a:t>CCD</a:t>
            </a:r>
            <a:r>
              <a:rPr kumimoji="1" lang="ja-JP" altLang="en-US" sz="2400" dirty="0" smtClean="0">
                <a:solidFill>
                  <a:schemeClr val="tx1"/>
                </a:solidFill>
                <a:latin typeface="+mj-lt"/>
              </a:rPr>
              <a:t>カメラ</a:t>
            </a:r>
            <a:endParaRPr kumimoji="1" lang="ja-JP" alt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457200" y="2564904"/>
            <a:ext cx="1728192" cy="86409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solidFill>
                  <a:schemeClr val="tx1"/>
                </a:solidFill>
                <a:latin typeface="+mj-lt"/>
              </a:rPr>
              <a:t>PC</a:t>
            </a:r>
            <a:endParaRPr kumimoji="1" lang="ja-JP" alt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21" name="正方形/長方形 12"/>
          <p:cNvSpPr/>
          <p:nvPr/>
        </p:nvSpPr>
        <p:spPr>
          <a:xfrm>
            <a:off x="2185392" y="3016861"/>
            <a:ext cx="17457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2400" dirty="0" smtClean="0"/>
              <a:t>(IEEE-488)</a:t>
            </a:r>
            <a:endParaRPr lang="en-US" altLang="ja-JP" sz="2400" dirty="0"/>
          </a:p>
        </p:txBody>
      </p:sp>
      <p:sp>
        <p:nvSpPr>
          <p:cNvPr id="27" name="角丸四角形 10"/>
          <p:cNvSpPr/>
          <p:nvPr/>
        </p:nvSpPr>
        <p:spPr>
          <a:xfrm>
            <a:off x="6876256" y="3433570"/>
            <a:ext cx="2160240" cy="86409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>
                <a:solidFill>
                  <a:schemeClr val="tx1"/>
                </a:solidFill>
                <a:latin typeface="+mj-lt"/>
              </a:rPr>
              <a:t>パルスモータ</a:t>
            </a:r>
            <a:r>
              <a:rPr lang="en-US" altLang="ja-JP" sz="2400" dirty="0" smtClean="0">
                <a:solidFill>
                  <a:schemeClr val="tx1"/>
                </a:solidFill>
                <a:latin typeface="+mj-lt"/>
              </a:rPr>
              <a:t/>
            </a:r>
            <a:br>
              <a:rPr lang="en-US" altLang="ja-JP" sz="2400" dirty="0" smtClean="0">
                <a:solidFill>
                  <a:schemeClr val="tx1"/>
                </a:solidFill>
                <a:latin typeface="+mj-lt"/>
              </a:rPr>
            </a:br>
            <a:r>
              <a:rPr lang="ja-JP" altLang="en-US" sz="2400" dirty="0" smtClean="0">
                <a:solidFill>
                  <a:schemeClr val="tx1"/>
                </a:solidFill>
                <a:latin typeface="+mj-lt"/>
              </a:rPr>
              <a:t>（</a:t>
            </a:r>
            <a:r>
              <a:rPr lang="ja-JP" altLang="en-US" sz="2400" dirty="0" smtClean="0">
                <a:solidFill>
                  <a:schemeClr val="tx1"/>
                </a:solidFill>
              </a:rPr>
              <a:t>回転軸</a:t>
            </a:r>
            <a:r>
              <a:rPr lang="ja-JP" altLang="en-US" sz="2400" dirty="0">
                <a:solidFill>
                  <a:schemeClr val="tx1"/>
                </a:solidFill>
              </a:rPr>
              <a:t>）</a:t>
            </a:r>
            <a:endParaRPr kumimoji="1" lang="ja-JP" altLang="en-US" sz="24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31" name="Gewinkelte Verbindung 30"/>
          <p:cNvCxnSpPr>
            <a:stCxn id="12" idx="3"/>
            <a:endCxn id="27" idx="1"/>
          </p:cNvCxnSpPr>
          <p:nvPr/>
        </p:nvCxnSpPr>
        <p:spPr>
          <a:xfrm>
            <a:off x="6228184" y="2995984"/>
            <a:ext cx="648072" cy="869634"/>
          </a:xfrm>
          <a:prstGeom prst="bentConnector3">
            <a:avLst/>
          </a:prstGeom>
          <a:ln w="5715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Gewinkelte Verbindung 35"/>
          <p:cNvCxnSpPr>
            <a:stCxn id="20" idx="3"/>
            <a:endCxn id="12" idx="1"/>
          </p:cNvCxnSpPr>
          <p:nvPr/>
        </p:nvCxnSpPr>
        <p:spPr>
          <a:xfrm flipV="1">
            <a:off x="2185392" y="2995984"/>
            <a:ext cx="1745748" cy="968"/>
          </a:xfrm>
          <a:prstGeom prst="bentConnector3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Gewinkelte Verbindung 38"/>
          <p:cNvCxnSpPr>
            <a:stCxn id="12" idx="3"/>
            <a:endCxn id="11" idx="1"/>
          </p:cNvCxnSpPr>
          <p:nvPr/>
        </p:nvCxnSpPr>
        <p:spPr>
          <a:xfrm flipV="1">
            <a:off x="6228184" y="2131888"/>
            <a:ext cx="648072" cy="864096"/>
          </a:xfrm>
          <a:prstGeom prst="bentConnector3">
            <a:avLst>
              <a:gd name="adj1" fmla="val 50000"/>
            </a:avLst>
          </a:prstGeom>
          <a:ln w="5715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Gewinkelte Verbindung 45"/>
          <p:cNvCxnSpPr>
            <a:stCxn id="20" idx="2"/>
            <a:endCxn id="14" idx="1"/>
          </p:cNvCxnSpPr>
          <p:nvPr/>
        </p:nvCxnSpPr>
        <p:spPr>
          <a:xfrm rot="16200000" flipH="1">
            <a:off x="2050154" y="2700142"/>
            <a:ext cx="1152128" cy="2609844"/>
          </a:xfrm>
          <a:prstGeom prst="bentConnector2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正方形/長方形 12"/>
          <p:cNvSpPr/>
          <p:nvPr/>
        </p:nvSpPr>
        <p:spPr>
          <a:xfrm>
            <a:off x="2185392" y="2505583"/>
            <a:ext cx="17457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2400" dirty="0" smtClean="0"/>
              <a:t>GPIB</a:t>
            </a:r>
            <a:endParaRPr lang="en-US" altLang="ja-JP" sz="2400" dirty="0"/>
          </a:p>
        </p:txBody>
      </p:sp>
      <p:sp>
        <p:nvSpPr>
          <p:cNvPr id="51" name="正方形/長方形 12"/>
          <p:cNvSpPr/>
          <p:nvPr/>
        </p:nvSpPr>
        <p:spPr>
          <a:xfrm>
            <a:off x="1353263" y="4085084"/>
            <a:ext cx="17457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2400" dirty="0" smtClean="0"/>
              <a:t>GigE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4077403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50" grpId="0"/>
      <p:bldP spid="5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>
                <a:solidFill>
                  <a:schemeClr val="bg1"/>
                </a:solidFill>
              </a:rPr>
              <a:t>ソフトウェア面の仕様</a:t>
            </a:r>
            <a:endParaRPr lang="en-US" altLang="ja-JP" dirty="0">
              <a:solidFill>
                <a:schemeClr val="bg1"/>
              </a:solidFill>
            </a:endParaRPr>
          </a:p>
        </p:txBody>
      </p:sp>
      <p:sp>
        <p:nvSpPr>
          <p:cNvPr id="10" name="コンテンツ プレースホルダー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dirty="0">
                <a:solidFill>
                  <a:schemeClr val="bg1"/>
                </a:solidFill>
              </a:rPr>
              <a:t>本年度</a:t>
            </a:r>
            <a:r>
              <a:rPr lang="ja-JP" altLang="en-US" dirty="0" smtClean="0">
                <a:solidFill>
                  <a:schemeClr val="bg1"/>
                </a:solidFill>
              </a:rPr>
              <a:t>：</a:t>
            </a:r>
            <a:endParaRPr kumimoji="1" lang="ja-JP" altLang="en-US" dirty="0"/>
          </a:p>
        </p:txBody>
      </p:sp>
      <p:sp>
        <p:nvSpPr>
          <p:cNvPr id="11" name="角丸四角形 10"/>
          <p:cNvSpPr/>
          <p:nvPr/>
        </p:nvSpPr>
        <p:spPr>
          <a:xfrm>
            <a:off x="5868144" y="5085184"/>
            <a:ext cx="1728192" cy="86409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latin typeface="+mj-lt"/>
              </a:rPr>
              <a:t>画像処理</a:t>
            </a:r>
            <a:endParaRPr kumimoji="1" lang="ja-JP" altLang="en-US" sz="2400" dirty="0">
              <a:latin typeface="+mj-lt"/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5868144" y="2600424"/>
            <a:ext cx="1728192" cy="86409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latin typeface="+mj-lt"/>
              </a:rPr>
              <a:t>ステージ</a:t>
            </a:r>
            <a:r>
              <a:rPr kumimoji="1" lang="en-US" altLang="ja-JP" sz="2400" dirty="0" smtClean="0">
                <a:latin typeface="+mj-lt"/>
              </a:rPr>
              <a:t/>
            </a:r>
            <a:br>
              <a:rPr kumimoji="1" lang="en-US" altLang="ja-JP" sz="2400" dirty="0" smtClean="0">
                <a:latin typeface="+mj-lt"/>
              </a:rPr>
            </a:br>
            <a:r>
              <a:rPr kumimoji="1" lang="ja-JP" altLang="en-US" sz="2400" dirty="0" smtClean="0">
                <a:latin typeface="+mj-lt"/>
              </a:rPr>
              <a:t>制御</a:t>
            </a:r>
            <a:endParaRPr kumimoji="1" lang="ja-JP" altLang="en-US" sz="2400" dirty="0">
              <a:latin typeface="+mj-lt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5868144" y="3824560"/>
            <a:ext cx="1728192" cy="86409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latin typeface="+mj-lt"/>
              </a:rPr>
              <a:t>カメラ</a:t>
            </a:r>
            <a:r>
              <a:rPr kumimoji="1" lang="en-US" altLang="ja-JP" sz="2400" dirty="0" smtClean="0">
                <a:latin typeface="+mj-lt"/>
              </a:rPr>
              <a:t/>
            </a:r>
            <a:br>
              <a:rPr kumimoji="1" lang="en-US" altLang="ja-JP" sz="2400" dirty="0" smtClean="0">
                <a:latin typeface="+mj-lt"/>
              </a:rPr>
            </a:br>
            <a:r>
              <a:rPr kumimoji="1" lang="ja-JP" altLang="en-US" sz="2400" dirty="0" smtClean="0">
                <a:latin typeface="+mj-lt"/>
              </a:rPr>
              <a:t>制御</a:t>
            </a:r>
            <a:endParaRPr kumimoji="1" lang="ja-JP" altLang="en-US" sz="2400" dirty="0">
              <a:latin typeface="+mj-lt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27584" y="5085184"/>
            <a:ext cx="1728192" cy="86409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err="1" smtClean="0">
                <a:latin typeface="+mj-lt"/>
              </a:rPr>
              <a:t>Matlab</a:t>
            </a:r>
            <a:endParaRPr kumimoji="1" lang="ja-JP" altLang="en-US" sz="2400" dirty="0">
              <a:latin typeface="+mj-lt"/>
            </a:endParaRPr>
          </a:p>
        </p:txBody>
      </p:sp>
      <p:cxnSp>
        <p:nvCxnSpPr>
          <p:cNvPr id="25" name="直線矢印コネクタ 24"/>
          <p:cNvCxnSpPr>
            <a:stCxn id="20" idx="3"/>
            <a:endCxn id="11" idx="1"/>
          </p:cNvCxnSpPr>
          <p:nvPr/>
        </p:nvCxnSpPr>
        <p:spPr>
          <a:xfrm>
            <a:off x="2555776" y="5517232"/>
            <a:ext cx="3312368" cy="0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角丸四角形 17"/>
          <p:cNvSpPr/>
          <p:nvPr/>
        </p:nvSpPr>
        <p:spPr>
          <a:xfrm>
            <a:off x="839044" y="2600424"/>
            <a:ext cx="1728192" cy="86409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latin typeface="+mj-lt"/>
              </a:rPr>
              <a:t>C #</a:t>
            </a:r>
            <a:endParaRPr kumimoji="1" lang="ja-JP" altLang="en-US" sz="2400" dirty="0">
              <a:latin typeface="+mj-lt"/>
            </a:endParaRPr>
          </a:p>
        </p:txBody>
      </p:sp>
      <p:cxnSp>
        <p:nvCxnSpPr>
          <p:cNvPr id="19" name="直線矢印コネクタ 18"/>
          <p:cNvCxnSpPr>
            <a:stCxn id="18" idx="2"/>
          </p:cNvCxnSpPr>
          <p:nvPr/>
        </p:nvCxnSpPr>
        <p:spPr>
          <a:xfrm>
            <a:off x="1703140" y="3464520"/>
            <a:ext cx="0" cy="1620664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>
            <a:endCxn id="12" idx="1"/>
          </p:cNvCxnSpPr>
          <p:nvPr/>
        </p:nvCxnSpPr>
        <p:spPr>
          <a:xfrm>
            <a:off x="2567236" y="3032472"/>
            <a:ext cx="3300908" cy="0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カギ線コネクタ 26"/>
          <p:cNvCxnSpPr>
            <a:endCxn id="14" idx="1"/>
          </p:cNvCxnSpPr>
          <p:nvPr/>
        </p:nvCxnSpPr>
        <p:spPr>
          <a:xfrm>
            <a:off x="2615084" y="3032472"/>
            <a:ext cx="3253060" cy="1224136"/>
          </a:xfrm>
          <a:prstGeom prst="bentConnector3">
            <a:avLst>
              <a:gd name="adj1" fmla="val 18378"/>
            </a:avLst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1822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>
                <a:solidFill>
                  <a:schemeClr val="bg1"/>
                </a:solidFill>
              </a:rPr>
              <a:t>3.1 C# </a:t>
            </a:r>
            <a:r>
              <a:rPr lang="ja-JP" altLang="en-US" dirty="0" smtClean="0">
                <a:solidFill>
                  <a:schemeClr val="bg1"/>
                </a:solidFill>
              </a:rPr>
              <a:t>を使うメリット</a:t>
            </a:r>
            <a:endParaRPr lang="en-US" altLang="ja-JP" dirty="0">
              <a:solidFill>
                <a:schemeClr val="bg1"/>
              </a:solidFill>
            </a:endParaRPr>
          </a:p>
        </p:txBody>
      </p:sp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ja-JP" dirty="0" smtClean="0">
              <a:solidFill>
                <a:schemeClr val="bg1"/>
              </a:solidFill>
            </a:endParaRPr>
          </a:p>
          <a:p>
            <a:r>
              <a:rPr kumimoji="1" lang="ja-JP" altLang="en-US" dirty="0" smtClean="0">
                <a:solidFill>
                  <a:schemeClr val="bg1"/>
                </a:solidFill>
              </a:rPr>
              <a:t>カメラ（</a:t>
            </a:r>
            <a:r>
              <a:rPr kumimoji="1" lang="en-US" altLang="ja-JP" dirty="0" smtClean="0">
                <a:solidFill>
                  <a:schemeClr val="bg1"/>
                </a:solidFill>
              </a:rPr>
              <a:t>JAI BB-500GE</a:t>
            </a:r>
            <a:r>
              <a:rPr kumimoji="1" lang="ja-JP" altLang="en-US" dirty="0" smtClean="0">
                <a:solidFill>
                  <a:schemeClr val="bg1"/>
                </a:solidFill>
              </a:rPr>
              <a:t>）用のライブラリファイル</a:t>
            </a:r>
            <a:endParaRPr kumimoji="1" lang="en-US" altLang="ja-JP" dirty="0" smtClean="0">
              <a:solidFill>
                <a:schemeClr val="bg1"/>
              </a:solidFill>
            </a:endParaRPr>
          </a:p>
          <a:p>
            <a:endParaRPr lang="en-US" altLang="ja-JP" dirty="0">
              <a:solidFill>
                <a:schemeClr val="bg1"/>
              </a:solidFill>
            </a:endParaRPr>
          </a:p>
          <a:p>
            <a:endParaRPr lang="en-US" altLang="ja-JP" dirty="0" smtClean="0">
              <a:solidFill>
                <a:schemeClr val="bg1"/>
              </a:solidFill>
            </a:endParaRPr>
          </a:p>
          <a:p>
            <a:r>
              <a:rPr lang="ja-JP" altLang="en-US" dirty="0" smtClean="0">
                <a:solidFill>
                  <a:schemeClr val="bg1"/>
                </a:solidFill>
              </a:rPr>
              <a:t>簡単に</a:t>
            </a:r>
            <a:r>
              <a:rPr lang="en-US" altLang="ja-JP" dirty="0" smtClean="0">
                <a:solidFill>
                  <a:schemeClr val="bg1"/>
                </a:solidFill>
              </a:rPr>
              <a:t>GUI</a:t>
            </a:r>
            <a:r>
              <a:rPr lang="ja-JP" altLang="en-US" dirty="0" smtClean="0">
                <a:solidFill>
                  <a:schemeClr val="bg1"/>
                </a:solidFill>
              </a:rPr>
              <a:t>が作れる</a:t>
            </a:r>
            <a:endParaRPr lang="en-US" altLang="ja-JP" dirty="0" smtClean="0">
              <a:solidFill>
                <a:schemeClr val="bg1"/>
              </a:solidFill>
            </a:endParaRPr>
          </a:p>
          <a:p>
            <a:r>
              <a:rPr lang="ja-JP" altLang="en-US" dirty="0" smtClean="0">
                <a:solidFill>
                  <a:schemeClr val="bg1"/>
                </a:solidFill>
              </a:rPr>
              <a:t>パルスステージを簡単に制御可能（</a:t>
            </a:r>
            <a:r>
              <a:rPr lang="en-US" altLang="ja-JP" dirty="0" smtClean="0">
                <a:solidFill>
                  <a:schemeClr val="bg1"/>
                </a:solidFill>
              </a:rPr>
              <a:t>GPIO</a:t>
            </a:r>
            <a:r>
              <a:rPr lang="ja-JP" altLang="en-US" dirty="0" smtClean="0">
                <a:solidFill>
                  <a:schemeClr val="bg1"/>
                </a:solidFill>
              </a:rPr>
              <a:t>）</a:t>
            </a:r>
            <a:endParaRPr lang="en-US" altLang="ja-JP" dirty="0" smtClean="0">
              <a:solidFill>
                <a:schemeClr val="bg1"/>
              </a:solidFill>
            </a:endParaRPr>
          </a:p>
          <a:p>
            <a:r>
              <a:rPr kumimoji="1" lang="en-US" altLang="ja-JP" dirty="0" err="1" smtClean="0">
                <a:solidFill>
                  <a:schemeClr val="bg1"/>
                </a:solidFill>
              </a:rPr>
              <a:t>Matlab</a:t>
            </a:r>
            <a:r>
              <a:rPr kumimoji="1" lang="ja-JP" altLang="en-US" dirty="0" smtClean="0">
                <a:solidFill>
                  <a:schemeClr val="bg1"/>
                </a:solidFill>
              </a:rPr>
              <a:t>も操れる</a:t>
            </a:r>
            <a:endParaRPr kumimoji="1" lang="en-US" altLang="ja-JP" dirty="0" smtClean="0">
              <a:solidFill>
                <a:schemeClr val="bg1"/>
              </a:solidFill>
            </a:endParaRPr>
          </a:p>
        </p:txBody>
      </p:sp>
      <p:pic>
        <p:nvPicPr>
          <p:cNvPr id="3074" name="Picture 2" descr="D:\KT\発表\d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8756" y="2996952"/>
            <a:ext cx="4558974" cy="642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5455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>
                <a:solidFill>
                  <a:schemeClr val="bg1"/>
                </a:solidFill>
              </a:rPr>
              <a:t>ソフトウェア面の仕様</a:t>
            </a:r>
            <a:endParaRPr lang="en-US" altLang="ja-JP" dirty="0">
              <a:solidFill>
                <a:schemeClr val="bg1"/>
              </a:solidFill>
            </a:endParaRPr>
          </a:p>
        </p:txBody>
      </p:sp>
      <p:pic>
        <p:nvPicPr>
          <p:cNvPr id="2" name="Inhaltsplatzhalt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58670"/>
            <a:ext cx="8229600" cy="3609022"/>
          </a:xfrm>
        </p:spPr>
      </p:pic>
    </p:spTree>
    <p:extLst>
      <p:ext uri="{BB962C8B-B14F-4D97-AF65-F5344CB8AC3E}">
        <p14:creationId xmlns:p14="http://schemas.microsoft.com/office/powerpoint/2010/main" val="3318042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183</Words>
  <Application>Microsoft Office PowerPoint</Application>
  <PresentationFormat>Bildschirmpräsentation (4:3)</PresentationFormat>
  <Paragraphs>67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5" baseType="lpstr">
      <vt:lpstr>ＭＳ Ｐゴシック</vt:lpstr>
      <vt:lpstr>Arial</vt:lpstr>
      <vt:lpstr>Calibri</vt:lpstr>
      <vt:lpstr>Office ​​テーマ</vt:lpstr>
      <vt:lpstr>2. 研究背景</vt:lpstr>
      <vt:lpstr>2. 研究背景</vt:lpstr>
      <vt:lpstr>2. 研究背景</vt:lpstr>
      <vt:lpstr>3. 実験装置</vt:lpstr>
      <vt:lpstr>ソフトウェア面の仕様</vt:lpstr>
      <vt:lpstr>PowerPoint-Präsentation</vt:lpstr>
      <vt:lpstr>ソフトウェア面の仕様</vt:lpstr>
      <vt:lpstr>3.1 C# を使うメリット</vt:lpstr>
      <vt:lpstr>ソフトウェア面の仕様</vt:lpstr>
      <vt:lpstr>5. 今後の課題</vt:lpstr>
      <vt:lpstr>ご静聴をありがとうございます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uozumi</dc:creator>
  <cp:lastModifiedBy>Tobias Kuhn</cp:lastModifiedBy>
  <cp:revision>126</cp:revision>
  <dcterms:created xsi:type="dcterms:W3CDTF">2016-08-08T03:59:23Z</dcterms:created>
  <dcterms:modified xsi:type="dcterms:W3CDTF">2017-01-15T09:57:00Z</dcterms:modified>
</cp:coreProperties>
</file>