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15"/>
  </p:notesMasterIdLst>
  <p:handoutMasterIdLst>
    <p:handoutMasterId r:id="rId16"/>
  </p:handoutMasterIdLst>
  <p:sldIdLst>
    <p:sldId id="263" r:id="rId2"/>
    <p:sldId id="291" r:id="rId3"/>
    <p:sldId id="292" r:id="rId4"/>
    <p:sldId id="294" r:id="rId5"/>
    <p:sldId id="295" r:id="rId6"/>
    <p:sldId id="296" r:id="rId7"/>
    <p:sldId id="301" r:id="rId8"/>
    <p:sldId id="297" r:id="rId9"/>
    <p:sldId id="298" r:id="rId10"/>
    <p:sldId id="303" r:id="rId11"/>
    <p:sldId id="299" r:id="rId12"/>
    <p:sldId id="300" r:id="rId13"/>
    <p:sldId id="30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B"/>
    <a:srgbClr val="B7DFA5"/>
    <a:srgbClr val="55C9E9"/>
    <a:srgbClr val="518E41"/>
    <a:srgbClr val="7FDCF2"/>
    <a:srgbClr val="55CAEA"/>
    <a:srgbClr val="EF509D"/>
    <a:srgbClr val="DCEFD3"/>
    <a:srgbClr val="E0FAFA"/>
    <a:srgbClr val="AD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906" autoAdjust="0"/>
  </p:normalViewPr>
  <p:slideViewPr>
    <p:cSldViewPr snapToGrid="0" snapToObjects="1">
      <p:cViewPr varScale="1">
        <p:scale>
          <a:sx n="129" d="100"/>
          <a:sy n="129" d="100"/>
        </p:scale>
        <p:origin x="97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29B2-88F7-4E6F-824D-2DF0F48F5690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B1B09-CD02-45FA-838E-C23D622A80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78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E7EC2-7BCB-42F7-BBE2-6EF58549A0DA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8BDED-A962-4A5E-88CE-0AFE5B85E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6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Hyland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99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157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33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57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31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2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4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655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409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164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>
            <a:off x="0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2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One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2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Two-Colum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9"/>
          </p:nvPr>
        </p:nvSpPr>
        <p:spPr>
          <a:xfrm>
            <a:off x="4695264" y="1319212"/>
            <a:ext cx="3955749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18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defRPr sz="1600">
                <a:solidFill>
                  <a:schemeClr val="accent4">
                    <a:lumMod val="20000"/>
                    <a:lumOff val="8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Large-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Large-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5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Large-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Large-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303507" y="-696743"/>
            <a:ext cx="6536986" cy="653698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473" y="2074863"/>
            <a:ext cx="5963055" cy="993775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8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65314" y="-32656"/>
            <a:ext cx="2465614" cy="5192486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634916" y="1799303"/>
            <a:ext cx="6170727" cy="145753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2634915" y="3383838"/>
            <a:ext cx="6170727" cy="5908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7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Transition">
    <p:bg>
      <p:bgPr>
        <a:solidFill>
          <a:srgbClr val="6EB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DCEF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62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Transition">
    <p:bg>
      <p:bgPr>
        <a:solidFill>
          <a:srgbClr val="5AE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rgbClr val="E0FAF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9890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Transi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67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Transi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890546" y="-1109704"/>
            <a:ext cx="7362908" cy="7362908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101645" y="0"/>
            <a:ext cx="704235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82822" y="-1109704"/>
            <a:ext cx="7900528" cy="7362908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0546" y="1408396"/>
            <a:ext cx="7362908" cy="5973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6600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418736"/>
            <a:ext cx="6341806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20594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851719" y="2838188"/>
            <a:ext cx="6063681" cy="993775"/>
          </a:xfrm>
          <a:prstGeom prst="rect">
            <a:avLst/>
          </a:prstGeom>
        </p:spPr>
        <p:txBody>
          <a:bodyPr anchor="ctr"/>
          <a:lstStyle>
            <a:lvl1pPr algn="r"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2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OnBase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4" y="1494587"/>
            <a:ext cx="8359073" cy="21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7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On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3" b="7480"/>
          <a:stretch/>
        </p:blipFill>
        <p:spPr>
          <a:xfrm>
            <a:off x="765949" y="3726944"/>
            <a:ext cx="7588251" cy="9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0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One  Insert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6" y="788992"/>
            <a:ext cx="7697083" cy="291716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06450" y="3444592"/>
            <a:ext cx="7545887" cy="11435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88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rgbClr val="6EBF4B"/>
                </a:solidFill>
              </a:defRPr>
            </a:lvl2pPr>
            <a:lvl3pPr marL="914400" indent="0">
              <a:buFontTx/>
              <a:buNone/>
              <a:defRPr>
                <a:solidFill>
                  <a:srgbClr val="6EBF4B"/>
                </a:solidFill>
              </a:defRPr>
            </a:lvl3pPr>
            <a:lvl4pPr marL="1371600" indent="0">
              <a:buFontTx/>
              <a:buNone/>
              <a:defRPr>
                <a:solidFill>
                  <a:srgbClr val="6EBF4B"/>
                </a:solidFill>
              </a:defRPr>
            </a:lvl4pPr>
            <a:lvl5pPr marL="1828800" indent="0">
              <a:buFontTx/>
              <a:buNone/>
              <a:defRPr>
                <a:solidFill>
                  <a:srgbClr val="6EBF4B"/>
                </a:solidFill>
              </a:defRPr>
            </a:lvl5pPr>
          </a:lstStyle>
          <a:p>
            <a:pPr lvl="0"/>
            <a:r>
              <a:rPr lang="en-US" dirty="0" smtClean="0"/>
              <a:t>TEXT ALL CAPS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81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1" cy="5154627"/>
            <a:chOff x="0" y="0"/>
            <a:chExt cx="9144001" cy="5154627"/>
          </a:xfrm>
        </p:grpSpPr>
        <p:sp>
          <p:nvSpPr>
            <p:cNvPr id="9" name="Rectangle 8"/>
            <p:cNvSpPr/>
            <p:nvPr userDrawn="1"/>
          </p:nvSpPr>
          <p:spPr>
            <a:xfrm>
              <a:off x="8504728" y="3390563"/>
              <a:ext cx="639271" cy="1761029"/>
            </a:xfrm>
            <a:prstGeom prst="rect">
              <a:avLst/>
            </a:prstGeom>
            <a:solidFill>
              <a:srgbClr val="EF509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496637" y="0"/>
              <a:ext cx="647364" cy="1464658"/>
            </a:xfrm>
            <a:prstGeom prst="rect">
              <a:avLst/>
            </a:prstGeom>
            <a:solidFill>
              <a:srgbClr val="6EBF4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4143122"/>
              <a:ext cx="712099" cy="1000378"/>
            </a:xfrm>
            <a:prstGeom prst="rect">
              <a:avLst/>
            </a:prstGeom>
            <a:solidFill>
              <a:srgbClr val="55C9E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0"/>
              <a:ext cx="914400" cy="137564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" t="21349" r="1001" b="23703"/>
            <a:stretch/>
          </p:blipFill>
          <p:spPr>
            <a:xfrm>
              <a:off x="0" y="0"/>
              <a:ext cx="9144000" cy="5154627"/>
            </a:xfrm>
            <a:prstGeom prst="rect">
              <a:avLst/>
            </a:prstGeom>
          </p:spPr>
        </p:pic>
      </p:grp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364226" y="2178091"/>
            <a:ext cx="6341806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“Click to edit quote/text”</a:t>
            </a:r>
          </a:p>
        </p:txBody>
      </p:sp>
    </p:spTree>
    <p:extLst>
      <p:ext uri="{BB962C8B-B14F-4D97-AF65-F5344CB8AC3E}">
        <p14:creationId xmlns:p14="http://schemas.microsoft.com/office/powerpoint/2010/main" val="178646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80178" y="112714"/>
            <a:ext cx="940658" cy="940658"/>
            <a:chOff x="180178" y="35224"/>
            <a:chExt cx="940658" cy="94065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56182" y="217709"/>
              <a:ext cx="736600" cy="558800"/>
            </a:xfrm>
            <a:prstGeom prst="rect">
              <a:avLst/>
            </a:prstGeom>
          </p:spPr>
        </p:pic>
        <p:sp>
          <p:nvSpPr>
            <p:cNvPr id="9" name="Oval 8"/>
            <p:cNvSpPr/>
            <p:nvPr userDrawn="1"/>
          </p:nvSpPr>
          <p:spPr>
            <a:xfrm>
              <a:off x="180178" y="35224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8021171" y="3420392"/>
            <a:ext cx="940658" cy="940658"/>
            <a:chOff x="8021171" y="3420392"/>
            <a:chExt cx="940658" cy="940658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145507" y="3633056"/>
              <a:ext cx="736600" cy="558800"/>
            </a:xfrm>
            <a:prstGeom prst="rect">
              <a:avLst/>
            </a:prstGeom>
          </p:spPr>
        </p:pic>
        <p:sp>
          <p:nvSpPr>
            <p:cNvPr id="8" name="Oval 7"/>
            <p:cNvSpPr/>
            <p:nvPr userDrawn="1"/>
          </p:nvSpPr>
          <p:spPr>
            <a:xfrm>
              <a:off x="8021171" y="3420392"/>
              <a:ext cx="940658" cy="940658"/>
            </a:xfrm>
            <a:prstGeom prst="ellipse">
              <a:avLst/>
            </a:prstGeom>
            <a:solidFill>
              <a:srgbClr val="5AE2E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75038" y="1134013"/>
            <a:ext cx="8583212" cy="2331720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Hyland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40248"/>
            <a:ext cx="1129108" cy="4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Quot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182" y="295199"/>
            <a:ext cx="736600" cy="558800"/>
          </a:xfrm>
          <a:prstGeom prst="rect">
            <a:avLst/>
          </a:prstGeom>
          <a:ln>
            <a:noFill/>
          </a:ln>
        </p:spPr>
      </p:pic>
      <p:sp>
        <p:nvSpPr>
          <p:cNvPr id="9" name="Oval 8"/>
          <p:cNvSpPr/>
          <p:nvPr userDrawn="1"/>
        </p:nvSpPr>
        <p:spPr>
          <a:xfrm>
            <a:off x="171459" y="112714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145507" y="3633056"/>
            <a:ext cx="736600" cy="558800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021171" y="3420392"/>
            <a:ext cx="940658" cy="94065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038" y="1137037"/>
            <a:ext cx="8583212" cy="232682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4400">
                <a:solidFill>
                  <a:srgbClr val="FFFFFF"/>
                </a:solidFill>
              </a:defRPr>
            </a:lvl1pPr>
            <a:lvl2pPr marL="457200" indent="0">
              <a:buFontTx/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FontTx/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Insert quote here.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45958" y="4404520"/>
            <a:ext cx="8112292" cy="513555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2400" i="1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defRPr sz="1800" i="1">
                <a:solidFill>
                  <a:srgbClr val="FFFFFF"/>
                </a:solidFill>
              </a:defRPr>
            </a:lvl2pPr>
            <a:lvl3pPr>
              <a:defRPr sz="1800" i="1">
                <a:solidFill>
                  <a:srgbClr val="FFFFFF"/>
                </a:solidFill>
              </a:defRPr>
            </a:lvl3pPr>
            <a:lvl4pPr>
              <a:defRPr sz="1800" i="1">
                <a:solidFill>
                  <a:srgbClr val="FFFFFF"/>
                </a:solidFill>
              </a:defRPr>
            </a:lvl4pPr>
            <a:lvl5pPr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- Name, Title,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626" y="3666750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4400" b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enter a question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198865" y="305456"/>
            <a:ext cx="4716505" cy="3232060"/>
            <a:chOff x="2198865" y="262282"/>
            <a:chExt cx="4716505" cy="3232060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98865" y="1657088"/>
              <a:ext cx="646134" cy="88442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60021" y="1229993"/>
              <a:ext cx="986396" cy="135017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 userDrawn="1"/>
          </p:nvGrpSpPr>
          <p:grpSpPr>
            <a:xfrm>
              <a:off x="2414362" y="262282"/>
              <a:ext cx="4501008" cy="3232060"/>
              <a:chOff x="2414362" y="155956"/>
              <a:chExt cx="4501008" cy="3232060"/>
            </a:xfrm>
          </p:grpSpPr>
          <p:grpSp>
            <p:nvGrpSpPr>
              <p:cNvPr id="8" name="Group 7"/>
              <p:cNvGrpSpPr/>
              <p:nvPr userDrawn="1"/>
            </p:nvGrpSpPr>
            <p:grpSpPr>
              <a:xfrm>
                <a:off x="5161071" y="155956"/>
                <a:ext cx="786661" cy="1119951"/>
                <a:chOff x="5161071" y="155956"/>
                <a:chExt cx="786661" cy="1119951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5322434" y="155956"/>
                  <a:ext cx="4700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9" name="Group 8"/>
              <p:cNvGrpSpPr/>
              <p:nvPr userDrawn="1"/>
            </p:nvGrpSpPr>
            <p:grpSpPr>
              <a:xfrm>
                <a:off x="2685549" y="1394011"/>
                <a:ext cx="1072495" cy="1474750"/>
                <a:chOff x="2685549" y="1394011"/>
                <a:chExt cx="1072495" cy="1474750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2944583" y="1394011"/>
                  <a:ext cx="54053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 userDrawn="1"/>
            </p:nvGrpSpPr>
            <p:grpSpPr>
              <a:xfrm>
                <a:off x="3601665" y="1117187"/>
                <a:ext cx="1586250" cy="2270829"/>
                <a:chOff x="3601665" y="1117187"/>
                <a:chExt cx="1586250" cy="2270829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3988900" y="1117187"/>
                  <a:ext cx="779381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4" name="Group 13"/>
              <p:cNvGrpSpPr/>
              <p:nvPr userDrawn="1"/>
            </p:nvGrpSpPr>
            <p:grpSpPr>
              <a:xfrm>
                <a:off x="2414362" y="390971"/>
                <a:ext cx="603301" cy="825795"/>
                <a:chOff x="2414362" y="390971"/>
                <a:chExt cx="603301" cy="825795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2534712" y="397343"/>
                  <a:ext cx="36260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5" name="Group 14"/>
              <p:cNvGrpSpPr/>
              <p:nvPr userDrawn="1"/>
            </p:nvGrpSpPr>
            <p:grpSpPr>
              <a:xfrm>
                <a:off x="6366444" y="1255409"/>
                <a:ext cx="548926" cy="771865"/>
                <a:chOff x="6366444" y="1255409"/>
                <a:chExt cx="548926" cy="771865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 userDrawn="1"/>
              </p:nvSpPr>
              <p:spPr>
                <a:xfrm>
                  <a:off x="6465218" y="1255409"/>
                  <a:ext cx="3513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9089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9231" y="893346"/>
            <a:ext cx="8229601" cy="180086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78702" y="2806772"/>
            <a:ext cx="3561702" cy="2414672"/>
            <a:chOff x="5678702" y="2806772"/>
            <a:chExt cx="3561702" cy="241467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69467" y="3513921"/>
              <a:ext cx="728228" cy="9967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78702" y="3848384"/>
              <a:ext cx="477022" cy="652946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 userDrawn="1"/>
          </p:nvGrpSpPr>
          <p:grpSpPr>
            <a:xfrm>
              <a:off x="5844377" y="2806772"/>
              <a:ext cx="3396027" cy="2414672"/>
              <a:chOff x="2414362" y="187671"/>
              <a:chExt cx="4501008" cy="3200345"/>
            </a:xfrm>
          </p:grpSpPr>
          <p:grpSp>
            <p:nvGrpSpPr>
              <p:cNvPr id="10" name="Group 9"/>
              <p:cNvGrpSpPr/>
              <p:nvPr userDrawn="1"/>
            </p:nvGrpSpPr>
            <p:grpSpPr>
              <a:xfrm>
                <a:off x="5161071" y="187671"/>
                <a:ext cx="786661" cy="1088236"/>
                <a:chOff x="5161071" y="187671"/>
                <a:chExt cx="786661" cy="1088236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 userDrawn="1"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61071" y="199130"/>
                  <a:ext cx="786661" cy="1076777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 userDrawn="1"/>
              </p:nvSpPr>
              <p:spPr>
                <a:xfrm>
                  <a:off x="5317191" y="187671"/>
                  <a:ext cx="497577" cy="7750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1" name="Group 10"/>
              <p:cNvGrpSpPr/>
              <p:nvPr userDrawn="1"/>
            </p:nvGrpSpPr>
            <p:grpSpPr>
              <a:xfrm>
                <a:off x="2685549" y="1400736"/>
                <a:ext cx="1072495" cy="1468025"/>
                <a:chOff x="2685549" y="1400736"/>
                <a:chExt cx="1072495" cy="1468025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85549" y="1400736"/>
                  <a:ext cx="1072495" cy="1468025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 userDrawn="1"/>
              </p:nvSpPr>
              <p:spPr>
                <a:xfrm>
                  <a:off x="2922843" y="1410528"/>
                  <a:ext cx="591059" cy="1019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accent2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12" name="Picture 11"/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4587318" y="714639"/>
                <a:ext cx="735116" cy="100622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3226340" y="907698"/>
                <a:ext cx="1131644" cy="154898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 userDrawn="1"/>
            </p:nvPicPr>
            <p:blipFill>
              <a:blip r:embed="rId6"/>
              <a:stretch>
                <a:fillRect/>
              </a:stretch>
            </p:blipFill>
            <p:spPr>
              <a:xfrm>
                <a:off x="4733309" y="2260256"/>
                <a:ext cx="679162" cy="929633"/>
              </a:xfrm>
              <a:prstGeom prst="rect">
                <a:avLst/>
              </a:prstGeom>
            </p:spPr>
          </p:pic>
          <p:grpSp>
            <p:nvGrpSpPr>
              <p:cNvPr id="15" name="Group 14"/>
              <p:cNvGrpSpPr/>
              <p:nvPr userDrawn="1"/>
            </p:nvGrpSpPr>
            <p:grpSpPr>
              <a:xfrm>
                <a:off x="3601665" y="1069595"/>
                <a:ext cx="1586250" cy="2318421"/>
                <a:chOff x="3601665" y="1069595"/>
                <a:chExt cx="1586250" cy="2318421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1665" y="1216766"/>
                  <a:ext cx="1586250" cy="2171250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 userDrawn="1"/>
              </p:nvSpPr>
              <p:spPr>
                <a:xfrm>
                  <a:off x="3966721" y="1069595"/>
                  <a:ext cx="890624" cy="17948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200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2414362" y="366505"/>
                <a:ext cx="603301" cy="850261"/>
                <a:chOff x="2414362" y="366505"/>
                <a:chExt cx="603301" cy="850261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362" y="390971"/>
                  <a:ext cx="603301" cy="825795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 userDrawn="1"/>
              </p:nvSpPr>
              <p:spPr>
                <a:xfrm>
                  <a:off x="2496420" y="366505"/>
                  <a:ext cx="433840" cy="611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2">
                          <a:lumMod val="50000"/>
                        </a:schemeClr>
                      </a:solidFill>
                    </a:rPr>
                    <a:t>?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6366444" y="1263922"/>
                <a:ext cx="548926" cy="763352"/>
                <a:chOff x="6366444" y="1263922"/>
                <a:chExt cx="548926" cy="763352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 userDrawn="1"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44" y="1275907"/>
                  <a:ext cx="548926" cy="751367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 userDrawn="1"/>
              </p:nvSpPr>
              <p:spPr>
                <a:xfrm>
                  <a:off x="6427000" y="1263922"/>
                  <a:ext cx="401970" cy="530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704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Thank-You-On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55387"/>
            <a:ext cx="1241854" cy="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03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Thank-You-Hy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0" t="7712" r="23479" b="51053"/>
          <a:stretch/>
        </p:blipFill>
        <p:spPr>
          <a:xfrm>
            <a:off x="0" y="0"/>
            <a:ext cx="9162919" cy="5149806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705363" y="2220985"/>
            <a:ext cx="5943365" cy="993775"/>
          </a:xfrm>
          <a:prstGeom prst="rect">
            <a:avLst/>
          </a:prstGeom>
        </p:spPr>
        <p:txBody>
          <a:bodyPr anchor="ctr"/>
          <a:lstStyle>
            <a:lvl1pPr algn="ctr">
              <a:defRPr sz="5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4" y="4463575"/>
            <a:ext cx="1241854" cy="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3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7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7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1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OnBase-Title Insert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768" y="1685217"/>
            <a:ext cx="4860876" cy="1029647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3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944768" y="2839555"/>
            <a:ext cx="4860876" cy="5908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5" t="18378" r="-1" b="6557"/>
          <a:stretch/>
        </p:blipFill>
        <p:spPr>
          <a:xfrm>
            <a:off x="-15114" y="-15114"/>
            <a:ext cx="3764481" cy="5169005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529457" y="-256939"/>
            <a:ext cx="4242429" cy="5017865"/>
          </a:xfrm>
          <a:prstGeom prst="ellipse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insert</a:t>
            </a:r>
          </a:p>
          <a:p>
            <a:r>
              <a:rPr lang="en-US" dirty="0" smtClean="0"/>
              <a:t>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35" y="4432803"/>
            <a:ext cx="1129108" cy="4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7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69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4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2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36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60209" y="2251696"/>
            <a:ext cx="2362144" cy="6720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50" dirty="0" smtClean="0">
                <a:solidFill>
                  <a:schemeClr val="tx2"/>
                </a:solidFill>
              </a:rPr>
              <a:t>Agenda</a:t>
            </a:r>
            <a:endParaRPr lang="en-US" sz="405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8655" y="1028701"/>
            <a:ext cx="5371154" cy="3043908"/>
          </a:xfrm>
          <a:prstGeom prst="rect">
            <a:avLst/>
          </a:prstGeom>
        </p:spPr>
        <p:txBody>
          <a:bodyPr anchor="ctr"/>
          <a:lstStyle>
            <a:lvl1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 sz="3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891096" y="1725110"/>
            <a:ext cx="0" cy="17145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92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40405" y="1161836"/>
            <a:ext cx="8222331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0405" y="453820"/>
            <a:ext cx="8222331" cy="61917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Header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440405" y="1319212"/>
            <a:ext cx="8222331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03774" y="1319212"/>
            <a:ext cx="7237887" cy="354935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Two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3775" y="557213"/>
            <a:ext cx="7237887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305472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041768" y="1341078"/>
            <a:ext cx="3503613" cy="35728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>
                <a:solidFill>
                  <a:schemeClr val="accent4"/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4"/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53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Thre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5655" y="557213"/>
            <a:ext cx="7237886" cy="6275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5281346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2828500" y="1319213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375655" y="1319212"/>
            <a:ext cx="2332195" cy="359469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285750" indent="-285750">
              <a:buFont typeface="Arial" panose="020B0604020202020204" pitchFamily="34" charset="0"/>
              <a:buChar char="•"/>
              <a:defRPr sz="17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914377" indent="0">
              <a:buFont typeface="Arial" panose="020B0604020202020204" pitchFamily="34" charset="0"/>
              <a:buNone/>
              <a:defRPr sz="14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371566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1828754" indent="0">
              <a:buFont typeface="Arial" panose="020B0604020202020204" pitchFamily="34" charset="0"/>
              <a:buNone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7817047" y="-16184"/>
            <a:ext cx="1326953" cy="51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97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43" r:id="rId2"/>
    <p:sldLayoutId id="2147483837" r:id="rId3"/>
    <p:sldLayoutId id="2147483825" r:id="rId4"/>
    <p:sldLayoutId id="2147483829" r:id="rId5"/>
    <p:sldLayoutId id="2147483800" r:id="rId6"/>
    <p:sldLayoutId id="2147483810" r:id="rId7"/>
    <p:sldLayoutId id="2147483807" r:id="rId8"/>
    <p:sldLayoutId id="2147483792" r:id="rId9"/>
    <p:sldLayoutId id="2147483838" r:id="rId10"/>
    <p:sldLayoutId id="2147483839" r:id="rId11"/>
    <p:sldLayoutId id="2147483840" r:id="rId12"/>
    <p:sldLayoutId id="2147483844" r:id="rId13"/>
    <p:sldLayoutId id="2147483850" r:id="rId14"/>
    <p:sldLayoutId id="2147483802" r:id="rId15"/>
    <p:sldLayoutId id="2147483845" r:id="rId16"/>
    <p:sldLayoutId id="2147483803" r:id="rId17"/>
    <p:sldLayoutId id="2147483804" r:id="rId18"/>
    <p:sldLayoutId id="2147483805" r:id="rId19"/>
    <p:sldLayoutId id="2147483799" r:id="rId20"/>
    <p:sldLayoutId id="2147483798" r:id="rId21"/>
    <p:sldLayoutId id="2147483846" r:id="rId22"/>
    <p:sldLayoutId id="2147483849" r:id="rId23"/>
    <p:sldLayoutId id="2147483847" r:id="rId24"/>
    <p:sldLayoutId id="2147483833" r:id="rId25"/>
    <p:sldLayoutId id="2147483791" r:id="rId26"/>
    <p:sldLayoutId id="2147483801" r:id="rId27"/>
    <p:sldLayoutId id="2147483818" r:id="rId28"/>
    <p:sldLayoutId id="2147483782" r:id="rId29"/>
    <p:sldLayoutId id="2147483795" r:id="rId30"/>
    <p:sldLayoutId id="2147483841" r:id="rId31"/>
    <p:sldLayoutId id="2147483842" r:id="rId32"/>
    <p:sldLayoutId id="2147483835" r:id="rId33"/>
    <p:sldLayoutId id="2147483848" r:id="rId34"/>
    <p:sldLayoutId id="2147483822" r:id="rId35"/>
    <p:sldLayoutId id="2147483764" r:id="rId36"/>
    <p:sldLayoutId id="2147483823" r:id="rId37"/>
    <p:sldLayoutId id="2147483824" r:id="rId38"/>
    <p:sldLayoutId id="2147483711" r:id="rId39"/>
    <p:sldLayoutId id="2147483794" r:id="rId40"/>
    <p:sldLayoutId id="2147483821" r:id="rId41"/>
    <p:sldLayoutId id="2147483820" r:id="rId42"/>
    <p:sldLayoutId id="2147483769" r:id="rId43"/>
    <p:sldLayoutId id="2147483851" r:id="rId44"/>
    <p:sldLayoutId id="2147483812" r:id="rId4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AND, OR and NOT combined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Single conditional statements can be combined</a:t>
            </a:r>
          </a:p>
          <a:p>
            <a:endParaRPr lang="en-US" dirty="0"/>
          </a:p>
          <a:p>
            <a:r>
              <a:rPr lang="en-US" dirty="0" smtClean="0"/>
              <a:t>if ( !</a:t>
            </a:r>
            <a:r>
              <a:rPr lang="en-US" dirty="0" smtClean="0"/>
              <a:t>isFoulBall</a:t>
            </a:r>
            <a:r>
              <a:rPr lang="en-US" dirty="0" smtClean="0"/>
              <a:t> &amp;&amp; </a:t>
            </a:r>
            <a:r>
              <a:rPr lang="en-US" dirty="0" smtClean="0"/>
              <a:t>numOfStrikes</a:t>
            </a:r>
            <a:r>
              <a:rPr lang="en-US" dirty="0"/>
              <a:t> </a:t>
            </a:r>
            <a:r>
              <a:rPr lang="en-US" dirty="0" smtClean="0"/>
              <a:t> == 2  &amp;&amp; 					               (</a:t>
            </a:r>
            <a:r>
              <a:rPr lang="en-US" dirty="0" smtClean="0"/>
              <a:t>inStrikeZone</a:t>
            </a:r>
            <a:r>
              <a:rPr lang="en-US" dirty="0" smtClean="0"/>
              <a:t>|| </a:t>
            </a:r>
            <a:r>
              <a:rPr lang="en-US" dirty="0" smtClean="0"/>
              <a:t>isSwinging</a:t>
            </a:r>
            <a:r>
              <a:rPr lang="en-US" dirty="0" smtClean="0"/>
              <a:t>)){</a:t>
            </a:r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228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&lt; - Less than</a:t>
            </a:r>
          </a:p>
          <a:p>
            <a:r>
              <a:rPr lang="en-US" dirty="0" smtClean="0"/>
              <a:t>&gt; - Greater than</a:t>
            </a:r>
          </a:p>
          <a:p>
            <a:r>
              <a:rPr lang="en-US" dirty="0" smtClean="0"/>
              <a:t>&lt;= - Less than or equal to</a:t>
            </a:r>
          </a:p>
          <a:p>
            <a:r>
              <a:rPr lang="en-US" dirty="0" smtClean="0"/>
              <a:t>&gt;= - Greater than or equal to</a:t>
            </a:r>
          </a:p>
          <a:p>
            <a:r>
              <a:rPr lang="en-US" dirty="0" smtClean="0"/>
              <a:t>!= - Not equal</a:t>
            </a:r>
          </a:p>
          <a:p>
            <a:r>
              <a:rPr lang="en-US" dirty="0" smtClean="0"/>
              <a:t>== - Equal</a:t>
            </a:r>
          </a:p>
        </p:txBody>
      </p:sp>
    </p:spTree>
    <p:extLst>
      <p:ext uri="{BB962C8B-B14F-4D97-AF65-F5344CB8AC3E}">
        <p14:creationId xmlns:p14="http://schemas.microsoft.com/office/powerpoint/2010/main" val="324836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Others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5 == 5</a:t>
            </a:r>
          </a:p>
          <a:p>
            <a:pPr lvl="1"/>
            <a:r>
              <a:rPr lang="en-US" dirty="0" smtClean="0"/>
              <a:t>9 &gt; 5</a:t>
            </a:r>
          </a:p>
          <a:p>
            <a:pPr lvl="1"/>
            <a:r>
              <a:rPr lang="en-US" dirty="0" smtClean="0"/>
              <a:t>4 &gt;= 4</a:t>
            </a:r>
          </a:p>
          <a:p>
            <a:pPr lvl="1"/>
            <a:r>
              <a:rPr lang="en-US" dirty="0" smtClean="0"/>
              <a:t>skyIsBlue</a:t>
            </a:r>
            <a:r>
              <a:rPr lang="en-US" dirty="0" smtClean="0"/>
              <a:t> == </a:t>
            </a:r>
            <a:r>
              <a:rPr lang="en-US" dirty="0" smtClean="0"/>
              <a:t>grassIsGreen</a:t>
            </a:r>
            <a:endParaRPr lang="en-US" dirty="0" smtClean="0"/>
          </a:p>
          <a:p>
            <a:pPr lvl="1"/>
            <a:r>
              <a:rPr lang="en-US" dirty="0" smtClean="0"/>
              <a:t>sunIsPurple</a:t>
            </a:r>
            <a:r>
              <a:rPr lang="en-US" dirty="0" smtClean="0"/>
              <a:t> != </a:t>
            </a:r>
            <a:r>
              <a:rPr lang="en-US" dirty="0" smtClean="0"/>
              <a:t>dirtIsPink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949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Translate 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if( color == “blue” &amp;&amp; size &gt;= 4);</a:t>
            </a:r>
          </a:p>
          <a:p>
            <a:pPr lvl="1"/>
            <a:r>
              <a:rPr lang="en-US" dirty="0" smtClean="0"/>
              <a:t>If the color is equal to “blue” and the size is greater than or equal to 4.</a:t>
            </a:r>
          </a:p>
          <a:p>
            <a:r>
              <a:rPr lang="en-US" dirty="0" smtClean="0"/>
              <a:t>if( working </a:t>
            </a:r>
            <a:r>
              <a:rPr lang="en-US" dirty="0"/>
              <a:t>!</a:t>
            </a:r>
            <a:r>
              <a:rPr lang="en-US" dirty="0" smtClean="0"/>
              <a:t>= true || </a:t>
            </a:r>
            <a:r>
              <a:rPr lang="en-US" dirty="0" smtClean="0"/>
              <a:t>hourOfDay</a:t>
            </a:r>
            <a:r>
              <a:rPr lang="en-US" dirty="0" smtClean="0"/>
              <a:t> &lt; 18)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if( (animal == “dog” || animal != “cat”) &amp;&amp; age &gt; 7)</a:t>
            </a:r>
          </a:p>
        </p:txBody>
      </p:sp>
    </p:spTree>
    <p:extLst>
      <p:ext uri="{BB962C8B-B14F-4D97-AF65-F5344CB8AC3E}">
        <p14:creationId xmlns:p14="http://schemas.microsoft.com/office/powerpoint/2010/main" val="37078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&amp;&amp;  (AND)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||    (OR, two pipes, above the enter button)</a:t>
            </a:r>
          </a:p>
          <a:p>
            <a:r>
              <a:rPr lang="en-US" dirty="0" smtClean="0"/>
              <a:t>!      (NOT)  Only operates on a single value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&gt;, &gt;=, &lt;, &lt;=, !=, 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&amp;&amp; (Conditional 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Let’s consider these English statements</a:t>
            </a:r>
          </a:p>
          <a:p>
            <a:pPr lvl="1"/>
            <a:r>
              <a:rPr lang="en-US" dirty="0" smtClean="0"/>
              <a:t>The sky is blue.  (true)</a:t>
            </a:r>
          </a:p>
          <a:p>
            <a:pPr lvl="1"/>
            <a:r>
              <a:rPr lang="en-US" dirty="0" smtClean="0"/>
              <a:t>The grass is green.  (true)</a:t>
            </a:r>
          </a:p>
          <a:p>
            <a:pPr lvl="1"/>
            <a:r>
              <a:rPr lang="en-US" dirty="0" smtClean="0"/>
              <a:t>The sun is purple.  (false)</a:t>
            </a:r>
          </a:p>
          <a:p>
            <a:r>
              <a:rPr lang="en-US" dirty="0" smtClean="0"/>
              <a:t>What if we wanted to compare multiple sentences at once?</a:t>
            </a:r>
          </a:p>
          <a:p>
            <a:pPr lvl="1"/>
            <a:r>
              <a:rPr lang="en-US" dirty="0" smtClean="0"/>
              <a:t>The sky is blue AND the grass is green. (true)</a:t>
            </a:r>
          </a:p>
          <a:p>
            <a:pPr lvl="1"/>
            <a:r>
              <a:rPr lang="en-US" dirty="0" smtClean="0"/>
              <a:t>The grass is green AND the sun is purple. (false)</a:t>
            </a:r>
          </a:p>
        </p:txBody>
      </p:sp>
    </p:spTree>
    <p:extLst>
      <p:ext uri="{BB962C8B-B14F-4D97-AF65-F5344CB8AC3E}">
        <p14:creationId xmlns:p14="http://schemas.microsoft.com/office/powerpoint/2010/main" val="73909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&amp;&amp; (Conditional AND)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With &amp;&amp; (AND), all statements have to be true.</a:t>
            </a:r>
          </a:p>
          <a:p>
            <a:pPr lvl="1"/>
            <a:r>
              <a:rPr lang="en-US" dirty="0" smtClean="0"/>
              <a:t>(The sky is blue) &amp;&amp; (the grass is green)</a:t>
            </a:r>
          </a:p>
          <a:p>
            <a:pPr lvl="1"/>
            <a:r>
              <a:rPr lang="en-US" dirty="0" smtClean="0"/>
              <a:t>(true) &amp;&amp; (true)</a:t>
            </a:r>
          </a:p>
          <a:p>
            <a:pPr lvl="1"/>
            <a:r>
              <a:rPr lang="en-US" dirty="0" smtClean="0"/>
              <a:t>True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(The grass is green) &amp;&amp; (the sun is purple)</a:t>
            </a:r>
          </a:p>
          <a:p>
            <a:pPr lvl="1"/>
            <a:r>
              <a:rPr lang="en-US" dirty="0" smtClean="0"/>
              <a:t>(true) &amp;&amp; (false)</a:t>
            </a:r>
          </a:p>
          <a:p>
            <a:pPr lvl="1"/>
            <a:r>
              <a:rPr lang="en-US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4946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&amp;&amp; (Conditional AND)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19" y="2039598"/>
            <a:ext cx="4400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64254"/>
            <a:ext cx="7237887" cy="627531"/>
          </a:xfrm>
        </p:spPr>
        <p:txBody>
          <a:bodyPr/>
          <a:lstStyle/>
          <a:p>
            <a:r>
              <a:rPr lang="en-US" dirty="0" smtClean="0"/>
              <a:t>|| (Conditional 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972983"/>
            <a:ext cx="7237887" cy="3989633"/>
          </a:xfrm>
        </p:spPr>
        <p:txBody>
          <a:bodyPr/>
          <a:lstStyle/>
          <a:p>
            <a:r>
              <a:rPr lang="en-US" dirty="0" smtClean="0"/>
              <a:t>Let’s consider these same English statements</a:t>
            </a:r>
          </a:p>
          <a:p>
            <a:pPr lvl="1"/>
            <a:r>
              <a:rPr lang="en-US" dirty="0" smtClean="0"/>
              <a:t>The sky is blue.  (true)</a:t>
            </a:r>
          </a:p>
          <a:p>
            <a:pPr lvl="1"/>
            <a:r>
              <a:rPr lang="en-US" dirty="0" smtClean="0"/>
              <a:t>The grass is green.  (true)</a:t>
            </a:r>
          </a:p>
          <a:p>
            <a:pPr lvl="1"/>
            <a:r>
              <a:rPr lang="en-US" dirty="0" smtClean="0"/>
              <a:t>The sun is purple.  (false)</a:t>
            </a:r>
          </a:p>
          <a:p>
            <a:pPr lvl="1"/>
            <a:r>
              <a:rPr lang="en-US" b="1" dirty="0" smtClean="0"/>
              <a:t>The dirt is red. (false)</a:t>
            </a:r>
          </a:p>
          <a:p>
            <a:r>
              <a:rPr lang="en-US" dirty="0" smtClean="0"/>
              <a:t>What if we wanted to compare multiple sentences at once?</a:t>
            </a:r>
          </a:p>
          <a:p>
            <a:pPr lvl="1"/>
            <a:r>
              <a:rPr lang="en-US" dirty="0" smtClean="0"/>
              <a:t>The sky is blue </a:t>
            </a:r>
            <a:r>
              <a:rPr lang="en-US" b="1" dirty="0" smtClean="0"/>
              <a:t>OR</a:t>
            </a:r>
            <a:r>
              <a:rPr lang="en-US" dirty="0" smtClean="0"/>
              <a:t> the grass is green. (true)</a:t>
            </a:r>
          </a:p>
          <a:p>
            <a:pPr lvl="1"/>
            <a:r>
              <a:rPr lang="en-US" dirty="0" smtClean="0"/>
              <a:t>The grass is green </a:t>
            </a:r>
            <a:r>
              <a:rPr lang="en-US" b="1" dirty="0" smtClean="0"/>
              <a:t>OR </a:t>
            </a:r>
            <a:r>
              <a:rPr lang="en-US" dirty="0" smtClean="0"/>
              <a:t>the sun is purple. </a:t>
            </a:r>
            <a:r>
              <a:rPr lang="en-US" b="1" dirty="0" smtClean="0"/>
              <a:t>(true)</a:t>
            </a:r>
          </a:p>
          <a:p>
            <a:pPr lvl="1"/>
            <a:r>
              <a:rPr lang="en-US" b="1" dirty="0" smtClean="0"/>
              <a:t>The sun is purple OR the dirt is </a:t>
            </a:r>
            <a:r>
              <a:rPr lang="en-US" b="1" dirty="0" smtClean="0"/>
              <a:t>pink. </a:t>
            </a:r>
            <a:r>
              <a:rPr lang="en-US" b="1" dirty="0" smtClean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350744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! 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smtClean="0"/>
              <a:t>Not evaluates as it’s opposite</a:t>
            </a:r>
          </a:p>
          <a:p>
            <a:endParaRPr lang="en-US" dirty="0"/>
          </a:p>
          <a:p>
            <a:r>
              <a:rPr lang="en-US" dirty="0" smtClean="0"/>
              <a:t>!true  - this value evaluates as false</a:t>
            </a:r>
          </a:p>
          <a:p>
            <a:endParaRPr lang="en-US" dirty="0"/>
          </a:p>
          <a:p>
            <a:r>
              <a:rPr lang="en-US" dirty="0" smtClean="0"/>
              <a:t>!false – it’s funny coz its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307152"/>
            <a:ext cx="7237887" cy="4637710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dirty="0" smtClean="0"/>
              <a:t>|| (OR), </a:t>
            </a:r>
            <a:r>
              <a:rPr lang="en-US" b="1" dirty="0" smtClean="0"/>
              <a:t>only one statement has to be true.</a:t>
            </a:r>
            <a:endParaRPr lang="en-US" b="1" dirty="0"/>
          </a:p>
          <a:p>
            <a:pPr lvl="1"/>
            <a:r>
              <a:rPr lang="en-US" dirty="0"/>
              <a:t>(The sky is blue) </a:t>
            </a:r>
            <a:r>
              <a:rPr lang="en-US" dirty="0" smtClean="0"/>
              <a:t>|| </a:t>
            </a:r>
            <a:r>
              <a:rPr lang="en-US" dirty="0"/>
              <a:t>(the grass is green)</a:t>
            </a:r>
          </a:p>
          <a:p>
            <a:pPr lvl="1"/>
            <a:r>
              <a:rPr lang="en-US" dirty="0"/>
              <a:t>(true</a:t>
            </a:r>
            <a:r>
              <a:rPr lang="en-US" dirty="0" smtClean="0"/>
              <a:t>) || </a:t>
            </a:r>
            <a:r>
              <a:rPr lang="en-US" dirty="0"/>
              <a:t>(true)</a:t>
            </a:r>
          </a:p>
          <a:p>
            <a:pPr lvl="1"/>
            <a:r>
              <a:rPr lang="en-US" dirty="0"/>
              <a:t>True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(The grass is green) </a:t>
            </a:r>
            <a:r>
              <a:rPr lang="en-US" dirty="0" smtClean="0"/>
              <a:t>|| </a:t>
            </a:r>
            <a:r>
              <a:rPr lang="en-US" dirty="0"/>
              <a:t>(the sun is purple)</a:t>
            </a:r>
          </a:p>
          <a:p>
            <a:pPr lvl="1"/>
            <a:r>
              <a:rPr lang="en-US" dirty="0"/>
              <a:t>(true) </a:t>
            </a:r>
            <a:r>
              <a:rPr lang="en-US" dirty="0" smtClean="0"/>
              <a:t>|| </a:t>
            </a:r>
            <a:r>
              <a:rPr lang="en-US" dirty="0"/>
              <a:t>(false)</a:t>
            </a:r>
          </a:p>
          <a:p>
            <a:pPr lvl="1"/>
            <a:r>
              <a:rPr lang="en-US" b="1" dirty="0" smtClean="0"/>
              <a:t>True  (because one statement was true)</a:t>
            </a:r>
            <a:br>
              <a:rPr lang="en-US" b="1" dirty="0" smtClean="0"/>
            </a:br>
            <a:endParaRPr lang="en-US" b="1" dirty="0" smtClean="0"/>
          </a:p>
          <a:p>
            <a:pPr lvl="1"/>
            <a:r>
              <a:rPr lang="en-US" b="1" dirty="0" smtClean="0"/>
              <a:t>(The sun is </a:t>
            </a:r>
            <a:r>
              <a:rPr lang="en-US" b="1" dirty="0" smtClean="0"/>
              <a:t>purple) </a:t>
            </a:r>
            <a:r>
              <a:rPr lang="en-US" b="1" dirty="0" smtClean="0"/>
              <a:t>|| (the dirt is </a:t>
            </a:r>
            <a:r>
              <a:rPr lang="en-US" b="1" dirty="0" smtClean="0"/>
              <a:t>pink</a:t>
            </a:r>
            <a:r>
              <a:rPr lang="en-US" b="1" dirty="0" smtClean="0"/>
              <a:t>)</a:t>
            </a:r>
            <a:endParaRPr lang="en-US" b="1" dirty="0" smtClean="0"/>
          </a:p>
          <a:p>
            <a:pPr lvl="1"/>
            <a:r>
              <a:rPr lang="en-US" b="1" dirty="0" smtClean="0"/>
              <a:t>(false) || (false)</a:t>
            </a:r>
          </a:p>
          <a:p>
            <a:pPr lvl="1"/>
            <a:r>
              <a:rPr lang="en-US" b="1" dirty="0" smtClean="0"/>
              <a:t>False (because both were false)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772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3775" y="264254"/>
            <a:ext cx="7237887" cy="627531"/>
          </a:xfrm>
        </p:spPr>
        <p:txBody>
          <a:bodyPr/>
          <a:lstStyle/>
          <a:p>
            <a:r>
              <a:rPr lang="en-US" dirty="0" smtClean="0"/>
              <a:t>|| (Conditional OR) Continued...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303774" y="972983"/>
            <a:ext cx="7237887" cy="3989633"/>
          </a:xfrm>
        </p:spPr>
        <p:txBody>
          <a:bodyPr/>
          <a:lstStyle/>
          <a:p>
            <a:r>
              <a:rPr lang="en-US" dirty="0" smtClean="0"/>
              <a:t>Code Example:</a:t>
            </a:r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58" y="2131160"/>
            <a:ext cx="35337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89123"/>
      </p:ext>
    </p:extLst>
  </p:cSld>
  <p:clrMapOvr>
    <a:masterClrMapping/>
  </p:clrMapOvr>
</p:sld>
</file>

<file path=ppt/theme/theme1.xml><?xml version="1.0" encoding="utf-8"?>
<a:theme xmlns:a="http://schemas.openxmlformats.org/drawingml/2006/main" name="Hyland-OnBase-2016-Template">
  <a:themeElements>
    <a:clrScheme name="Share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0">
          <a:solidFill>
            <a:srgbClr val="E0FAFA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Hyland+OnBase-PowerPointTemplate.potx" id="{BA1ECF7D-BD68-4681-84BA-4FA939A35785}" vid="{67095C17-E63F-46E3-AE0C-486ACEF0F8E1}"/>
    </a:ext>
  </a:extLst>
</a:theme>
</file>

<file path=ppt/theme/theme2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2016 Brand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424</Words>
  <Application>Microsoft Office PowerPoint</Application>
  <PresentationFormat>On-screen Show (16:9)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Hyland-OnBase-2016-Template</vt:lpstr>
      <vt:lpstr>Boolean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Nikoleta Lukic</dc:creator>
  <cp:lastModifiedBy>Ehab Rizek</cp:lastModifiedBy>
  <cp:revision>35</cp:revision>
  <dcterms:created xsi:type="dcterms:W3CDTF">2016-02-16T20:01:28Z</dcterms:created>
  <dcterms:modified xsi:type="dcterms:W3CDTF">2018-10-10T20:37:15Z</dcterms:modified>
</cp:coreProperties>
</file>