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p:regular r:id="rId29"/>
      <p:bold r:id="rId30"/>
      <p:italic r:id="rId31"/>
      <p:boldItalic r:id="rId32"/>
    </p:embeddedFont>
    <p:embeddedFont>
      <p:font typeface="Merriweather"/>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CCA8E14-D01F-46DE-A468-38AEE0F53C56}">
  <a:tblStyle styleId="{CCCA8E14-D01F-46DE-A468-38AEE0F53C5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33" Type="http://schemas.openxmlformats.org/officeDocument/2006/relationships/font" Target="fonts/Merriweather-regular.fntdata"/><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35" Type="http://schemas.openxmlformats.org/officeDocument/2006/relationships/font" Target="fonts/Merriweather-italic.fntdata"/><Relationship Id="rId12" Type="http://schemas.openxmlformats.org/officeDocument/2006/relationships/slide" Target="slides/slide6.xml"/><Relationship Id="rId34" Type="http://schemas.openxmlformats.org/officeDocument/2006/relationships/font" Target="fonts/Merriweather-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Merriweather-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5d58c2cf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5d58c2cf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5d58c2cfa8_0_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5d58c2cfa8_0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5d58c2cfa8_0_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5d58c2cfa8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5d58c2cfa8_0_9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5d58c2cfa8_0_9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5d58c2cfa8_0_10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5d58c2cfa8_0_1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5d58c2cfa8_0_10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5d58c2cfa8_0_1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5d58c2cfa8_0_1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5d58c2cfa8_0_1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5d58c2cfa8_0_1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5d58c2cfa8_0_1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5d58c2cfa8_0_1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5d58c2cfa8_0_1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5d58c2cfa8_0_1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5d58c2cfa8_0_1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5d58c2cfa8_0_1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5d58c2cfa8_0_1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5d58c2cfa8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5d58c2cfa8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5d58c2cfa8_0_1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5d58c2cfa8_0_1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5d58c2cfa8_0_1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5d58c2cfa8_0_1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5d58c2cfa8_0_18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5d58c2cfa8_0_18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5d58c2cfa8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5d58c2cfa8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5d58c2cfa8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5d58c2cfa8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5d58c2cfa8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5d58c2cfa8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5d58c2cfa8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5d58c2cfa8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5d58c2cfa8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5d58c2cfa8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5d58c2cfa8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5d58c2cfa8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5d58c2cfa8_0_7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5d58c2cfa8_0_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0" y="-98725"/>
            <a:ext cx="8952000" cy="1726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400">
                <a:latin typeface="Times New Roman"/>
                <a:ea typeface="Times New Roman"/>
                <a:cs typeface="Times New Roman"/>
                <a:sym typeface="Times New Roman"/>
              </a:rPr>
              <a:t>DAILY EXPENSE TRACKER WITH BUDGET ALERTS FOR iOS</a:t>
            </a:r>
            <a:r>
              <a:rPr b="1" lang="en" sz="2400">
                <a:latin typeface="Times New Roman"/>
                <a:ea typeface="Times New Roman"/>
                <a:cs typeface="Times New Roman"/>
                <a:sym typeface="Times New Roman"/>
              </a:rPr>
              <a:t> </a:t>
            </a:r>
            <a:endParaRPr b="1" sz="2400">
              <a:latin typeface="Times New Roman"/>
              <a:ea typeface="Times New Roman"/>
              <a:cs typeface="Times New Roman"/>
              <a:sym typeface="Times New Roman"/>
            </a:endParaRPr>
          </a:p>
        </p:txBody>
      </p:sp>
      <p:sp>
        <p:nvSpPr>
          <p:cNvPr id="65" name="Google Shape;65;p13"/>
          <p:cNvSpPr txBox="1"/>
          <p:nvPr>
            <p:ph idx="1" type="subTitle"/>
          </p:nvPr>
        </p:nvSpPr>
        <p:spPr>
          <a:xfrm>
            <a:off x="5962900" y="2993575"/>
            <a:ext cx="2918100" cy="1583100"/>
          </a:xfrm>
          <a:prstGeom prst="rect">
            <a:avLst/>
          </a:prstGeom>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r">
              <a:spcBef>
                <a:spcPts val="0"/>
              </a:spcBef>
              <a:spcAft>
                <a:spcPts val="0"/>
              </a:spcAft>
              <a:buNone/>
            </a:pPr>
            <a:r>
              <a:rPr lang="en" sz="2000">
                <a:solidFill>
                  <a:schemeClr val="lt1"/>
                </a:solidFill>
                <a:latin typeface="Times New Roman"/>
                <a:ea typeface="Times New Roman"/>
                <a:cs typeface="Times New Roman"/>
                <a:sym typeface="Times New Roman"/>
              </a:rPr>
              <a:t>T.Lavanya</a:t>
            </a:r>
            <a:endParaRPr sz="2000">
              <a:solidFill>
                <a:schemeClr val="lt1"/>
              </a:solidFill>
              <a:latin typeface="Times New Roman"/>
              <a:ea typeface="Times New Roman"/>
              <a:cs typeface="Times New Roman"/>
              <a:sym typeface="Times New Roman"/>
            </a:endParaRPr>
          </a:p>
          <a:p>
            <a:pPr indent="0" lvl="0" marL="0" rtl="0" algn="r">
              <a:spcBef>
                <a:spcPts val="0"/>
              </a:spcBef>
              <a:spcAft>
                <a:spcPts val="0"/>
              </a:spcAft>
              <a:buNone/>
            </a:pPr>
            <a:r>
              <a:rPr lang="en" sz="2000">
                <a:solidFill>
                  <a:schemeClr val="lt1"/>
                </a:solidFill>
                <a:latin typeface="Times New Roman"/>
                <a:ea typeface="Times New Roman"/>
                <a:cs typeface="Times New Roman"/>
                <a:sym typeface="Times New Roman"/>
              </a:rPr>
              <a:t>192224039</a:t>
            </a:r>
            <a:endParaRPr sz="2000">
              <a:solidFill>
                <a:schemeClr val="lt1"/>
              </a:solidFill>
              <a:latin typeface="Times New Roman"/>
              <a:ea typeface="Times New Roman"/>
              <a:cs typeface="Times New Roman"/>
              <a:sym typeface="Times New Roman"/>
            </a:endParaRPr>
          </a:p>
          <a:p>
            <a:pPr indent="0" lvl="0" marL="0" rtl="0" algn="r">
              <a:spcBef>
                <a:spcPts val="0"/>
              </a:spcBef>
              <a:spcAft>
                <a:spcPts val="0"/>
              </a:spcAft>
              <a:buNone/>
            </a:pPr>
            <a:r>
              <a:rPr lang="en" sz="2000">
                <a:solidFill>
                  <a:schemeClr val="lt1"/>
                </a:solidFill>
                <a:latin typeface="Times New Roman"/>
                <a:ea typeface="Times New Roman"/>
                <a:cs typeface="Times New Roman"/>
                <a:sym typeface="Times New Roman"/>
              </a:rPr>
              <a:t>AI&amp;DS</a:t>
            </a:r>
            <a:r>
              <a:rPr lang="en">
                <a:solidFill>
                  <a:schemeClr val="lt1"/>
                </a:solidFill>
              </a:rPr>
              <a:t> </a:t>
            </a:r>
            <a:endParaRPr>
              <a:solidFill>
                <a:schemeClr val="lt1"/>
              </a:solidFill>
            </a:endParaRPr>
          </a:p>
        </p:txBody>
      </p:sp>
      <p:pic>
        <p:nvPicPr>
          <p:cNvPr id="66" name="Google Shape;66;p13"/>
          <p:cNvPicPr preferRelativeResize="0"/>
          <p:nvPr/>
        </p:nvPicPr>
        <p:blipFill>
          <a:blip r:embed="rId3">
            <a:alphaModFix/>
          </a:blip>
          <a:stretch>
            <a:fillRect/>
          </a:stretch>
        </p:blipFill>
        <p:spPr>
          <a:xfrm>
            <a:off x="88850" y="1253775"/>
            <a:ext cx="2705024" cy="22015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graphicFrame>
        <p:nvGraphicFramePr>
          <p:cNvPr id="129" name="Google Shape;129;p22"/>
          <p:cNvGraphicFramePr/>
          <p:nvPr/>
        </p:nvGraphicFramePr>
        <p:xfrm>
          <a:off x="0" y="536050"/>
          <a:ext cx="3000000" cy="3000000"/>
        </p:xfrm>
        <a:graphic>
          <a:graphicData uri="http://schemas.openxmlformats.org/drawingml/2006/table">
            <a:tbl>
              <a:tblPr>
                <a:noFill/>
                <a:tableStyleId>{CCCA8E14-D01F-46DE-A468-38AEE0F53C56}</a:tableStyleId>
              </a:tblPr>
              <a:tblGrid>
                <a:gridCol w="1524000"/>
                <a:gridCol w="1555750"/>
                <a:gridCol w="1492250"/>
                <a:gridCol w="1725075"/>
                <a:gridCol w="1322925"/>
                <a:gridCol w="1524000"/>
              </a:tblGrid>
              <a:tr h="454375">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PHASE</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AWARENESS</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CONSIDERING</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ONBOARDING</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 USAGE</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RETENTION </a:t>
                      </a:r>
                      <a:endParaRPr b="1">
                        <a:latin typeface="Times New Roman"/>
                        <a:ea typeface="Times New Roman"/>
                        <a:cs typeface="Times New Roman"/>
                        <a:sym typeface="Times New Roman"/>
                      </a:endParaRPr>
                    </a:p>
                  </a:txBody>
                  <a:tcPr marT="91425" marB="91425" marR="91425" marL="91425"/>
                </a:tc>
              </a:tr>
              <a:tr h="623700">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GOAL</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Discover an app </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Evaluates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Setup &amp; Customize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Manage app</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Continuation</a:t>
                      </a:r>
                      <a:endParaRPr>
                        <a:latin typeface="Times New Roman"/>
                        <a:ea typeface="Times New Roman"/>
                        <a:cs typeface="Times New Roman"/>
                        <a:sym typeface="Times New Roman"/>
                      </a:endParaRPr>
                    </a:p>
                  </a:txBody>
                  <a:tcPr marT="91425" marB="91425" marR="91425" marL="91425"/>
                </a:tc>
              </a:tr>
              <a:tr h="1041325">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SCENARIO</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Forgetting Rent Deadlines,Disorganized Cleaning Schedules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Finds the Chomies app and explore its features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Downloads the app and begins setting up</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Actively using the app to manage expense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Happy with the app and continues to use it regularly</a:t>
                      </a:r>
                      <a:endParaRPr>
                        <a:latin typeface="Times New Roman"/>
                        <a:ea typeface="Times New Roman"/>
                        <a:cs typeface="Times New Roman"/>
                        <a:sym typeface="Times New Roman"/>
                      </a:endParaRPr>
                    </a:p>
                  </a:txBody>
                  <a:tcPr marT="91425" marB="91425" marR="91425" marL="91425"/>
                </a:tc>
              </a:tr>
              <a:tr h="444525">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TOUGHPOINTS</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Spending,Savings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Review Ratings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Admin login</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Reminders </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Notifications</a:t>
                      </a:r>
                      <a:endParaRPr>
                        <a:latin typeface="Times New Roman"/>
                        <a:ea typeface="Times New Roman"/>
                        <a:cs typeface="Times New Roman"/>
                        <a:sym typeface="Times New Roman"/>
                      </a:endParaRPr>
                    </a:p>
                  </a:txBody>
                  <a:tcPr marT="91425" marB="91425" marR="91425" marL="91425"/>
                </a:tc>
              </a:tr>
              <a:tr h="528450">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EMOTIONS</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Frustration</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Curious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Excited</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Satisfaction</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Motivated</a:t>
                      </a:r>
                      <a:endParaRPr>
                        <a:latin typeface="Times New Roman"/>
                        <a:ea typeface="Times New Roman"/>
                        <a:cs typeface="Times New Roman"/>
                        <a:sym typeface="Times New Roman"/>
                      </a:endParaRPr>
                    </a:p>
                  </a:txBody>
                  <a:tcPr marT="91425" marB="91425" marR="91425" marL="91425"/>
                </a:tc>
              </a:tr>
              <a:tr h="681000">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ACTIONS</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Comparing diff apps based on features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Downloads the app and app walkthrough</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Setting up daily reminders,budget goals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Checking and updating the budget goals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Giving feedback or requesting new features</a:t>
                      </a:r>
                      <a:endParaRPr>
                        <a:latin typeface="Times New Roman"/>
                        <a:ea typeface="Times New Roman"/>
                        <a:cs typeface="Times New Roman"/>
                        <a:sym typeface="Times New Roman"/>
                      </a:endParaRPr>
                    </a:p>
                  </a:txBody>
                  <a:tcPr marT="91425" marB="91425" marR="91425" marL="91425"/>
                </a:tc>
              </a:tr>
              <a:tr h="670975">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PAIN POINTS</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Worried about app complexity</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Uncertainty about the app</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Complexity of initial setup</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Possible confusion </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Failure to update the tasks</a:t>
                      </a:r>
                      <a:endParaRPr>
                        <a:latin typeface="Times New Roman"/>
                        <a:ea typeface="Times New Roman"/>
                        <a:cs typeface="Times New Roman"/>
                        <a:sym typeface="Times New Roman"/>
                      </a:endParaRPr>
                    </a:p>
                  </a:txBody>
                  <a:tcPr marT="91425" marB="91425" marR="91425" marL="91425"/>
                </a:tc>
              </a:tr>
            </a:tbl>
          </a:graphicData>
        </a:graphic>
      </p:graphicFrame>
      <p:sp>
        <p:nvSpPr>
          <p:cNvPr id="130" name="Google Shape;130;p22"/>
          <p:cNvSpPr/>
          <p:nvPr/>
        </p:nvSpPr>
        <p:spPr>
          <a:xfrm>
            <a:off x="0" y="0"/>
            <a:ext cx="9144000" cy="53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31" name="Google Shape;131;p22"/>
          <p:cNvSpPr txBox="1"/>
          <p:nvPr/>
        </p:nvSpPr>
        <p:spPr>
          <a:xfrm>
            <a:off x="2624700" y="60300"/>
            <a:ext cx="3894600" cy="41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Times New Roman"/>
                <a:ea typeface="Times New Roman"/>
                <a:cs typeface="Times New Roman"/>
                <a:sym typeface="Times New Roman"/>
              </a:rPr>
              <a:t>USER JOURNEY MAP</a:t>
            </a:r>
            <a:endParaRPr b="1" sz="1800">
              <a:solidFill>
                <a:srgbClr val="FFFFFF"/>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ctr">
              <a:lnSpc>
                <a:spcPct val="85000"/>
              </a:lnSpc>
              <a:spcBef>
                <a:spcPts val="0"/>
              </a:spcBef>
              <a:spcAft>
                <a:spcPts val="0"/>
              </a:spcAft>
              <a:buNone/>
            </a:pPr>
            <a:r>
              <a:rPr lang="en" sz="3100">
                <a:solidFill>
                  <a:srgbClr val="FFFFFF"/>
                </a:solidFill>
                <a:latin typeface="Times New Roman"/>
                <a:ea typeface="Times New Roman"/>
                <a:cs typeface="Times New Roman"/>
                <a:sym typeface="Times New Roman"/>
              </a:rPr>
              <a:t>COMPETITIVE ANALYSIS</a:t>
            </a:r>
            <a:endParaRPr sz="3100">
              <a:solidFill>
                <a:srgbClr val="FFFFFF"/>
              </a:solidFill>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graphicFrame>
        <p:nvGraphicFramePr>
          <p:cNvPr id="137" name="Google Shape;137;p23"/>
          <p:cNvGraphicFramePr/>
          <p:nvPr/>
        </p:nvGraphicFramePr>
        <p:xfrm>
          <a:off x="25" y="1272825"/>
          <a:ext cx="3000000" cy="3000000"/>
        </p:xfrm>
        <a:graphic>
          <a:graphicData uri="http://schemas.openxmlformats.org/drawingml/2006/table">
            <a:tbl>
              <a:tblPr>
                <a:noFill/>
                <a:tableStyleId>{CCCA8E14-D01F-46DE-A468-38AEE0F53C56}</a:tableStyleId>
              </a:tblPr>
              <a:tblGrid>
                <a:gridCol w="1524000"/>
                <a:gridCol w="1555750"/>
                <a:gridCol w="1619250"/>
                <a:gridCol w="814925"/>
                <a:gridCol w="1756825"/>
                <a:gridCol w="1873250"/>
              </a:tblGrid>
              <a:tr h="473000">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COMPETITOR</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FEATURE SET</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USER EXPERIENCE</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PRICE</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 STRENGTHS</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WEAKNESSES </a:t>
                      </a:r>
                      <a:endParaRPr b="1">
                        <a:latin typeface="Times New Roman"/>
                        <a:ea typeface="Times New Roman"/>
                        <a:cs typeface="Times New Roman"/>
                        <a:sym typeface="Times New Roman"/>
                      </a:endParaRPr>
                    </a:p>
                  </a:txBody>
                  <a:tcPr marT="91425" marB="91425" marR="91425" marL="91425"/>
                </a:tc>
              </a:tr>
              <a:tr h="473000">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MINT</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Expense Tracking</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Easy to use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Free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Simple to Use it</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Lacks in Categorizations</a:t>
                      </a:r>
                      <a:endParaRPr>
                        <a:latin typeface="Times New Roman"/>
                        <a:ea typeface="Times New Roman"/>
                        <a:cs typeface="Times New Roman"/>
                        <a:sym typeface="Times New Roman"/>
                      </a:endParaRPr>
                    </a:p>
                  </a:txBody>
                  <a:tcPr marT="91425" marB="91425" marR="91425" marL="91425"/>
                </a:tc>
              </a:tr>
              <a:tr h="770950">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YNAB</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Budgeting and Goal Setting</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Moderate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Free/$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Helps to set budget goals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Limited in Statistics</a:t>
                      </a:r>
                      <a:endParaRPr>
                        <a:latin typeface="Times New Roman"/>
                        <a:ea typeface="Times New Roman"/>
                        <a:cs typeface="Times New Roman"/>
                        <a:sym typeface="Times New Roman"/>
                      </a:endParaRPr>
                    </a:p>
                  </a:txBody>
                  <a:tcPr marT="91425" marB="91425" marR="91425" marL="91425"/>
                </a:tc>
              </a:tr>
              <a:tr h="397875">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POCKETGUARD</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Payments,Alerts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User-friendly</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Free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Helps</a:t>
                      </a:r>
                      <a:r>
                        <a:rPr lang="en">
                          <a:latin typeface="Times New Roman"/>
                          <a:ea typeface="Times New Roman"/>
                          <a:cs typeface="Times New Roman"/>
                          <a:sym typeface="Times New Roman"/>
                        </a:rPr>
                        <a:t> in Alerts for spending</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Lacks in summary</a:t>
                      </a:r>
                      <a:endParaRPr>
                        <a:latin typeface="Times New Roman"/>
                        <a:ea typeface="Times New Roman"/>
                        <a:cs typeface="Times New Roman"/>
                        <a:sym typeface="Times New Roman"/>
                      </a:endParaRPr>
                    </a:p>
                  </a:txBody>
                  <a:tcPr marT="91425" marB="91425" marR="91425" marL="91425"/>
                </a:tc>
              </a:tr>
              <a:tr h="473000">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GOODBUDGET</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Payment tracking</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Easy</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Free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Popular for money transfers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Doesn't handle rent scheduling</a:t>
                      </a:r>
                      <a:endParaRPr>
                        <a:latin typeface="Times New Roman"/>
                        <a:ea typeface="Times New Roman"/>
                        <a:cs typeface="Times New Roman"/>
                        <a:sym typeface="Times New Roman"/>
                      </a:endParaRPr>
                    </a:p>
                  </a:txBody>
                  <a:tcPr marT="91425" marB="91425" marR="91425" marL="91425"/>
                </a:tc>
              </a:tr>
              <a:tr h="473000">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WALLY</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Alerts and syncing</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Flexible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Free/$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Great for Syncing the data</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Not tailored Budget Goals</a:t>
                      </a:r>
                      <a:endParaRPr>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BUSINESS POTENTIAL</a:t>
            </a:r>
            <a:endParaRPr>
              <a:latin typeface="Times New Roman"/>
              <a:ea typeface="Times New Roman"/>
              <a:cs typeface="Times New Roman"/>
              <a:sym typeface="Times New Roman"/>
            </a:endParaRPr>
          </a:p>
        </p:txBody>
      </p:sp>
      <p:sp>
        <p:nvSpPr>
          <p:cNvPr id="143" name="Google Shape;143;p24"/>
          <p:cNvSpPr txBox="1"/>
          <p:nvPr>
            <p:ph idx="1" type="body"/>
          </p:nvPr>
        </p:nvSpPr>
        <p:spPr>
          <a:xfrm>
            <a:off x="109650" y="1533900"/>
            <a:ext cx="8924700" cy="3609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400">
                <a:solidFill>
                  <a:srgbClr val="000000"/>
                </a:solidFill>
                <a:latin typeface="Times New Roman"/>
                <a:ea typeface="Times New Roman"/>
                <a:cs typeface="Times New Roman"/>
                <a:sym typeface="Times New Roman"/>
              </a:rPr>
              <a:t>TARGET AUDIENCE</a:t>
            </a:r>
            <a:br>
              <a:rPr b="1" lang="en" sz="1400">
                <a:solidFill>
                  <a:srgbClr val="000000"/>
                </a:solidFill>
                <a:latin typeface="Times New Roman"/>
                <a:ea typeface="Times New Roman"/>
                <a:cs typeface="Times New Roman"/>
                <a:sym typeface="Times New Roman"/>
              </a:rPr>
            </a:br>
            <a:r>
              <a:rPr lang="en" sz="1400">
                <a:solidFill>
                  <a:srgbClr val="000000"/>
                </a:solidFill>
                <a:latin typeface="Times New Roman"/>
                <a:ea typeface="Times New Roman"/>
                <a:cs typeface="Times New Roman"/>
                <a:sym typeface="Times New Roman"/>
              </a:rPr>
              <a:t>• </a:t>
            </a:r>
            <a:r>
              <a:rPr b="1" lang="en" sz="1400">
                <a:solidFill>
                  <a:srgbClr val="000000"/>
                </a:solidFill>
                <a:latin typeface="Times New Roman"/>
                <a:ea typeface="Times New Roman"/>
                <a:cs typeface="Times New Roman"/>
                <a:sym typeface="Times New Roman"/>
              </a:rPr>
              <a:t>Primary:</a:t>
            </a:r>
            <a:r>
              <a:rPr lang="en" sz="14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Budget-conscious individuals, including students, young professionals, and solo urban dwellers using iPhones.</a:t>
            </a:r>
            <a:br>
              <a:rPr lang="en" sz="1400">
                <a:solidFill>
                  <a:srgbClr val="000000"/>
                </a:solidFill>
                <a:latin typeface="Times New Roman"/>
                <a:ea typeface="Times New Roman"/>
                <a:cs typeface="Times New Roman"/>
                <a:sym typeface="Times New Roman"/>
              </a:rPr>
            </a:br>
            <a:r>
              <a:rPr lang="en" sz="1400">
                <a:solidFill>
                  <a:srgbClr val="000000"/>
                </a:solidFill>
                <a:latin typeface="Times New Roman"/>
                <a:ea typeface="Times New Roman"/>
                <a:cs typeface="Times New Roman"/>
                <a:sym typeface="Times New Roman"/>
              </a:rPr>
              <a:t>• </a:t>
            </a:r>
            <a:r>
              <a:rPr b="1" lang="en" sz="1400">
                <a:solidFill>
                  <a:srgbClr val="000000"/>
                </a:solidFill>
                <a:latin typeface="Times New Roman"/>
                <a:ea typeface="Times New Roman"/>
                <a:cs typeface="Times New Roman"/>
                <a:sym typeface="Times New Roman"/>
              </a:rPr>
              <a:t>Secondary:</a:t>
            </a:r>
            <a:r>
              <a:rPr lang="en" sz="14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Busy professionals, freelancers, and small families looking for simple, mobile-first financial tracking tools.</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400">
                <a:solidFill>
                  <a:srgbClr val="000000"/>
                </a:solidFill>
                <a:latin typeface="Times New Roman"/>
                <a:ea typeface="Times New Roman"/>
                <a:cs typeface="Times New Roman"/>
                <a:sym typeface="Times New Roman"/>
              </a:rPr>
              <a:t>GAP ANALYSIS</a:t>
            </a:r>
            <a:br>
              <a:rPr b="1" lang="en" sz="1400">
                <a:solidFill>
                  <a:srgbClr val="000000"/>
                </a:solidFill>
                <a:latin typeface="Times New Roman"/>
                <a:ea typeface="Times New Roman"/>
                <a:cs typeface="Times New Roman"/>
                <a:sym typeface="Times New Roman"/>
              </a:rPr>
            </a:br>
            <a:r>
              <a:rPr lang="en" sz="14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Most existing apps are overly complex or offer limited free features, creating barriers for casual users.Lack of real-time, customizable budget alerts tailored to individual spending behavior.Few iOS-native apps offer a seamless, intuitive user experience with both manual and automated tracking.</a:t>
            </a:r>
            <a:r>
              <a:rPr lang="en" sz="1400">
                <a:solidFill>
                  <a:srgbClr val="000000"/>
                </a:solidFill>
                <a:latin typeface="Times New Roman"/>
                <a:ea typeface="Times New Roman"/>
                <a:cs typeface="Times New Roman"/>
                <a:sym typeface="Times New Roman"/>
              </a:rPr>
              <a:t>.</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 sz="1400">
                <a:solidFill>
                  <a:srgbClr val="000000"/>
                </a:solidFill>
                <a:latin typeface="Times New Roman"/>
                <a:ea typeface="Times New Roman"/>
                <a:cs typeface="Times New Roman"/>
                <a:sym typeface="Times New Roman"/>
              </a:rPr>
              <a:t>MARKET SIZE</a:t>
            </a:r>
            <a:br>
              <a:rPr b="1" lang="en" sz="1400">
                <a:solidFill>
                  <a:srgbClr val="000000"/>
                </a:solidFill>
                <a:latin typeface="Times New Roman"/>
                <a:ea typeface="Times New Roman"/>
                <a:cs typeface="Times New Roman"/>
                <a:sym typeface="Times New Roman"/>
              </a:rPr>
            </a:br>
            <a:r>
              <a:rPr lang="en" sz="1400">
                <a:solidFill>
                  <a:srgbClr val="000000"/>
                </a:solidFill>
                <a:latin typeface="Times New Roman"/>
                <a:ea typeface="Times New Roman"/>
                <a:cs typeface="Times New Roman"/>
                <a:sym typeface="Times New Roman"/>
              </a:rPr>
              <a:t>• </a:t>
            </a:r>
            <a:r>
              <a:rPr b="1" lang="en" sz="1400">
                <a:solidFill>
                  <a:srgbClr val="000000"/>
                </a:solidFill>
                <a:latin typeface="Times New Roman"/>
                <a:ea typeface="Times New Roman"/>
                <a:cs typeface="Times New Roman"/>
                <a:sym typeface="Times New Roman"/>
              </a:rPr>
              <a:t>i</a:t>
            </a:r>
            <a:r>
              <a:rPr lang="en" sz="1400">
                <a:solidFill>
                  <a:srgbClr val="000000"/>
                </a:solidFill>
                <a:latin typeface="Times New Roman"/>
                <a:ea typeface="Times New Roman"/>
                <a:cs typeface="Times New Roman"/>
                <a:sym typeface="Times New Roman"/>
              </a:rPr>
              <a:t>OS users actively seeking personal finance tools: Over 200 million globally.</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4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Budget-conscious users in Gen Z and Millennials: Approx. 80–100 million globally</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lang="en" sz="1100">
                <a:solidFill>
                  <a:srgbClr val="000000"/>
                </a:solidFill>
                <a:latin typeface="Arial"/>
                <a:ea typeface="Arial"/>
                <a:cs typeface="Arial"/>
                <a:sym typeface="Arial"/>
              </a:rPr>
              <a:t>.</a:t>
            </a:r>
            <a:r>
              <a:rPr lang="en" sz="14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Global personal finance app market: Expected to reach $1.6 billion by 2026, growing at 5.7% CAGR.</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400">
              <a:latin typeface="Times New Roman"/>
              <a:ea typeface="Times New Roman"/>
              <a:cs typeface="Times New Roman"/>
              <a:sym typeface="Times New Roman"/>
            </a:endParaRPr>
          </a:p>
        </p:txBody>
      </p:sp>
      <p:pic>
        <p:nvPicPr>
          <p:cNvPr id="144" name="Google Shape;144;p24"/>
          <p:cNvPicPr preferRelativeResize="0"/>
          <p:nvPr/>
        </p:nvPicPr>
        <p:blipFill>
          <a:blip r:embed="rId3">
            <a:alphaModFix/>
          </a:blip>
          <a:stretch>
            <a:fillRect/>
          </a:stretch>
        </p:blipFill>
        <p:spPr>
          <a:xfrm>
            <a:off x="7111123" y="108750"/>
            <a:ext cx="1884026" cy="1814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USER PAIN POINTS </a:t>
            </a:r>
            <a:endParaRPr>
              <a:latin typeface="Times New Roman"/>
              <a:ea typeface="Times New Roman"/>
              <a:cs typeface="Times New Roman"/>
              <a:sym typeface="Times New Roman"/>
            </a:endParaRPr>
          </a:p>
        </p:txBody>
      </p:sp>
      <p:sp>
        <p:nvSpPr>
          <p:cNvPr id="150" name="Google Shape;150;p25"/>
          <p:cNvSpPr txBox="1"/>
          <p:nvPr>
            <p:ph idx="1" type="body"/>
          </p:nvPr>
        </p:nvSpPr>
        <p:spPr>
          <a:xfrm>
            <a:off x="252475" y="1851225"/>
            <a:ext cx="3999900" cy="3489900"/>
          </a:xfrm>
          <a:prstGeom prst="rect">
            <a:avLst/>
          </a:prstGeom>
        </p:spPr>
        <p:txBody>
          <a:bodyPr anchorCtr="0" anchor="t" bIns="91425" lIns="91425" spcFirstLastPara="1" rIns="91425" wrap="square" tIns="91425">
            <a:noAutofit/>
          </a:bodyPr>
          <a:lstStyle/>
          <a:p>
            <a:pPr indent="-323850" lvl="0" marL="457200" rtl="0" algn="just">
              <a:lnSpc>
                <a:spcPct val="20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Inconsistent Expense Tracking</a:t>
            </a:r>
            <a:endParaRPr sz="1500">
              <a:solidFill>
                <a:srgbClr val="000000"/>
              </a:solidFill>
              <a:latin typeface="Times New Roman"/>
              <a:ea typeface="Times New Roman"/>
              <a:cs typeface="Times New Roman"/>
              <a:sym typeface="Times New Roman"/>
            </a:endParaRPr>
          </a:p>
          <a:p>
            <a:pPr indent="-323850" lvl="0" marL="457200" rtl="0" algn="just">
              <a:lnSpc>
                <a:spcPct val="20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Lack of Real-Time Budget Alerts</a:t>
            </a:r>
            <a:endParaRPr sz="1500">
              <a:solidFill>
                <a:srgbClr val="000000"/>
              </a:solidFill>
              <a:latin typeface="Times New Roman"/>
              <a:ea typeface="Times New Roman"/>
              <a:cs typeface="Times New Roman"/>
              <a:sym typeface="Times New Roman"/>
            </a:endParaRPr>
          </a:p>
          <a:p>
            <a:pPr indent="-323850" lvl="0" marL="457200" rtl="0" algn="just">
              <a:lnSpc>
                <a:spcPct val="20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Overcomplicated Interfaces</a:t>
            </a:r>
            <a:endParaRPr sz="1500">
              <a:solidFill>
                <a:srgbClr val="000000"/>
              </a:solidFill>
              <a:latin typeface="Times New Roman"/>
              <a:ea typeface="Times New Roman"/>
              <a:cs typeface="Times New Roman"/>
              <a:sym typeface="Times New Roman"/>
            </a:endParaRPr>
          </a:p>
          <a:p>
            <a:pPr indent="-323850" lvl="0" marL="457200" rtl="0" algn="just">
              <a:lnSpc>
                <a:spcPct val="20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Difficulty Understanding Spending Habits</a:t>
            </a:r>
            <a:endParaRPr sz="1500">
              <a:solidFill>
                <a:srgbClr val="000000"/>
              </a:solidFill>
              <a:latin typeface="Times New Roman"/>
              <a:ea typeface="Times New Roman"/>
              <a:cs typeface="Times New Roman"/>
              <a:sym typeface="Times New Roman"/>
            </a:endParaRPr>
          </a:p>
        </p:txBody>
      </p:sp>
      <p:sp>
        <p:nvSpPr>
          <p:cNvPr id="151" name="Google Shape;151;p25"/>
          <p:cNvSpPr txBox="1"/>
          <p:nvPr>
            <p:ph idx="2" type="body"/>
          </p:nvPr>
        </p:nvSpPr>
        <p:spPr>
          <a:xfrm>
            <a:off x="4832425" y="1851225"/>
            <a:ext cx="3999900" cy="3076200"/>
          </a:xfrm>
          <a:prstGeom prst="rect">
            <a:avLst/>
          </a:prstGeom>
        </p:spPr>
        <p:txBody>
          <a:bodyPr anchorCtr="0" anchor="t" bIns="91425" lIns="91425" spcFirstLastPara="1" rIns="91425" wrap="square" tIns="91425">
            <a:noAutofit/>
          </a:bodyPr>
          <a:lstStyle/>
          <a:p>
            <a:pPr indent="-323850" lvl="0" marL="457200" rtl="0" algn="just">
              <a:lnSpc>
                <a:spcPct val="20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No Personalized Budget Recommendations</a:t>
            </a:r>
            <a:endParaRPr sz="1500">
              <a:solidFill>
                <a:srgbClr val="000000"/>
              </a:solidFill>
              <a:latin typeface="Times New Roman"/>
              <a:ea typeface="Times New Roman"/>
              <a:cs typeface="Times New Roman"/>
              <a:sym typeface="Times New Roman"/>
            </a:endParaRPr>
          </a:p>
          <a:p>
            <a:pPr indent="-323850" lvl="0" marL="457200" rtl="0" algn="just">
              <a:lnSpc>
                <a:spcPct val="20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Limited Free Features in Existing Apps</a:t>
            </a:r>
            <a:endParaRPr sz="1500">
              <a:solidFill>
                <a:srgbClr val="000000"/>
              </a:solidFill>
              <a:latin typeface="Times New Roman"/>
              <a:ea typeface="Times New Roman"/>
              <a:cs typeface="Times New Roman"/>
              <a:sym typeface="Times New Roman"/>
            </a:endParaRPr>
          </a:p>
          <a:p>
            <a:pPr indent="-323850" lvl="0" marL="457200" rtl="0" algn="just">
              <a:lnSpc>
                <a:spcPct val="20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Lack of Visual Spending Insights</a:t>
            </a:r>
            <a:endParaRPr sz="1500">
              <a:solidFill>
                <a:srgbClr val="000000"/>
              </a:solidFill>
              <a:latin typeface="Times New Roman"/>
              <a:ea typeface="Times New Roman"/>
              <a:cs typeface="Times New Roman"/>
              <a:sym typeface="Times New Roman"/>
            </a:endParaRPr>
          </a:p>
          <a:p>
            <a:pPr indent="-323850" lvl="0" marL="457200" rtl="0" algn="just">
              <a:lnSpc>
                <a:spcPct val="20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No Admin reviewing.</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IDEATION ALTERNATIVES</a:t>
            </a:r>
            <a:endParaRPr>
              <a:latin typeface="Times New Roman"/>
              <a:ea typeface="Times New Roman"/>
              <a:cs typeface="Times New Roman"/>
              <a:sym typeface="Times New Roman"/>
            </a:endParaRPr>
          </a:p>
        </p:txBody>
      </p:sp>
      <p:sp>
        <p:nvSpPr>
          <p:cNvPr id="157" name="Google Shape;157;p26"/>
          <p:cNvSpPr txBox="1"/>
          <p:nvPr>
            <p:ph idx="1" type="body"/>
          </p:nvPr>
        </p:nvSpPr>
        <p:spPr>
          <a:xfrm>
            <a:off x="311700" y="1505700"/>
            <a:ext cx="8476800" cy="3500700"/>
          </a:xfrm>
          <a:prstGeom prst="rect">
            <a:avLst/>
          </a:prstGeom>
        </p:spPr>
        <p:txBody>
          <a:bodyPr anchorCtr="0" anchor="t" bIns="91425" lIns="91425" spcFirstLastPara="1" rIns="91425" wrap="square" tIns="91425">
            <a:noAutofit/>
          </a:bodyPr>
          <a:lstStyle/>
          <a:p>
            <a:pPr indent="-323850" lvl="0" marL="457200" rtl="0" algn="just">
              <a:lnSpc>
                <a:spcPct val="130000"/>
              </a:lnSpc>
              <a:spcBef>
                <a:spcPts val="1200"/>
              </a:spcBef>
              <a:spcAft>
                <a:spcPts val="0"/>
              </a:spcAft>
              <a:buClr>
                <a:srgbClr val="000000"/>
              </a:buClr>
              <a:buSzPts val="1500"/>
              <a:buFont typeface="Times New Roman"/>
              <a:buAutoNum type="arabicPeriod"/>
            </a:pPr>
            <a:r>
              <a:rPr b="1" lang="en" sz="1500">
                <a:solidFill>
                  <a:srgbClr val="000000"/>
                </a:solidFill>
                <a:latin typeface="Times New Roman"/>
                <a:ea typeface="Times New Roman"/>
                <a:cs typeface="Times New Roman"/>
                <a:sym typeface="Times New Roman"/>
              </a:rPr>
              <a:t>Budget Alerts</a:t>
            </a:r>
            <a:r>
              <a:rPr b="1" lang="en" sz="1500">
                <a:solidFill>
                  <a:srgbClr val="000000"/>
                </a:solidFill>
                <a:latin typeface="Times New Roman"/>
                <a:ea typeface="Times New Roman"/>
                <a:cs typeface="Times New Roman"/>
                <a:sym typeface="Times New Roman"/>
              </a:rPr>
              <a:t>:</a:t>
            </a:r>
            <a:endParaRPr b="1" sz="1500">
              <a:solidFill>
                <a:srgbClr val="000000"/>
              </a:solidFill>
              <a:latin typeface="Times New Roman"/>
              <a:ea typeface="Times New Roman"/>
              <a:cs typeface="Times New Roman"/>
              <a:sym typeface="Times New Roman"/>
            </a:endParaRPr>
          </a:p>
          <a:p>
            <a:pPr indent="-323850" lvl="1" marL="914400" rtl="0" algn="just">
              <a:lnSpc>
                <a:spcPct val="130000"/>
              </a:lnSpc>
              <a:spcBef>
                <a:spcPts val="0"/>
              </a:spcBef>
              <a:spcAft>
                <a:spcPts val="0"/>
              </a:spcAft>
              <a:buClr>
                <a:srgbClr val="000000"/>
              </a:buClr>
              <a:buSzPts val="1500"/>
              <a:buFont typeface="Arial"/>
              <a:buChar char="○"/>
            </a:pPr>
            <a:r>
              <a:rPr b="1" lang="en" sz="1500">
                <a:solidFill>
                  <a:srgbClr val="000000"/>
                </a:solidFill>
                <a:latin typeface="Times New Roman"/>
                <a:ea typeface="Times New Roman"/>
                <a:cs typeface="Times New Roman"/>
                <a:sym typeface="Times New Roman"/>
              </a:rPr>
              <a:t>Alternative 1:</a:t>
            </a:r>
            <a:r>
              <a:rPr lang="en" sz="1500">
                <a:solidFill>
                  <a:srgbClr val="000000"/>
                </a:solidFill>
                <a:latin typeface="Times New Roman"/>
                <a:ea typeface="Times New Roman"/>
                <a:cs typeface="Times New Roman"/>
                <a:sym typeface="Times New Roman"/>
              </a:rPr>
              <a:t> </a:t>
            </a:r>
            <a:r>
              <a:rPr lang="en" sz="1500">
                <a:solidFill>
                  <a:srgbClr val="000000"/>
                </a:solidFill>
                <a:latin typeface="Times New Roman"/>
                <a:ea typeface="Times New Roman"/>
                <a:cs typeface="Times New Roman"/>
                <a:sym typeface="Times New Roman"/>
              </a:rPr>
              <a:t>Static monthly alerts when nearing limits.</a:t>
            </a:r>
            <a:endParaRPr sz="1500">
              <a:solidFill>
                <a:srgbClr val="000000"/>
              </a:solidFill>
              <a:latin typeface="Times New Roman"/>
              <a:ea typeface="Times New Roman"/>
              <a:cs typeface="Times New Roman"/>
              <a:sym typeface="Times New Roman"/>
            </a:endParaRPr>
          </a:p>
          <a:p>
            <a:pPr indent="-323850" lvl="1" marL="914400" rtl="0" algn="just">
              <a:lnSpc>
                <a:spcPct val="130000"/>
              </a:lnSpc>
              <a:spcBef>
                <a:spcPts val="0"/>
              </a:spcBef>
              <a:spcAft>
                <a:spcPts val="0"/>
              </a:spcAft>
              <a:buClr>
                <a:srgbClr val="000000"/>
              </a:buClr>
              <a:buSzPts val="1500"/>
              <a:buFont typeface="Arial"/>
              <a:buChar char="○"/>
            </a:pPr>
            <a:r>
              <a:rPr b="1" lang="en" sz="1500">
                <a:solidFill>
                  <a:srgbClr val="000000"/>
                </a:solidFill>
                <a:latin typeface="Times New Roman"/>
                <a:ea typeface="Times New Roman"/>
                <a:cs typeface="Times New Roman"/>
                <a:sym typeface="Times New Roman"/>
              </a:rPr>
              <a:t>Alternative 2:</a:t>
            </a:r>
            <a:r>
              <a:rPr lang="en" sz="1500">
                <a:solidFill>
                  <a:srgbClr val="000000"/>
                </a:solidFill>
                <a:latin typeface="Times New Roman"/>
                <a:ea typeface="Times New Roman"/>
                <a:cs typeface="Times New Roman"/>
                <a:sym typeface="Times New Roman"/>
              </a:rPr>
              <a:t> </a:t>
            </a:r>
            <a:r>
              <a:rPr lang="en" sz="1500">
                <a:solidFill>
                  <a:srgbClr val="000000"/>
                </a:solidFill>
                <a:latin typeface="Times New Roman"/>
                <a:ea typeface="Times New Roman"/>
                <a:cs typeface="Times New Roman"/>
                <a:sym typeface="Times New Roman"/>
              </a:rPr>
              <a:t>Dynamic, real-time notifications based on spending patterns and daily limits.</a:t>
            </a:r>
            <a:endParaRPr sz="1500">
              <a:solidFill>
                <a:srgbClr val="000000"/>
              </a:solidFill>
              <a:latin typeface="Times New Roman"/>
              <a:ea typeface="Times New Roman"/>
              <a:cs typeface="Times New Roman"/>
              <a:sym typeface="Times New Roman"/>
            </a:endParaRPr>
          </a:p>
          <a:p>
            <a:pPr indent="-323850" lvl="1" marL="914400" rtl="0" algn="just">
              <a:lnSpc>
                <a:spcPct val="130000"/>
              </a:lnSpc>
              <a:spcBef>
                <a:spcPts val="0"/>
              </a:spcBef>
              <a:spcAft>
                <a:spcPts val="0"/>
              </a:spcAft>
              <a:buClr>
                <a:srgbClr val="000000"/>
              </a:buClr>
              <a:buSzPts val="1500"/>
              <a:buFont typeface="Arial"/>
              <a:buChar char="○"/>
            </a:pPr>
            <a:r>
              <a:rPr b="1" lang="en" sz="1500">
                <a:solidFill>
                  <a:srgbClr val="000000"/>
                </a:solidFill>
                <a:latin typeface="Times New Roman"/>
                <a:ea typeface="Times New Roman"/>
                <a:cs typeface="Times New Roman"/>
                <a:sym typeface="Times New Roman"/>
              </a:rPr>
              <a:t>Chosen:</a:t>
            </a:r>
            <a:r>
              <a:rPr lang="en" sz="1500">
                <a:solidFill>
                  <a:srgbClr val="000000"/>
                </a:solidFill>
                <a:latin typeface="Times New Roman"/>
                <a:ea typeface="Times New Roman"/>
                <a:cs typeface="Times New Roman"/>
                <a:sym typeface="Times New Roman"/>
              </a:rPr>
              <a:t> </a:t>
            </a:r>
            <a:r>
              <a:rPr lang="en" sz="1500">
                <a:solidFill>
                  <a:srgbClr val="000000"/>
                </a:solidFill>
                <a:latin typeface="Times New Roman"/>
                <a:ea typeface="Times New Roman"/>
                <a:cs typeface="Times New Roman"/>
                <a:sym typeface="Times New Roman"/>
              </a:rPr>
              <a:t>Dynamic alerts for timely insights and greater user engagement.</a:t>
            </a:r>
            <a:endParaRPr sz="1500">
              <a:solidFill>
                <a:srgbClr val="000000"/>
              </a:solidFill>
              <a:latin typeface="Times New Roman"/>
              <a:ea typeface="Times New Roman"/>
              <a:cs typeface="Times New Roman"/>
              <a:sym typeface="Times New Roman"/>
            </a:endParaRPr>
          </a:p>
          <a:p>
            <a:pPr indent="-323850" lvl="0" marL="457200" rtl="0" algn="just">
              <a:lnSpc>
                <a:spcPct val="130000"/>
              </a:lnSpc>
              <a:spcBef>
                <a:spcPts val="0"/>
              </a:spcBef>
              <a:spcAft>
                <a:spcPts val="0"/>
              </a:spcAft>
              <a:buClr>
                <a:srgbClr val="000000"/>
              </a:buClr>
              <a:buSzPts val="1500"/>
              <a:buFont typeface="Times New Roman"/>
              <a:buAutoNum type="arabicPeriod"/>
            </a:pPr>
            <a:r>
              <a:rPr b="1" lang="en" sz="1500">
                <a:solidFill>
                  <a:srgbClr val="000000"/>
                </a:solidFill>
                <a:latin typeface="Times New Roman"/>
                <a:ea typeface="Times New Roman"/>
                <a:cs typeface="Times New Roman"/>
                <a:sym typeface="Times New Roman"/>
              </a:rPr>
              <a:t>Spending insights</a:t>
            </a:r>
            <a:r>
              <a:rPr b="1" lang="en" sz="1500">
                <a:solidFill>
                  <a:srgbClr val="000000"/>
                </a:solidFill>
                <a:latin typeface="Times New Roman"/>
                <a:ea typeface="Times New Roman"/>
                <a:cs typeface="Times New Roman"/>
                <a:sym typeface="Times New Roman"/>
              </a:rPr>
              <a:t>:</a:t>
            </a:r>
            <a:endParaRPr b="1" sz="1500">
              <a:solidFill>
                <a:srgbClr val="000000"/>
              </a:solidFill>
              <a:latin typeface="Times New Roman"/>
              <a:ea typeface="Times New Roman"/>
              <a:cs typeface="Times New Roman"/>
              <a:sym typeface="Times New Roman"/>
            </a:endParaRPr>
          </a:p>
          <a:p>
            <a:pPr indent="-323850" lvl="1" marL="914400" rtl="0" algn="just">
              <a:lnSpc>
                <a:spcPct val="130000"/>
              </a:lnSpc>
              <a:spcBef>
                <a:spcPts val="0"/>
              </a:spcBef>
              <a:spcAft>
                <a:spcPts val="0"/>
              </a:spcAft>
              <a:buClr>
                <a:srgbClr val="000000"/>
              </a:buClr>
              <a:buSzPts val="1500"/>
              <a:buFont typeface="Arial"/>
              <a:buChar char="○"/>
            </a:pPr>
            <a:r>
              <a:rPr b="1" lang="en" sz="1500">
                <a:solidFill>
                  <a:srgbClr val="000000"/>
                </a:solidFill>
                <a:latin typeface="Times New Roman"/>
                <a:ea typeface="Times New Roman"/>
                <a:cs typeface="Times New Roman"/>
                <a:sym typeface="Times New Roman"/>
              </a:rPr>
              <a:t>Alternative 1:</a:t>
            </a:r>
            <a:r>
              <a:rPr lang="en" sz="1500">
                <a:solidFill>
                  <a:srgbClr val="000000"/>
                </a:solidFill>
                <a:latin typeface="Times New Roman"/>
                <a:ea typeface="Times New Roman"/>
                <a:cs typeface="Times New Roman"/>
                <a:sym typeface="Times New Roman"/>
              </a:rPr>
              <a:t> </a:t>
            </a:r>
            <a:r>
              <a:rPr lang="en" sz="1500">
                <a:solidFill>
                  <a:srgbClr val="000000"/>
                </a:solidFill>
                <a:latin typeface="Times New Roman"/>
                <a:ea typeface="Times New Roman"/>
                <a:cs typeface="Times New Roman"/>
                <a:sym typeface="Times New Roman"/>
              </a:rPr>
              <a:t>Text-based summaries and charts at month-end.</a:t>
            </a:r>
            <a:endParaRPr sz="1500">
              <a:solidFill>
                <a:srgbClr val="000000"/>
              </a:solidFill>
              <a:latin typeface="Times New Roman"/>
              <a:ea typeface="Times New Roman"/>
              <a:cs typeface="Times New Roman"/>
              <a:sym typeface="Times New Roman"/>
            </a:endParaRPr>
          </a:p>
          <a:p>
            <a:pPr indent="-323850" lvl="1" marL="914400" rtl="0" algn="just">
              <a:lnSpc>
                <a:spcPct val="130000"/>
              </a:lnSpc>
              <a:spcBef>
                <a:spcPts val="0"/>
              </a:spcBef>
              <a:spcAft>
                <a:spcPts val="0"/>
              </a:spcAft>
              <a:buClr>
                <a:srgbClr val="000000"/>
              </a:buClr>
              <a:buSzPts val="1500"/>
              <a:buFont typeface="Arial"/>
              <a:buChar char="○"/>
            </a:pPr>
            <a:r>
              <a:rPr b="1" lang="en" sz="1500">
                <a:solidFill>
                  <a:srgbClr val="000000"/>
                </a:solidFill>
                <a:latin typeface="Times New Roman"/>
                <a:ea typeface="Times New Roman"/>
                <a:cs typeface="Times New Roman"/>
                <a:sym typeface="Times New Roman"/>
              </a:rPr>
              <a:t>Alternative 2:</a:t>
            </a:r>
            <a:r>
              <a:rPr lang="en" sz="1500">
                <a:solidFill>
                  <a:srgbClr val="000000"/>
                </a:solidFill>
                <a:latin typeface="Times New Roman"/>
                <a:ea typeface="Times New Roman"/>
                <a:cs typeface="Times New Roman"/>
                <a:sym typeface="Times New Roman"/>
              </a:rPr>
              <a:t> </a:t>
            </a:r>
            <a:r>
              <a:rPr lang="en" sz="1500">
                <a:solidFill>
                  <a:srgbClr val="000000"/>
                </a:solidFill>
                <a:latin typeface="Times New Roman"/>
                <a:ea typeface="Times New Roman"/>
                <a:cs typeface="Times New Roman"/>
                <a:sym typeface="Times New Roman"/>
              </a:rPr>
              <a:t>Visual dashboards with real-time updates and customizable filters.</a:t>
            </a:r>
            <a:endParaRPr sz="1500">
              <a:solidFill>
                <a:srgbClr val="000000"/>
              </a:solidFill>
              <a:latin typeface="Times New Roman"/>
              <a:ea typeface="Times New Roman"/>
              <a:cs typeface="Times New Roman"/>
              <a:sym typeface="Times New Roman"/>
            </a:endParaRPr>
          </a:p>
          <a:p>
            <a:pPr indent="-323850" lvl="1" marL="914400" rtl="0" algn="just">
              <a:lnSpc>
                <a:spcPct val="130000"/>
              </a:lnSpc>
              <a:spcBef>
                <a:spcPts val="0"/>
              </a:spcBef>
              <a:spcAft>
                <a:spcPts val="0"/>
              </a:spcAft>
              <a:buClr>
                <a:srgbClr val="000000"/>
              </a:buClr>
              <a:buSzPts val="1500"/>
              <a:buFont typeface="Arial"/>
              <a:buChar char="○"/>
            </a:pPr>
            <a:r>
              <a:rPr b="1" lang="en" sz="1500">
                <a:solidFill>
                  <a:srgbClr val="000000"/>
                </a:solidFill>
                <a:latin typeface="Times New Roman"/>
                <a:ea typeface="Times New Roman"/>
                <a:cs typeface="Times New Roman"/>
                <a:sym typeface="Times New Roman"/>
              </a:rPr>
              <a:t>Chosen:</a:t>
            </a:r>
            <a:r>
              <a:rPr lang="en" sz="1500">
                <a:solidFill>
                  <a:srgbClr val="000000"/>
                </a:solidFill>
                <a:latin typeface="Times New Roman"/>
                <a:ea typeface="Times New Roman"/>
                <a:cs typeface="Times New Roman"/>
                <a:sym typeface="Times New Roman"/>
              </a:rPr>
              <a:t> </a:t>
            </a:r>
            <a:r>
              <a:rPr lang="en" sz="1500">
                <a:solidFill>
                  <a:srgbClr val="000000"/>
                </a:solidFill>
                <a:latin typeface="Times New Roman"/>
                <a:ea typeface="Times New Roman"/>
                <a:cs typeface="Times New Roman"/>
                <a:sym typeface="Times New Roman"/>
              </a:rPr>
              <a:t>Visual dashboards for better clarity and faster decision-making.</a:t>
            </a:r>
            <a:endParaRPr sz="1500">
              <a:solidFill>
                <a:srgbClr val="000000"/>
              </a:solidFill>
              <a:latin typeface="Times New Roman"/>
              <a:ea typeface="Times New Roman"/>
              <a:cs typeface="Times New Roman"/>
              <a:sym typeface="Times New Roman"/>
            </a:endParaRPr>
          </a:p>
          <a:p>
            <a:pPr indent="0" lvl="0" marL="0" rtl="0" algn="just">
              <a:lnSpc>
                <a:spcPct val="130000"/>
              </a:lnSpc>
              <a:spcBef>
                <a:spcPts val="1200"/>
              </a:spcBef>
              <a:spcAft>
                <a:spcPts val="1200"/>
              </a:spcAft>
              <a:buNone/>
            </a:pPr>
            <a:r>
              <a:t/>
            </a:r>
            <a:endParaRPr sz="15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ITERATIONS AND LEARNINGS</a:t>
            </a:r>
            <a:endParaRPr/>
          </a:p>
        </p:txBody>
      </p:sp>
      <p:sp>
        <p:nvSpPr>
          <p:cNvPr id="163" name="Google Shape;163;p27"/>
          <p:cNvSpPr txBox="1"/>
          <p:nvPr>
            <p:ph idx="1" type="body"/>
          </p:nvPr>
        </p:nvSpPr>
        <p:spPr>
          <a:xfrm>
            <a:off x="311725" y="1370250"/>
            <a:ext cx="8520600" cy="3392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400">
                <a:solidFill>
                  <a:srgbClr val="000000"/>
                </a:solidFill>
                <a:latin typeface="Times New Roman"/>
                <a:ea typeface="Times New Roman"/>
                <a:cs typeface="Times New Roman"/>
                <a:sym typeface="Times New Roman"/>
              </a:rPr>
              <a:t>Budget Alerts</a:t>
            </a:r>
            <a:r>
              <a:rPr b="1" lang="en" sz="1400">
                <a:solidFill>
                  <a:srgbClr val="000000"/>
                </a:solidFill>
                <a:latin typeface="Times New Roman"/>
                <a:ea typeface="Times New Roman"/>
                <a:cs typeface="Times New Roman"/>
                <a:sym typeface="Times New Roman"/>
              </a:rPr>
              <a:t>:</a:t>
            </a:r>
            <a:endParaRPr b="1" sz="1400">
              <a:solidFill>
                <a:srgbClr val="000000"/>
              </a:solidFill>
              <a:latin typeface="Times New Roman"/>
              <a:ea typeface="Times New Roman"/>
              <a:cs typeface="Times New Roman"/>
              <a:sym typeface="Times New Roman"/>
            </a:endParaRPr>
          </a:p>
          <a:p>
            <a:pPr indent="-317500" lvl="0" marL="457200" rtl="0" algn="just">
              <a:spcBef>
                <a:spcPts val="1200"/>
              </a:spcBef>
              <a:spcAft>
                <a:spcPts val="0"/>
              </a:spcAft>
              <a:buClr>
                <a:srgbClr val="000000"/>
              </a:buClr>
              <a:buSzPts val="1400"/>
              <a:buFont typeface="Arial"/>
              <a:buChar char="●"/>
            </a:pPr>
            <a:r>
              <a:rPr b="1" lang="en" sz="1400">
                <a:solidFill>
                  <a:srgbClr val="000000"/>
                </a:solidFill>
                <a:latin typeface="Times New Roman"/>
                <a:ea typeface="Times New Roman"/>
                <a:cs typeface="Times New Roman"/>
                <a:sym typeface="Times New Roman"/>
              </a:rPr>
              <a:t>First Iteration:</a:t>
            </a:r>
            <a:r>
              <a:rPr lang="en" sz="1400">
                <a:solidFill>
                  <a:srgbClr val="000000"/>
                </a:solidFill>
                <a:latin typeface="Times New Roman"/>
                <a:ea typeface="Times New Roman"/>
                <a:cs typeface="Times New Roman"/>
                <a:sym typeface="Times New Roman"/>
              </a:rPr>
              <a:t>Basic monthly alerts triggered only at the end of the month.</a:t>
            </a:r>
            <a:endParaRPr sz="1400">
              <a:solidFill>
                <a:srgbClr val="000000"/>
              </a:solidFill>
              <a:latin typeface="Times New Roman"/>
              <a:ea typeface="Times New Roman"/>
              <a:cs typeface="Times New Roman"/>
              <a:sym typeface="Times New Roman"/>
            </a:endParaRPr>
          </a:p>
          <a:p>
            <a:pPr indent="-317500" lvl="0" marL="457200" rtl="0" algn="just">
              <a:spcBef>
                <a:spcPts val="0"/>
              </a:spcBef>
              <a:spcAft>
                <a:spcPts val="0"/>
              </a:spcAft>
              <a:buClr>
                <a:srgbClr val="000000"/>
              </a:buClr>
              <a:buSzPts val="1400"/>
              <a:buFont typeface="Arial"/>
              <a:buChar char="●"/>
            </a:pPr>
            <a:r>
              <a:rPr b="1" lang="en" sz="1400">
                <a:solidFill>
                  <a:srgbClr val="000000"/>
                </a:solidFill>
                <a:latin typeface="Times New Roman"/>
                <a:ea typeface="Times New Roman"/>
                <a:cs typeface="Times New Roman"/>
                <a:sym typeface="Times New Roman"/>
              </a:rPr>
              <a:t>Learning:</a:t>
            </a:r>
            <a:r>
              <a:rPr lang="en" sz="14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 Users needed timely feedback. Implemented real-time alerts when approaching category limits and daily overspending.</a:t>
            </a:r>
            <a:endParaRPr sz="14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b="1" lang="en" sz="1400">
                <a:solidFill>
                  <a:srgbClr val="000000"/>
                </a:solidFill>
                <a:latin typeface="Times New Roman"/>
                <a:ea typeface="Times New Roman"/>
                <a:cs typeface="Times New Roman"/>
                <a:sym typeface="Times New Roman"/>
              </a:rPr>
              <a:t>Spending Insights</a:t>
            </a:r>
            <a:r>
              <a:rPr b="1" lang="en" sz="1400">
                <a:solidFill>
                  <a:srgbClr val="000000"/>
                </a:solidFill>
                <a:latin typeface="Times New Roman"/>
                <a:ea typeface="Times New Roman"/>
                <a:cs typeface="Times New Roman"/>
                <a:sym typeface="Times New Roman"/>
              </a:rPr>
              <a:t>:</a:t>
            </a:r>
            <a:endParaRPr b="1" sz="1400">
              <a:solidFill>
                <a:srgbClr val="000000"/>
              </a:solidFill>
              <a:latin typeface="Times New Roman"/>
              <a:ea typeface="Times New Roman"/>
              <a:cs typeface="Times New Roman"/>
              <a:sym typeface="Times New Roman"/>
            </a:endParaRPr>
          </a:p>
          <a:p>
            <a:pPr indent="-317500" lvl="0" marL="457200" rtl="0" algn="just">
              <a:spcBef>
                <a:spcPts val="1200"/>
              </a:spcBef>
              <a:spcAft>
                <a:spcPts val="0"/>
              </a:spcAft>
              <a:buClr>
                <a:srgbClr val="000000"/>
              </a:buClr>
              <a:buSzPts val="1400"/>
              <a:buFont typeface="Arial"/>
              <a:buChar char="●"/>
            </a:pPr>
            <a:r>
              <a:rPr b="1" lang="en" sz="1400">
                <a:solidFill>
                  <a:srgbClr val="000000"/>
                </a:solidFill>
                <a:latin typeface="Times New Roman"/>
                <a:ea typeface="Times New Roman"/>
                <a:cs typeface="Times New Roman"/>
                <a:sym typeface="Times New Roman"/>
              </a:rPr>
              <a:t>First Iteration:</a:t>
            </a:r>
            <a:r>
              <a:rPr lang="en" sz="14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Displayed only monthly summaries in graphs.</a:t>
            </a:r>
            <a:endParaRPr sz="1400">
              <a:solidFill>
                <a:srgbClr val="000000"/>
              </a:solidFill>
              <a:latin typeface="Times New Roman"/>
              <a:ea typeface="Times New Roman"/>
              <a:cs typeface="Times New Roman"/>
              <a:sym typeface="Times New Roman"/>
            </a:endParaRPr>
          </a:p>
          <a:p>
            <a:pPr indent="-317500" lvl="0" marL="457200" rtl="0" algn="just">
              <a:spcBef>
                <a:spcPts val="0"/>
              </a:spcBef>
              <a:spcAft>
                <a:spcPts val="0"/>
              </a:spcAft>
              <a:buClr>
                <a:srgbClr val="000000"/>
              </a:buClr>
              <a:buSzPts val="1400"/>
              <a:buFont typeface="Arial"/>
              <a:buChar char="●"/>
            </a:pPr>
            <a:r>
              <a:rPr b="1" lang="en" sz="1400">
                <a:solidFill>
                  <a:srgbClr val="000000"/>
                </a:solidFill>
                <a:latin typeface="Times New Roman"/>
                <a:ea typeface="Times New Roman"/>
                <a:cs typeface="Times New Roman"/>
                <a:sym typeface="Times New Roman"/>
              </a:rPr>
              <a:t>Learning:</a:t>
            </a:r>
            <a:r>
              <a:rPr lang="en" sz="14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Users wanted clarity and engagement. Switched to interactive visual dashboards with pie charts, trends, and category breakdowns.</a:t>
            </a:r>
            <a:endParaRPr sz="14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b="1" lang="en" sz="1400">
                <a:solidFill>
                  <a:srgbClr val="000000"/>
                </a:solidFill>
                <a:latin typeface="Times New Roman"/>
                <a:ea typeface="Times New Roman"/>
                <a:cs typeface="Times New Roman"/>
                <a:sym typeface="Times New Roman"/>
              </a:rPr>
              <a:t>Category Management</a:t>
            </a:r>
            <a:r>
              <a:rPr b="1" lang="en" sz="1400">
                <a:solidFill>
                  <a:srgbClr val="000000"/>
                </a:solidFill>
                <a:latin typeface="Times New Roman"/>
                <a:ea typeface="Times New Roman"/>
                <a:cs typeface="Times New Roman"/>
                <a:sym typeface="Times New Roman"/>
              </a:rPr>
              <a:t>:</a:t>
            </a:r>
            <a:endParaRPr b="1" sz="1400">
              <a:solidFill>
                <a:srgbClr val="000000"/>
              </a:solidFill>
              <a:latin typeface="Times New Roman"/>
              <a:ea typeface="Times New Roman"/>
              <a:cs typeface="Times New Roman"/>
              <a:sym typeface="Times New Roman"/>
            </a:endParaRPr>
          </a:p>
          <a:p>
            <a:pPr indent="-317500" lvl="0" marL="457200" rtl="0" algn="just">
              <a:spcBef>
                <a:spcPts val="1200"/>
              </a:spcBef>
              <a:spcAft>
                <a:spcPts val="0"/>
              </a:spcAft>
              <a:buClr>
                <a:srgbClr val="000000"/>
              </a:buClr>
              <a:buSzPts val="1400"/>
              <a:buFont typeface="Arial"/>
              <a:buChar char="●"/>
            </a:pPr>
            <a:r>
              <a:rPr b="1" lang="en" sz="1400">
                <a:solidFill>
                  <a:srgbClr val="000000"/>
                </a:solidFill>
                <a:latin typeface="Times New Roman"/>
                <a:ea typeface="Times New Roman"/>
                <a:cs typeface="Times New Roman"/>
                <a:sym typeface="Times New Roman"/>
              </a:rPr>
              <a:t>First Iteration:</a:t>
            </a:r>
            <a:r>
              <a:rPr lang="en" sz="14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Only fixed categories were available</a:t>
            </a:r>
            <a:r>
              <a:rPr lang="en" sz="1400">
                <a:solidFill>
                  <a:srgbClr val="000000"/>
                </a:solidFill>
                <a:latin typeface="Times New Roman"/>
                <a:ea typeface="Times New Roman"/>
                <a:cs typeface="Times New Roman"/>
                <a:sym typeface="Times New Roman"/>
              </a:rPr>
              <a:t>.</a:t>
            </a:r>
            <a:endParaRPr sz="1400">
              <a:solidFill>
                <a:srgbClr val="000000"/>
              </a:solidFill>
              <a:latin typeface="Times New Roman"/>
              <a:ea typeface="Times New Roman"/>
              <a:cs typeface="Times New Roman"/>
              <a:sym typeface="Times New Roman"/>
            </a:endParaRPr>
          </a:p>
          <a:p>
            <a:pPr indent="-317500" lvl="0" marL="457200" rtl="0" algn="just">
              <a:spcBef>
                <a:spcPts val="0"/>
              </a:spcBef>
              <a:spcAft>
                <a:spcPts val="0"/>
              </a:spcAft>
              <a:buClr>
                <a:srgbClr val="000000"/>
              </a:buClr>
              <a:buSzPts val="1400"/>
              <a:buFont typeface="Arial"/>
              <a:buChar char="●"/>
            </a:pPr>
            <a:r>
              <a:rPr b="1" lang="en" sz="1400">
                <a:solidFill>
                  <a:srgbClr val="000000"/>
                </a:solidFill>
                <a:latin typeface="Times New Roman"/>
                <a:ea typeface="Times New Roman"/>
                <a:cs typeface="Times New Roman"/>
                <a:sym typeface="Times New Roman"/>
              </a:rPr>
              <a:t>Learning:</a:t>
            </a:r>
            <a:r>
              <a:rPr lang="en" sz="14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Users had diverse spending habits. Introduced custom category creation and editing for better personalization.</a:t>
            </a:r>
            <a:endParaRPr sz="1400">
              <a:solidFill>
                <a:srgbClr val="000000"/>
              </a:solidFill>
              <a:latin typeface="Times New Roman"/>
              <a:ea typeface="Times New Roman"/>
              <a:cs typeface="Times New Roman"/>
              <a:sym typeface="Times New Roman"/>
            </a:endParaRPr>
          </a:p>
          <a:p>
            <a:pPr indent="0" lvl="0" marL="0" rtl="0" algn="just">
              <a:spcBef>
                <a:spcPts val="1200"/>
              </a:spcBef>
              <a:spcAft>
                <a:spcPts val="12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 USABILITY STUDIES</a:t>
            </a:r>
            <a:endParaRPr>
              <a:latin typeface="Times New Roman"/>
              <a:ea typeface="Times New Roman"/>
              <a:cs typeface="Times New Roman"/>
              <a:sym typeface="Times New Roman"/>
            </a:endParaRPr>
          </a:p>
        </p:txBody>
      </p:sp>
      <p:sp>
        <p:nvSpPr>
          <p:cNvPr id="169" name="Google Shape;169;p28"/>
          <p:cNvSpPr txBox="1"/>
          <p:nvPr>
            <p:ph idx="1" type="body"/>
          </p:nvPr>
        </p:nvSpPr>
        <p:spPr>
          <a:xfrm>
            <a:off x="311700" y="1505700"/>
            <a:ext cx="8520600" cy="345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400">
                <a:solidFill>
                  <a:srgbClr val="000000"/>
                </a:solidFill>
                <a:latin typeface="Times New Roman"/>
                <a:ea typeface="Times New Roman"/>
                <a:cs typeface="Times New Roman"/>
                <a:sym typeface="Times New Roman"/>
              </a:rPr>
              <a:t>Expense Input</a:t>
            </a:r>
            <a:endParaRPr b="1" sz="1400">
              <a:solidFill>
                <a:srgbClr val="000000"/>
              </a:solidFill>
              <a:latin typeface="Times New Roman"/>
              <a:ea typeface="Times New Roman"/>
              <a:cs typeface="Times New Roman"/>
              <a:sym typeface="Times New Roman"/>
            </a:endParaRPr>
          </a:p>
          <a:p>
            <a:pPr indent="457200" lvl="0" marL="0" rtl="0" algn="l">
              <a:spcBef>
                <a:spcPts val="1200"/>
              </a:spcBef>
              <a:spcAft>
                <a:spcPts val="0"/>
              </a:spcAft>
              <a:buNone/>
            </a:pPr>
            <a:r>
              <a:rPr b="1" lang="en" sz="1400">
                <a:solidFill>
                  <a:srgbClr val="000000"/>
                </a:solidFill>
                <a:latin typeface="Times New Roman"/>
                <a:ea typeface="Times New Roman"/>
                <a:cs typeface="Times New Roman"/>
                <a:sym typeface="Times New Roman"/>
              </a:rPr>
              <a:t>Issue:</a:t>
            </a:r>
            <a:r>
              <a:rPr lang="en" sz="14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Users found adding expenses time-consuming.</a:t>
            </a:r>
            <a:endParaRPr sz="1400">
              <a:solidFill>
                <a:srgbClr val="000000"/>
              </a:solidFill>
              <a:latin typeface="Times New Roman"/>
              <a:ea typeface="Times New Roman"/>
              <a:cs typeface="Times New Roman"/>
              <a:sym typeface="Times New Roman"/>
            </a:endParaRPr>
          </a:p>
          <a:p>
            <a:pPr indent="457200" lvl="0" marL="0" rtl="0" algn="l">
              <a:spcBef>
                <a:spcPts val="1200"/>
              </a:spcBef>
              <a:spcAft>
                <a:spcPts val="0"/>
              </a:spcAft>
              <a:buNone/>
            </a:pPr>
            <a:r>
              <a:rPr b="1" lang="en" sz="1400">
                <a:solidFill>
                  <a:srgbClr val="000000"/>
                </a:solidFill>
                <a:latin typeface="Times New Roman"/>
                <a:ea typeface="Times New Roman"/>
                <a:cs typeface="Times New Roman"/>
                <a:sym typeface="Times New Roman"/>
              </a:rPr>
              <a:t>Solution:</a:t>
            </a:r>
            <a:r>
              <a:rPr lang="en" sz="14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Introduced quick-add options and auto-fill for frequent expenses to speed up the process.</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400">
                <a:solidFill>
                  <a:srgbClr val="000000"/>
                </a:solidFill>
                <a:latin typeface="Times New Roman"/>
                <a:ea typeface="Times New Roman"/>
                <a:cs typeface="Times New Roman"/>
                <a:sym typeface="Times New Roman"/>
              </a:rPr>
              <a:t>Budget Alerts</a:t>
            </a:r>
            <a:endParaRPr b="1" sz="1400">
              <a:solidFill>
                <a:srgbClr val="000000"/>
              </a:solidFill>
              <a:latin typeface="Times New Roman"/>
              <a:ea typeface="Times New Roman"/>
              <a:cs typeface="Times New Roman"/>
              <a:sym typeface="Times New Roman"/>
            </a:endParaRPr>
          </a:p>
          <a:p>
            <a:pPr indent="457200" lvl="0" marL="0" rtl="0" algn="l">
              <a:spcBef>
                <a:spcPts val="1200"/>
              </a:spcBef>
              <a:spcAft>
                <a:spcPts val="0"/>
              </a:spcAft>
              <a:buNone/>
            </a:pPr>
            <a:r>
              <a:rPr b="1" lang="en" sz="1400">
                <a:solidFill>
                  <a:srgbClr val="000000"/>
                </a:solidFill>
                <a:latin typeface="Times New Roman"/>
                <a:ea typeface="Times New Roman"/>
                <a:cs typeface="Times New Roman"/>
                <a:sym typeface="Times New Roman"/>
              </a:rPr>
              <a:t>Issue:</a:t>
            </a:r>
            <a:r>
              <a:rPr lang="en" sz="1400">
                <a:solidFill>
                  <a:srgbClr val="000000"/>
                </a:solidFill>
                <a:latin typeface="Times New Roman"/>
                <a:ea typeface="Times New Roman"/>
                <a:cs typeface="Times New Roman"/>
                <a:sym typeface="Times New Roman"/>
              </a:rPr>
              <a:t>Alerts were too generic and often ignored.</a:t>
            </a:r>
            <a:endParaRPr sz="1400">
              <a:solidFill>
                <a:srgbClr val="000000"/>
              </a:solidFill>
              <a:latin typeface="Times New Roman"/>
              <a:ea typeface="Times New Roman"/>
              <a:cs typeface="Times New Roman"/>
              <a:sym typeface="Times New Roman"/>
            </a:endParaRPr>
          </a:p>
          <a:p>
            <a:pPr indent="457200" lvl="0" marL="0" rtl="0" algn="l">
              <a:spcBef>
                <a:spcPts val="1200"/>
              </a:spcBef>
              <a:spcAft>
                <a:spcPts val="0"/>
              </a:spcAft>
              <a:buNone/>
            </a:pPr>
            <a:r>
              <a:rPr b="1" lang="en" sz="1400">
                <a:solidFill>
                  <a:srgbClr val="000000"/>
                </a:solidFill>
                <a:latin typeface="Times New Roman"/>
                <a:ea typeface="Times New Roman"/>
                <a:cs typeface="Times New Roman"/>
                <a:sym typeface="Times New Roman"/>
              </a:rPr>
              <a:t>Solution:</a:t>
            </a:r>
            <a:r>
              <a:rPr lang="en" sz="14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Made alerts more personalized and actionable based on spending behavior and category thresholds.</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400">
                <a:solidFill>
                  <a:srgbClr val="000000"/>
                </a:solidFill>
                <a:latin typeface="Times New Roman"/>
                <a:ea typeface="Times New Roman"/>
                <a:cs typeface="Times New Roman"/>
                <a:sym typeface="Times New Roman"/>
              </a:rPr>
              <a:t>Spending Overview:</a:t>
            </a:r>
            <a:endParaRPr b="1" sz="1400">
              <a:solidFill>
                <a:srgbClr val="000000"/>
              </a:solidFill>
              <a:latin typeface="Times New Roman"/>
              <a:ea typeface="Times New Roman"/>
              <a:cs typeface="Times New Roman"/>
              <a:sym typeface="Times New Roman"/>
            </a:endParaRPr>
          </a:p>
          <a:p>
            <a:pPr indent="457200" lvl="0" marL="0" rtl="0" algn="l">
              <a:spcBef>
                <a:spcPts val="0"/>
              </a:spcBef>
              <a:spcAft>
                <a:spcPts val="0"/>
              </a:spcAft>
              <a:buNone/>
            </a:pPr>
            <a:r>
              <a:rPr b="1" lang="en" sz="1400">
                <a:solidFill>
                  <a:srgbClr val="000000"/>
                </a:solidFill>
                <a:latin typeface="Times New Roman"/>
                <a:ea typeface="Times New Roman"/>
                <a:cs typeface="Times New Roman"/>
                <a:sym typeface="Times New Roman"/>
              </a:rPr>
              <a:t>Issue:</a:t>
            </a:r>
            <a:r>
              <a:rPr lang="en" sz="14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Users had difficulty understanding where their money was going.</a:t>
            </a:r>
            <a:endParaRPr sz="1400">
              <a:solidFill>
                <a:srgbClr val="000000"/>
              </a:solidFill>
              <a:latin typeface="Times New Roman"/>
              <a:ea typeface="Times New Roman"/>
              <a:cs typeface="Times New Roman"/>
              <a:sym typeface="Times New Roman"/>
            </a:endParaRPr>
          </a:p>
          <a:p>
            <a:pPr indent="457200" lvl="0" marL="0" rtl="0" algn="l">
              <a:spcBef>
                <a:spcPts val="1200"/>
              </a:spcBef>
              <a:spcAft>
                <a:spcPts val="1200"/>
              </a:spcAft>
              <a:buNone/>
            </a:pPr>
            <a:r>
              <a:rPr b="1" lang="en" sz="1400">
                <a:solidFill>
                  <a:srgbClr val="000000"/>
                </a:solidFill>
                <a:latin typeface="Times New Roman"/>
                <a:ea typeface="Times New Roman"/>
                <a:cs typeface="Times New Roman"/>
                <a:sym typeface="Times New Roman"/>
              </a:rPr>
              <a:t>Solution:</a:t>
            </a:r>
            <a:r>
              <a:rPr lang="en" sz="14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Added clear visual summaries with daily, weekly, and monthly breakdowns.</a:t>
            </a:r>
            <a:endParaRPr b="1" sz="1400">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 USABILITY STUDIES</a:t>
            </a:r>
            <a:endParaRPr>
              <a:latin typeface="Times New Roman"/>
              <a:ea typeface="Times New Roman"/>
              <a:cs typeface="Times New Roman"/>
              <a:sym typeface="Times New Roman"/>
            </a:endParaRPr>
          </a:p>
        </p:txBody>
      </p:sp>
      <p:sp>
        <p:nvSpPr>
          <p:cNvPr id="175" name="Google Shape;175;p29"/>
          <p:cNvSpPr txBox="1"/>
          <p:nvPr>
            <p:ph idx="1" type="body"/>
          </p:nvPr>
        </p:nvSpPr>
        <p:spPr>
          <a:xfrm>
            <a:off x="311700" y="1462200"/>
            <a:ext cx="8520600" cy="3457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400">
                <a:solidFill>
                  <a:srgbClr val="000000"/>
                </a:solidFill>
                <a:latin typeface="Times New Roman"/>
                <a:ea typeface="Times New Roman"/>
                <a:cs typeface="Times New Roman"/>
                <a:sym typeface="Times New Roman"/>
              </a:rPr>
              <a:t>Expense Input</a:t>
            </a:r>
            <a:endParaRPr b="1" sz="1400">
              <a:solidFill>
                <a:srgbClr val="000000"/>
              </a:solidFill>
              <a:latin typeface="Times New Roman"/>
              <a:ea typeface="Times New Roman"/>
              <a:cs typeface="Times New Roman"/>
              <a:sym typeface="Times New Roman"/>
            </a:endParaRPr>
          </a:p>
          <a:p>
            <a:pPr indent="457200" lvl="0" marL="0" rtl="0" algn="l">
              <a:spcBef>
                <a:spcPts val="1200"/>
              </a:spcBef>
              <a:spcAft>
                <a:spcPts val="0"/>
              </a:spcAft>
              <a:buNone/>
            </a:pPr>
            <a:r>
              <a:rPr b="1" lang="en" sz="1400">
                <a:solidFill>
                  <a:srgbClr val="000000"/>
                </a:solidFill>
                <a:latin typeface="Times New Roman"/>
                <a:ea typeface="Times New Roman"/>
                <a:cs typeface="Times New Roman"/>
                <a:sym typeface="Times New Roman"/>
              </a:rPr>
              <a:t>Success:</a:t>
            </a:r>
            <a:r>
              <a:rPr lang="en" sz="14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Quick-add and smart suggestions made logging expenses faster.</a:t>
            </a:r>
            <a:endParaRPr sz="1400">
              <a:solidFill>
                <a:srgbClr val="000000"/>
              </a:solidFill>
              <a:latin typeface="Times New Roman"/>
              <a:ea typeface="Times New Roman"/>
              <a:cs typeface="Times New Roman"/>
              <a:sym typeface="Times New Roman"/>
            </a:endParaRPr>
          </a:p>
          <a:p>
            <a:pPr indent="457200" lvl="0" marL="0" rtl="0" algn="l">
              <a:spcBef>
                <a:spcPts val="1200"/>
              </a:spcBef>
              <a:spcAft>
                <a:spcPts val="0"/>
              </a:spcAft>
              <a:buNone/>
            </a:pPr>
            <a:r>
              <a:rPr b="1" lang="en" sz="1400">
                <a:solidFill>
                  <a:srgbClr val="000000"/>
                </a:solidFill>
                <a:latin typeface="Times New Roman"/>
                <a:ea typeface="Times New Roman"/>
                <a:cs typeface="Times New Roman"/>
                <a:sym typeface="Times New Roman"/>
              </a:rPr>
              <a:t>Next Steps:</a:t>
            </a:r>
            <a:r>
              <a:rPr lang="en" sz="14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Introduce voice input and OCR for scanning receipts.</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400">
                <a:solidFill>
                  <a:srgbClr val="000000"/>
                </a:solidFill>
                <a:latin typeface="Times New Roman"/>
                <a:ea typeface="Times New Roman"/>
                <a:cs typeface="Times New Roman"/>
                <a:sym typeface="Times New Roman"/>
              </a:rPr>
              <a:t>Budget Alerts</a:t>
            </a:r>
            <a:endParaRPr b="1" sz="1400">
              <a:solidFill>
                <a:srgbClr val="000000"/>
              </a:solidFill>
              <a:latin typeface="Times New Roman"/>
              <a:ea typeface="Times New Roman"/>
              <a:cs typeface="Times New Roman"/>
              <a:sym typeface="Times New Roman"/>
            </a:endParaRPr>
          </a:p>
          <a:p>
            <a:pPr indent="457200" lvl="0" marL="0" rtl="0" algn="l">
              <a:spcBef>
                <a:spcPts val="1200"/>
              </a:spcBef>
              <a:spcAft>
                <a:spcPts val="0"/>
              </a:spcAft>
              <a:buNone/>
            </a:pPr>
            <a:r>
              <a:rPr b="1" lang="en" sz="1400">
                <a:solidFill>
                  <a:srgbClr val="000000"/>
                </a:solidFill>
                <a:latin typeface="Times New Roman"/>
                <a:ea typeface="Times New Roman"/>
                <a:cs typeface="Times New Roman"/>
                <a:sym typeface="Times New Roman"/>
              </a:rPr>
              <a:t>Success:</a:t>
            </a:r>
            <a:r>
              <a:rPr lang="en" sz="14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Personalized, real-time alerts helped users stay within limits</a:t>
            </a:r>
            <a:endParaRPr sz="1400">
              <a:solidFill>
                <a:srgbClr val="000000"/>
              </a:solidFill>
              <a:latin typeface="Times New Roman"/>
              <a:ea typeface="Times New Roman"/>
              <a:cs typeface="Times New Roman"/>
              <a:sym typeface="Times New Roman"/>
            </a:endParaRPr>
          </a:p>
          <a:p>
            <a:pPr indent="457200" lvl="0" marL="0" rtl="0" algn="l">
              <a:spcBef>
                <a:spcPts val="1200"/>
              </a:spcBef>
              <a:spcAft>
                <a:spcPts val="0"/>
              </a:spcAft>
              <a:buNone/>
            </a:pPr>
            <a:r>
              <a:rPr b="1" lang="en" sz="1400">
                <a:solidFill>
                  <a:srgbClr val="000000"/>
                </a:solidFill>
                <a:latin typeface="Times New Roman"/>
                <a:ea typeface="Times New Roman"/>
                <a:cs typeface="Times New Roman"/>
                <a:sym typeface="Times New Roman"/>
              </a:rPr>
              <a:t>Next Steps:</a:t>
            </a:r>
            <a:r>
              <a:rPr lang="en" sz="14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Allow users to set custom alert thresholds and quiet hours.</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400">
                <a:solidFill>
                  <a:srgbClr val="000000"/>
                </a:solidFill>
                <a:latin typeface="Times New Roman"/>
                <a:ea typeface="Times New Roman"/>
                <a:cs typeface="Times New Roman"/>
                <a:sym typeface="Times New Roman"/>
              </a:rPr>
              <a:t>Spending Overview</a:t>
            </a:r>
            <a:endParaRPr b="1" sz="1400">
              <a:solidFill>
                <a:srgbClr val="000000"/>
              </a:solidFill>
              <a:latin typeface="Times New Roman"/>
              <a:ea typeface="Times New Roman"/>
              <a:cs typeface="Times New Roman"/>
              <a:sym typeface="Times New Roman"/>
            </a:endParaRPr>
          </a:p>
          <a:p>
            <a:pPr indent="457200" lvl="0" marL="0" rtl="0" algn="l">
              <a:spcBef>
                <a:spcPts val="1200"/>
              </a:spcBef>
              <a:spcAft>
                <a:spcPts val="0"/>
              </a:spcAft>
              <a:buNone/>
            </a:pPr>
            <a:r>
              <a:rPr b="1" lang="en" sz="1400">
                <a:solidFill>
                  <a:srgbClr val="000000"/>
                </a:solidFill>
                <a:latin typeface="Times New Roman"/>
                <a:ea typeface="Times New Roman"/>
                <a:cs typeface="Times New Roman"/>
                <a:sym typeface="Times New Roman"/>
              </a:rPr>
              <a:t>Success:</a:t>
            </a:r>
            <a:r>
              <a:rPr lang="en" sz="14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Visual dashboards improved user understanding of spending habits.</a:t>
            </a:r>
            <a:endParaRPr sz="1400">
              <a:solidFill>
                <a:srgbClr val="000000"/>
              </a:solidFill>
              <a:latin typeface="Times New Roman"/>
              <a:ea typeface="Times New Roman"/>
              <a:cs typeface="Times New Roman"/>
              <a:sym typeface="Times New Roman"/>
            </a:endParaRPr>
          </a:p>
          <a:p>
            <a:pPr indent="457200" lvl="0" marL="0" rtl="0" algn="l">
              <a:spcBef>
                <a:spcPts val="1200"/>
              </a:spcBef>
              <a:spcAft>
                <a:spcPts val="0"/>
              </a:spcAft>
              <a:buNone/>
            </a:pPr>
            <a:r>
              <a:rPr b="1" lang="en" sz="1400">
                <a:solidFill>
                  <a:srgbClr val="000000"/>
                </a:solidFill>
                <a:latin typeface="Times New Roman"/>
                <a:ea typeface="Times New Roman"/>
                <a:cs typeface="Times New Roman"/>
                <a:sym typeface="Times New Roman"/>
              </a:rPr>
              <a:t>Next Steps:</a:t>
            </a:r>
            <a:r>
              <a:rPr lang="en" sz="1400">
                <a:solidFill>
                  <a:srgbClr val="000000"/>
                </a:solidFill>
                <a:latin typeface="Times New Roman"/>
                <a:ea typeface="Times New Roman"/>
                <a:cs typeface="Times New Roman"/>
                <a:sym typeface="Times New Roman"/>
              </a:rPr>
              <a:t> </a:t>
            </a:r>
            <a:r>
              <a:rPr lang="en" sz="1400">
                <a:solidFill>
                  <a:srgbClr val="000000"/>
                </a:solidFill>
                <a:latin typeface="Times New Roman"/>
                <a:ea typeface="Times New Roman"/>
                <a:cs typeface="Times New Roman"/>
                <a:sym typeface="Times New Roman"/>
              </a:rPr>
              <a:t>Add trend comparisons and savings goal progress tracking.</a:t>
            </a:r>
            <a:endParaRPr sz="1400">
              <a:solidFill>
                <a:srgbClr val="000000"/>
              </a:solidFill>
              <a:latin typeface="Times New Roman"/>
              <a:ea typeface="Times New Roman"/>
              <a:cs typeface="Times New Roman"/>
              <a:sym typeface="Times New Roman"/>
            </a:endParaRPr>
          </a:p>
          <a:p>
            <a:pPr indent="457200" lvl="0" marL="0" rtl="0" algn="l">
              <a:spcBef>
                <a:spcPts val="1200"/>
              </a:spcBef>
              <a:spcAft>
                <a:spcPts val="0"/>
              </a:spcAft>
              <a:buNone/>
            </a:pPr>
            <a:r>
              <a:t/>
            </a:r>
            <a:endParaRPr sz="1400">
              <a:solidFill>
                <a:srgbClr val="000000"/>
              </a:solidFill>
              <a:latin typeface="Times New Roman"/>
              <a:ea typeface="Times New Roman"/>
              <a:cs typeface="Times New Roman"/>
              <a:sym typeface="Times New Roman"/>
            </a:endParaRPr>
          </a:p>
          <a:p>
            <a:pPr indent="457200" lvl="0" marL="0" rtl="0" algn="l">
              <a:spcBef>
                <a:spcPts val="1200"/>
              </a:spcBef>
              <a:spcAft>
                <a:spcPts val="1200"/>
              </a:spcAft>
              <a:buNone/>
            </a:pPr>
            <a:r>
              <a:t/>
            </a:r>
            <a:endParaRPr b="1" sz="1400">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PRODUCT DESIGN MOCKUP</a:t>
            </a:r>
            <a:endParaRPr>
              <a:latin typeface="Times New Roman"/>
              <a:ea typeface="Times New Roman"/>
              <a:cs typeface="Times New Roman"/>
              <a:sym typeface="Times New Roman"/>
            </a:endParaRPr>
          </a:p>
        </p:txBody>
      </p:sp>
      <p:sp>
        <p:nvSpPr>
          <p:cNvPr id="181" name="Google Shape;181;p30"/>
          <p:cNvSpPr txBox="1"/>
          <p:nvPr>
            <p:ph idx="1" type="body"/>
          </p:nvPr>
        </p:nvSpPr>
        <p:spPr>
          <a:xfrm>
            <a:off x="311725" y="1341500"/>
            <a:ext cx="3999900" cy="37473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b="1" lang="en" sz="1400">
                <a:solidFill>
                  <a:srgbClr val="000000"/>
                </a:solidFill>
                <a:highlight>
                  <a:srgbClr val="F9CB9C"/>
                </a:highlight>
                <a:latin typeface="Times New Roman"/>
                <a:ea typeface="Times New Roman"/>
                <a:cs typeface="Times New Roman"/>
                <a:sym typeface="Times New Roman"/>
              </a:rPr>
              <a:t>PROJECT IMPACT:</a:t>
            </a:r>
            <a:endParaRPr b="1" sz="1400">
              <a:solidFill>
                <a:srgbClr val="000000"/>
              </a:solidFill>
              <a:highlight>
                <a:srgbClr val="F9CB9C"/>
              </a:highlight>
              <a:latin typeface="Times New Roman"/>
              <a:ea typeface="Times New Roman"/>
              <a:cs typeface="Times New Roman"/>
              <a:sym typeface="Times New Roman"/>
            </a:endParaRPr>
          </a:p>
          <a:p>
            <a:pPr indent="0" lvl="0" marL="0" rtl="0" algn="l">
              <a:spcBef>
                <a:spcPts val="1400"/>
              </a:spcBef>
              <a:spcAft>
                <a:spcPts val="0"/>
              </a:spcAft>
              <a:buNone/>
            </a:pPr>
            <a:r>
              <a:rPr b="1" lang="en" sz="1400">
                <a:solidFill>
                  <a:srgbClr val="000000"/>
                </a:solidFill>
                <a:latin typeface="Times New Roman"/>
                <a:ea typeface="Times New Roman"/>
                <a:cs typeface="Times New Roman"/>
                <a:sym typeface="Times New Roman"/>
              </a:rPr>
              <a:t>Enhanced Financial Awareness:</a:t>
            </a:r>
            <a:r>
              <a:rPr lang="en" sz="1400">
                <a:solidFill>
                  <a:srgbClr val="000000"/>
                </a:solidFill>
                <a:latin typeface="Times New Roman"/>
                <a:ea typeface="Times New Roman"/>
                <a:cs typeface="Times New Roman"/>
                <a:sym typeface="Times New Roman"/>
              </a:rPr>
              <a:t>Real-time tracking and alerts help users stay conscious of their spending and avoid budget overruns.</a:t>
            </a:r>
            <a:endParaRPr b="1" sz="1400">
              <a:solidFill>
                <a:srgbClr val="000000"/>
              </a:solidFill>
              <a:latin typeface="Times New Roman"/>
              <a:ea typeface="Times New Roman"/>
              <a:cs typeface="Times New Roman"/>
              <a:sym typeface="Times New Roman"/>
            </a:endParaRPr>
          </a:p>
          <a:p>
            <a:pPr indent="0" lvl="0" marL="0" rtl="0" algn="l">
              <a:spcBef>
                <a:spcPts val="1400"/>
              </a:spcBef>
              <a:spcAft>
                <a:spcPts val="0"/>
              </a:spcAft>
              <a:buNone/>
            </a:pPr>
            <a:r>
              <a:rPr b="1" lang="en" sz="1400">
                <a:solidFill>
                  <a:srgbClr val="000000"/>
                </a:solidFill>
                <a:latin typeface="Times New Roman"/>
                <a:ea typeface="Times New Roman"/>
                <a:cs typeface="Times New Roman"/>
                <a:sym typeface="Times New Roman"/>
              </a:rPr>
              <a:t>Improved Efficiency:</a:t>
            </a:r>
            <a:r>
              <a:rPr lang="en" sz="1400">
                <a:solidFill>
                  <a:srgbClr val="000000"/>
                </a:solidFill>
                <a:latin typeface="Times New Roman"/>
                <a:ea typeface="Times New Roman"/>
                <a:cs typeface="Times New Roman"/>
                <a:sym typeface="Times New Roman"/>
              </a:rPr>
              <a:t>Simplifies daily expense logging and budget monitoring, saving time and effort.</a:t>
            </a:r>
            <a:endParaRPr b="1" sz="1400">
              <a:solidFill>
                <a:srgbClr val="000000"/>
              </a:solidFill>
              <a:latin typeface="Times New Roman"/>
              <a:ea typeface="Times New Roman"/>
              <a:cs typeface="Times New Roman"/>
              <a:sym typeface="Times New Roman"/>
            </a:endParaRPr>
          </a:p>
          <a:p>
            <a:pPr indent="0" lvl="0" marL="0" rtl="0" algn="l">
              <a:spcBef>
                <a:spcPts val="1400"/>
              </a:spcBef>
              <a:spcAft>
                <a:spcPts val="0"/>
              </a:spcAft>
              <a:buNone/>
            </a:pPr>
            <a:r>
              <a:rPr b="1" lang="en" sz="1400">
                <a:solidFill>
                  <a:srgbClr val="000000"/>
                </a:solidFill>
                <a:latin typeface="Times New Roman"/>
                <a:ea typeface="Times New Roman"/>
                <a:cs typeface="Times New Roman"/>
                <a:sym typeface="Times New Roman"/>
              </a:rPr>
              <a:t>Convenience:</a:t>
            </a:r>
            <a:r>
              <a:rPr lang="en" sz="1400">
                <a:solidFill>
                  <a:srgbClr val="000000"/>
                </a:solidFill>
                <a:latin typeface="Times New Roman"/>
                <a:ea typeface="Times New Roman"/>
                <a:cs typeface="Times New Roman"/>
                <a:sym typeface="Times New Roman"/>
              </a:rPr>
              <a:t>Centralizes financial management with intuitive dashboards and customizable categories.</a:t>
            </a:r>
            <a:endParaRPr sz="1400">
              <a:solidFill>
                <a:srgbClr val="000000"/>
              </a:solidFill>
              <a:latin typeface="Times New Roman"/>
              <a:ea typeface="Times New Roman"/>
              <a:cs typeface="Times New Roman"/>
              <a:sym typeface="Times New Roman"/>
            </a:endParaRPr>
          </a:p>
          <a:p>
            <a:pPr indent="0" lvl="0" marL="0" rtl="0" algn="l">
              <a:spcBef>
                <a:spcPts val="1400"/>
              </a:spcBef>
              <a:spcAft>
                <a:spcPts val="400"/>
              </a:spcAft>
              <a:buNone/>
            </a:pPr>
            <a:r>
              <a:rPr b="1" lang="en">
                <a:solidFill>
                  <a:srgbClr val="000000"/>
                </a:solidFill>
                <a:latin typeface="Arial"/>
                <a:ea typeface="Arial"/>
                <a:cs typeface="Arial"/>
                <a:sym typeface="Arial"/>
              </a:rPr>
              <a:t>S</a:t>
            </a:r>
            <a:r>
              <a:rPr b="1" lang="en" sz="1400">
                <a:solidFill>
                  <a:srgbClr val="000000"/>
                </a:solidFill>
                <a:latin typeface="Times New Roman"/>
                <a:ea typeface="Times New Roman"/>
                <a:cs typeface="Times New Roman"/>
                <a:sym typeface="Times New Roman"/>
              </a:rPr>
              <a:t>tress Reduction:</a:t>
            </a:r>
            <a:r>
              <a:rPr lang="en" sz="1400">
                <a:solidFill>
                  <a:srgbClr val="000000"/>
                </a:solidFill>
                <a:latin typeface="Times New Roman"/>
                <a:ea typeface="Times New Roman"/>
                <a:cs typeface="Times New Roman"/>
                <a:sym typeface="Times New Roman"/>
              </a:rPr>
              <a:t>Automatic alerts and visual summaries reduce financial anxiety and support smarter decision-making.</a:t>
            </a:r>
            <a:endParaRPr b="1" sz="1400">
              <a:solidFill>
                <a:srgbClr val="000000"/>
              </a:solidFill>
              <a:latin typeface="Times New Roman"/>
              <a:ea typeface="Times New Roman"/>
              <a:cs typeface="Times New Roman"/>
              <a:sym typeface="Times New Roman"/>
            </a:endParaRPr>
          </a:p>
        </p:txBody>
      </p:sp>
      <p:sp>
        <p:nvSpPr>
          <p:cNvPr id="182" name="Google Shape;182;p30"/>
          <p:cNvSpPr txBox="1"/>
          <p:nvPr>
            <p:ph idx="2" type="body"/>
          </p:nvPr>
        </p:nvSpPr>
        <p:spPr>
          <a:xfrm>
            <a:off x="4783075" y="1341500"/>
            <a:ext cx="3999900" cy="36378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b="1" lang="en" sz="5600">
                <a:solidFill>
                  <a:srgbClr val="000000"/>
                </a:solidFill>
                <a:highlight>
                  <a:srgbClr val="F9CB9C"/>
                </a:highlight>
                <a:latin typeface="Times New Roman"/>
                <a:ea typeface="Times New Roman"/>
                <a:cs typeface="Times New Roman"/>
                <a:sym typeface="Times New Roman"/>
              </a:rPr>
              <a:t>WHAT I LEARNED:</a:t>
            </a:r>
            <a:endParaRPr b="1" sz="5600">
              <a:solidFill>
                <a:srgbClr val="000000"/>
              </a:solidFill>
              <a:highlight>
                <a:srgbClr val="F9CB9C"/>
              </a:highlight>
              <a:latin typeface="Times New Roman"/>
              <a:ea typeface="Times New Roman"/>
              <a:cs typeface="Times New Roman"/>
              <a:sym typeface="Times New Roman"/>
            </a:endParaRPr>
          </a:p>
          <a:p>
            <a:pPr indent="0" lvl="0" marL="0" rtl="0" algn="l">
              <a:spcBef>
                <a:spcPts val="1400"/>
              </a:spcBef>
              <a:spcAft>
                <a:spcPts val="0"/>
              </a:spcAft>
              <a:buNone/>
            </a:pPr>
            <a:r>
              <a:rPr b="1" lang="en" sz="5600">
                <a:solidFill>
                  <a:srgbClr val="000000"/>
                </a:solidFill>
                <a:latin typeface="Times New Roman"/>
                <a:ea typeface="Times New Roman"/>
                <a:cs typeface="Times New Roman"/>
                <a:sym typeface="Times New Roman"/>
              </a:rPr>
              <a:t>User-Centered Design:</a:t>
            </a:r>
            <a:r>
              <a:rPr lang="en" sz="5600">
                <a:solidFill>
                  <a:srgbClr val="000000"/>
                </a:solidFill>
                <a:latin typeface="Times New Roman"/>
                <a:ea typeface="Times New Roman"/>
                <a:cs typeface="Times New Roman"/>
                <a:sym typeface="Times New Roman"/>
              </a:rPr>
              <a:t>Focused on creating features that align with users' financial habits and daily routines.</a:t>
            </a:r>
            <a:endParaRPr sz="5600">
              <a:solidFill>
                <a:srgbClr val="000000"/>
              </a:solidFill>
              <a:latin typeface="Times New Roman"/>
              <a:ea typeface="Times New Roman"/>
              <a:cs typeface="Times New Roman"/>
              <a:sym typeface="Times New Roman"/>
            </a:endParaRPr>
          </a:p>
          <a:p>
            <a:pPr indent="0" lvl="0" marL="0" rtl="0" algn="l">
              <a:spcBef>
                <a:spcPts val="1400"/>
              </a:spcBef>
              <a:spcAft>
                <a:spcPts val="0"/>
              </a:spcAft>
              <a:buNone/>
            </a:pPr>
            <a:r>
              <a:rPr b="1" lang="en" sz="5600">
                <a:solidFill>
                  <a:srgbClr val="000000"/>
                </a:solidFill>
                <a:latin typeface="Times New Roman"/>
                <a:ea typeface="Times New Roman"/>
                <a:cs typeface="Times New Roman"/>
                <a:sym typeface="Times New Roman"/>
              </a:rPr>
              <a:t>Simplicity and Clarity:</a:t>
            </a:r>
            <a:r>
              <a:rPr lang="en" sz="5600">
                <a:solidFill>
                  <a:srgbClr val="000000"/>
                </a:solidFill>
                <a:latin typeface="Times New Roman"/>
                <a:ea typeface="Times New Roman"/>
                <a:cs typeface="Times New Roman"/>
                <a:sym typeface="Times New Roman"/>
              </a:rPr>
              <a:t>Clean, intuitive interface ensures easy navigation and quick expense logging.</a:t>
            </a:r>
            <a:endParaRPr sz="5600">
              <a:solidFill>
                <a:srgbClr val="000000"/>
              </a:solidFill>
              <a:latin typeface="Times New Roman"/>
              <a:ea typeface="Times New Roman"/>
              <a:cs typeface="Times New Roman"/>
              <a:sym typeface="Times New Roman"/>
            </a:endParaRPr>
          </a:p>
          <a:p>
            <a:pPr indent="0" lvl="0" marL="0" rtl="0" algn="l">
              <a:spcBef>
                <a:spcPts val="1400"/>
              </a:spcBef>
              <a:spcAft>
                <a:spcPts val="0"/>
              </a:spcAft>
              <a:buNone/>
            </a:pPr>
            <a:r>
              <a:rPr b="1" lang="en" sz="5600">
                <a:solidFill>
                  <a:srgbClr val="000000"/>
                </a:solidFill>
                <a:latin typeface="Times New Roman"/>
                <a:ea typeface="Times New Roman"/>
                <a:cs typeface="Times New Roman"/>
                <a:sym typeface="Times New Roman"/>
              </a:rPr>
              <a:t>Iterative Process:</a:t>
            </a:r>
            <a:r>
              <a:rPr lang="en" sz="5600">
                <a:solidFill>
                  <a:srgbClr val="000000"/>
                </a:solidFill>
                <a:latin typeface="Times New Roman"/>
                <a:ea typeface="Times New Roman"/>
                <a:cs typeface="Times New Roman"/>
                <a:sym typeface="Times New Roman"/>
              </a:rPr>
              <a:t>Regular updates based on user feedback to continuously enhance functionality.</a:t>
            </a:r>
            <a:endParaRPr sz="5600">
              <a:solidFill>
                <a:srgbClr val="000000"/>
              </a:solidFill>
              <a:latin typeface="Times New Roman"/>
              <a:ea typeface="Times New Roman"/>
              <a:cs typeface="Times New Roman"/>
              <a:sym typeface="Times New Roman"/>
            </a:endParaRPr>
          </a:p>
          <a:p>
            <a:pPr indent="0" lvl="0" marL="0" rtl="0" algn="l">
              <a:spcBef>
                <a:spcPts val="1400"/>
              </a:spcBef>
              <a:spcAft>
                <a:spcPts val="0"/>
              </a:spcAft>
              <a:buNone/>
            </a:pPr>
            <a:r>
              <a:rPr b="1" lang="en" sz="5600">
                <a:solidFill>
                  <a:srgbClr val="000000"/>
                </a:solidFill>
                <a:latin typeface="Times New Roman"/>
                <a:ea typeface="Times New Roman"/>
                <a:cs typeface="Times New Roman"/>
                <a:sym typeface="Times New Roman"/>
              </a:rPr>
              <a:t>Focused Functionality:</a:t>
            </a:r>
            <a:r>
              <a:rPr lang="en" sz="5600">
                <a:solidFill>
                  <a:srgbClr val="000000"/>
                </a:solidFill>
                <a:latin typeface="Times New Roman"/>
                <a:ea typeface="Times New Roman"/>
                <a:cs typeface="Times New Roman"/>
                <a:sym typeface="Times New Roman"/>
              </a:rPr>
              <a:t>Streamlined tools for expense tracking, budgeting, and insights—all in one app.</a:t>
            </a:r>
            <a:endParaRPr sz="5600">
              <a:solidFill>
                <a:srgbClr val="000000"/>
              </a:solidFill>
              <a:latin typeface="Times New Roman"/>
              <a:ea typeface="Times New Roman"/>
              <a:cs typeface="Times New Roman"/>
              <a:sym typeface="Times New Roman"/>
            </a:endParaRPr>
          </a:p>
          <a:p>
            <a:pPr indent="0" lvl="0" marL="0" rtl="0" algn="l">
              <a:spcBef>
                <a:spcPts val="1400"/>
              </a:spcBef>
              <a:spcAft>
                <a:spcPts val="0"/>
              </a:spcAft>
              <a:buNone/>
            </a:pPr>
            <a:r>
              <a:rPr b="1" lang="en" sz="5600">
                <a:solidFill>
                  <a:srgbClr val="000000"/>
                </a:solidFill>
                <a:latin typeface="Times New Roman"/>
                <a:ea typeface="Times New Roman"/>
                <a:cs typeface="Times New Roman"/>
                <a:sym typeface="Times New Roman"/>
              </a:rPr>
              <a:t>Testing and Feedback Integration:</a:t>
            </a:r>
            <a:r>
              <a:rPr lang="en" sz="5600">
                <a:solidFill>
                  <a:srgbClr val="000000"/>
                </a:solidFill>
                <a:latin typeface="Times New Roman"/>
                <a:ea typeface="Times New Roman"/>
                <a:cs typeface="Times New Roman"/>
                <a:sym typeface="Times New Roman"/>
              </a:rPr>
              <a:t>User testing and data-driven insights guide improvements for a seamless experience.</a:t>
            </a:r>
            <a:endParaRPr sz="56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b="1" sz="3500">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PATENT</a:t>
            </a:r>
            <a:endParaRPr>
              <a:latin typeface="Times New Roman"/>
              <a:ea typeface="Times New Roman"/>
              <a:cs typeface="Times New Roman"/>
              <a:sym typeface="Times New Roman"/>
            </a:endParaRPr>
          </a:p>
        </p:txBody>
      </p:sp>
      <p:sp>
        <p:nvSpPr>
          <p:cNvPr id="188" name="Google Shape;188;p31"/>
          <p:cNvSpPr txBox="1"/>
          <p:nvPr>
            <p:ph idx="1" type="body"/>
          </p:nvPr>
        </p:nvSpPr>
        <p:spPr>
          <a:xfrm>
            <a:off x="311700" y="1353300"/>
            <a:ext cx="8520600" cy="307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52"/>
              <a:buNone/>
            </a:pPr>
            <a:r>
              <a:rPr b="1" lang="en" sz="1607">
                <a:solidFill>
                  <a:srgbClr val="000000"/>
                </a:solidFill>
                <a:latin typeface="Times New Roman"/>
                <a:ea typeface="Times New Roman"/>
                <a:cs typeface="Times New Roman"/>
                <a:sym typeface="Times New Roman"/>
              </a:rPr>
              <a:t>Unique Features:</a:t>
            </a:r>
            <a:endParaRPr b="1" sz="1607">
              <a:solidFill>
                <a:srgbClr val="000000"/>
              </a:solidFill>
              <a:latin typeface="Times New Roman"/>
              <a:ea typeface="Times New Roman"/>
              <a:cs typeface="Times New Roman"/>
              <a:sym typeface="Times New Roman"/>
            </a:endParaRPr>
          </a:p>
          <a:p>
            <a:pPr indent="-298450" lvl="0" marL="457200" rtl="0" algn="just">
              <a:lnSpc>
                <a:spcPct val="100000"/>
              </a:lnSpc>
              <a:spcBef>
                <a:spcPts val="1200"/>
              </a:spcBef>
              <a:spcAft>
                <a:spcPts val="0"/>
              </a:spcAft>
              <a:buClr>
                <a:srgbClr val="000000"/>
              </a:buClr>
              <a:buSzPts val="1100"/>
              <a:buFont typeface="Arial"/>
              <a:buChar char="●"/>
            </a:pPr>
            <a:r>
              <a:rPr b="1" lang="en" sz="1400">
                <a:solidFill>
                  <a:srgbClr val="000000"/>
                </a:solidFill>
                <a:latin typeface="Times New Roman"/>
                <a:ea typeface="Times New Roman"/>
                <a:cs typeface="Times New Roman"/>
                <a:sym typeface="Times New Roman"/>
              </a:rPr>
              <a:t>Auto-Categorization of Expenses: </a:t>
            </a:r>
            <a:r>
              <a:rPr lang="en" sz="1400">
                <a:solidFill>
                  <a:srgbClr val="000000"/>
                </a:solidFill>
                <a:latin typeface="Times New Roman"/>
                <a:ea typeface="Times New Roman"/>
                <a:cs typeface="Times New Roman"/>
                <a:sym typeface="Times New Roman"/>
              </a:rPr>
              <a:t>Uses AI/ML to recognize and categorize expenses instantly without manual tagging.</a:t>
            </a:r>
            <a:endParaRPr sz="1400">
              <a:solidFill>
                <a:srgbClr val="000000"/>
              </a:solidFill>
              <a:latin typeface="Times New Roman"/>
              <a:ea typeface="Times New Roman"/>
              <a:cs typeface="Times New Roman"/>
              <a:sym typeface="Times New Roman"/>
            </a:endParaRPr>
          </a:p>
          <a:p>
            <a:pPr indent="-298450" lvl="0" marL="457200" rtl="0" algn="just">
              <a:lnSpc>
                <a:spcPct val="200000"/>
              </a:lnSpc>
              <a:spcBef>
                <a:spcPts val="1000"/>
              </a:spcBef>
              <a:spcAft>
                <a:spcPts val="0"/>
              </a:spcAft>
              <a:buClr>
                <a:srgbClr val="000000"/>
              </a:buClr>
              <a:buSzPts val="1100"/>
              <a:buFont typeface="Arial"/>
              <a:buChar char="●"/>
            </a:pPr>
            <a:r>
              <a:rPr b="1" lang="en" sz="1400">
                <a:solidFill>
                  <a:srgbClr val="000000"/>
                </a:solidFill>
                <a:latin typeface="Times New Roman"/>
                <a:ea typeface="Times New Roman"/>
                <a:cs typeface="Times New Roman"/>
                <a:sym typeface="Times New Roman"/>
              </a:rPr>
              <a:t>Smart Budget Analysis: </a:t>
            </a:r>
            <a:r>
              <a:rPr lang="en" sz="1400">
                <a:solidFill>
                  <a:srgbClr val="000000"/>
                </a:solidFill>
                <a:latin typeface="Times New Roman"/>
                <a:ea typeface="Times New Roman"/>
                <a:cs typeface="Times New Roman"/>
                <a:sym typeface="Times New Roman"/>
              </a:rPr>
              <a:t>Predicts overspending and recommends adjustments.</a:t>
            </a:r>
            <a:endParaRPr sz="1400">
              <a:solidFill>
                <a:srgbClr val="000000"/>
              </a:solidFill>
              <a:latin typeface="Times New Roman"/>
              <a:ea typeface="Times New Roman"/>
              <a:cs typeface="Times New Roman"/>
              <a:sym typeface="Times New Roman"/>
            </a:endParaRPr>
          </a:p>
          <a:p>
            <a:pPr indent="-298450" lvl="0" marL="457200" rtl="0" algn="just">
              <a:lnSpc>
                <a:spcPct val="200000"/>
              </a:lnSpc>
              <a:spcBef>
                <a:spcPts val="0"/>
              </a:spcBef>
              <a:spcAft>
                <a:spcPts val="0"/>
              </a:spcAft>
              <a:buClr>
                <a:srgbClr val="000000"/>
              </a:buClr>
              <a:buSzPts val="1100"/>
              <a:buFont typeface="Arial"/>
              <a:buChar char="●"/>
            </a:pPr>
            <a:r>
              <a:rPr b="1" lang="en" sz="1400">
                <a:solidFill>
                  <a:srgbClr val="000000"/>
                </a:solidFill>
                <a:latin typeface="Times New Roman"/>
                <a:ea typeface="Times New Roman"/>
                <a:cs typeface="Times New Roman"/>
                <a:sym typeface="Times New Roman"/>
              </a:rPr>
              <a:t>Spending Pattern Analysis: </a:t>
            </a:r>
            <a:r>
              <a:rPr lang="en" sz="1400">
                <a:solidFill>
                  <a:srgbClr val="000000"/>
                </a:solidFill>
                <a:latin typeface="Times New Roman"/>
                <a:ea typeface="Times New Roman"/>
                <a:cs typeface="Times New Roman"/>
                <a:sym typeface="Times New Roman"/>
              </a:rPr>
              <a:t>Offers real-time daily and weekly visual insights.</a:t>
            </a:r>
            <a:endParaRPr sz="1400">
              <a:solidFill>
                <a:srgbClr val="000000"/>
              </a:solidFill>
              <a:latin typeface="Times New Roman"/>
              <a:ea typeface="Times New Roman"/>
              <a:cs typeface="Times New Roman"/>
              <a:sym typeface="Times New Roman"/>
            </a:endParaRPr>
          </a:p>
          <a:p>
            <a:pPr indent="-298450" lvl="0" marL="457200" rtl="0" algn="just">
              <a:lnSpc>
                <a:spcPct val="200000"/>
              </a:lnSpc>
              <a:spcBef>
                <a:spcPts val="0"/>
              </a:spcBef>
              <a:spcAft>
                <a:spcPts val="0"/>
              </a:spcAft>
              <a:buClr>
                <a:srgbClr val="000000"/>
              </a:buClr>
              <a:buSzPts val="1100"/>
              <a:buFont typeface="Arial"/>
              <a:buChar char="●"/>
            </a:pPr>
            <a:r>
              <a:rPr b="1" lang="en" sz="1400">
                <a:solidFill>
                  <a:srgbClr val="000000"/>
                </a:solidFill>
                <a:latin typeface="Times New Roman"/>
                <a:ea typeface="Times New Roman"/>
                <a:cs typeface="Times New Roman"/>
                <a:sym typeface="Times New Roman"/>
              </a:rPr>
              <a:t>Reminders and Notifications: </a:t>
            </a:r>
            <a:r>
              <a:rPr lang="en" sz="1400">
                <a:solidFill>
                  <a:srgbClr val="000000"/>
                </a:solidFill>
                <a:latin typeface="Times New Roman"/>
                <a:ea typeface="Times New Roman"/>
                <a:cs typeface="Times New Roman"/>
                <a:sym typeface="Times New Roman"/>
              </a:rPr>
              <a:t>Alerts for unusual spending or near budget limits.</a:t>
            </a:r>
            <a:endParaRPr sz="1307">
              <a:solidFill>
                <a:srgbClr val="000000"/>
              </a:solidFill>
              <a:latin typeface="Times New Roman"/>
              <a:ea typeface="Times New Roman"/>
              <a:cs typeface="Times New Roman"/>
              <a:sym typeface="Times New Roman"/>
            </a:endParaRPr>
          </a:p>
          <a:p>
            <a:pPr indent="0" lvl="0" marL="0" rtl="0" algn="l">
              <a:spcBef>
                <a:spcPts val="1200"/>
              </a:spcBef>
              <a:spcAft>
                <a:spcPts val="1200"/>
              </a:spcAft>
              <a:buSzPts val="852"/>
              <a:buNone/>
            </a:pPr>
            <a:r>
              <a:t/>
            </a:r>
            <a:endParaRPr sz="1307">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4"/>
          <p:cNvPicPr preferRelativeResize="0"/>
          <p:nvPr/>
        </p:nvPicPr>
        <p:blipFill>
          <a:blip r:embed="rId3">
            <a:alphaModFix/>
          </a:blip>
          <a:stretch>
            <a:fillRect/>
          </a:stretch>
        </p:blipFill>
        <p:spPr>
          <a:xfrm>
            <a:off x="472489" y="88850"/>
            <a:ext cx="5143500" cy="5143500"/>
          </a:xfrm>
          <a:prstGeom prst="rect">
            <a:avLst/>
          </a:prstGeom>
          <a:noFill/>
          <a:ln>
            <a:noFill/>
          </a:ln>
        </p:spPr>
      </p:pic>
      <p:sp>
        <p:nvSpPr>
          <p:cNvPr id="72" name="Google Shape;72;p14"/>
          <p:cNvSpPr txBox="1"/>
          <p:nvPr>
            <p:ph idx="4294967295" type="ctrTitle"/>
          </p:nvPr>
        </p:nvSpPr>
        <p:spPr>
          <a:xfrm>
            <a:off x="4571997" y="2693100"/>
            <a:ext cx="3930300" cy="24504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sz="4800">
                <a:solidFill>
                  <a:srgbClr val="D9D9D9"/>
                </a:solidFill>
              </a:rPr>
              <a:t>Product </a:t>
            </a:r>
            <a:endParaRPr sz="4800">
              <a:solidFill>
                <a:srgbClr val="D9D9D9"/>
              </a:solidFill>
            </a:endParaRPr>
          </a:p>
          <a:p>
            <a:pPr indent="0" lvl="0" marL="0" rtl="0" algn="r">
              <a:spcBef>
                <a:spcPts val="0"/>
              </a:spcBef>
              <a:spcAft>
                <a:spcPts val="0"/>
              </a:spcAft>
              <a:buNone/>
            </a:pPr>
            <a:r>
              <a:rPr lang="en" sz="4800">
                <a:solidFill>
                  <a:srgbClr val="D9D9D9"/>
                </a:solidFill>
              </a:rPr>
              <a:t>Design</a:t>
            </a:r>
            <a:endParaRPr sz="4800">
              <a:solidFill>
                <a:srgbClr val="D9D9D9"/>
              </a:solidFill>
            </a:endParaRPr>
          </a:p>
          <a:p>
            <a:pPr indent="0" lvl="0" marL="0" rtl="0" algn="r">
              <a:spcBef>
                <a:spcPts val="0"/>
              </a:spcBef>
              <a:spcAft>
                <a:spcPts val="0"/>
              </a:spcAft>
              <a:buNone/>
            </a:pPr>
            <a:r>
              <a:rPr lang="en" sz="4800">
                <a:solidFill>
                  <a:srgbClr val="D9D9D9"/>
                </a:solidFill>
              </a:rPr>
              <a:t>Cycle</a:t>
            </a:r>
            <a:endParaRPr sz="4800">
              <a:solidFill>
                <a:srgbClr val="D9D9D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NEXT STEPS</a:t>
            </a:r>
            <a:endParaRPr>
              <a:latin typeface="Times New Roman"/>
              <a:ea typeface="Times New Roman"/>
              <a:cs typeface="Times New Roman"/>
              <a:sym typeface="Times New Roman"/>
            </a:endParaRPr>
          </a:p>
        </p:txBody>
      </p:sp>
      <p:sp>
        <p:nvSpPr>
          <p:cNvPr id="194" name="Google Shape;194;p32"/>
          <p:cNvSpPr txBox="1"/>
          <p:nvPr>
            <p:ph idx="1" type="body"/>
          </p:nvPr>
        </p:nvSpPr>
        <p:spPr>
          <a:xfrm>
            <a:off x="311725" y="1440775"/>
            <a:ext cx="2441700" cy="3359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just">
              <a:spcBef>
                <a:spcPts val="1200"/>
              </a:spcBef>
              <a:spcAft>
                <a:spcPts val="0"/>
              </a:spcAft>
              <a:buNone/>
            </a:pPr>
            <a:r>
              <a:rPr b="1" lang="en" sz="1400">
                <a:solidFill>
                  <a:srgbClr val="000000"/>
                </a:solidFill>
                <a:latin typeface="Times New Roman"/>
                <a:ea typeface="Times New Roman"/>
                <a:cs typeface="Times New Roman"/>
                <a:sym typeface="Times New Roman"/>
              </a:rPr>
              <a:t>Step A: Finalizing Product Design and Features</a:t>
            </a:r>
            <a:endParaRPr b="1"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400">
                <a:solidFill>
                  <a:srgbClr val="000000"/>
                </a:solidFill>
                <a:latin typeface="Times New Roman"/>
                <a:ea typeface="Times New Roman"/>
                <a:cs typeface="Times New Roman"/>
                <a:sym typeface="Times New Roman"/>
              </a:rPr>
              <a:t>Define and finalize core features including daily expense input, budget creation, real-time alerts, spending insights, and custom categories.</a:t>
            </a:r>
            <a:br>
              <a:rPr lang="en" sz="1400">
                <a:solidFill>
                  <a:srgbClr val="000000"/>
                </a:solidFill>
                <a:latin typeface="Times New Roman"/>
                <a:ea typeface="Times New Roman"/>
                <a:cs typeface="Times New Roman"/>
                <a:sym typeface="Times New Roman"/>
              </a:rPr>
            </a:br>
            <a:r>
              <a:rPr lang="en" sz="1400">
                <a:solidFill>
                  <a:srgbClr val="000000"/>
                </a:solidFill>
                <a:latin typeface="Times New Roman"/>
                <a:ea typeface="Times New Roman"/>
                <a:cs typeface="Times New Roman"/>
                <a:sym typeface="Times New Roman"/>
              </a:rPr>
              <a:t> Confirm the tech stack (Swift, Core Data)</a:t>
            </a:r>
            <a:endParaRPr sz="1400">
              <a:solidFill>
                <a:srgbClr val="000000"/>
              </a:solidFill>
              <a:latin typeface="Times New Roman"/>
              <a:ea typeface="Times New Roman"/>
              <a:cs typeface="Times New Roman"/>
              <a:sym typeface="Times New Roman"/>
            </a:endParaRPr>
          </a:p>
          <a:p>
            <a:pPr indent="0" lvl="0" marL="0" rtl="0" algn="just">
              <a:spcBef>
                <a:spcPts val="1200"/>
              </a:spcBef>
              <a:spcAft>
                <a:spcPts val="1200"/>
              </a:spcAft>
              <a:buNone/>
            </a:pPr>
            <a:r>
              <a:t/>
            </a:r>
            <a:endParaRPr sz="1400">
              <a:solidFill>
                <a:srgbClr val="000000"/>
              </a:solidFill>
              <a:latin typeface="Times New Roman"/>
              <a:ea typeface="Times New Roman"/>
              <a:cs typeface="Times New Roman"/>
              <a:sym typeface="Times New Roman"/>
            </a:endParaRPr>
          </a:p>
        </p:txBody>
      </p:sp>
      <p:sp>
        <p:nvSpPr>
          <p:cNvPr id="195" name="Google Shape;195;p32"/>
          <p:cNvSpPr txBox="1"/>
          <p:nvPr>
            <p:ph idx="1" type="body"/>
          </p:nvPr>
        </p:nvSpPr>
        <p:spPr>
          <a:xfrm>
            <a:off x="3351163" y="1440775"/>
            <a:ext cx="2441700" cy="3359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just">
              <a:spcBef>
                <a:spcPts val="1200"/>
              </a:spcBef>
              <a:spcAft>
                <a:spcPts val="0"/>
              </a:spcAft>
              <a:buNone/>
            </a:pPr>
            <a:r>
              <a:rPr b="1" lang="en" sz="1400">
                <a:solidFill>
                  <a:srgbClr val="000000"/>
                </a:solidFill>
                <a:latin typeface="Times New Roman"/>
                <a:ea typeface="Times New Roman"/>
                <a:cs typeface="Times New Roman"/>
                <a:sym typeface="Times New Roman"/>
              </a:rPr>
              <a:t>Step B: Development and Iteration</a:t>
            </a:r>
            <a:endParaRPr b="1" sz="14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lang="en" sz="1400">
                <a:solidFill>
                  <a:srgbClr val="000000"/>
                </a:solidFill>
                <a:latin typeface="Times New Roman"/>
                <a:ea typeface="Times New Roman"/>
                <a:cs typeface="Times New Roman"/>
                <a:sym typeface="Times New Roman"/>
              </a:rPr>
              <a:t>Begin coding the iOS front-end interface and back-end data management systems.</a:t>
            </a:r>
            <a:endParaRPr sz="14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lang="en" sz="1400">
                <a:solidFill>
                  <a:srgbClr val="000000"/>
                </a:solidFill>
                <a:latin typeface="Times New Roman"/>
                <a:ea typeface="Times New Roman"/>
                <a:cs typeface="Times New Roman"/>
                <a:sym typeface="Times New Roman"/>
              </a:rPr>
              <a:t>Implement features for expense logging, budget calculations, real-time alert notifications, and spending categorization securely and efficiently.</a:t>
            </a:r>
            <a:endParaRPr sz="1400">
              <a:solidFill>
                <a:srgbClr val="000000"/>
              </a:solidFill>
              <a:latin typeface="Times New Roman"/>
              <a:ea typeface="Times New Roman"/>
              <a:cs typeface="Times New Roman"/>
              <a:sym typeface="Times New Roman"/>
            </a:endParaRPr>
          </a:p>
          <a:p>
            <a:pPr indent="0" lvl="0" marL="0" rtl="0" algn="just">
              <a:spcBef>
                <a:spcPts val="1200"/>
              </a:spcBef>
              <a:spcAft>
                <a:spcPts val="1200"/>
              </a:spcAft>
              <a:buNone/>
            </a:pPr>
            <a:r>
              <a:rPr lang="en" sz="1400">
                <a:solidFill>
                  <a:srgbClr val="000000"/>
                </a:solidFill>
                <a:latin typeface="Times New Roman"/>
                <a:ea typeface="Times New Roman"/>
                <a:cs typeface="Times New Roman"/>
                <a:sym typeface="Times New Roman"/>
              </a:rPr>
              <a:t>Integrate third-party APIs for push notifications, data syncing, and optional payment or banking services.</a:t>
            </a:r>
            <a:endParaRPr sz="1400">
              <a:solidFill>
                <a:srgbClr val="000000"/>
              </a:solidFill>
              <a:latin typeface="Times New Roman"/>
              <a:ea typeface="Times New Roman"/>
              <a:cs typeface="Times New Roman"/>
              <a:sym typeface="Times New Roman"/>
            </a:endParaRPr>
          </a:p>
        </p:txBody>
      </p:sp>
      <p:sp>
        <p:nvSpPr>
          <p:cNvPr id="196" name="Google Shape;196;p32"/>
          <p:cNvSpPr txBox="1"/>
          <p:nvPr>
            <p:ph idx="1" type="body"/>
          </p:nvPr>
        </p:nvSpPr>
        <p:spPr>
          <a:xfrm>
            <a:off x="6390625" y="1440775"/>
            <a:ext cx="2441700" cy="3359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2500" lnSpcReduction="10000"/>
          </a:bodyPr>
          <a:lstStyle/>
          <a:p>
            <a:pPr indent="0" lvl="0" marL="0" rtl="0" algn="just">
              <a:spcBef>
                <a:spcPts val="1200"/>
              </a:spcBef>
              <a:spcAft>
                <a:spcPts val="0"/>
              </a:spcAft>
              <a:buNone/>
            </a:pPr>
            <a:r>
              <a:rPr b="1" lang="en" sz="1400">
                <a:solidFill>
                  <a:srgbClr val="000000"/>
                </a:solidFill>
                <a:latin typeface="Times New Roman"/>
                <a:ea typeface="Times New Roman"/>
                <a:cs typeface="Times New Roman"/>
                <a:sym typeface="Times New Roman"/>
              </a:rPr>
              <a:t>Step C: Usability Testing and Refinements</a:t>
            </a:r>
            <a:endParaRPr b="1" sz="14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lang="en" sz="1400">
                <a:solidFill>
                  <a:srgbClr val="000000"/>
                </a:solidFill>
                <a:latin typeface="Times New Roman"/>
                <a:ea typeface="Times New Roman"/>
                <a:cs typeface="Times New Roman"/>
                <a:sym typeface="Times New Roman"/>
              </a:rPr>
              <a:t>Conduct extensive usability testing with a diverse group of users to uncover any usability issues or pain points.</a:t>
            </a:r>
            <a:endParaRPr sz="14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lang="en" sz="1400">
                <a:solidFill>
                  <a:srgbClr val="000000"/>
                </a:solidFill>
                <a:latin typeface="Times New Roman"/>
                <a:ea typeface="Times New Roman"/>
                <a:cs typeface="Times New Roman"/>
                <a:sym typeface="Times New Roman"/>
              </a:rPr>
              <a:t>Fix bugs, improve UI/UX elements, and optimize app performance based on test results.</a:t>
            </a:r>
            <a:endParaRPr sz="1400">
              <a:solidFill>
                <a:srgbClr val="000000"/>
              </a:solidFill>
              <a:latin typeface="Times New Roman"/>
              <a:ea typeface="Times New Roman"/>
              <a:cs typeface="Times New Roman"/>
              <a:sym typeface="Times New Roman"/>
            </a:endParaRPr>
          </a:p>
          <a:p>
            <a:pPr indent="0" lvl="0" marL="0" rtl="0" algn="just">
              <a:spcBef>
                <a:spcPts val="1200"/>
              </a:spcBef>
              <a:spcAft>
                <a:spcPts val="1200"/>
              </a:spcAft>
              <a:buNone/>
            </a:pPr>
            <a:r>
              <a:rPr lang="en" sz="1400">
                <a:solidFill>
                  <a:srgbClr val="000000"/>
                </a:solidFill>
                <a:latin typeface="Times New Roman"/>
                <a:ea typeface="Times New Roman"/>
                <a:cs typeface="Times New Roman"/>
                <a:sym typeface="Times New Roman"/>
              </a:rPr>
              <a:t>Gather detailed feedback on features, responsiveness, and overall user satisfaction to guide final improvements.</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FFFFFF"/>
                </a:solidFill>
                <a:latin typeface="Times New Roman"/>
                <a:ea typeface="Times New Roman"/>
                <a:cs typeface="Times New Roman"/>
                <a:sym typeface="Times New Roman"/>
              </a:rPr>
              <a:t>ISO CODES </a:t>
            </a:r>
            <a:endParaRPr>
              <a:solidFill>
                <a:srgbClr val="FFFFFF"/>
              </a:solidFill>
              <a:latin typeface="Times New Roman"/>
              <a:ea typeface="Times New Roman"/>
              <a:cs typeface="Times New Roman"/>
              <a:sym typeface="Times New Roman"/>
            </a:endParaRPr>
          </a:p>
        </p:txBody>
      </p:sp>
      <p:sp>
        <p:nvSpPr>
          <p:cNvPr id="202" name="Google Shape;202;p33"/>
          <p:cNvSpPr txBox="1"/>
          <p:nvPr>
            <p:ph idx="1" type="body"/>
          </p:nvPr>
        </p:nvSpPr>
        <p:spPr>
          <a:xfrm>
            <a:off x="311725" y="1505700"/>
            <a:ext cx="8520600" cy="35553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400">
                <a:solidFill>
                  <a:srgbClr val="000000"/>
                </a:solidFill>
                <a:latin typeface="Times New Roman"/>
                <a:ea typeface="Times New Roman"/>
                <a:cs typeface="Times New Roman"/>
                <a:sym typeface="Times New Roman"/>
              </a:rPr>
              <a:t>ISO 9001: Quality Management Systems</a:t>
            </a:r>
            <a:r>
              <a:rPr lang="en" sz="1400">
                <a:solidFill>
                  <a:srgbClr val="000000"/>
                </a:solidFill>
                <a:latin typeface="Times New Roman"/>
                <a:ea typeface="Times New Roman"/>
                <a:cs typeface="Times New Roman"/>
                <a:sym typeface="Times New Roman"/>
              </a:rPr>
              <a:t>: Ensure the app follows ISO 9001 standards for software quality, focusing on delivering a consistent, high-quality product.</a:t>
            </a:r>
            <a:endParaRPr sz="14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b="1" lang="en" sz="1400">
                <a:solidFill>
                  <a:srgbClr val="000000"/>
                </a:solidFill>
                <a:latin typeface="Times New Roman"/>
                <a:ea typeface="Times New Roman"/>
                <a:cs typeface="Times New Roman"/>
                <a:sym typeface="Times New Roman"/>
              </a:rPr>
              <a:t>ISO 27001: Information Security</a:t>
            </a:r>
            <a:r>
              <a:rPr lang="en" sz="1400">
                <a:solidFill>
                  <a:srgbClr val="000000"/>
                </a:solidFill>
                <a:latin typeface="Times New Roman"/>
                <a:ea typeface="Times New Roman"/>
                <a:cs typeface="Times New Roman"/>
                <a:sym typeface="Times New Roman"/>
              </a:rPr>
              <a:t>: Implement ISO 27001-compliant practices to ensure the secure handling of users’ personal data and payment information.</a:t>
            </a:r>
            <a:endParaRPr sz="14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b="1" lang="en" sz="1400">
                <a:solidFill>
                  <a:srgbClr val="000000"/>
                </a:solidFill>
                <a:latin typeface="Times New Roman"/>
                <a:ea typeface="Times New Roman"/>
                <a:cs typeface="Times New Roman"/>
                <a:sym typeface="Times New Roman"/>
              </a:rPr>
              <a:t>IEEE 29119:</a:t>
            </a:r>
            <a:r>
              <a:rPr lang="en" sz="1400">
                <a:solidFill>
                  <a:srgbClr val="000000"/>
                </a:solidFill>
                <a:latin typeface="Times New Roman"/>
                <a:ea typeface="Times New Roman"/>
                <a:cs typeface="Times New Roman"/>
                <a:sym typeface="Times New Roman"/>
              </a:rPr>
              <a:t> Defines best practices for thorough and effective software testing.</a:t>
            </a:r>
            <a:endParaRPr sz="14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b="1" lang="en" sz="1400">
                <a:solidFill>
                  <a:srgbClr val="000000"/>
                </a:solidFill>
                <a:latin typeface="Times New Roman"/>
                <a:ea typeface="Times New Roman"/>
                <a:cs typeface="Times New Roman"/>
                <a:sym typeface="Times New Roman"/>
              </a:rPr>
              <a:t>WCAG 2.1:</a:t>
            </a:r>
            <a:r>
              <a:rPr lang="en" sz="1400">
                <a:solidFill>
                  <a:srgbClr val="000000"/>
                </a:solidFill>
                <a:latin typeface="Times New Roman"/>
                <a:ea typeface="Times New Roman"/>
                <a:cs typeface="Times New Roman"/>
                <a:sym typeface="Times New Roman"/>
              </a:rPr>
              <a:t> Guides accessibility features to support users with disabilities.</a:t>
            </a:r>
            <a:endParaRPr b="1" sz="1400">
              <a:solidFill>
                <a:srgbClr val="000000"/>
              </a:solidFill>
              <a:latin typeface="Times New Roman"/>
              <a:ea typeface="Times New Roman"/>
              <a:cs typeface="Times New Roman"/>
              <a:sym typeface="Times New Roman"/>
            </a:endParaRPr>
          </a:p>
          <a:p>
            <a:pPr indent="0" lvl="0" marL="0" rtl="0" algn="just">
              <a:spcBef>
                <a:spcPts val="1200"/>
              </a:spcBef>
              <a:spcAft>
                <a:spcPts val="1200"/>
              </a:spcAft>
              <a:buNone/>
            </a:pPr>
            <a:r>
              <a:rPr b="1" lang="en" sz="1400">
                <a:solidFill>
                  <a:srgbClr val="000000"/>
                </a:solidFill>
                <a:latin typeface="Times New Roman"/>
                <a:ea typeface="Times New Roman"/>
                <a:cs typeface="Times New Roman"/>
                <a:sym typeface="Times New Roman"/>
              </a:rPr>
              <a:t>WCAG 2.0:</a:t>
            </a:r>
            <a:r>
              <a:rPr lang="en" sz="1400">
                <a:solidFill>
                  <a:srgbClr val="000000"/>
                </a:solidFill>
                <a:latin typeface="Times New Roman"/>
                <a:ea typeface="Times New Roman"/>
                <a:cs typeface="Times New Roman"/>
                <a:sym typeface="Times New Roman"/>
              </a:rPr>
              <a:t> Ensures inclusive design for equal access by all users, including those with disabilities.</a:t>
            </a:r>
            <a:endParaRPr sz="14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CONNECT</a:t>
            </a:r>
            <a:endParaRPr>
              <a:latin typeface="Times New Roman"/>
              <a:ea typeface="Times New Roman"/>
              <a:cs typeface="Times New Roman"/>
              <a:sym typeface="Times New Roman"/>
            </a:endParaRPr>
          </a:p>
        </p:txBody>
      </p:sp>
      <p:sp>
        <p:nvSpPr>
          <p:cNvPr id="208" name="Google Shape;208;p34"/>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rgbClr val="000000"/>
                </a:solidFill>
                <a:latin typeface="Times New Roman"/>
                <a:ea typeface="Times New Roman"/>
                <a:cs typeface="Times New Roman"/>
                <a:sym typeface="Times New Roman"/>
              </a:rPr>
              <a:t>LET’S CONNECT:</a:t>
            </a:r>
            <a:endParaRPr b="1" sz="16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b="1" sz="1600">
              <a:solidFill>
                <a:srgbClr val="000000"/>
              </a:solidFill>
              <a:latin typeface="Times New Roman"/>
              <a:ea typeface="Times New Roman"/>
              <a:cs typeface="Times New Roman"/>
              <a:sym typeface="Times New Roman"/>
            </a:endParaRPr>
          </a:p>
          <a:p>
            <a:pPr indent="457200" lvl="0" marL="0" rtl="0" algn="l">
              <a:spcBef>
                <a:spcPts val="1200"/>
              </a:spcBef>
              <a:spcAft>
                <a:spcPts val="0"/>
              </a:spcAft>
              <a:buNone/>
            </a:pPr>
            <a:r>
              <a:rPr b="1" lang="en" sz="1600">
                <a:solidFill>
                  <a:srgbClr val="000000"/>
                </a:solidFill>
                <a:latin typeface="Times New Roman"/>
                <a:ea typeface="Times New Roman"/>
                <a:cs typeface="Times New Roman"/>
                <a:sym typeface="Times New Roman"/>
              </a:rPr>
              <a:t> Email</a:t>
            </a:r>
            <a:r>
              <a:rPr lang="en" sz="1600">
                <a:solidFill>
                  <a:srgbClr val="000000"/>
                </a:solidFill>
                <a:latin typeface="Times New Roman"/>
                <a:ea typeface="Times New Roman"/>
                <a:cs typeface="Times New Roman"/>
                <a:sym typeface="Times New Roman"/>
              </a:rPr>
              <a:t>:</a:t>
            </a:r>
            <a:r>
              <a:rPr lang="en" sz="1600">
                <a:solidFill>
                  <a:srgbClr val="6AA84F"/>
                </a:solidFill>
                <a:latin typeface="Times New Roman"/>
                <a:ea typeface="Times New Roman"/>
                <a:cs typeface="Times New Roman"/>
                <a:sym typeface="Times New Roman"/>
              </a:rPr>
              <a:t>lavanyat4039.sse@saveetha.com</a:t>
            </a:r>
            <a:endParaRPr sz="1600">
              <a:solidFill>
                <a:srgbClr val="6AA84F"/>
              </a:solidFill>
              <a:latin typeface="Times New Roman"/>
              <a:ea typeface="Times New Roman"/>
              <a:cs typeface="Times New Roman"/>
              <a:sym typeface="Times New Roman"/>
            </a:endParaRPr>
          </a:p>
          <a:p>
            <a:pPr indent="457200" lvl="0" marL="0" rtl="0" algn="l">
              <a:spcBef>
                <a:spcPts val="1200"/>
              </a:spcBef>
              <a:spcAft>
                <a:spcPts val="0"/>
              </a:spcAft>
              <a:buNone/>
            </a:pPr>
            <a:r>
              <a:t/>
            </a:r>
            <a:endParaRPr b="1" sz="1600">
              <a:solidFill>
                <a:srgbClr val="000000"/>
              </a:solidFill>
              <a:latin typeface="Times New Roman"/>
              <a:ea typeface="Times New Roman"/>
              <a:cs typeface="Times New Roman"/>
              <a:sym typeface="Times New Roman"/>
            </a:endParaRPr>
          </a:p>
          <a:p>
            <a:pPr indent="457200" lvl="0" marL="0" rtl="0" algn="l">
              <a:spcBef>
                <a:spcPts val="1200"/>
              </a:spcBef>
              <a:spcAft>
                <a:spcPts val="0"/>
              </a:spcAft>
              <a:buNone/>
            </a:pPr>
            <a:r>
              <a:rPr b="1" lang="en" sz="1600">
                <a:solidFill>
                  <a:srgbClr val="000000"/>
                </a:solidFill>
                <a:latin typeface="Times New Roman"/>
                <a:ea typeface="Times New Roman"/>
                <a:cs typeface="Times New Roman"/>
                <a:sym typeface="Times New Roman"/>
              </a:rPr>
              <a:t>LinkedIn:</a:t>
            </a:r>
            <a:r>
              <a:rPr lang="en" sz="1450">
                <a:solidFill>
                  <a:srgbClr val="0000FF"/>
                </a:solidFill>
                <a:latin typeface="Arial"/>
                <a:ea typeface="Arial"/>
                <a:cs typeface="Arial"/>
                <a:sym typeface="Arial"/>
              </a:rPr>
              <a:t>linkedin.com/in/tatiparthi-lavanya</a:t>
            </a:r>
            <a:endParaRPr sz="1450">
              <a:solidFill>
                <a:srgbClr val="0000FF"/>
              </a:solidFill>
              <a:latin typeface="Arial"/>
              <a:ea typeface="Arial"/>
              <a:cs typeface="Arial"/>
              <a:sym typeface="Arial"/>
            </a:endParaRPr>
          </a:p>
          <a:p>
            <a:pPr indent="457200" lvl="0" marL="0" rtl="0" algn="l">
              <a:spcBef>
                <a:spcPts val="1200"/>
              </a:spcBef>
              <a:spcAft>
                <a:spcPts val="0"/>
              </a:spcAft>
              <a:buNone/>
            </a:pPr>
            <a:r>
              <a:t/>
            </a:r>
            <a:endParaRPr sz="1600">
              <a:solidFill>
                <a:srgbClr val="000000"/>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209" name="Google Shape;209;p34"/>
          <p:cNvPicPr preferRelativeResize="0"/>
          <p:nvPr/>
        </p:nvPicPr>
        <p:blipFill>
          <a:blip r:embed="rId3">
            <a:alphaModFix/>
          </a:blip>
          <a:stretch>
            <a:fillRect/>
          </a:stretch>
        </p:blipFill>
        <p:spPr>
          <a:xfrm>
            <a:off x="355150" y="2354875"/>
            <a:ext cx="500925" cy="500925"/>
          </a:xfrm>
          <a:prstGeom prst="rect">
            <a:avLst/>
          </a:prstGeom>
          <a:noFill/>
          <a:ln>
            <a:noFill/>
          </a:ln>
        </p:spPr>
      </p:pic>
      <p:pic>
        <p:nvPicPr>
          <p:cNvPr descr="HD wallpaper: In logo, linkedin, social media, internet, network ..." id="210" name="Google Shape;210;p34"/>
          <p:cNvPicPr preferRelativeResize="0"/>
          <p:nvPr/>
        </p:nvPicPr>
        <p:blipFill>
          <a:blip r:embed="rId4">
            <a:alphaModFix/>
          </a:blip>
          <a:stretch>
            <a:fillRect/>
          </a:stretch>
        </p:blipFill>
        <p:spPr>
          <a:xfrm>
            <a:off x="310650" y="3208700"/>
            <a:ext cx="500925" cy="500925"/>
          </a:xfrm>
          <a:prstGeom prst="rect">
            <a:avLst/>
          </a:prstGeom>
          <a:noFill/>
          <a:ln>
            <a:noFill/>
          </a:ln>
        </p:spPr>
      </p:pic>
      <p:pic>
        <p:nvPicPr>
          <p:cNvPr id="211" name="Google Shape;211;p34"/>
          <p:cNvPicPr preferRelativeResize="0"/>
          <p:nvPr/>
        </p:nvPicPr>
        <p:blipFill>
          <a:blip r:embed="rId5">
            <a:alphaModFix/>
          </a:blip>
          <a:stretch>
            <a:fillRect/>
          </a:stretch>
        </p:blipFill>
        <p:spPr>
          <a:xfrm>
            <a:off x="5717227" y="1285438"/>
            <a:ext cx="3426774" cy="3516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PROJECT OVERVIEW</a:t>
            </a:r>
            <a:endParaRPr>
              <a:latin typeface="Times New Roman"/>
              <a:ea typeface="Times New Roman"/>
              <a:cs typeface="Times New Roman"/>
              <a:sym typeface="Times New Roman"/>
            </a:endParaRPr>
          </a:p>
        </p:txBody>
      </p:sp>
      <p:sp>
        <p:nvSpPr>
          <p:cNvPr id="78" name="Google Shape;78;p1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600">
                <a:solidFill>
                  <a:srgbClr val="000000"/>
                </a:solidFill>
                <a:latin typeface="Times New Roman"/>
                <a:ea typeface="Times New Roman"/>
                <a:cs typeface="Times New Roman"/>
                <a:sym typeface="Times New Roman"/>
              </a:rPr>
              <a:t>PROBLEM:</a:t>
            </a:r>
            <a:endParaRPr b="1" sz="16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lang="en" sz="1600">
                <a:solidFill>
                  <a:srgbClr val="000000"/>
                </a:solidFill>
                <a:latin typeface="Times New Roman"/>
                <a:ea typeface="Times New Roman"/>
                <a:cs typeface="Times New Roman"/>
                <a:sym typeface="Times New Roman"/>
              </a:rPr>
              <a:t>Many people struggle to track daily expenses and stay within budget. Without timely alerts or a simple way to monitor spending, they often overspend, leading to financial stress. Existing tools can be complex or lack real-time notifications, especially on iOS. There's a need for an easy, intuitive app to track expenses and send budget alerts.</a:t>
            </a:r>
            <a:endParaRPr sz="1600">
              <a:solidFill>
                <a:srgbClr val="000000"/>
              </a:solidFill>
              <a:latin typeface="Times New Roman"/>
              <a:ea typeface="Times New Roman"/>
              <a:cs typeface="Times New Roman"/>
              <a:sym typeface="Times New Roman"/>
            </a:endParaRPr>
          </a:p>
          <a:p>
            <a:pPr indent="0" lvl="0" marL="0" rtl="0" algn="just">
              <a:spcBef>
                <a:spcPts val="1200"/>
              </a:spcBef>
              <a:spcAft>
                <a:spcPts val="1200"/>
              </a:spcAft>
              <a:buNone/>
            </a:pPr>
            <a:r>
              <a:t/>
            </a:r>
            <a:endParaRPr sz="1600">
              <a:solidFill>
                <a:srgbClr val="000000"/>
              </a:solidFill>
              <a:latin typeface="Times New Roman"/>
              <a:ea typeface="Times New Roman"/>
              <a:cs typeface="Times New Roman"/>
              <a:sym typeface="Times New Roman"/>
            </a:endParaRPr>
          </a:p>
        </p:txBody>
      </p:sp>
      <p:sp>
        <p:nvSpPr>
          <p:cNvPr id="79" name="Google Shape;79;p15"/>
          <p:cNvSpPr txBox="1"/>
          <p:nvPr>
            <p:ph idx="2" type="body"/>
          </p:nvPr>
        </p:nvSpPr>
        <p:spPr>
          <a:xfrm>
            <a:off x="4832425" y="1505700"/>
            <a:ext cx="3999900" cy="30762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b="1" lang="en" sz="1600">
                <a:solidFill>
                  <a:srgbClr val="000000"/>
                </a:solidFill>
                <a:latin typeface="Times New Roman"/>
                <a:ea typeface="Times New Roman"/>
                <a:cs typeface="Times New Roman"/>
                <a:sym typeface="Times New Roman"/>
              </a:rPr>
              <a:t>SOLUTION:</a:t>
            </a:r>
            <a:endParaRPr sz="1600">
              <a:solidFill>
                <a:srgbClr val="000000"/>
              </a:solidFill>
              <a:latin typeface="Times New Roman"/>
              <a:ea typeface="Times New Roman"/>
              <a:cs typeface="Times New Roman"/>
              <a:sym typeface="Times New Roman"/>
            </a:endParaRPr>
          </a:p>
          <a:p>
            <a:pPr indent="0" lvl="0" marL="0" rtl="0" algn="just">
              <a:spcBef>
                <a:spcPts val="1200"/>
              </a:spcBef>
              <a:spcAft>
                <a:spcPts val="1200"/>
              </a:spcAft>
              <a:buNone/>
            </a:pPr>
            <a:r>
              <a:rPr lang="en" sz="1600">
                <a:solidFill>
                  <a:srgbClr val="000000"/>
                </a:solidFill>
                <a:latin typeface="Times New Roman"/>
                <a:ea typeface="Times New Roman"/>
                <a:cs typeface="Times New Roman"/>
                <a:sym typeface="Times New Roman"/>
              </a:rPr>
              <a:t>Develop a user-friendly iOS app that allows users to effortlessly log daily expenses, categorize spending, and set custom budgets (daily, weekly, or monthly). The app will send real-time alerts when users approach or exceed their set limits, helping them make informed decisions and avoid overspending. It will also provide clear visual summaries and spending trends to support better financial planning and goal setting</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PRODUCT DOMAIN STUDY</a:t>
            </a:r>
            <a:endParaRPr>
              <a:latin typeface="Times New Roman"/>
              <a:ea typeface="Times New Roman"/>
              <a:cs typeface="Times New Roman"/>
              <a:sym typeface="Times New Roman"/>
            </a:endParaRPr>
          </a:p>
        </p:txBody>
      </p:sp>
      <p:sp>
        <p:nvSpPr>
          <p:cNvPr id="85" name="Google Shape;85;p16"/>
          <p:cNvSpPr txBox="1"/>
          <p:nvPr>
            <p:ph idx="1" type="body"/>
          </p:nvPr>
        </p:nvSpPr>
        <p:spPr>
          <a:xfrm>
            <a:off x="311700" y="1505700"/>
            <a:ext cx="8520600" cy="3500700"/>
          </a:xfrm>
          <a:prstGeom prst="rect">
            <a:avLst/>
          </a:prstGeom>
        </p:spPr>
        <p:txBody>
          <a:bodyPr anchorCtr="0" anchor="t" bIns="91425" lIns="91425" spcFirstLastPara="1" rIns="91425" wrap="square" tIns="91425">
            <a:noAutofit/>
          </a:bodyPr>
          <a:lstStyle/>
          <a:p>
            <a:pPr indent="457200" lvl="0" marL="0" rtl="0" algn="just">
              <a:lnSpc>
                <a:spcPct val="150000"/>
              </a:lnSpc>
              <a:spcBef>
                <a:spcPts val="1200"/>
              </a:spcBef>
              <a:spcAft>
                <a:spcPts val="0"/>
              </a:spcAft>
              <a:buSzPts val="1018"/>
              <a:buNone/>
            </a:pPr>
            <a:r>
              <a:rPr lang="en" sz="1487">
                <a:solidFill>
                  <a:srgbClr val="000000"/>
                </a:solidFill>
                <a:latin typeface="Times New Roman"/>
                <a:ea typeface="Times New Roman"/>
                <a:cs typeface="Times New Roman"/>
                <a:sym typeface="Times New Roman"/>
              </a:rPr>
              <a:t>With rising living costs and increasing digital spending, managing personal finances is more important than ever. There’s a growing demand for a simple, effective iOS app that helps users track daily expenses, set budgets, and receive alerts—empowering them to stay in control of their money and build better financial habits.The app caters to students, working professionals, and families who need an intuitive tool to monitor their spending. It also promotes financial discipline by offering insights into spending patterns and encouraging smarter choices.</a:t>
            </a:r>
            <a:endParaRPr b="1" sz="1487">
              <a:solidFill>
                <a:srgbClr val="000000"/>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SzPts val="1018"/>
              <a:buNone/>
            </a:pPr>
            <a:r>
              <a:rPr b="1" lang="en" sz="1487">
                <a:solidFill>
                  <a:srgbClr val="000000"/>
                </a:solidFill>
                <a:latin typeface="Times New Roman"/>
                <a:ea typeface="Times New Roman"/>
                <a:cs typeface="Times New Roman"/>
                <a:sym typeface="Times New Roman"/>
              </a:rPr>
              <a:t>LinkedIn Article:</a:t>
            </a:r>
            <a:endParaRPr b="1" sz="1487">
              <a:solidFill>
                <a:srgbClr val="000000"/>
              </a:solidFill>
              <a:latin typeface="Times New Roman"/>
              <a:ea typeface="Times New Roman"/>
              <a:cs typeface="Times New Roman"/>
              <a:sym typeface="Times New Roman"/>
            </a:endParaRPr>
          </a:p>
          <a:p>
            <a:pPr indent="0" lvl="0" marL="0" rtl="0" algn="just">
              <a:lnSpc>
                <a:spcPct val="150000"/>
              </a:lnSpc>
              <a:spcBef>
                <a:spcPts val="1200"/>
              </a:spcBef>
              <a:spcAft>
                <a:spcPts val="1200"/>
              </a:spcAft>
              <a:buSzPts val="1018"/>
              <a:buNone/>
            </a:pPr>
            <a:r>
              <a:rPr lang="en" sz="1487" u="sng">
                <a:solidFill>
                  <a:srgbClr val="4A86E8"/>
                </a:solidFill>
                <a:latin typeface="Times New Roman"/>
                <a:ea typeface="Times New Roman"/>
                <a:cs typeface="Times New Roman"/>
                <a:sym typeface="Times New Roman"/>
              </a:rPr>
              <a:t>https://www.linkedin.com/pulse/how-build-personal-finance-app-from-scratch-2025-shivtechnolabs-dnptf</a:t>
            </a:r>
            <a:endParaRPr sz="1302" u="sng">
              <a:solidFill>
                <a:srgbClr val="4A86E8"/>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nvSpPr>
        <p:spPr>
          <a:xfrm>
            <a:off x="0" y="1472375"/>
            <a:ext cx="6263400" cy="3623400"/>
          </a:xfrm>
          <a:prstGeom prst="rect">
            <a:avLst/>
          </a:prstGeom>
          <a:noFill/>
          <a:ln>
            <a:noFill/>
          </a:ln>
        </p:spPr>
        <p:txBody>
          <a:bodyPr anchorCtr="0" anchor="t" bIns="91425" lIns="91425" spcFirstLastPara="1" rIns="91425" wrap="square" tIns="91425">
            <a:spAutoFit/>
          </a:bodyPr>
          <a:lstStyle/>
          <a:p>
            <a:pPr indent="-317500" lvl="0" marL="914400" rtl="0" algn="l">
              <a:lnSpc>
                <a:spcPct val="200000"/>
              </a:lnSpc>
              <a:spcBef>
                <a:spcPts val="0"/>
              </a:spcBef>
              <a:spcAft>
                <a:spcPts val="0"/>
              </a:spcAft>
              <a:buClr>
                <a:srgbClr val="000000"/>
              </a:buClr>
              <a:buSzPts val="1400"/>
              <a:buFont typeface="Times New Roman"/>
              <a:buAutoNum type="arabicPeriod"/>
            </a:pPr>
            <a:r>
              <a:rPr lang="en">
                <a:latin typeface="Times New Roman"/>
                <a:ea typeface="Times New Roman"/>
                <a:cs typeface="Times New Roman"/>
                <a:sym typeface="Times New Roman"/>
              </a:rPr>
              <a:t>Daily Expense Logging</a:t>
            </a:r>
            <a:endParaRPr>
              <a:latin typeface="Times New Roman"/>
              <a:ea typeface="Times New Roman"/>
              <a:cs typeface="Times New Roman"/>
              <a:sym typeface="Times New Roman"/>
            </a:endParaRPr>
          </a:p>
          <a:p>
            <a:pPr indent="-317500" lvl="0" marL="914400" rtl="0" algn="l">
              <a:lnSpc>
                <a:spcPct val="200000"/>
              </a:lnSpc>
              <a:spcBef>
                <a:spcPts val="0"/>
              </a:spcBef>
              <a:spcAft>
                <a:spcPts val="0"/>
              </a:spcAft>
              <a:buClr>
                <a:srgbClr val="000000"/>
              </a:buClr>
              <a:buSzPts val="1400"/>
              <a:buFont typeface="Times New Roman"/>
              <a:buAutoNum type="arabicPeriod"/>
            </a:pPr>
            <a:r>
              <a:rPr lang="en">
                <a:latin typeface="Times New Roman"/>
                <a:ea typeface="Times New Roman"/>
                <a:cs typeface="Times New Roman"/>
                <a:sym typeface="Times New Roman"/>
              </a:rPr>
              <a:t>Budget Setting and Management</a:t>
            </a:r>
            <a:endParaRPr>
              <a:latin typeface="Times New Roman"/>
              <a:ea typeface="Times New Roman"/>
              <a:cs typeface="Times New Roman"/>
              <a:sym typeface="Times New Roman"/>
            </a:endParaRPr>
          </a:p>
          <a:p>
            <a:pPr indent="-317500" lvl="0" marL="914400" rtl="0" algn="l">
              <a:lnSpc>
                <a:spcPct val="200000"/>
              </a:lnSpc>
              <a:spcBef>
                <a:spcPts val="0"/>
              </a:spcBef>
              <a:spcAft>
                <a:spcPts val="0"/>
              </a:spcAft>
              <a:buClr>
                <a:srgbClr val="000000"/>
              </a:buClr>
              <a:buSzPts val="1400"/>
              <a:buFont typeface="Times New Roman"/>
              <a:buAutoNum type="arabicPeriod"/>
            </a:pPr>
            <a:r>
              <a:rPr lang="en">
                <a:latin typeface="Times New Roman"/>
                <a:ea typeface="Times New Roman"/>
                <a:cs typeface="Times New Roman"/>
                <a:sym typeface="Times New Roman"/>
              </a:rPr>
              <a:t>Real-Time Budget Alerts</a:t>
            </a:r>
            <a:endParaRPr>
              <a:latin typeface="Times New Roman"/>
              <a:ea typeface="Times New Roman"/>
              <a:cs typeface="Times New Roman"/>
              <a:sym typeface="Times New Roman"/>
            </a:endParaRPr>
          </a:p>
          <a:p>
            <a:pPr indent="-317500" lvl="0" marL="914400" rtl="0" algn="l">
              <a:lnSpc>
                <a:spcPct val="200000"/>
              </a:lnSpc>
              <a:spcBef>
                <a:spcPts val="0"/>
              </a:spcBef>
              <a:spcAft>
                <a:spcPts val="0"/>
              </a:spcAft>
              <a:buClr>
                <a:srgbClr val="000000"/>
              </a:buClr>
              <a:buSzPts val="1400"/>
              <a:buFont typeface="Times New Roman"/>
              <a:buAutoNum type="arabicPeriod"/>
            </a:pPr>
            <a:r>
              <a:rPr lang="en">
                <a:latin typeface="Times New Roman"/>
                <a:ea typeface="Times New Roman"/>
                <a:cs typeface="Times New Roman"/>
                <a:sym typeface="Times New Roman"/>
              </a:rPr>
              <a:t>Spending Categorization</a:t>
            </a:r>
            <a:endParaRPr>
              <a:latin typeface="Times New Roman"/>
              <a:ea typeface="Times New Roman"/>
              <a:cs typeface="Times New Roman"/>
              <a:sym typeface="Times New Roman"/>
            </a:endParaRPr>
          </a:p>
          <a:p>
            <a:pPr indent="-317500" lvl="0" marL="914400" rtl="0" algn="l">
              <a:lnSpc>
                <a:spcPct val="200000"/>
              </a:lnSpc>
              <a:spcBef>
                <a:spcPts val="0"/>
              </a:spcBef>
              <a:spcAft>
                <a:spcPts val="0"/>
              </a:spcAft>
              <a:buClr>
                <a:srgbClr val="000000"/>
              </a:buClr>
              <a:buSzPts val="1400"/>
              <a:buFont typeface="Times New Roman"/>
              <a:buAutoNum type="arabicPeriod"/>
            </a:pPr>
            <a:r>
              <a:rPr lang="en">
                <a:latin typeface="Times New Roman"/>
                <a:ea typeface="Times New Roman"/>
                <a:cs typeface="Times New Roman"/>
                <a:sym typeface="Times New Roman"/>
              </a:rPr>
              <a:t>Visual Expense Summaries</a:t>
            </a:r>
            <a:endParaRPr>
              <a:latin typeface="Times New Roman"/>
              <a:ea typeface="Times New Roman"/>
              <a:cs typeface="Times New Roman"/>
              <a:sym typeface="Times New Roman"/>
            </a:endParaRPr>
          </a:p>
          <a:p>
            <a:pPr indent="-317500" lvl="0" marL="914400" rtl="0" algn="l">
              <a:lnSpc>
                <a:spcPct val="200000"/>
              </a:lnSpc>
              <a:spcBef>
                <a:spcPts val="0"/>
              </a:spcBef>
              <a:spcAft>
                <a:spcPts val="0"/>
              </a:spcAft>
              <a:buClr>
                <a:srgbClr val="000000"/>
              </a:buClr>
              <a:buSzPts val="1400"/>
              <a:buFont typeface="Times New Roman"/>
              <a:buAutoNum type="arabicPeriod"/>
            </a:pPr>
            <a:r>
              <a:rPr lang="en">
                <a:latin typeface="Times New Roman"/>
                <a:ea typeface="Times New Roman"/>
                <a:cs typeface="Times New Roman"/>
                <a:sym typeface="Times New Roman"/>
              </a:rPr>
              <a:t>Goal-Based Financial Tracking</a:t>
            </a:r>
            <a:br>
              <a:rPr b="1" lang="en" sz="1100"/>
            </a:br>
            <a:endParaRPr sz="2120">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
        <p:nvSpPr>
          <p:cNvPr id="91" name="Google Shape;91;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PROBLEM STATEMENT : USER NEEDS</a:t>
            </a:r>
            <a:endParaRPr>
              <a:latin typeface="Times New Roman"/>
              <a:ea typeface="Times New Roman"/>
              <a:cs typeface="Times New Roman"/>
              <a:sym typeface="Times New Roman"/>
            </a:endParaRPr>
          </a:p>
        </p:txBody>
      </p:sp>
      <p:pic>
        <p:nvPicPr>
          <p:cNvPr id="92" name="Google Shape;92;p17"/>
          <p:cNvPicPr preferRelativeResize="0"/>
          <p:nvPr/>
        </p:nvPicPr>
        <p:blipFill>
          <a:blip r:embed="rId3">
            <a:alphaModFix/>
          </a:blip>
          <a:stretch>
            <a:fillRect/>
          </a:stretch>
        </p:blipFill>
        <p:spPr>
          <a:xfrm>
            <a:off x="5823475" y="1293275"/>
            <a:ext cx="3320525" cy="3850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idx="1" type="body"/>
          </p:nvPr>
        </p:nvSpPr>
        <p:spPr>
          <a:xfrm>
            <a:off x="213825" y="1635475"/>
            <a:ext cx="3999900" cy="33600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b="1" lang="en" sz="1800">
                <a:solidFill>
                  <a:srgbClr val="000000"/>
                </a:solidFill>
                <a:latin typeface="Times New Roman"/>
                <a:ea typeface="Times New Roman"/>
                <a:cs typeface="Times New Roman"/>
                <a:sym typeface="Times New Roman"/>
              </a:rPr>
              <a:t>MY ROLE:</a:t>
            </a:r>
            <a:endParaRPr b="1" sz="18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t/>
            </a:r>
            <a:endParaRPr sz="1800">
              <a:solidFill>
                <a:srgbClr val="000000"/>
              </a:solidFill>
              <a:latin typeface="Times New Roman"/>
              <a:ea typeface="Times New Roman"/>
              <a:cs typeface="Times New Roman"/>
              <a:sym typeface="Times New Roman"/>
            </a:endParaRPr>
          </a:p>
          <a:p>
            <a:pPr indent="0" lvl="0" marL="0" rtl="0" algn="just">
              <a:spcBef>
                <a:spcPts val="1200"/>
              </a:spcBef>
              <a:spcAft>
                <a:spcPts val="1200"/>
              </a:spcAft>
              <a:buNone/>
            </a:pPr>
            <a:r>
              <a:rPr lang="en" sz="1800">
                <a:solidFill>
                  <a:srgbClr val="000000"/>
                </a:solidFill>
                <a:latin typeface="Times New Roman"/>
                <a:ea typeface="Times New Roman"/>
                <a:cs typeface="Times New Roman"/>
                <a:sym typeface="Times New Roman"/>
              </a:rPr>
              <a:t>Product Planning, User Research, UI/UX Design, iOS App Development, Budget &amp; Expense Logic Implementation, Testing &amp; Debugging, Deployment &amp; Maintenance, User Feedback &amp; Iteration</a:t>
            </a:r>
            <a:endParaRPr sz="1800">
              <a:latin typeface="Times New Roman"/>
              <a:ea typeface="Times New Roman"/>
              <a:cs typeface="Times New Roman"/>
              <a:sym typeface="Times New Roman"/>
            </a:endParaRPr>
          </a:p>
        </p:txBody>
      </p:sp>
      <p:sp>
        <p:nvSpPr>
          <p:cNvPr id="98" name="Google Shape;98;p18"/>
          <p:cNvSpPr txBox="1"/>
          <p:nvPr>
            <p:ph idx="2" type="body"/>
          </p:nvPr>
        </p:nvSpPr>
        <p:spPr>
          <a:xfrm>
            <a:off x="4712825" y="1635475"/>
            <a:ext cx="4119600" cy="32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Times New Roman"/>
                <a:ea typeface="Times New Roman"/>
                <a:cs typeface="Times New Roman"/>
                <a:sym typeface="Times New Roman"/>
              </a:rPr>
              <a:t>MY RESPONSIBILITIES:</a:t>
            </a:r>
            <a:endParaRPr b="1" sz="1800">
              <a:solidFill>
                <a:schemeClr val="dk1"/>
              </a:solidFill>
              <a:latin typeface="Times New Roman"/>
              <a:ea typeface="Times New Roman"/>
              <a:cs typeface="Times New Roman"/>
              <a:sym typeface="Times New Roman"/>
            </a:endParaRPr>
          </a:p>
          <a:p>
            <a:pPr indent="0" lvl="0" marL="0" rtl="0" algn="just">
              <a:spcBef>
                <a:spcPts val="1200"/>
              </a:spcBef>
              <a:spcAft>
                <a:spcPts val="1200"/>
              </a:spcAft>
              <a:buNone/>
            </a:pPr>
            <a:r>
              <a:rPr lang="en" sz="1800">
                <a:solidFill>
                  <a:schemeClr val="dk1"/>
                </a:solidFill>
                <a:latin typeface="Times New Roman"/>
                <a:ea typeface="Times New Roman"/>
                <a:cs typeface="Times New Roman"/>
                <a:sym typeface="Times New Roman"/>
              </a:rPr>
              <a:t>To design, develop, and maintain a secure, intuitive, and efficient iOS application that enables users to easily track daily expenses, set and manage budgets, receive timely alerts, categorize spending, and visualize their financial habits—helping users stay on top of their finances and make informed money decisions.</a:t>
            </a:r>
            <a:endParaRPr sz="1800">
              <a:solidFill>
                <a:schemeClr val="dk1"/>
              </a:solidFill>
              <a:latin typeface="Times New Roman"/>
              <a:ea typeface="Times New Roman"/>
              <a:cs typeface="Times New Roman"/>
              <a:sym typeface="Times New Roman"/>
            </a:endParaRPr>
          </a:p>
        </p:txBody>
      </p:sp>
      <p:sp>
        <p:nvSpPr>
          <p:cNvPr id="99" name="Google Shape;99;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PROJECT OVERVIEW</a:t>
            </a:r>
            <a:endParaRPr>
              <a:latin typeface="Times New Roman"/>
              <a:ea typeface="Times New Roman"/>
              <a:cs typeface="Times New Roman"/>
              <a:sym typeface="Times New Roman"/>
            </a:endParaRPr>
          </a:p>
        </p:txBody>
      </p:sp>
      <p:pic>
        <p:nvPicPr>
          <p:cNvPr descr="Vector for free use: Programmer avatar profile userpic" id="100" name="Google Shape;100;p18"/>
          <p:cNvPicPr preferRelativeResize="0"/>
          <p:nvPr/>
        </p:nvPicPr>
        <p:blipFill>
          <a:blip r:embed="rId3">
            <a:alphaModFix/>
          </a:blip>
          <a:stretch>
            <a:fillRect/>
          </a:stretch>
        </p:blipFill>
        <p:spPr>
          <a:xfrm>
            <a:off x="1438450" y="1686325"/>
            <a:ext cx="1943100" cy="1943100"/>
          </a:xfrm>
          <a:prstGeom prst="roundRect">
            <a:avLst>
              <a:gd fmla="val 16667" name="adj"/>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PROJECT TIMELINE</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p:txBody>
      </p:sp>
      <p:graphicFrame>
        <p:nvGraphicFramePr>
          <p:cNvPr id="106" name="Google Shape;106;p19"/>
          <p:cNvGraphicFramePr/>
          <p:nvPr/>
        </p:nvGraphicFramePr>
        <p:xfrm>
          <a:off x="38" y="1272825"/>
          <a:ext cx="3000000" cy="3000000"/>
        </p:xfrm>
        <a:graphic>
          <a:graphicData uri="http://schemas.openxmlformats.org/drawingml/2006/table">
            <a:tbl>
              <a:tblPr>
                <a:noFill/>
                <a:tableStyleId>{CCCA8E14-D01F-46DE-A468-38AEE0F53C56}</a:tableStyleId>
              </a:tblPr>
              <a:tblGrid>
                <a:gridCol w="1818800"/>
                <a:gridCol w="3669825"/>
                <a:gridCol w="1061200"/>
                <a:gridCol w="1008100"/>
                <a:gridCol w="1586050"/>
              </a:tblGrid>
              <a:tr h="593575">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TASK</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DESCRIPTION</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START DATE</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END DATE</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DURATION</a:t>
                      </a:r>
                      <a:endParaRPr b="1">
                        <a:latin typeface="Times New Roman"/>
                        <a:ea typeface="Times New Roman"/>
                        <a:cs typeface="Times New Roman"/>
                        <a:sym typeface="Times New Roman"/>
                      </a:endParaRPr>
                    </a:p>
                  </a:txBody>
                  <a:tcPr marT="91425" marB="91425" marR="91425" marL="91425"/>
                </a:tc>
              </a:tr>
              <a:tr h="593575">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CONCEPT</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DEVELOPMENT</a:t>
                      </a:r>
                      <a:endParaRPr b="1">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Define the app's purpose, target audience, and features.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93575">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RESEARCH &amp; DEVELOPMENT</a:t>
                      </a:r>
                      <a:endParaRPr b="1">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
                          <a:latin typeface="Times New Roman"/>
                          <a:ea typeface="Times New Roman"/>
                          <a:cs typeface="Times New Roman"/>
                          <a:sym typeface="Times New Roman"/>
                        </a:rPr>
                        <a:t>Study user needs, industry-specific requirements, and technologies to build a practical, scalable solution.</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93575">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TESTING &amp; VALIDATION</a:t>
                      </a:r>
                      <a:endParaRPr b="1">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
                          <a:latin typeface="Times New Roman"/>
                          <a:ea typeface="Times New Roman"/>
                          <a:cs typeface="Times New Roman"/>
                          <a:sym typeface="Times New Roman"/>
                        </a:rPr>
                        <a:t>Conduct usability tests to refine features, ensure accuracy in feedback, and validate.</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93575">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PRODUCTION &amp;</a:t>
                      </a:r>
                      <a:endParaRPr b="1">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LAUNCH</a:t>
                      </a:r>
                      <a:endParaRPr b="1">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
                          <a:latin typeface="Times New Roman"/>
                          <a:ea typeface="Times New Roman"/>
                          <a:cs typeface="Times New Roman"/>
                          <a:sym typeface="Times New Roman"/>
                        </a:rPr>
                        <a:t>Deploy the app and make it accessible to users.</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93575">
                <a:tc>
                  <a:txBody>
                    <a:bodyPr/>
                    <a:lstStyle/>
                    <a:p>
                      <a:pPr indent="0" lvl="0" marL="0" rtl="0" algn="l">
                        <a:spcBef>
                          <a:spcPts val="0"/>
                        </a:spcBef>
                        <a:spcAft>
                          <a:spcPts val="0"/>
                        </a:spcAft>
                        <a:buNone/>
                      </a:pPr>
                      <a:r>
                        <a:rPr b="1" lang="en">
                          <a:latin typeface="Times New Roman"/>
                          <a:ea typeface="Times New Roman"/>
                          <a:cs typeface="Times New Roman"/>
                          <a:sym typeface="Times New Roman"/>
                        </a:rPr>
                        <a:t>POST-LAUNCH EVALUATION</a:t>
                      </a:r>
                      <a:endParaRPr b="1">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
                          <a:latin typeface="Times New Roman"/>
                          <a:ea typeface="Times New Roman"/>
                          <a:cs typeface="Times New Roman"/>
                          <a:sym typeface="Times New Roman"/>
                        </a:rPr>
                        <a:t>Collect user feedback, monitor performance, and implement updates. </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USER PERSONA 1</a:t>
            </a:r>
            <a:endParaRPr>
              <a:latin typeface="Times New Roman"/>
              <a:ea typeface="Times New Roman"/>
              <a:cs typeface="Times New Roman"/>
              <a:sym typeface="Times New Roman"/>
            </a:endParaRPr>
          </a:p>
        </p:txBody>
      </p:sp>
      <p:sp>
        <p:nvSpPr>
          <p:cNvPr id="112" name="Google Shape;112;p20"/>
          <p:cNvSpPr txBox="1"/>
          <p:nvPr>
            <p:ph idx="2" type="body"/>
          </p:nvPr>
        </p:nvSpPr>
        <p:spPr>
          <a:xfrm>
            <a:off x="3126750" y="1299225"/>
            <a:ext cx="2890500" cy="3844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rgbClr val="000000"/>
                </a:solidFill>
                <a:latin typeface="Times New Roman"/>
                <a:ea typeface="Times New Roman"/>
                <a:cs typeface="Times New Roman"/>
                <a:sym typeface="Times New Roman"/>
              </a:rPr>
              <a:t>PROBLEM:</a:t>
            </a:r>
            <a:endParaRPr b="1" sz="14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lang="en" sz="1400">
                <a:solidFill>
                  <a:srgbClr val="000000"/>
                </a:solidFill>
                <a:latin typeface="Times New Roman"/>
                <a:ea typeface="Times New Roman"/>
                <a:cs typeface="Times New Roman"/>
                <a:sym typeface="Times New Roman"/>
              </a:rPr>
              <a:t>While he values staying financially responsible, his busy lifestyle makes it hard to consistently track daily expenses and monitor his budget.</a:t>
            </a:r>
            <a:endParaRPr sz="14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lang="en" sz="1400">
                <a:solidFill>
                  <a:srgbClr val="000000"/>
                </a:solidFill>
                <a:latin typeface="Times New Roman"/>
                <a:ea typeface="Times New Roman"/>
                <a:cs typeface="Times New Roman"/>
                <a:sym typeface="Times New Roman"/>
              </a:rPr>
              <a:t>He struggles to categorize spending properly, leading to overspending in some areas without realizing it.</a:t>
            </a:r>
            <a:endParaRPr sz="1400">
              <a:solidFill>
                <a:srgbClr val="000000"/>
              </a:solidFill>
              <a:latin typeface="Times New Roman"/>
              <a:ea typeface="Times New Roman"/>
              <a:cs typeface="Times New Roman"/>
              <a:sym typeface="Times New Roman"/>
            </a:endParaRPr>
          </a:p>
          <a:p>
            <a:pPr indent="0" lvl="0" marL="0" rtl="0" algn="just">
              <a:spcBef>
                <a:spcPts val="1200"/>
              </a:spcBef>
              <a:spcAft>
                <a:spcPts val="1200"/>
              </a:spcAft>
              <a:buNone/>
            </a:pPr>
            <a:r>
              <a:rPr lang="en" sz="1400">
                <a:solidFill>
                  <a:srgbClr val="000000"/>
                </a:solidFill>
                <a:latin typeface="Times New Roman"/>
                <a:ea typeface="Times New Roman"/>
                <a:cs typeface="Times New Roman"/>
                <a:sym typeface="Times New Roman"/>
              </a:rPr>
              <a:t>Frequently misses budget limits because he doesn’t get timely alerts, resulting in financial stress and difficulty saving money.</a:t>
            </a:r>
            <a:endParaRPr sz="1400">
              <a:solidFill>
                <a:srgbClr val="000000"/>
              </a:solidFill>
              <a:latin typeface="Times New Roman"/>
              <a:ea typeface="Times New Roman"/>
              <a:cs typeface="Times New Roman"/>
              <a:sym typeface="Times New Roman"/>
            </a:endParaRPr>
          </a:p>
        </p:txBody>
      </p:sp>
      <p:sp>
        <p:nvSpPr>
          <p:cNvPr id="113" name="Google Shape;113;p20"/>
          <p:cNvSpPr txBox="1"/>
          <p:nvPr>
            <p:ph idx="2" type="body"/>
          </p:nvPr>
        </p:nvSpPr>
        <p:spPr>
          <a:xfrm>
            <a:off x="6253500" y="1299225"/>
            <a:ext cx="2890500" cy="3844200"/>
          </a:xfrm>
          <a:prstGeom prst="rect">
            <a:avLst/>
          </a:prstGeom>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latin typeface="Times New Roman"/>
                <a:ea typeface="Times New Roman"/>
                <a:cs typeface="Times New Roman"/>
                <a:sym typeface="Times New Roman"/>
              </a:rPr>
              <a:t>GOALS:</a:t>
            </a:r>
            <a:endParaRPr b="1" sz="14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lang="en" sz="1400">
                <a:solidFill>
                  <a:srgbClr val="000000"/>
                </a:solidFill>
                <a:latin typeface="Times New Roman"/>
                <a:ea typeface="Times New Roman"/>
                <a:cs typeface="Times New Roman"/>
                <a:sym typeface="Times New Roman"/>
              </a:rPr>
              <a:t>Ensure daily expenses are tracked effortlessly with automatic categorization and easy logging.</a:t>
            </a:r>
            <a:endParaRPr sz="14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lang="en" sz="1400">
                <a:solidFill>
                  <a:srgbClr val="000000"/>
                </a:solidFill>
                <a:latin typeface="Times New Roman"/>
                <a:ea typeface="Times New Roman"/>
                <a:cs typeface="Times New Roman"/>
                <a:sym typeface="Times New Roman"/>
              </a:rPr>
              <a:t>Provide real-time budget alerts to help users stay within their spending limits.</a:t>
            </a:r>
            <a:endParaRPr sz="14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lang="en" sz="1400">
                <a:solidFill>
                  <a:srgbClr val="000000"/>
                </a:solidFill>
                <a:latin typeface="Times New Roman"/>
                <a:ea typeface="Times New Roman"/>
                <a:cs typeface="Times New Roman"/>
                <a:sym typeface="Times New Roman"/>
              </a:rPr>
              <a:t>Offer clear visual summaries and spending insights for better financial awareness.</a:t>
            </a:r>
            <a:endParaRPr sz="1400">
              <a:solidFill>
                <a:srgbClr val="000000"/>
              </a:solidFill>
              <a:latin typeface="Times New Roman"/>
              <a:ea typeface="Times New Roman"/>
              <a:cs typeface="Times New Roman"/>
              <a:sym typeface="Times New Roman"/>
            </a:endParaRPr>
          </a:p>
          <a:p>
            <a:pPr indent="0" lvl="0" marL="0" rtl="0" algn="just">
              <a:spcBef>
                <a:spcPts val="1200"/>
              </a:spcBef>
              <a:spcAft>
                <a:spcPts val="1200"/>
              </a:spcAft>
              <a:buNone/>
            </a:pPr>
            <a:r>
              <a:rPr lang="en" sz="1400">
                <a:solidFill>
                  <a:srgbClr val="000000"/>
                </a:solidFill>
                <a:latin typeface="Times New Roman"/>
                <a:ea typeface="Times New Roman"/>
                <a:cs typeface="Times New Roman"/>
                <a:sym typeface="Times New Roman"/>
              </a:rPr>
              <a:t>Help users set and achieve savings goals by monitoring progress and suggesting adjustments.</a:t>
            </a:r>
            <a:endParaRPr sz="1400">
              <a:solidFill>
                <a:srgbClr val="000000"/>
              </a:solidFill>
              <a:latin typeface="Times New Roman"/>
              <a:ea typeface="Times New Roman"/>
              <a:cs typeface="Times New Roman"/>
              <a:sym typeface="Times New Roman"/>
            </a:endParaRPr>
          </a:p>
        </p:txBody>
      </p:sp>
      <p:sp>
        <p:nvSpPr>
          <p:cNvPr id="114" name="Google Shape;114;p20"/>
          <p:cNvSpPr txBox="1"/>
          <p:nvPr>
            <p:ph idx="2" type="body"/>
          </p:nvPr>
        </p:nvSpPr>
        <p:spPr>
          <a:xfrm>
            <a:off x="0" y="1299225"/>
            <a:ext cx="2890500" cy="3844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12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100">
                <a:solidFill>
                  <a:srgbClr val="000000"/>
                </a:solidFill>
                <a:latin typeface="Arial"/>
                <a:ea typeface="Arial"/>
                <a:cs typeface="Arial"/>
                <a:sym typeface="Arial"/>
              </a:rPr>
              <a:t>Name:</a:t>
            </a:r>
            <a:r>
              <a:rPr lang="en" sz="1100">
                <a:solidFill>
                  <a:srgbClr val="000000"/>
                </a:solidFill>
                <a:latin typeface="Arial"/>
                <a:ea typeface="Arial"/>
                <a:cs typeface="Arial"/>
                <a:sym typeface="Arial"/>
              </a:rPr>
              <a:t> Raheem</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Age:</a:t>
            </a:r>
            <a:r>
              <a:rPr lang="en" sz="1100">
                <a:solidFill>
                  <a:srgbClr val="000000"/>
                </a:solidFill>
                <a:latin typeface="Arial"/>
                <a:ea typeface="Arial"/>
                <a:cs typeface="Arial"/>
                <a:sym typeface="Arial"/>
              </a:rPr>
              <a:t> 20</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Occupation:</a:t>
            </a:r>
            <a:r>
              <a:rPr lang="en" sz="1100">
                <a:solidFill>
                  <a:srgbClr val="000000"/>
                </a:solidFill>
                <a:latin typeface="Arial"/>
                <a:ea typeface="Arial"/>
                <a:cs typeface="Arial"/>
                <a:sym typeface="Arial"/>
              </a:rPr>
              <a:t> Student</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Income: 20,000</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en" sz="1100">
                <a:solidFill>
                  <a:srgbClr val="000000"/>
                </a:solidFill>
                <a:latin typeface="Arial"/>
                <a:ea typeface="Arial"/>
                <a:cs typeface="Arial"/>
                <a:sym typeface="Arial"/>
              </a:rPr>
              <a:t>Lifestyle:</a:t>
            </a:r>
            <a:r>
              <a:rPr lang="en" sz="1100">
                <a:solidFill>
                  <a:srgbClr val="000000"/>
                </a:solidFill>
                <a:latin typeface="Arial"/>
                <a:ea typeface="Arial"/>
                <a:cs typeface="Arial"/>
                <a:sym typeface="Arial"/>
              </a:rPr>
              <a:t> Social, budget-conscious, busy balancing work and personal finances, prefers using apps to stay organized and save money effortlessly</a:t>
            </a:r>
            <a:endParaRPr b="1" sz="14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descr="avatar, people, person, business, user, man, character, set | Piqsels" id="115" name="Google Shape;115;p20"/>
          <p:cNvPicPr preferRelativeResize="0"/>
          <p:nvPr/>
        </p:nvPicPr>
        <p:blipFill>
          <a:blip r:embed="rId3">
            <a:alphaModFix/>
          </a:blip>
          <a:stretch>
            <a:fillRect/>
          </a:stretch>
        </p:blipFill>
        <p:spPr>
          <a:xfrm>
            <a:off x="863675" y="1343350"/>
            <a:ext cx="1163151" cy="1163151"/>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USER PERSONA 2</a:t>
            </a:r>
            <a:endParaRPr>
              <a:latin typeface="Times New Roman"/>
              <a:ea typeface="Times New Roman"/>
              <a:cs typeface="Times New Roman"/>
              <a:sym typeface="Times New Roman"/>
            </a:endParaRPr>
          </a:p>
        </p:txBody>
      </p:sp>
      <p:sp>
        <p:nvSpPr>
          <p:cNvPr id="121" name="Google Shape;121;p21"/>
          <p:cNvSpPr txBox="1"/>
          <p:nvPr>
            <p:ph idx="2" type="body"/>
          </p:nvPr>
        </p:nvSpPr>
        <p:spPr>
          <a:xfrm>
            <a:off x="3126750" y="1299225"/>
            <a:ext cx="2890500" cy="3844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sz="1400">
                <a:solidFill>
                  <a:srgbClr val="000000"/>
                </a:solidFill>
                <a:latin typeface="Times New Roman"/>
                <a:ea typeface="Times New Roman"/>
                <a:cs typeface="Times New Roman"/>
                <a:sym typeface="Times New Roman"/>
              </a:rPr>
              <a:t>PROBLEM:</a:t>
            </a:r>
            <a:endParaRPr b="1" sz="14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lang="en" sz="1500">
                <a:solidFill>
                  <a:srgbClr val="000000"/>
                </a:solidFill>
                <a:latin typeface="Times New Roman"/>
                <a:ea typeface="Times New Roman"/>
                <a:cs typeface="Times New Roman"/>
                <a:sym typeface="Times New Roman"/>
              </a:rPr>
              <a:t>Srinivasa Reddy is a 55-year-old finance manager balancing a demanding career and family responsibilities. He lives alone in a suburban apartment.</a:t>
            </a:r>
            <a:endParaRPr sz="15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lang="en" sz="1500">
                <a:solidFill>
                  <a:srgbClr val="000000"/>
                </a:solidFill>
                <a:latin typeface="Times New Roman"/>
                <a:ea typeface="Times New Roman"/>
                <a:cs typeface="Times New Roman"/>
                <a:sym typeface="Times New Roman"/>
              </a:rPr>
              <a:t>With a busy work schedule and frequent business travels,  he finds it challenging to keep track of his daily expenses and manage his monthly budget effectively.</a:t>
            </a:r>
            <a:endParaRPr sz="15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lang="en" sz="1500">
                <a:solidFill>
                  <a:srgbClr val="000000"/>
                </a:solidFill>
                <a:latin typeface="Times New Roman"/>
                <a:ea typeface="Times New Roman"/>
                <a:cs typeface="Times New Roman"/>
                <a:sym typeface="Times New Roman"/>
              </a:rPr>
              <a:t>Although he understands finance well, he struggles to monitor everyday spending habits in real time and often misses subtle budget oversights.</a:t>
            </a:r>
            <a:endParaRPr sz="1500">
              <a:solidFill>
                <a:srgbClr val="000000"/>
              </a:solidFill>
              <a:latin typeface="Times New Roman"/>
              <a:ea typeface="Times New Roman"/>
              <a:cs typeface="Times New Roman"/>
              <a:sym typeface="Times New Roman"/>
            </a:endParaRPr>
          </a:p>
          <a:p>
            <a:pPr indent="0" lvl="0" marL="0" rtl="0" algn="just">
              <a:spcBef>
                <a:spcPts val="1200"/>
              </a:spcBef>
              <a:spcAft>
                <a:spcPts val="0"/>
              </a:spcAft>
              <a:buNone/>
            </a:pPr>
            <a:r>
              <a:rPr lang="en" sz="1500">
                <a:solidFill>
                  <a:srgbClr val="000000"/>
                </a:solidFill>
                <a:latin typeface="Times New Roman"/>
                <a:ea typeface="Times New Roman"/>
                <a:cs typeface="Times New Roman"/>
                <a:sym typeface="Times New Roman"/>
              </a:rPr>
              <a:t>He wants an easy way to stay organized, avoid overspending, and ensure timely bill payments without spending too much time on manual tracking.</a:t>
            </a:r>
            <a:endParaRPr sz="1500">
              <a:solidFill>
                <a:srgbClr val="000000"/>
              </a:solidFill>
              <a:latin typeface="Times New Roman"/>
              <a:ea typeface="Times New Roman"/>
              <a:cs typeface="Times New Roman"/>
              <a:sym typeface="Times New Roman"/>
            </a:endParaRPr>
          </a:p>
          <a:p>
            <a:pPr indent="0" lvl="0" marL="0" rtl="0" algn="just">
              <a:spcBef>
                <a:spcPts val="1200"/>
              </a:spcBef>
              <a:spcAft>
                <a:spcPts val="1200"/>
              </a:spcAft>
              <a:buNone/>
            </a:pPr>
            <a:r>
              <a:t/>
            </a:r>
            <a:endParaRPr sz="1400">
              <a:solidFill>
                <a:srgbClr val="000000"/>
              </a:solidFill>
              <a:latin typeface="Times New Roman"/>
              <a:ea typeface="Times New Roman"/>
              <a:cs typeface="Times New Roman"/>
              <a:sym typeface="Times New Roman"/>
            </a:endParaRPr>
          </a:p>
        </p:txBody>
      </p:sp>
      <p:sp>
        <p:nvSpPr>
          <p:cNvPr id="122" name="Google Shape;122;p21"/>
          <p:cNvSpPr txBox="1"/>
          <p:nvPr>
            <p:ph idx="2" type="body"/>
          </p:nvPr>
        </p:nvSpPr>
        <p:spPr>
          <a:xfrm>
            <a:off x="6253500" y="1299225"/>
            <a:ext cx="2890500" cy="3844200"/>
          </a:xfrm>
          <a:prstGeom prst="rect">
            <a:avLst/>
          </a:prstGeom>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latin typeface="Times New Roman"/>
                <a:ea typeface="Times New Roman"/>
                <a:cs typeface="Times New Roman"/>
                <a:sym typeface="Times New Roman"/>
              </a:rPr>
              <a:t>GOALS:</a:t>
            </a:r>
            <a:endParaRPr b="1" sz="1400">
              <a:solidFill>
                <a:srgbClr val="000000"/>
              </a:solidFill>
              <a:latin typeface="Times New Roman"/>
              <a:ea typeface="Times New Roman"/>
              <a:cs typeface="Times New Roman"/>
              <a:sym typeface="Times New Roman"/>
            </a:endParaRPr>
          </a:p>
          <a:p>
            <a:pPr indent="-298450" lvl="0" marL="457200" rtl="0" algn="l">
              <a:spcBef>
                <a:spcPts val="1200"/>
              </a:spcBef>
              <a:spcAft>
                <a:spcPts val="0"/>
              </a:spcAft>
              <a:buClr>
                <a:srgbClr val="000000"/>
              </a:buClr>
              <a:buSzPts val="1100"/>
              <a:buFont typeface="Arial"/>
              <a:buChar char="●"/>
            </a:pPr>
            <a:r>
              <a:rPr lang="en" sz="1400">
                <a:solidFill>
                  <a:srgbClr val="000000"/>
                </a:solidFill>
                <a:latin typeface="Times New Roman"/>
                <a:ea typeface="Times New Roman"/>
                <a:cs typeface="Times New Roman"/>
                <a:sym typeface="Times New Roman"/>
              </a:rPr>
              <a:t>Stay organized and ensure all bills and expenses are tracked and paid on time to avoid late fees.</a:t>
            </a:r>
            <a:endParaRPr sz="1400">
              <a:solidFill>
                <a:srgbClr val="000000"/>
              </a:solidFill>
              <a:latin typeface="Times New Roman"/>
              <a:ea typeface="Times New Roman"/>
              <a:cs typeface="Times New Roman"/>
              <a:sym typeface="Times New Roman"/>
            </a:endParaRPr>
          </a:p>
          <a:p>
            <a:pPr indent="-298450" lvl="0" marL="457200" rtl="0" algn="l">
              <a:spcBef>
                <a:spcPts val="0"/>
              </a:spcBef>
              <a:spcAft>
                <a:spcPts val="0"/>
              </a:spcAft>
              <a:buClr>
                <a:srgbClr val="000000"/>
              </a:buClr>
              <a:buSzPts val="1100"/>
              <a:buFont typeface="Arial"/>
              <a:buChar char="●"/>
            </a:pPr>
            <a:r>
              <a:rPr lang="en" sz="1400">
                <a:solidFill>
                  <a:srgbClr val="000000"/>
                </a:solidFill>
                <a:latin typeface="Times New Roman"/>
                <a:ea typeface="Times New Roman"/>
                <a:cs typeface="Times New Roman"/>
                <a:sym typeface="Times New Roman"/>
              </a:rPr>
              <a:t>Monitor daily spending to prevent overspending and maintain financial discipline.</a:t>
            </a:r>
            <a:endParaRPr sz="1400">
              <a:solidFill>
                <a:srgbClr val="000000"/>
              </a:solidFill>
              <a:latin typeface="Times New Roman"/>
              <a:ea typeface="Times New Roman"/>
              <a:cs typeface="Times New Roman"/>
              <a:sym typeface="Times New Roman"/>
            </a:endParaRPr>
          </a:p>
          <a:p>
            <a:pPr indent="-298450" lvl="0" marL="457200" rtl="0" algn="l">
              <a:spcBef>
                <a:spcPts val="0"/>
              </a:spcBef>
              <a:spcAft>
                <a:spcPts val="0"/>
              </a:spcAft>
              <a:buClr>
                <a:srgbClr val="000000"/>
              </a:buClr>
              <a:buSzPts val="1100"/>
              <a:buFont typeface="Arial"/>
              <a:buChar char="●"/>
            </a:pPr>
            <a:r>
              <a:rPr lang="en" sz="1400">
                <a:solidFill>
                  <a:srgbClr val="000000"/>
                </a:solidFill>
                <a:latin typeface="Times New Roman"/>
                <a:ea typeface="Times New Roman"/>
                <a:cs typeface="Times New Roman"/>
                <a:sym typeface="Times New Roman"/>
              </a:rPr>
              <a:t>Easily review spending patterns to make informed budgeting decisions.</a:t>
            </a:r>
            <a:endParaRPr sz="1400">
              <a:solidFill>
                <a:srgbClr val="000000"/>
              </a:solidFill>
              <a:latin typeface="Times New Roman"/>
              <a:ea typeface="Times New Roman"/>
              <a:cs typeface="Times New Roman"/>
              <a:sym typeface="Times New Roman"/>
            </a:endParaRPr>
          </a:p>
          <a:p>
            <a:pPr indent="-298450" lvl="0" marL="457200" rtl="0" algn="l">
              <a:spcBef>
                <a:spcPts val="0"/>
              </a:spcBef>
              <a:spcAft>
                <a:spcPts val="0"/>
              </a:spcAft>
              <a:buClr>
                <a:srgbClr val="000000"/>
              </a:buClr>
              <a:buSzPts val="1100"/>
              <a:buFont typeface="Arial"/>
              <a:buChar char="●"/>
            </a:pPr>
            <a:r>
              <a:rPr lang="en" sz="1400">
                <a:solidFill>
                  <a:srgbClr val="000000"/>
                </a:solidFill>
                <a:latin typeface="Times New Roman"/>
                <a:ea typeface="Times New Roman"/>
                <a:cs typeface="Times New Roman"/>
                <a:sym typeface="Times New Roman"/>
              </a:rPr>
              <a:t>Save time on manual expense tracking with automated logging and alerts.</a:t>
            </a:r>
            <a:br>
              <a:rPr lang="en" sz="1400">
                <a:solidFill>
                  <a:srgbClr val="000000"/>
                </a:solidFill>
                <a:latin typeface="Times New Roman"/>
                <a:ea typeface="Times New Roman"/>
                <a:cs typeface="Times New Roman"/>
                <a:sym typeface="Times New Roman"/>
              </a:rPr>
            </a:b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400">
                <a:solidFill>
                  <a:srgbClr val="000000"/>
                </a:solidFill>
                <a:latin typeface="Times New Roman"/>
                <a:ea typeface="Times New Roman"/>
                <a:cs typeface="Times New Roman"/>
                <a:sym typeface="Times New Roman"/>
              </a:rPr>
              <a:t>4.1-mini</a:t>
            </a:r>
            <a:endParaRPr sz="1400">
              <a:solidFill>
                <a:srgbClr val="000000"/>
              </a:solidFill>
              <a:latin typeface="Times New Roman"/>
              <a:ea typeface="Times New Roman"/>
              <a:cs typeface="Times New Roman"/>
              <a:sym typeface="Times New Roman"/>
            </a:endParaRPr>
          </a:p>
          <a:p>
            <a:pPr indent="0" lvl="0" marL="0" rtl="0" algn="just">
              <a:spcBef>
                <a:spcPts val="0"/>
              </a:spcBef>
              <a:spcAft>
                <a:spcPts val="1200"/>
              </a:spcAft>
              <a:buNone/>
            </a:pPr>
            <a:r>
              <a:t/>
            </a:r>
            <a:endParaRPr sz="1400">
              <a:solidFill>
                <a:srgbClr val="000000"/>
              </a:solidFill>
              <a:latin typeface="Times New Roman"/>
              <a:ea typeface="Times New Roman"/>
              <a:cs typeface="Times New Roman"/>
              <a:sym typeface="Times New Roman"/>
            </a:endParaRPr>
          </a:p>
        </p:txBody>
      </p:sp>
      <p:sp>
        <p:nvSpPr>
          <p:cNvPr id="123" name="Google Shape;123;p21"/>
          <p:cNvSpPr txBox="1"/>
          <p:nvPr>
            <p:ph idx="2" type="body"/>
          </p:nvPr>
        </p:nvSpPr>
        <p:spPr>
          <a:xfrm>
            <a:off x="0" y="1299225"/>
            <a:ext cx="2890500" cy="3844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12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b="1"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1400">
                <a:solidFill>
                  <a:srgbClr val="000000"/>
                </a:solidFill>
                <a:latin typeface="Times New Roman"/>
                <a:ea typeface="Times New Roman"/>
                <a:cs typeface="Times New Roman"/>
                <a:sym typeface="Times New Roman"/>
              </a:rPr>
              <a:t>Name</a:t>
            </a:r>
            <a:r>
              <a:rPr lang="en" sz="1400">
                <a:solidFill>
                  <a:srgbClr val="000000"/>
                </a:solidFill>
                <a:latin typeface="Times New Roman"/>
                <a:ea typeface="Times New Roman"/>
                <a:cs typeface="Times New Roman"/>
                <a:sym typeface="Times New Roman"/>
              </a:rPr>
              <a:t>: Srinivasa Reddy</a:t>
            </a:r>
            <a:br>
              <a:rPr lang="en" sz="1400">
                <a:solidFill>
                  <a:srgbClr val="000000"/>
                </a:solidFill>
                <a:latin typeface="Times New Roman"/>
                <a:ea typeface="Times New Roman"/>
                <a:cs typeface="Times New Roman"/>
                <a:sym typeface="Times New Roman"/>
              </a:rPr>
            </a:br>
            <a:r>
              <a:rPr b="1" lang="en" sz="1400">
                <a:solidFill>
                  <a:srgbClr val="000000"/>
                </a:solidFill>
                <a:latin typeface="Times New Roman"/>
                <a:ea typeface="Times New Roman"/>
                <a:cs typeface="Times New Roman"/>
                <a:sym typeface="Times New Roman"/>
              </a:rPr>
              <a:t>Age</a:t>
            </a:r>
            <a:r>
              <a:rPr lang="en" sz="1400">
                <a:solidFill>
                  <a:srgbClr val="000000"/>
                </a:solidFill>
                <a:latin typeface="Times New Roman"/>
                <a:ea typeface="Times New Roman"/>
                <a:cs typeface="Times New Roman"/>
                <a:sym typeface="Times New Roman"/>
              </a:rPr>
              <a:t>: 55</a:t>
            </a:r>
            <a:br>
              <a:rPr lang="en" sz="1400">
                <a:solidFill>
                  <a:srgbClr val="000000"/>
                </a:solidFill>
                <a:latin typeface="Times New Roman"/>
                <a:ea typeface="Times New Roman"/>
                <a:cs typeface="Times New Roman"/>
                <a:sym typeface="Times New Roman"/>
              </a:rPr>
            </a:br>
            <a:r>
              <a:rPr b="1" lang="en" sz="1400">
                <a:solidFill>
                  <a:srgbClr val="000000"/>
                </a:solidFill>
                <a:latin typeface="Times New Roman"/>
                <a:ea typeface="Times New Roman"/>
                <a:cs typeface="Times New Roman"/>
                <a:sym typeface="Times New Roman"/>
              </a:rPr>
              <a:t>Occupation</a:t>
            </a:r>
            <a:r>
              <a:rPr lang="en" sz="1400">
                <a:solidFill>
                  <a:srgbClr val="000000"/>
                </a:solidFill>
                <a:latin typeface="Times New Roman"/>
                <a:ea typeface="Times New Roman"/>
                <a:cs typeface="Times New Roman"/>
                <a:sym typeface="Times New Roman"/>
              </a:rPr>
              <a:t>: Finance</a:t>
            </a:r>
            <a:br>
              <a:rPr lang="en" sz="1400">
                <a:solidFill>
                  <a:srgbClr val="000000"/>
                </a:solidFill>
                <a:latin typeface="Times New Roman"/>
                <a:ea typeface="Times New Roman"/>
                <a:cs typeface="Times New Roman"/>
                <a:sym typeface="Times New Roman"/>
              </a:rPr>
            </a:br>
            <a:r>
              <a:rPr b="1" lang="en" sz="1400">
                <a:solidFill>
                  <a:srgbClr val="000000"/>
                </a:solidFill>
                <a:latin typeface="Times New Roman"/>
                <a:ea typeface="Times New Roman"/>
                <a:cs typeface="Times New Roman"/>
                <a:sym typeface="Times New Roman"/>
              </a:rPr>
              <a:t>Income</a:t>
            </a:r>
            <a:r>
              <a:rPr lang="en" sz="1400">
                <a:solidFill>
                  <a:srgbClr val="000000"/>
                </a:solidFill>
                <a:latin typeface="Times New Roman"/>
                <a:ea typeface="Times New Roman"/>
                <a:cs typeface="Times New Roman"/>
                <a:sym typeface="Times New Roman"/>
              </a:rPr>
              <a:t>:2,00,000</a:t>
            </a:r>
            <a:br>
              <a:rPr lang="en" sz="1400">
                <a:solidFill>
                  <a:srgbClr val="000000"/>
                </a:solidFill>
                <a:latin typeface="Times New Roman"/>
                <a:ea typeface="Times New Roman"/>
                <a:cs typeface="Times New Roman"/>
                <a:sym typeface="Times New Roman"/>
              </a:rPr>
            </a:br>
            <a:r>
              <a:rPr b="1" lang="en" sz="1400">
                <a:solidFill>
                  <a:srgbClr val="000000"/>
                </a:solidFill>
                <a:latin typeface="Times New Roman"/>
                <a:ea typeface="Times New Roman"/>
                <a:cs typeface="Times New Roman"/>
                <a:sym typeface="Times New Roman"/>
              </a:rPr>
              <a:t>Tech Proficiency</a:t>
            </a:r>
            <a:r>
              <a:rPr lang="en" sz="1400">
                <a:solidFill>
                  <a:srgbClr val="000000"/>
                </a:solidFill>
                <a:latin typeface="Times New Roman"/>
                <a:ea typeface="Times New Roman"/>
                <a:cs typeface="Times New Roman"/>
                <a:sym typeface="Times New Roman"/>
              </a:rPr>
              <a:t>: High</a:t>
            </a:r>
            <a:br>
              <a:rPr lang="en" sz="1400">
                <a:solidFill>
                  <a:srgbClr val="000000"/>
                </a:solidFill>
                <a:latin typeface="Times New Roman"/>
                <a:ea typeface="Times New Roman"/>
                <a:cs typeface="Times New Roman"/>
                <a:sym typeface="Times New Roman"/>
              </a:rPr>
            </a:br>
            <a:r>
              <a:rPr b="1" lang="en" sz="1400">
                <a:solidFill>
                  <a:srgbClr val="000000"/>
                </a:solidFill>
                <a:latin typeface="Times New Roman"/>
                <a:ea typeface="Times New Roman"/>
                <a:cs typeface="Times New Roman"/>
                <a:sym typeface="Times New Roman"/>
              </a:rPr>
              <a:t>Lifestyle</a:t>
            </a:r>
            <a:r>
              <a:rPr lang="en" sz="1400">
                <a:solidFill>
                  <a:srgbClr val="000000"/>
                </a:solidFill>
                <a:latin typeface="Times New Roman"/>
                <a:ea typeface="Times New Roman"/>
                <a:cs typeface="Times New Roman"/>
                <a:sym typeface="Times New Roman"/>
              </a:rPr>
              <a:t>: Independent, Focused,Business Man</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400">
              <a:solidFill>
                <a:srgbClr val="000000"/>
              </a:solidFill>
              <a:latin typeface="Times New Roman"/>
              <a:ea typeface="Times New Roman"/>
              <a:cs typeface="Times New Roman"/>
              <a:sym typeface="Times New Roman"/>
            </a:endParaRPr>
          </a:p>
        </p:txBody>
      </p:sp>
      <p:pic>
        <p:nvPicPr>
          <p:cNvPr id="124" name="Google Shape;124;p21"/>
          <p:cNvPicPr preferRelativeResize="0"/>
          <p:nvPr/>
        </p:nvPicPr>
        <p:blipFill rotWithShape="1">
          <a:blip r:embed="rId3">
            <a:alphaModFix/>
          </a:blip>
          <a:srcRect b="0" l="0" r="0" t="0"/>
          <a:stretch/>
        </p:blipFill>
        <p:spPr>
          <a:xfrm>
            <a:off x="863675" y="1343350"/>
            <a:ext cx="1163151" cy="1163151"/>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