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4"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D68BDA-4A0C-466A-87B4-2C801B923796}" v="2" dt="2024-04-16T17:38:25.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ASREE M P" userId="1fe5059278233f86" providerId="LiveId" clId="{48D68BDA-4A0C-466A-87B4-2C801B923796}"/>
    <pc:docChg chg="custSel modSld sldOrd">
      <pc:chgData name="RUBASREE M P" userId="1fe5059278233f86" providerId="LiveId" clId="{48D68BDA-4A0C-466A-87B4-2C801B923796}" dt="2024-04-16T17:38:51.800" v="120"/>
      <pc:docMkLst>
        <pc:docMk/>
      </pc:docMkLst>
      <pc:sldChg chg="modSp mod">
        <pc:chgData name="RUBASREE M P" userId="1fe5059278233f86" providerId="LiveId" clId="{48D68BDA-4A0C-466A-87B4-2C801B923796}" dt="2024-04-16T17:37:44.992" v="111" actId="20577"/>
        <pc:sldMkLst>
          <pc:docMk/>
          <pc:sldMk cId="0" sldId="256"/>
        </pc:sldMkLst>
        <pc:spChg chg="mod">
          <ac:chgData name="RUBASREE M P" userId="1fe5059278233f86" providerId="LiveId" clId="{48D68BDA-4A0C-466A-87B4-2C801B923796}" dt="2024-04-16T17:37:44.992" v="111" actId="20577"/>
          <ac:spMkLst>
            <pc:docMk/>
            <pc:sldMk cId="0" sldId="256"/>
            <ac:spMk id="4" creationId="{00000000-0000-0000-0000-000000000000}"/>
          </ac:spMkLst>
        </pc:spChg>
      </pc:sldChg>
      <pc:sldChg chg="ord">
        <pc:chgData name="RUBASREE M P" userId="1fe5059278233f86" providerId="LiveId" clId="{48D68BDA-4A0C-466A-87B4-2C801B923796}" dt="2024-04-16T17:38:51.800" v="120"/>
        <pc:sldMkLst>
          <pc:docMk/>
          <pc:sldMk cId="0" sldId="273"/>
        </pc:sldMkLst>
      </pc:sldChg>
      <pc:sldChg chg="addSp delSp modSp mod delAnim modAnim">
        <pc:chgData name="RUBASREE M P" userId="1fe5059278233f86" providerId="LiveId" clId="{48D68BDA-4A0C-466A-87B4-2C801B923796}" dt="2024-04-16T17:38:28.463" v="114" actId="1076"/>
        <pc:sldMkLst>
          <pc:docMk/>
          <pc:sldMk cId="0" sldId="274"/>
        </pc:sldMkLst>
        <pc:picChg chg="del mod">
          <ac:chgData name="RUBASREE M P" userId="1fe5059278233f86" providerId="LiveId" clId="{48D68BDA-4A0C-466A-87B4-2C801B923796}" dt="2024-04-16T16:25:28.702" v="77" actId="21"/>
          <ac:picMkLst>
            <pc:docMk/>
            <pc:sldMk cId="0" sldId="274"/>
            <ac:picMk id="3" creationId="{00000000-0000-0000-0000-000000000000}"/>
          </ac:picMkLst>
        </pc:picChg>
        <pc:picChg chg="add mod">
          <ac:chgData name="RUBASREE M P" userId="1fe5059278233f86" providerId="LiveId" clId="{48D68BDA-4A0C-466A-87B4-2C801B923796}" dt="2024-04-16T17:38:28.463" v="114" actId="1076"/>
          <ac:picMkLst>
            <pc:docMk/>
            <pc:sldMk cId="0" sldId="274"/>
            <ac:picMk id="3" creationId="{5FE81C5F-480D-591F-02FC-CDC2813CA82B}"/>
          </ac:picMkLst>
        </pc:picChg>
        <pc:picChg chg="add del mod">
          <ac:chgData name="RUBASREE M P" userId="1fe5059278233f86" providerId="LiveId" clId="{48D68BDA-4A0C-466A-87B4-2C801B923796}" dt="2024-04-16T17:38:16.179" v="112" actId="21"/>
          <ac:picMkLst>
            <pc:docMk/>
            <pc:sldMk cId="0" sldId="274"/>
            <ac:picMk id="4" creationId="{48BCFA6E-E84B-D7FC-7627-0D14C8DA418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smtClean="0"/>
              <a:t>4/16/2024</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smtClean="0"/>
              <a:t>4/16/2024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smtClean="0"/>
              <a:t>4/16/2024</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exploratory-data-analysis-8fc1cb20fd15" TargetMode="External"/><Relationship Id="rId2" Type="http://schemas.openxmlformats.org/officeDocument/2006/relationships/hyperlink" Target="https://towardsdatascience.com/heatmap-basics-with-pythons-seaborn-fb92ea280a6c" TargetMode="External"/><Relationship Id="rId1" Type="http://schemas.openxmlformats.org/officeDocument/2006/relationships/slideLayout" Target="../slideLayouts/slideLayout2.xml"/><Relationship Id="rId5" Type="http://schemas.openxmlformats.org/officeDocument/2006/relationships/hyperlink" Target="https://machinelearningmastery.com/time-series-data-visualization-with-python/" TargetMode="External"/><Relationship Id="rId4" Type="http://schemas.openxmlformats.org/officeDocument/2006/relationships/hyperlink" Target="https://seaborn.pydata.org/introduction.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109662"/>
            <a:ext cx="9144000" cy="2506895"/>
          </a:xfrm>
        </p:spPr>
        <p:txBody>
          <a:bodyPr>
            <a:normAutofit/>
          </a:bodyPr>
          <a:lstStyle/>
          <a:p>
            <a:r>
              <a:rPr lang="en-IN" sz="3600" dirty="0">
                <a:solidFill>
                  <a:schemeClr val="bg1"/>
                </a:solidFill>
              </a:rPr>
              <a:t>AGRICULTURAL RAW MATERIAL ANALYSIS</a:t>
            </a:r>
          </a:p>
        </p:txBody>
      </p:sp>
      <p:grpSp>
        <p:nvGrpSpPr>
          <p:cNvPr id="5" name="Google Shape;62;p13"/>
          <p:cNvGrpSpPr/>
          <p:nvPr/>
        </p:nvGrpSpPr>
        <p:grpSpPr>
          <a:xfrm>
            <a:off x="1548291" y="544531"/>
            <a:ext cx="9119709" cy="996593"/>
            <a:chOff x="1567263" y="1495382"/>
            <a:chExt cx="6047412" cy="601034"/>
          </a:xfrm>
        </p:grpSpPr>
        <p:pic>
          <p:nvPicPr>
            <p:cNvPr id="6" name="Google Shape;63;p13" descr="A close up of a sign&#10;&#10;Description automatically generated"/>
            <p:cNvPicPr preferRelativeResize="0"/>
            <p:nvPr/>
          </p:nvPicPr>
          <p:blipFill rotWithShape="1">
            <a:blip r:embed="rId2"/>
            <a:srcRect/>
            <a:stretch>
              <a:fillRect/>
            </a:stretch>
          </p:blipFill>
          <p:spPr>
            <a:xfrm>
              <a:off x="4755974" y="1620847"/>
              <a:ext cx="1163978" cy="389110"/>
            </a:xfrm>
            <a:prstGeom prst="rect">
              <a:avLst/>
            </a:prstGeom>
            <a:noFill/>
            <a:ln>
              <a:noFill/>
            </a:ln>
          </p:spPr>
        </p:pic>
        <p:pic>
          <p:nvPicPr>
            <p:cNvPr id="7" name="Google Shape;64;p13"/>
            <p:cNvPicPr preferRelativeResize="0"/>
            <p:nvPr/>
          </p:nvPicPr>
          <p:blipFill rotWithShape="1">
            <a:blip r:embed="rId3"/>
            <a:srcRect t="20551"/>
            <a:stretch>
              <a:fillRect/>
            </a:stretch>
          </p:blipFill>
          <p:spPr>
            <a:xfrm>
              <a:off x="3675859" y="1608154"/>
              <a:ext cx="787775" cy="414497"/>
            </a:xfrm>
            <a:prstGeom prst="rect">
              <a:avLst/>
            </a:prstGeom>
            <a:noFill/>
            <a:ln>
              <a:noFill/>
            </a:ln>
          </p:spPr>
        </p:pic>
        <p:cxnSp>
          <p:nvCxnSpPr>
            <p:cNvPr id="8" name="Google Shape;65;p13"/>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9" name="Google Shape;66;p13"/>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0" name="Google Shape;67;p13"/>
            <p:cNvPicPr preferRelativeResize="0"/>
            <p:nvPr/>
          </p:nvPicPr>
          <p:blipFill rotWithShape="1">
            <a:blip r:embed="rId4"/>
            <a:srcRect/>
            <a:stretch>
              <a:fillRect/>
            </a:stretch>
          </p:blipFill>
          <p:spPr>
            <a:xfrm>
              <a:off x="6212294" y="1633695"/>
              <a:ext cx="1402381" cy="363414"/>
            </a:xfrm>
            <a:prstGeom prst="rect">
              <a:avLst/>
            </a:prstGeom>
            <a:noFill/>
            <a:ln>
              <a:noFill/>
            </a:ln>
          </p:spPr>
        </p:pic>
        <p:cxnSp>
          <p:nvCxnSpPr>
            <p:cNvPr id="11" name="Google Shape;68;p13"/>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2" name="Google Shape;69;p13" descr="A blue and black text&#10;&#10;Description automatically generated"/>
            <p:cNvPicPr preferRelativeResize="0"/>
            <p:nvPr/>
          </p:nvPicPr>
          <p:blipFill rotWithShape="1">
            <a:blip r:embed="rId5"/>
            <a:srcRect/>
            <a:stretch>
              <a:fillRect/>
            </a:stretch>
          </p:blipFill>
          <p:spPr>
            <a:xfrm>
              <a:off x="1567263" y="1495382"/>
              <a:ext cx="1816256" cy="454064"/>
            </a:xfrm>
            <a:prstGeom prst="rect">
              <a:avLst/>
            </a:prstGeom>
            <a:noFill/>
            <a:ln>
              <a:noFill/>
            </a:ln>
          </p:spPr>
        </p:pic>
      </p:grpSp>
      <p:pic>
        <p:nvPicPr>
          <p:cNvPr id="13" name="Picture 12"/>
          <p:cNvPicPr>
            <a:picLocks noChangeAspect="1"/>
          </p:cNvPicPr>
          <p:nvPr/>
        </p:nvPicPr>
        <p:blipFill>
          <a:blip r:embed="rId6"/>
          <a:stretch>
            <a:fillRect/>
          </a:stretch>
        </p:blipFill>
        <p:spPr>
          <a:xfrm>
            <a:off x="4949144" y="2106202"/>
            <a:ext cx="2374810" cy="1736333"/>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Rounded Corners 3"/>
          <p:cNvSpPr/>
          <p:nvPr/>
        </p:nvSpPr>
        <p:spPr>
          <a:xfrm flipH="1">
            <a:off x="3251865" y="4736790"/>
            <a:ext cx="5688267" cy="18176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b="1" dirty="0"/>
              <a:t>STUDENT DETAILS:</a:t>
            </a:r>
          </a:p>
          <a:p>
            <a:r>
              <a:rPr lang="en-IN" b="1" dirty="0"/>
              <a:t>NAME: </a:t>
            </a:r>
            <a:r>
              <a:rPr lang="en-US" b="1" dirty="0"/>
              <a:t>T MADHUMITHA (UR NAME)</a:t>
            </a:r>
            <a:endParaRPr lang="en-IN" dirty="0"/>
          </a:p>
          <a:p>
            <a:r>
              <a:rPr lang="en-IN" b="1" dirty="0"/>
              <a:t>NM ID: </a:t>
            </a:r>
            <a:r>
              <a:rPr lang="en-IN" dirty="0">
                <a:latin typeface="Times New Roman" panose="02020603050405020304" pitchFamily="18" charset="0"/>
                <a:cs typeface="Times New Roman" panose="02020603050405020304" pitchFamily="18" charset="0"/>
              </a:rPr>
              <a:t>au2021111040</a:t>
            </a:r>
          </a:p>
          <a:p>
            <a:r>
              <a:rPr lang="en-IN" dirty="0">
                <a:latin typeface="Times New Roman" panose="02020603050405020304" pitchFamily="18" charset="0"/>
                <a:cs typeface="Times New Roman" panose="02020603050405020304" pitchFamily="18" charset="0"/>
              </a:rPr>
              <a:t>C01D0FD271BF195996A4840C11E55E32 (UR ID)</a:t>
            </a:r>
          </a:p>
          <a:p>
            <a:r>
              <a:rPr lang="en-IN" b="1" dirty="0"/>
              <a:t>COLLEGE NAME</a:t>
            </a:r>
            <a:r>
              <a:rPr lang="en-IN" dirty="0"/>
              <a:t>: COLLEGE OF ENGINEERING GUINDY, ANNA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Future scope</a:t>
            </a:r>
            <a:endParaRPr lang="en-IN" dirty="0">
              <a:solidFill>
                <a:schemeClr val="bg1"/>
              </a:solidFill>
            </a:endParaRPr>
          </a:p>
        </p:txBody>
      </p:sp>
      <p:sp>
        <p:nvSpPr>
          <p:cNvPr id="3" name="Content Placeholder 2"/>
          <p:cNvSpPr>
            <a:spLocks noGrp="1"/>
          </p:cNvSpPr>
          <p:nvPr>
            <p:ph idx="1"/>
          </p:nvPr>
        </p:nvSpPr>
        <p:spPr>
          <a:xfrm>
            <a:off x="264375" y="1721016"/>
            <a:ext cx="11661167" cy="5306507"/>
          </a:xfrm>
        </p:spPr>
        <p:txBody>
          <a:bodyPr>
            <a:noAutofit/>
          </a:bodyPr>
          <a:lstStyle/>
          <a:p>
            <a:pPr marL="0" indent="0" algn="just">
              <a:lnSpc>
                <a:spcPct val="100000"/>
              </a:lnSpc>
              <a:buClr>
                <a:schemeClr val="bg1"/>
              </a:buClr>
              <a:buNone/>
            </a:pPr>
            <a:r>
              <a:rPr lang="en-US" sz="2300" dirty="0">
                <a:solidFill>
                  <a:schemeClr val="bg1"/>
                </a:solidFill>
              </a:rPr>
              <a:t>The analysis of agricultural raw material prices dataset offers several avenues for future exploration and enhancement:</a:t>
            </a:r>
          </a:p>
          <a:p>
            <a:pPr algn="just">
              <a:lnSpc>
                <a:spcPct val="100000"/>
              </a:lnSpc>
              <a:buClr>
                <a:schemeClr val="bg1"/>
              </a:buClr>
              <a:buFont typeface="Wingdings" panose="05000000000000000000" pitchFamily="2" charset="2"/>
              <a:buChar char="Ø"/>
            </a:pPr>
            <a:r>
              <a:rPr lang="en-US" sz="2300" b="1" dirty="0">
                <a:solidFill>
                  <a:schemeClr val="bg1"/>
                </a:solidFill>
              </a:rPr>
              <a:t>Machine Learning Predictive Models: </a:t>
            </a:r>
            <a:r>
              <a:rPr lang="en-US" sz="2300" dirty="0">
                <a:solidFill>
                  <a:schemeClr val="bg1"/>
                </a:solidFill>
              </a:rPr>
              <a:t>Implement machine learning algorithms to forecast future prices of agricultural raw materials based on historical data. Models such as time series forecasting (e.g., ARIMA, SARIMA) and regression analysis can provide valuable insights for stakeholders to make informed decisions.</a:t>
            </a:r>
          </a:p>
          <a:p>
            <a:pPr algn="just">
              <a:lnSpc>
                <a:spcPct val="100000"/>
              </a:lnSpc>
              <a:buClr>
                <a:schemeClr val="bg1"/>
              </a:buClr>
              <a:buFont typeface="Wingdings" panose="05000000000000000000" pitchFamily="2" charset="2"/>
              <a:buChar char="Ø"/>
            </a:pPr>
            <a:r>
              <a:rPr lang="en-US" sz="2300" b="1" dirty="0">
                <a:solidFill>
                  <a:schemeClr val="bg1"/>
                </a:solidFill>
              </a:rPr>
              <a:t>Advanced Statistical Analysis: </a:t>
            </a:r>
            <a:r>
              <a:rPr lang="en-US" sz="2300" dirty="0">
                <a:solidFill>
                  <a:schemeClr val="bg1"/>
                </a:solidFill>
              </a:rPr>
              <a:t>Explore advanced statistical techniques to uncover hidden patterns and trends within the dataset. This could involve time series decomposition, cluster analysis, or advanced correlation analysis methods to delve deeper into the relationships between raw materials.</a:t>
            </a:r>
          </a:p>
          <a:p>
            <a:pPr algn="just">
              <a:lnSpc>
                <a:spcPct val="100000"/>
              </a:lnSpc>
              <a:buClr>
                <a:schemeClr val="bg1"/>
              </a:buClr>
              <a:buFont typeface="Wingdings" panose="05000000000000000000" pitchFamily="2" charset="2"/>
              <a:buChar char="Ø"/>
            </a:pPr>
            <a:r>
              <a:rPr lang="en-US" sz="2300" b="1" dirty="0">
                <a:solidFill>
                  <a:schemeClr val="bg1"/>
                </a:solidFill>
              </a:rPr>
              <a:t>Integration with External Data Sources: </a:t>
            </a:r>
            <a:r>
              <a:rPr lang="en-US" sz="2300" dirty="0">
                <a:solidFill>
                  <a:schemeClr val="bg1"/>
                </a:solidFill>
              </a:rPr>
              <a:t>Incorporate additional datasets, such as weather data, commodity market trends, or geopolitical factors, to enhance the analysis and provide a more comprehensive understanding of the factors influencing agricultural raw material prices.</a:t>
            </a:r>
          </a:p>
          <a:p>
            <a:pPr marL="0" indent="0" algn="just">
              <a:buClr>
                <a:schemeClr val="bg1"/>
              </a:buClr>
              <a:buNone/>
            </a:pPr>
            <a:endParaRPr lang="en-IN" sz="18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a:t>
            </a:r>
            <a:endParaRPr lang="en-IN" dirty="0">
              <a:solidFill>
                <a:schemeClr val="bg1"/>
              </a:solidFill>
            </a:endParaRPr>
          </a:p>
        </p:txBody>
      </p:sp>
      <p:sp>
        <p:nvSpPr>
          <p:cNvPr id="3" name="Content Placeholder 2"/>
          <p:cNvSpPr>
            <a:spLocks noGrp="1"/>
          </p:cNvSpPr>
          <p:nvPr>
            <p:ph idx="1"/>
          </p:nvPr>
        </p:nvSpPr>
        <p:spPr/>
        <p:txBody>
          <a:bodyPr>
            <a:noAutofit/>
          </a:bodyPr>
          <a:lstStyle/>
          <a:p>
            <a:pPr algn="just">
              <a:lnSpc>
                <a:spcPct val="100000"/>
              </a:lnSpc>
              <a:buClr>
                <a:schemeClr val="bg1"/>
              </a:buClr>
              <a:buFont typeface="Wingdings" panose="05000000000000000000" pitchFamily="2" charset="2"/>
              <a:buChar char="Ø"/>
            </a:pPr>
            <a:r>
              <a:rPr lang="en-US" sz="2300" b="1" dirty="0">
                <a:solidFill>
                  <a:schemeClr val="bg1"/>
                </a:solidFill>
              </a:rPr>
              <a:t>Real-Time Data Analysis: </a:t>
            </a:r>
            <a:r>
              <a:rPr lang="en-US" sz="2300" dirty="0">
                <a:solidFill>
                  <a:schemeClr val="bg1"/>
                </a:solidFill>
              </a:rPr>
              <a:t>Implement mechanisms to ingest and analyze real-time or streaming data on agricultural raw material prices. This enables stakeholders to react quickly to market changes and adapt their strategies accordingly.</a:t>
            </a:r>
          </a:p>
          <a:p>
            <a:pPr algn="just">
              <a:lnSpc>
                <a:spcPct val="100000"/>
              </a:lnSpc>
              <a:buClr>
                <a:schemeClr val="bg1"/>
              </a:buClr>
              <a:buFont typeface="Wingdings" panose="05000000000000000000" pitchFamily="2" charset="2"/>
              <a:buChar char="Ø"/>
            </a:pPr>
            <a:r>
              <a:rPr lang="en-US" sz="2300" b="1" dirty="0">
                <a:solidFill>
                  <a:schemeClr val="bg1"/>
                </a:solidFill>
              </a:rPr>
              <a:t>Interactive Visualization Tools: </a:t>
            </a:r>
            <a:r>
              <a:rPr lang="en-US" sz="2300" dirty="0">
                <a:solidFill>
                  <a:schemeClr val="bg1"/>
                </a:solidFill>
              </a:rPr>
              <a:t>Develop interactive visualization tools or dashboards that allow users to explore the data dynamically. Features like filtering, drill-down capabilities, and scenario analysis can empower stakeholders to gain deeper insights and make more informed decisions</a:t>
            </a:r>
          </a:p>
          <a:p>
            <a:pPr algn="just">
              <a:lnSpc>
                <a:spcPct val="100000"/>
              </a:lnSpc>
              <a:buClr>
                <a:schemeClr val="bg1"/>
              </a:buClr>
              <a:buFont typeface="Wingdings" panose="05000000000000000000" pitchFamily="2" charset="2"/>
              <a:buChar char="Ø"/>
            </a:pPr>
            <a:r>
              <a:rPr lang="en-US" sz="2300" b="1" dirty="0">
                <a:solidFill>
                  <a:schemeClr val="bg1"/>
                </a:solidFill>
              </a:rPr>
              <a:t>Geospatial Analysis: </a:t>
            </a:r>
            <a:r>
              <a:rPr lang="en-US" sz="2300" dirty="0">
                <a:solidFill>
                  <a:schemeClr val="bg1"/>
                </a:solidFill>
              </a:rPr>
              <a:t>Incorporate geospatial data to analyze spatial patterns and regional variations in agricultural raw material prices. Mapping the prices onto geographic regions can reveal spatial correlations and dependencies, aiding in supply chain optimization and resource allocation.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a:t>
            </a:r>
            <a:endParaRPr lang="en-IN" dirty="0">
              <a:solidFill>
                <a:schemeClr val="bg1"/>
              </a:solidFill>
            </a:endParaRPr>
          </a:p>
        </p:txBody>
      </p:sp>
      <p:sp>
        <p:nvSpPr>
          <p:cNvPr id="3" name="Content Placeholder 2"/>
          <p:cNvSpPr>
            <a:spLocks noGrp="1"/>
          </p:cNvSpPr>
          <p:nvPr>
            <p:ph idx="1"/>
          </p:nvPr>
        </p:nvSpPr>
        <p:spPr>
          <a:xfrm>
            <a:off x="1202919" y="1991132"/>
            <a:ext cx="9784080" cy="4748716"/>
          </a:xfrm>
        </p:spPr>
        <p:txBody>
          <a:bodyPr>
            <a:normAutofit fontScale="92500" lnSpcReduction="20000"/>
          </a:bodyPr>
          <a:lstStyle/>
          <a:p>
            <a:pPr algn="just">
              <a:lnSpc>
                <a:spcPct val="110000"/>
              </a:lnSpc>
              <a:buClr>
                <a:schemeClr val="bg1"/>
              </a:buClr>
              <a:buFont typeface="Wingdings" panose="05000000000000000000" pitchFamily="2" charset="2"/>
              <a:buChar char="Ø"/>
            </a:pPr>
            <a:r>
              <a:rPr lang="en-US" sz="2500" b="1" dirty="0">
                <a:solidFill>
                  <a:schemeClr val="bg1"/>
                </a:solidFill>
              </a:rPr>
              <a:t>Predictive Analytics for Risk Management: </a:t>
            </a:r>
            <a:r>
              <a:rPr lang="en-US" sz="2500" dirty="0">
                <a:solidFill>
                  <a:schemeClr val="bg1"/>
                </a:solidFill>
              </a:rPr>
              <a:t>Utilize predictive analytics to assess and mitigate risks associated with fluctuations in agricultural raw material prices. By identifying potential risks and developing risk mitigation strategies, stakeholders can safeguard their operations and investments.</a:t>
            </a:r>
          </a:p>
          <a:p>
            <a:pPr algn="just">
              <a:lnSpc>
                <a:spcPct val="110000"/>
              </a:lnSpc>
              <a:buClr>
                <a:schemeClr val="bg1"/>
              </a:buClr>
              <a:buFont typeface="Wingdings" panose="05000000000000000000" pitchFamily="2" charset="2"/>
              <a:buChar char="Ø"/>
            </a:pPr>
            <a:r>
              <a:rPr lang="en-US" sz="2500" b="1" dirty="0">
                <a:solidFill>
                  <a:schemeClr val="bg1"/>
                </a:solidFill>
              </a:rPr>
              <a:t>Collaborative Research and Data Sharing: </a:t>
            </a:r>
            <a:r>
              <a:rPr lang="en-US" sz="2500" dirty="0">
                <a:solidFill>
                  <a:schemeClr val="bg1"/>
                </a:solidFill>
              </a:rPr>
              <a:t>Foster collaboration with research institutions, government agencies, and industry partners to leverage collective expertise and data resources. Sharing insights and best practices can drive innovation and improve decision-making across the agricultural sector.</a:t>
            </a:r>
          </a:p>
          <a:p>
            <a:pPr marL="0" indent="0" algn="just">
              <a:lnSpc>
                <a:spcPct val="110000"/>
              </a:lnSpc>
              <a:buClr>
                <a:schemeClr val="bg1"/>
              </a:buClr>
              <a:buNone/>
            </a:pPr>
            <a:r>
              <a:rPr lang="en-US" sz="2500" dirty="0">
                <a:solidFill>
                  <a:schemeClr val="bg1"/>
                </a:solidFill>
              </a:rPr>
              <a:t>By exploring these future avenues, the analysis of agricultural raw material prices can evolve to provide deeper insights, enhance decision-making capabilities, and drive positive outcomes for stakeholders in the agricultural industry</a:t>
            </a:r>
            <a:endParaRPr lang="en-IN" sz="2500" dirty="0">
              <a:solidFill>
                <a:schemeClr val="bg1"/>
              </a:solidFill>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VIDEO OF THE PROJECT</a:t>
            </a:r>
          </a:p>
        </p:txBody>
      </p:sp>
      <p:pic>
        <p:nvPicPr>
          <p:cNvPr id="3" name="16.04.2024_23.03.28_REC">
            <a:hlinkClick r:id="" action="ppaction://media"/>
            <a:extLst>
              <a:ext uri="{FF2B5EF4-FFF2-40B4-BE49-F238E27FC236}">
                <a16:creationId xmlns:a16="http://schemas.microsoft.com/office/drawing/2014/main" id="{5FE81C5F-480D-591F-02FC-CDC2813CA82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233399" y="2133037"/>
            <a:ext cx="9753600" cy="4283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48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conclusion</a:t>
            </a:r>
            <a:endParaRPr lang="en-IN" dirty="0">
              <a:solidFill>
                <a:schemeClr val="bg1"/>
              </a:solidFill>
            </a:endParaRPr>
          </a:p>
        </p:txBody>
      </p:sp>
      <p:sp>
        <p:nvSpPr>
          <p:cNvPr id="3" name="Content Placeholder 2"/>
          <p:cNvSpPr>
            <a:spLocks noGrp="1"/>
          </p:cNvSpPr>
          <p:nvPr>
            <p:ph idx="1"/>
          </p:nvPr>
        </p:nvSpPr>
        <p:spPr/>
        <p:txBody>
          <a:bodyPr>
            <a:normAutofit/>
          </a:bodyPr>
          <a:lstStyle/>
          <a:p>
            <a:pPr marL="0" indent="0" algn="just">
              <a:lnSpc>
                <a:spcPct val="100000"/>
              </a:lnSpc>
              <a:buNone/>
            </a:pPr>
            <a:r>
              <a:rPr lang="en-US" sz="2300" dirty="0">
                <a:solidFill>
                  <a:schemeClr val="bg1"/>
                </a:solidFill>
              </a:rPr>
              <a:t>In conclusion, the analysis of agricultural raw material prices dataset through exploratory data analysis (EDA) has provided valuable insights into the dynamics of the agricultural market. By examining price fluctuations over the years, we were able to identify both high-range and low-range raw materials based on their prices. Furthermore, the assessment of percentage changes in prices highlighted materials with the highest and lowest percentage changes, offering additional perspectives on market trends. Additionally, the range of price changes observed over the years underscored the volatility and variability inherent in the agricultural sector, shedding light on the challenges and opportunities faced by stakeholders. </a:t>
            </a:r>
            <a:endParaRPr lang="en-IN" sz="23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a:t>
            </a:r>
            <a:endParaRPr lang="en-IN" dirty="0">
              <a:solidFill>
                <a:schemeClr val="bg1"/>
              </a:solidFill>
            </a:endParaRPr>
          </a:p>
        </p:txBody>
      </p:sp>
      <p:sp>
        <p:nvSpPr>
          <p:cNvPr id="3" name="Content Placeholder 2"/>
          <p:cNvSpPr>
            <a:spLocks noGrp="1"/>
          </p:cNvSpPr>
          <p:nvPr>
            <p:ph idx="1"/>
          </p:nvPr>
        </p:nvSpPr>
        <p:spPr/>
        <p:txBody>
          <a:bodyPr>
            <a:normAutofit/>
          </a:bodyPr>
          <a:lstStyle/>
          <a:p>
            <a:pPr marL="0" indent="0" algn="just">
              <a:lnSpc>
                <a:spcPct val="100000"/>
              </a:lnSpc>
              <a:buNone/>
            </a:pPr>
            <a:r>
              <a:rPr lang="en-US" sz="2300" dirty="0">
                <a:solidFill>
                  <a:schemeClr val="bg1"/>
                </a:solidFill>
              </a:rPr>
              <a:t>The mapping of correlations between different raw materials using a heatmap visualization revealed potential interdependencies and relationships within the market, paving the way for a deeper understanding of market dynamics and trends. Overall, this analysis serves as a foundation for informed decision-making and strategic planning in the agricultural industry. By leveraging these insights, stakeholders can adapt their strategies, optimize resource allocation, and mitigate risks to navigate the complexities of the agricultural market effectively. Moving forward, further exploration and enhancement of analytical techniques and data sources will continue to drive innovation and value creation in the agricultural sector.</a:t>
            </a:r>
            <a:endParaRPr lang="en-IN" sz="23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REFERENCES</a:t>
            </a:r>
            <a:endParaRPr lang="en-IN" dirty="0">
              <a:solidFill>
                <a:schemeClr val="bg1"/>
              </a:solidFill>
            </a:endParaRPr>
          </a:p>
        </p:txBody>
      </p:sp>
      <p:sp>
        <p:nvSpPr>
          <p:cNvPr id="3" name="Content Placeholder 2"/>
          <p:cNvSpPr>
            <a:spLocks noGrp="1"/>
          </p:cNvSpPr>
          <p:nvPr>
            <p:ph idx="1"/>
          </p:nvPr>
        </p:nvSpPr>
        <p:spPr/>
        <p:txBody>
          <a:bodyPr/>
          <a:lstStyle/>
          <a:p>
            <a:pPr>
              <a:buClr>
                <a:schemeClr val="bg1"/>
              </a:buClr>
              <a:buFont typeface="Wingdings" panose="05000000000000000000" pitchFamily="2" charset="2"/>
              <a:buChar char="Ø"/>
            </a:pPr>
            <a:r>
              <a:rPr lang="en-US" dirty="0"/>
              <a:t> </a:t>
            </a:r>
            <a:r>
              <a:rPr lang="en-US" dirty="0">
                <a:hlinkClick r:id="rId2"/>
              </a:rPr>
              <a:t>https://towardsdatascience.com/heatmap-basics-with-pythons-seaborn-fb92ea280a6c</a:t>
            </a:r>
            <a:endParaRPr lang="en-US" dirty="0"/>
          </a:p>
          <a:p>
            <a:pPr>
              <a:buClr>
                <a:schemeClr val="bg1"/>
              </a:buClr>
              <a:buFont typeface="Wingdings" panose="05000000000000000000" pitchFamily="2" charset="2"/>
              <a:buChar char="Ø"/>
            </a:pPr>
            <a:r>
              <a:rPr lang="en-IN" dirty="0">
                <a:hlinkClick r:id="rId3"/>
              </a:rPr>
              <a:t>https://towardsdatascience.com/exploratory-data-analysis-8fc1cb20fd15</a:t>
            </a:r>
            <a:endParaRPr lang="en-US" dirty="0"/>
          </a:p>
          <a:p>
            <a:pPr>
              <a:buClr>
                <a:schemeClr val="bg1"/>
              </a:buClr>
              <a:buFont typeface="Wingdings" panose="05000000000000000000" pitchFamily="2" charset="2"/>
              <a:buChar char="Ø"/>
            </a:pPr>
            <a:r>
              <a:rPr lang="en-IN" dirty="0">
                <a:hlinkClick r:id="rId4"/>
              </a:rPr>
              <a:t>https://seaborn.pydata.org/introduction.html</a:t>
            </a:r>
            <a:endParaRPr lang="en-US" dirty="0"/>
          </a:p>
          <a:p>
            <a:pPr>
              <a:buClr>
                <a:schemeClr val="bg1"/>
              </a:buClr>
              <a:buFont typeface="Wingdings" panose="05000000000000000000" pitchFamily="2" charset="2"/>
              <a:buChar char="Ø"/>
            </a:pPr>
            <a:r>
              <a:rPr lang="en-IN" dirty="0">
                <a:hlinkClick r:id="rId5"/>
              </a:rPr>
              <a:t>https://machinelearningmastery.com/time-series-data-visualization-with-python/</a:t>
            </a:r>
            <a:endParaRPr lang="en-US" dirty="0"/>
          </a:p>
          <a:p>
            <a:pPr>
              <a:buClr>
                <a:schemeClr val="bg1"/>
              </a:buClr>
              <a:buFont typeface="Wingdings" panose="05000000000000000000" pitchFamily="2" charset="2"/>
              <a:buChar char="Ø"/>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4010" y="-873303"/>
            <a:ext cx="8260422" cy="2702103"/>
          </a:xfrm>
        </p:spPr>
        <p:txBody>
          <a:bodyPr>
            <a:normAutofit fontScale="25000" lnSpcReduction="20000"/>
          </a:bodyPr>
          <a:lstStyle/>
          <a:p>
            <a:endParaRPr lang="en-US" dirty="0"/>
          </a:p>
          <a:p>
            <a:endParaRPr lang="en-IN" dirty="0"/>
          </a:p>
          <a:p>
            <a:endParaRPr lang="en-IN" dirty="0"/>
          </a:p>
          <a:p>
            <a:endParaRPr lang="en-IN" dirty="0"/>
          </a:p>
          <a:p>
            <a:endParaRPr lang="en-IN" dirty="0"/>
          </a:p>
          <a:p>
            <a:endParaRPr lang="en-IN" dirty="0"/>
          </a:p>
          <a:p>
            <a:endParaRPr lang="en-IN" dirty="0"/>
          </a:p>
          <a:p>
            <a:pPr marL="0" indent="0">
              <a:buNone/>
            </a:pPr>
            <a:r>
              <a:rPr lang="en-IN" sz="38400" dirty="0">
                <a:solidFill>
                  <a:schemeClr val="bg1"/>
                </a:solidFill>
                <a:latin typeface="Cooper Black" panose="0208090404030B0204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bg1"/>
                </a:solidFill>
              </a:rPr>
              <a:t>COURSE OUTLINE:</a:t>
            </a:r>
            <a:endParaRPr lang="en-IN" dirty="0"/>
          </a:p>
        </p:txBody>
      </p:sp>
      <p:sp>
        <p:nvSpPr>
          <p:cNvPr id="3" name="Content Placeholder 2"/>
          <p:cNvSpPr>
            <a:spLocks noGrp="1"/>
          </p:cNvSpPr>
          <p:nvPr>
            <p:ph idx="1"/>
          </p:nvPr>
        </p:nvSpPr>
        <p:spPr>
          <a:xfrm>
            <a:off x="1202919" y="2011680"/>
            <a:ext cx="9784080" cy="4562144"/>
          </a:xfrm>
        </p:spPr>
        <p:txBody>
          <a:bodyPr>
            <a:noAutofit/>
          </a:bodyPr>
          <a:lstStyle/>
          <a:p>
            <a:pPr>
              <a:lnSpc>
                <a:spcPct val="100000"/>
              </a:lnSpc>
              <a:buClrTx/>
              <a:buFont typeface="Wingdings" panose="05000000000000000000" pitchFamily="2" charset="2"/>
              <a:buChar char="ü"/>
            </a:pPr>
            <a:r>
              <a:rPr lang="en-IN" sz="2800" dirty="0">
                <a:solidFill>
                  <a:schemeClr val="bg1"/>
                </a:solidFill>
              </a:rPr>
              <a:t> </a:t>
            </a:r>
            <a:r>
              <a:rPr lang="en-IN" sz="2400" dirty="0">
                <a:solidFill>
                  <a:schemeClr val="bg1"/>
                </a:solidFill>
              </a:rPr>
              <a:t>Abstract</a:t>
            </a:r>
          </a:p>
          <a:p>
            <a:pPr>
              <a:lnSpc>
                <a:spcPct val="100000"/>
              </a:lnSpc>
              <a:buClrTx/>
              <a:buFont typeface="Wingdings" panose="05000000000000000000" pitchFamily="2" charset="2"/>
              <a:buChar char="ü"/>
            </a:pPr>
            <a:r>
              <a:rPr lang="en-IN" sz="2400" dirty="0">
                <a:solidFill>
                  <a:schemeClr val="bg1"/>
                </a:solidFill>
              </a:rPr>
              <a:t>Problem statement</a:t>
            </a:r>
          </a:p>
          <a:p>
            <a:pPr>
              <a:lnSpc>
                <a:spcPct val="100000"/>
              </a:lnSpc>
              <a:buClrTx/>
              <a:buFont typeface="Wingdings" panose="05000000000000000000" pitchFamily="2" charset="2"/>
              <a:buChar char="ü"/>
            </a:pPr>
            <a:r>
              <a:rPr lang="en-IN" sz="2400" dirty="0">
                <a:solidFill>
                  <a:schemeClr val="bg1"/>
                </a:solidFill>
              </a:rPr>
              <a:t>Aims and objectives </a:t>
            </a:r>
          </a:p>
          <a:p>
            <a:pPr>
              <a:lnSpc>
                <a:spcPct val="100000"/>
              </a:lnSpc>
              <a:buClrTx/>
              <a:buFont typeface="Wingdings" panose="05000000000000000000" pitchFamily="2" charset="2"/>
              <a:buChar char="ü"/>
            </a:pPr>
            <a:r>
              <a:rPr lang="en-IN" sz="2400" dirty="0">
                <a:solidFill>
                  <a:schemeClr val="bg1"/>
                </a:solidFill>
              </a:rPr>
              <a:t>System deployment approach</a:t>
            </a:r>
          </a:p>
          <a:p>
            <a:pPr>
              <a:lnSpc>
                <a:spcPct val="100000"/>
              </a:lnSpc>
              <a:buClrTx/>
              <a:buFont typeface="Wingdings" panose="05000000000000000000" pitchFamily="2" charset="2"/>
              <a:buChar char="ü"/>
            </a:pPr>
            <a:r>
              <a:rPr lang="en-IN" sz="2400" dirty="0">
                <a:solidFill>
                  <a:schemeClr val="bg1"/>
                </a:solidFill>
              </a:rPr>
              <a:t>Model development and algorithm</a:t>
            </a:r>
          </a:p>
          <a:p>
            <a:pPr>
              <a:lnSpc>
                <a:spcPct val="100000"/>
              </a:lnSpc>
              <a:buClrTx/>
              <a:buFont typeface="Wingdings" panose="05000000000000000000" pitchFamily="2" charset="2"/>
              <a:buChar char="ü"/>
            </a:pPr>
            <a:r>
              <a:rPr lang="en-IN" sz="2400" dirty="0">
                <a:solidFill>
                  <a:schemeClr val="bg1"/>
                </a:solidFill>
              </a:rPr>
              <a:t>Future scope</a:t>
            </a:r>
          </a:p>
          <a:p>
            <a:pPr>
              <a:lnSpc>
                <a:spcPct val="100000"/>
              </a:lnSpc>
              <a:buClrTx/>
              <a:buFont typeface="Wingdings" panose="05000000000000000000" pitchFamily="2" charset="2"/>
              <a:buChar char="ü"/>
            </a:pPr>
            <a:r>
              <a:rPr lang="en-IN" sz="2400" dirty="0">
                <a:solidFill>
                  <a:schemeClr val="bg1"/>
                </a:solidFill>
              </a:rPr>
              <a:t>Video of the project</a:t>
            </a:r>
          </a:p>
          <a:p>
            <a:pPr>
              <a:lnSpc>
                <a:spcPct val="100000"/>
              </a:lnSpc>
              <a:buClrTx/>
              <a:buFont typeface="Wingdings" panose="05000000000000000000" pitchFamily="2" charset="2"/>
              <a:buChar char="ü"/>
            </a:pPr>
            <a:r>
              <a:rPr lang="en-IN" sz="2400" dirty="0">
                <a:solidFill>
                  <a:schemeClr val="bg1"/>
                </a:solidFill>
              </a:rPr>
              <a:t>Conclusion </a:t>
            </a:r>
          </a:p>
          <a:p>
            <a:pPr>
              <a:lnSpc>
                <a:spcPct val="100000"/>
              </a:lnSpc>
              <a:buClrTx/>
              <a:buFont typeface="Wingdings" panose="05000000000000000000" pitchFamily="2" charset="2"/>
              <a:buChar char="ü"/>
            </a:pPr>
            <a:r>
              <a:rPr lang="en-IN" sz="2400" dirty="0">
                <a:solidFill>
                  <a:schemeClr val="bg1"/>
                </a:solidFill>
              </a:rPr>
              <a:t>Reference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bg1"/>
                </a:solidFill>
              </a:rPr>
              <a:t>abstract</a:t>
            </a:r>
          </a:p>
        </p:txBody>
      </p:sp>
      <p:sp>
        <p:nvSpPr>
          <p:cNvPr id="3" name="Content Placeholder 2"/>
          <p:cNvSpPr>
            <a:spLocks noGrp="1"/>
          </p:cNvSpPr>
          <p:nvPr>
            <p:ph idx="1"/>
          </p:nvPr>
        </p:nvSpPr>
        <p:spPr>
          <a:xfrm>
            <a:off x="1202919" y="1888390"/>
            <a:ext cx="9784080" cy="4969610"/>
          </a:xfrm>
        </p:spPr>
        <p:txBody>
          <a:bodyPr>
            <a:noAutofit/>
          </a:bodyPr>
          <a:lstStyle/>
          <a:p>
            <a:pPr algn="just">
              <a:lnSpc>
                <a:spcPct val="100000"/>
              </a:lnSpc>
              <a:buClr>
                <a:schemeClr val="bg1"/>
              </a:buClr>
              <a:buFont typeface="Wingdings" panose="05000000000000000000" pitchFamily="2" charset="2"/>
              <a:buChar char="q"/>
            </a:pPr>
            <a:r>
              <a:rPr lang="en-US" sz="2300" dirty="0">
                <a:solidFill>
                  <a:schemeClr val="bg1"/>
                </a:solidFill>
              </a:rPr>
              <a:t>This study delves into the analysis of agricultural raw material prices over several years, employing exploratory data analysis (EDA) techniques.</a:t>
            </a:r>
          </a:p>
          <a:p>
            <a:pPr algn="just">
              <a:lnSpc>
                <a:spcPct val="100000"/>
              </a:lnSpc>
              <a:buClr>
                <a:schemeClr val="bg1"/>
              </a:buClr>
              <a:buFont typeface="Wingdings" panose="05000000000000000000" pitchFamily="2" charset="2"/>
              <a:buChar char="q"/>
            </a:pPr>
            <a:r>
              <a:rPr lang="en-US" sz="2300" dirty="0">
                <a:solidFill>
                  <a:schemeClr val="bg1"/>
                </a:solidFill>
              </a:rPr>
              <a:t> The primary objectives include identifying high and low-range raw materials based on their prices, pinpointing materials with the highest and lowest percentage changes, and assessing the range of price fluctuations over time.</a:t>
            </a:r>
          </a:p>
          <a:p>
            <a:pPr algn="just">
              <a:lnSpc>
                <a:spcPct val="100000"/>
              </a:lnSpc>
              <a:buClr>
                <a:schemeClr val="bg1"/>
              </a:buClr>
              <a:buFont typeface="Wingdings" panose="05000000000000000000" pitchFamily="2" charset="2"/>
              <a:buChar char="q"/>
            </a:pPr>
            <a:r>
              <a:rPr lang="en-US" sz="2300" dirty="0">
                <a:solidFill>
                  <a:schemeClr val="bg1"/>
                </a:solidFill>
              </a:rPr>
              <a:t> Additionally, the study aims to map the correlation between various raw materials using a heatmap visualization, providing insights into interdependencies within the agricultural market.</a:t>
            </a:r>
          </a:p>
          <a:p>
            <a:pPr algn="just">
              <a:lnSpc>
                <a:spcPct val="100000"/>
              </a:lnSpc>
              <a:buClr>
                <a:schemeClr val="bg1"/>
              </a:buClr>
              <a:buFont typeface="Wingdings" panose="05000000000000000000" pitchFamily="2" charset="2"/>
              <a:buChar char="q"/>
            </a:pPr>
            <a:r>
              <a:rPr lang="en-US" sz="2300" dirty="0">
                <a:solidFill>
                  <a:schemeClr val="bg1"/>
                </a:solidFill>
              </a:rPr>
              <a:t> Through comprehensive data analysis, this research contributes to understanding the dynamics and trends of agricultural raw material prices, which are crucial for stakeholders in the industry.</a:t>
            </a:r>
            <a:endParaRPr lang="en-IN" sz="23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bg1"/>
                </a:solidFill>
              </a:rPr>
              <a:t>Problem statement</a:t>
            </a:r>
          </a:p>
        </p:txBody>
      </p:sp>
      <p:sp>
        <p:nvSpPr>
          <p:cNvPr id="3" name="Content Placeholder 2"/>
          <p:cNvSpPr>
            <a:spLocks noGrp="1"/>
          </p:cNvSpPr>
          <p:nvPr>
            <p:ph idx="1"/>
          </p:nvPr>
        </p:nvSpPr>
        <p:spPr>
          <a:xfrm>
            <a:off x="1202919" y="1792936"/>
            <a:ext cx="9784080" cy="4951953"/>
          </a:xfrm>
        </p:spPr>
        <p:txBody>
          <a:bodyPr>
            <a:noAutofit/>
          </a:bodyPr>
          <a:lstStyle/>
          <a:p>
            <a:pPr algn="just">
              <a:lnSpc>
                <a:spcPct val="100000"/>
              </a:lnSpc>
              <a:buClrTx/>
              <a:buFont typeface="Wingdings" panose="05000000000000000000" pitchFamily="2" charset="2"/>
              <a:buChar char="Ø"/>
            </a:pPr>
            <a:r>
              <a:rPr lang="en-US" sz="2300" dirty="0">
                <a:solidFill>
                  <a:schemeClr val="bg1"/>
                </a:solidFill>
              </a:rPr>
              <a:t>With the increasing complexity of the agricultural market, understanding the dynamics of raw material prices has become paramount for stakeholders. This study aims to address key questions regarding agricultural raw material prices over time through exploratory data analysis (EDA). </a:t>
            </a:r>
          </a:p>
          <a:p>
            <a:pPr algn="just">
              <a:lnSpc>
                <a:spcPct val="100000"/>
              </a:lnSpc>
              <a:buClrTx/>
              <a:buFont typeface="Wingdings" panose="05000000000000000000" pitchFamily="2" charset="2"/>
              <a:buChar char="Ø"/>
            </a:pPr>
            <a:r>
              <a:rPr lang="en-US" sz="2300" dirty="0">
                <a:solidFill>
                  <a:schemeClr val="bg1"/>
                </a:solidFill>
              </a:rPr>
              <a:t>Specifically, the research seeks to identify high and low-range raw materials based on price fluctuations, pinpoint materials exhibiting the highest and lowest percentage changes, and assess the range of price variations across different years.</a:t>
            </a:r>
          </a:p>
          <a:p>
            <a:pPr algn="just">
              <a:lnSpc>
                <a:spcPct val="100000"/>
              </a:lnSpc>
              <a:buClr>
                <a:schemeClr val="bg1"/>
              </a:buClr>
              <a:buFont typeface="Wingdings" panose="05000000000000000000" pitchFamily="2" charset="2"/>
              <a:buChar char="Ø"/>
            </a:pPr>
            <a:r>
              <a:rPr lang="en-US" sz="2300" dirty="0">
                <a:solidFill>
                  <a:schemeClr val="bg1"/>
                </a:solidFill>
              </a:rPr>
              <a:t> Additionally, the study endeavors to map correlations between various raw materials using a heatmap visualization, providing insights into interdependencies within the agricultural market. By tackling these objectives, this research aims to contribute valuable insights to support decision-making processes and strategic planning in the agricultural sector.</a:t>
            </a:r>
            <a:endParaRPr lang="en-IN" sz="23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Aim and objectives</a:t>
            </a:r>
            <a:endParaRPr lang="en-IN" dirty="0">
              <a:solidFill>
                <a:schemeClr val="bg1"/>
              </a:solidFill>
            </a:endParaRPr>
          </a:p>
        </p:txBody>
      </p:sp>
      <p:sp>
        <p:nvSpPr>
          <p:cNvPr id="3" name="Content Placeholder 2"/>
          <p:cNvSpPr>
            <a:spLocks noGrp="1"/>
          </p:cNvSpPr>
          <p:nvPr>
            <p:ph idx="1"/>
          </p:nvPr>
        </p:nvSpPr>
        <p:spPr>
          <a:xfrm>
            <a:off x="1202919" y="1993186"/>
            <a:ext cx="9784080" cy="4817325"/>
          </a:xfrm>
        </p:spPr>
        <p:txBody>
          <a:bodyPr>
            <a:noAutofit/>
          </a:bodyPr>
          <a:lstStyle/>
          <a:p>
            <a:pPr marL="0" indent="0">
              <a:lnSpc>
                <a:spcPct val="100000"/>
              </a:lnSpc>
              <a:buClrTx/>
              <a:buNone/>
            </a:pPr>
            <a:r>
              <a:rPr lang="en-US" sz="2800" b="1" dirty="0">
                <a:solidFill>
                  <a:schemeClr val="bg1"/>
                </a:solidFill>
              </a:rPr>
              <a:t>AIM:</a:t>
            </a:r>
          </a:p>
          <a:p>
            <a:pPr>
              <a:lnSpc>
                <a:spcPct val="100000"/>
              </a:lnSpc>
              <a:buClrTx/>
            </a:pPr>
            <a:endParaRPr lang="en-US" sz="2300" b="1" dirty="0">
              <a:solidFill>
                <a:schemeClr val="bg1"/>
              </a:solidFill>
            </a:endParaRPr>
          </a:p>
          <a:p>
            <a:pPr lvl="3" algn="just">
              <a:lnSpc>
                <a:spcPct val="100000"/>
              </a:lnSpc>
              <a:buClrTx/>
              <a:buFont typeface="Wingdings" panose="05000000000000000000" pitchFamily="2" charset="2"/>
              <a:buChar char="§"/>
            </a:pPr>
            <a:r>
              <a:rPr lang="en-US" sz="2300" dirty="0">
                <a:solidFill>
                  <a:schemeClr val="bg1"/>
                </a:solidFill>
              </a:rPr>
              <a:t>   The aim of this study is to conduct an exploratory data analysis (EDA) of agricultural raw material prices over several years to gain insights into trends, variations, and correlations within the dataset.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a:t>
            </a:r>
            <a:endParaRPr lang="en-IN" dirty="0">
              <a:solidFill>
                <a:schemeClr val="bg1"/>
              </a:solidFill>
            </a:endParaRPr>
          </a:p>
        </p:txBody>
      </p:sp>
      <p:sp>
        <p:nvSpPr>
          <p:cNvPr id="3" name="Content Placeholder 2"/>
          <p:cNvSpPr>
            <a:spLocks noGrp="1"/>
          </p:cNvSpPr>
          <p:nvPr>
            <p:ph idx="1"/>
          </p:nvPr>
        </p:nvSpPr>
        <p:spPr>
          <a:xfrm>
            <a:off x="1202919" y="1792936"/>
            <a:ext cx="9784080" cy="5065064"/>
          </a:xfrm>
        </p:spPr>
        <p:txBody>
          <a:bodyPr>
            <a:noAutofit/>
          </a:bodyPr>
          <a:lstStyle/>
          <a:p>
            <a:pPr algn="just">
              <a:lnSpc>
                <a:spcPct val="100000"/>
              </a:lnSpc>
              <a:buClrTx/>
              <a:buFont typeface="Wingdings" panose="05000000000000000000" pitchFamily="2" charset="2"/>
              <a:buChar char="Ø"/>
            </a:pPr>
            <a:r>
              <a:rPr lang="en-US" sz="2300" b="1" dirty="0">
                <a:solidFill>
                  <a:schemeClr val="bg1"/>
                </a:solidFill>
              </a:rPr>
              <a:t>OBJECTIVES:</a:t>
            </a:r>
          </a:p>
          <a:p>
            <a:pPr lvl="3" algn="just">
              <a:lnSpc>
                <a:spcPct val="100000"/>
              </a:lnSpc>
              <a:buClrTx/>
              <a:buFont typeface="Wingdings" panose="05000000000000000000" pitchFamily="2" charset="2"/>
              <a:buChar char="§"/>
            </a:pPr>
            <a:r>
              <a:rPr lang="en-US" sz="2300" dirty="0">
                <a:solidFill>
                  <a:schemeClr val="bg1"/>
                </a:solidFill>
              </a:rPr>
              <a:t>Identify high-range and low-range agricultural raw materials based on their prices.</a:t>
            </a:r>
          </a:p>
          <a:p>
            <a:pPr lvl="3" algn="just">
              <a:lnSpc>
                <a:spcPct val="100000"/>
              </a:lnSpc>
              <a:buClrTx/>
              <a:buFont typeface="Wingdings" panose="05000000000000000000" pitchFamily="2" charset="2"/>
              <a:buChar char="§"/>
            </a:pPr>
            <a:r>
              <a:rPr lang="en-US" sz="2300" dirty="0">
                <a:solidFill>
                  <a:schemeClr val="bg1"/>
                </a:solidFill>
              </a:rPr>
              <a:t>Determine the raw materials exhibiting the highest and lowest percentage changes in price over the years.</a:t>
            </a:r>
          </a:p>
          <a:p>
            <a:pPr lvl="3" algn="just">
              <a:lnSpc>
                <a:spcPct val="100000"/>
              </a:lnSpc>
              <a:buClrTx/>
              <a:buFont typeface="Wingdings" panose="05000000000000000000" pitchFamily="2" charset="2"/>
              <a:buChar char="§"/>
            </a:pPr>
            <a:r>
              <a:rPr lang="en-US" sz="2300" dirty="0">
                <a:solidFill>
                  <a:schemeClr val="bg1"/>
                </a:solidFill>
              </a:rPr>
              <a:t>Analyze the range of price fluctuations for agricultural raw materials across different years.</a:t>
            </a:r>
          </a:p>
          <a:p>
            <a:pPr lvl="3" algn="just">
              <a:lnSpc>
                <a:spcPct val="100000"/>
              </a:lnSpc>
              <a:buClrTx/>
              <a:buFont typeface="Wingdings" panose="05000000000000000000" pitchFamily="2" charset="2"/>
              <a:buChar char="§"/>
            </a:pPr>
            <a:r>
              <a:rPr lang="en-US" sz="2300" dirty="0">
                <a:solidFill>
                  <a:schemeClr val="bg1"/>
                </a:solidFill>
              </a:rPr>
              <a:t>Utilize heatmap visualization to map the correlation between various agricultural raw materials, uncovering potential relationships and dependencies.</a:t>
            </a:r>
          </a:p>
          <a:p>
            <a:pPr lvl="3" algn="just">
              <a:lnSpc>
                <a:spcPct val="100000"/>
              </a:lnSpc>
              <a:buClrTx/>
              <a:buFont typeface="Wingdings" panose="05000000000000000000" pitchFamily="2" charset="2"/>
              <a:buChar char="§"/>
            </a:pPr>
            <a:r>
              <a:rPr lang="en-US" sz="2300" dirty="0">
                <a:solidFill>
                  <a:schemeClr val="bg1"/>
                </a:solidFill>
              </a:rPr>
              <a:t>Provide actionable insights and recommendations based on the findings to stakeholders in the agricultural industry for informed decision-making and strategic planning.</a:t>
            </a:r>
          </a:p>
          <a:p>
            <a:endParaRPr lang="en-IN" sz="2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System deployment approach</a:t>
            </a:r>
            <a:endParaRPr lang="en-IN" dirty="0">
              <a:solidFill>
                <a:schemeClr val="bg1"/>
              </a:solidFill>
            </a:endParaRPr>
          </a:p>
        </p:txBody>
      </p:sp>
      <p:sp>
        <p:nvSpPr>
          <p:cNvPr id="4" name="Rectangle: Rounded Corners 3"/>
          <p:cNvSpPr/>
          <p:nvPr/>
        </p:nvSpPr>
        <p:spPr>
          <a:xfrm>
            <a:off x="452058" y="2514600"/>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Data collection</a:t>
            </a:r>
            <a:endParaRPr lang="en-IN" sz="2000" dirty="0"/>
          </a:p>
        </p:txBody>
      </p:sp>
      <p:sp>
        <p:nvSpPr>
          <p:cNvPr id="5" name="Rectangle: Rounded Corners 4"/>
          <p:cNvSpPr/>
          <p:nvPr/>
        </p:nvSpPr>
        <p:spPr>
          <a:xfrm>
            <a:off x="3423005" y="2501757"/>
            <a:ext cx="229113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Data preprocessing</a:t>
            </a:r>
            <a:endParaRPr lang="en-IN" sz="2000" dirty="0"/>
          </a:p>
        </p:txBody>
      </p:sp>
      <p:sp>
        <p:nvSpPr>
          <p:cNvPr id="6" name="Rectangle: Rounded Corners 5"/>
          <p:cNvSpPr/>
          <p:nvPr/>
        </p:nvSpPr>
        <p:spPr>
          <a:xfrm>
            <a:off x="6393952" y="2501757"/>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Exploratory data analysis</a:t>
            </a:r>
            <a:endParaRPr lang="en-IN" sz="2000" dirty="0"/>
          </a:p>
        </p:txBody>
      </p:sp>
      <p:sp>
        <p:nvSpPr>
          <p:cNvPr id="7" name="Rectangle: Rounded Corners 6"/>
          <p:cNvSpPr/>
          <p:nvPr/>
        </p:nvSpPr>
        <p:spPr>
          <a:xfrm>
            <a:off x="9364900" y="2501757"/>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Heatmap generation</a:t>
            </a:r>
            <a:endParaRPr lang="en-IN" sz="2000" dirty="0"/>
          </a:p>
        </p:txBody>
      </p:sp>
      <p:sp>
        <p:nvSpPr>
          <p:cNvPr id="8" name="Rectangle: Rounded Corners 7"/>
          <p:cNvSpPr/>
          <p:nvPr/>
        </p:nvSpPr>
        <p:spPr>
          <a:xfrm>
            <a:off x="9364900" y="4476964"/>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Interpretation and insights</a:t>
            </a:r>
            <a:endParaRPr lang="en-IN" sz="2000" dirty="0"/>
          </a:p>
        </p:txBody>
      </p:sp>
      <p:sp>
        <p:nvSpPr>
          <p:cNvPr id="9" name="Rectangle: Rounded Corners 8"/>
          <p:cNvSpPr/>
          <p:nvPr/>
        </p:nvSpPr>
        <p:spPr>
          <a:xfrm>
            <a:off x="6393952" y="4476965"/>
            <a:ext cx="2291139" cy="9143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Reporting and presentation</a:t>
            </a:r>
            <a:endParaRPr lang="en-IN" sz="2000" dirty="0"/>
          </a:p>
        </p:txBody>
      </p:sp>
      <p:sp>
        <p:nvSpPr>
          <p:cNvPr id="10" name="Rectangle: Rounded Corners 9"/>
          <p:cNvSpPr/>
          <p:nvPr/>
        </p:nvSpPr>
        <p:spPr>
          <a:xfrm>
            <a:off x="3423006" y="4476964"/>
            <a:ext cx="229113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Feedback and iteration</a:t>
            </a:r>
            <a:endParaRPr lang="en-IN" sz="2000" dirty="0"/>
          </a:p>
        </p:txBody>
      </p:sp>
      <p:sp>
        <p:nvSpPr>
          <p:cNvPr id="11" name="Rectangle: Rounded Corners 10"/>
          <p:cNvSpPr/>
          <p:nvPr/>
        </p:nvSpPr>
        <p:spPr>
          <a:xfrm>
            <a:off x="556509" y="4476964"/>
            <a:ext cx="218668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Deployment</a:t>
            </a:r>
            <a:r>
              <a:rPr lang="en-US" dirty="0"/>
              <a:t> </a:t>
            </a:r>
            <a:endParaRPr lang="en-IN" dirty="0"/>
          </a:p>
        </p:txBody>
      </p:sp>
      <p:cxnSp>
        <p:nvCxnSpPr>
          <p:cNvPr id="19" name="Straight Arrow Connector 18"/>
          <p:cNvCxnSpPr>
            <a:stCxn id="4" idx="3"/>
            <a:endCxn id="5" idx="1"/>
          </p:cNvCxnSpPr>
          <p:nvPr/>
        </p:nvCxnSpPr>
        <p:spPr>
          <a:xfrm flipV="1">
            <a:off x="2743197" y="2958957"/>
            <a:ext cx="679808" cy="12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5" idx="3"/>
            <a:endCxn id="6" idx="1"/>
          </p:cNvCxnSpPr>
          <p:nvPr/>
        </p:nvCxnSpPr>
        <p:spPr>
          <a:xfrm>
            <a:off x="5714143" y="2958957"/>
            <a:ext cx="67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6" idx="3"/>
            <a:endCxn id="7" idx="1"/>
          </p:cNvCxnSpPr>
          <p:nvPr/>
        </p:nvCxnSpPr>
        <p:spPr>
          <a:xfrm>
            <a:off x="8685091" y="2958957"/>
            <a:ext cx="67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7" idx="2"/>
            <a:endCxn id="8" idx="0"/>
          </p:cNvCxnSpPr>
          <p:nvPr/>
        </p:nvCxnSpPr>
        <p:spPr>
          <a:xfrm>
            <a:off x="10510470" y="3416157"/>
            <a:ext cx="0" cy="1060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8" idx="1"/>
            <a:endCxn id="9" idx="3"/>
          </p:cNvCxnSpPr>
          <p:nvPr/>
        </p:nvCxnSpPr>
        <p:spPr>
          <a:xfrm flipH="1">
            <a:off x="8685091" y="4934164"/>
            <a:ext cx="6798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9" idx="1"/>
            <a:endCxn id="10" idx="3"/>
          </p:cNvCxnSpPr>
          <p:nvPr/>
        </p:nvCxnSpPr>
        <p:spPr>
          <a:xfrm flipH="1" flipV="1">
            <a:off x="5714143" y="4934164"/>
            <a:ext cx="6798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0" idx="1"/>
            <a:endCxn id="11" idx="3"/>
          </p:cNvCxnSpPr>
          <p:nvPr/>
        </p:nvCxnSpPr>
        <p:spPr>
          <a:xfrm flipH="1">
            <a:off x="2743197" y="4934164"/>
            <a:ext cx="67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Model development and algorithm</a:t>
            </a:r>
            <a:endParaRPr lang="en-IN" dirty="0">
              <a:solidFill>
                <a:schemeClr val="bg1"/>
              </a:solidFill>
            </a:endParaRPr>
          </a:p>
        </p:txBody>
      </p:sp>
      <p:sp>
        <p:nvSpPr>
          <p:cNvPr id="3" name="Content Placeholder 2"/>
          <p:cNvSpPr>
            <a:spLocks noGrp="1"/>
          </p:cNvSpPr>
          <p:nvPr>
            <p:ph idx="1"/>
          </p:nvPr>
        </p:nvSpPr>
        <p:spPr>
          <a:xfrm>
            <a:off x="1202919" y="1908938"/>
            <a:ext cx="9784080" cy="4949061"/>
          </a:xfrm>
        </p:spPr>
        <p:txBody>
          <a:bodyPr>
            <a:noAutofit/>
          </a:bodyPr>
          <a:lstStyle/>
          <a:p>
            <a:pPr marL="0" indent="0" algn="just">
              <a:lnSpc>
                <a:spcPct val="100000"/>
              </a:lnSpc>
              <a:buNone/>
            </a:pPr>
            <a:r>
              <a:rPr lang="en-US" sz="2300" dirty="0">
                <a:solidFill>
                  <a:schemeClr val="bg1"/>
                </a:solidFill>
              </a:rPr>
              <a:t>For the given task, we can develop a model using Python with libraries such as pandas, NumPy, Matplotlib, and Seaborn. Here's an outline of the algorithm:</a:t>
            </a:r>
          </a:p>
          <a:p>
            <a:pPr algn="just">
              <a:lnSpc>
                <a:spcPct val="100000"/>
              </a:lnSpc>
              <a:buClrTx/>
              <a:buFont typeface="Wingdings" panose="05000000000000000000" pitchFamily="2" charset="2"/>
              <a:buChar char="v"/>
            </a:pPr>
            <a:r>
              <a:rPr lang="en-US" sz="2300" b="1" dirty="0">
                <a:solidFill>
                  <a:schemeClr val="bg1"/>
                </a:solidFill>
              </a:rPr>
              <a:t>Data Loading and Preprocessing: </a:t>
            </a:r>
            <a:r>
              <a:rPr lang="en-US" sz="2300" dirty="0">
                <a:solidFill>
                  <a:schemeClr val="bg1"/>
                </a:solidFill>
              </a:rPr>
              <a:t>Load the agricultural raw material prices dataset. Clean the data by handling missing values, outliers, and inconsistencies.</a:t>
            </a:r>
          </a:p>
          <a:p>
            <a:pPr algn="just">
              <a:lnSpc>
                <a:spcPct val="100000"/>
              </a:lnSpc>
              <a:buClrTx/>
              <a:buFont typeface="Wingdings" panose="05000000000000000000" pitchFamily="2" charset="2"/>
              <a:buChar char="v"/>
            </a:pPr>
            <a:r>
              <a:rPr lang="en-US" sz="2300" b="1" dirty="0">
                <a:solidFill>
                  <a:schemeClr val="bg1"/>
                </a:solidFill>
              </a:rPr>
              <a:t>Calculate Price Range: </a:t>
            </a:r>
            <a:r>
              <a:rPr lang="en-US" sz="2300" dirty="0">
                <a:solidFill>
                  <a:schemeClr val="bg1"/>
                </a:solidFill>
              </a:rPr>
              <a:t>Calculate the price range for each raw material over the years to identify high-range and low-range materials.</a:t>
            </a:r>
          </a:p>
          <a:p>
            <a:pPr algn="just">
              <a:lnSpc>
                <a:spcPct val="100000"/>
              </a:lnSpc>
              <a:buClrTx/>
              <a:buFont typeface="Wingdings" panose="05000000000000000000" pitchFamily="2" charset="2"/>
              <a:buChar char="v"/>
            </a:pPr>
            <a:r>
              <a:rPr lang="en-US" sz="2300" b="1" dirty="0">
                <a:solidFill>
                  <a:schemeClr val="bg1"/>
                </a:solidFill>
              </a:rPr>
              <a:t>Calculate Percentage Change: </a:t>
            </a:r>
            <a:r>
              <a:rPr lang="en-US" sz="2300" dirty="0">
                <a:solidFill>
                  <a:schemeClr val="bg1"/>
                </a:solidFill>
              </a:rPr>
              <a:t>Compute the percentage change in prices for each raw material over consecutive years to find high and low %Change materials.</a:t>
            </a:r>
          </a:p>
          <a:p>
            <a:pPr algn="just">
              <a:lnSpc>
                <a:spcPct val="100000"/>
              </a:lnSpc>
              <a:buClrTx/>
              <a:buFont typeface="Wingdings" panose="05000000000000000000" pitchFamily="2" charset="2"/>
              <a:buChar char="v"/>
            </a:pPr>
            <a:r>
              <a:rPr lang="en-US" sz="2300" b="1" dirty="0">
                <a:solidFill>
                  <a:schemeClr val="bg1"/>
                </a:solidFill>
              </a:rPr>
              <a:t>Calculate Price Fluctuation Range: </a:t>
            </a:r>
            <a:r>
              <a:rPr lang="en-US" sz="2300" dirty="0">
                <a:solidFill>
                  <a:schemeClr val="bg1"/>
                </a:solidFill>
              </a:rPr>
              <a:t>Determine the range of price changes for each raw material across different years.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a:t>
            </a:r>
            <a:endParaRPr lang="en-IN" dirty="0">
              <a:solidFill>
                <a:schemeClr val="bg1"/>
              </a:solidFill>
            </a:endParaRPr>
          </a:p>
        </p:txBody>
      </p:sp>
      <p:sp>
        <p:nvSpPr>
          <p:cNvPr id="3" name="Content Placeholder 2"/>
          <p:cNvSpPr>
            <a:spLocks noGrp="1"/>
          </p:cNvSpPr>
          <p:nvPr>
            <p:ph idx="1"/>
          </p:nvPr>
        </p:nvSpPr>
        <p:spPr>
          <a:xfrm>
            <a:off x="1202919" y="1917576"/>
            <a:ext cx="9784080" cy="4940424"/>
          </a:xfrm>
        </p:spPr>
        <p:txBody>
          <a:bodyPr>
            <a:normAutofit lnSpcReduction="10000"/>
          </a:bodyPr>
          <a:lstStyle/>
          <a:p>
            <a:pPr algn="just">
              <a:lnSpc>
                <a:spcPct val="110000"/>
              </a:lnSpc>
              <a:buClrTx/>
              <a:buFont typeface="Wingdings" panose="05000000000000000000" pitchFamily="2" charset="2"/>
              <a:buChar char="v"/>
            </a:pPr>
            <a:r>
              <a:rPr lang="en-US" sz="2300" b="1" dirty="0">
                <a:solidFill>
                  <a:schemeClr val="bg1"/>
                </a:solidFill>
              </a:rPr>
              <a:t>Heatmap Generation: </a:t>
            </a:r>
            <a:r>
              <a:rPr lang="en-US" sz="2300" dirty="0">
                <a:solidFill>
                  <a:schemeClr val="bg1"/>
                </a:solidFill>
              </a:rPr>
              <a:t>Compute the correlation matrix between different raw materials based on their price fluctuations. Visualize the correlation matrix using a heatmap to map the correlation between raw materials.</a:t>
            </a:r>
          </a:p>
          <a:p>
            <a:pPr algn="just">
              <a:lnSpc>
                <a:spcPct val="110000"/>
              </a:lnSpc>
              <a:buClrTx/>
              <a:buFont typeface="Wingdings" panose="05000000000000000000" pitchFamily="2" charset="2"/>
              <a:buChar char="v"/>
            </a:pPr>
            <a:r>
              <a:rPr lang="en-US" sz="2300" b="1" dirty="0">
                <a:solidFill>
                  <a:schemeClr val="bg1"/>
                </a:solidFill>
              </a:rPr>
              <a:t>Model Development: </a:t>
            </a:r>
            <a:r>
              <a:rPr lang="en-US" sz="2300" dirty="0">
                <a:solidFill>
                  <a:schemeClr val="bg1"/>
                </a:solidFill>
              </a:rPr>
              <a:t>Implement functions or classes to automate the above steps. Ensure modularity and reusability of the code for scalability</a:t>
            </a:r>
          </a:p>
          <a:p>
            <a:pPr algn="just">
              <a:lnSpc>
                <a:spcPct val="110000"/>
              </a:lnSpc>
              <a:buClrTx/>
              <a:buFont typeface="Wingdings" panose="05000000000000000000" pitchFamily="2" charset="2"/>
              <a:buChar char="v"/>
            </a:pPr>
            <a:r>
              <a:rPr lang="en-US" sz="2300" dirty="0">
                <a:solidFill>
                  <a:schemeClr val="bg1"/>
                </a:solidFill>
              </a:rPr>
              <a:t>.</a:t>
            </a:r>
            <a:r>
              <a:rPr lang="en-US" sz="2300" b="1" dirty="0">
                <a:solidFill>
                  <a:schemeClr val="bg1"/>
                </a:solidFill>
              </a:rPr>
              <a:t>Analysis and Interpretation:  </a:t>
            </a:r>
            <a:r>
              <a:rPr lang="en-US" sz="2300" dirty="0">
                <a:solidFill>
                  <a:schemeClr val="bg1"/>
                </a:solidFill>
              </a:rPr>
              <a:t>Analyze the results obtained from the model. Interpret the findings to extract actionable insights and recommendations for stakeholders</a:t>
            </a:r>
          </a:p>
          <a:p>
            <a:pPr algn="just">
              <a:lnSpc>
                <a:spcPct val="110000"/>
              </a:lnSpc>
              <a:buClrTx/>
              <a:buFont typeface="Wingdings" panose="05000000000000000000" pitchFamily="2" charset="2"/>
              <a:buChar char="v"/>
            </a:pPr>
            <a:r>
              <a:rPr lang="en-US" sz="2300" dirty="0">
                <a:solidFill>
                  <a:schemeClr val="bg1"/>
                </a:solidFill>
              </a:rPr>
              <a:t>.</a:t>
            </a:r>
            <a:r>
              <a:rPr lang="en-US" sz="2300" b="1" dirty="0">
                <a:solidFill>
                  <a:schemeClr val="bg1"/>
                </a:solidFill>
              </a:rPr>
              <a:t>Visualization and Reporting: </a:t>
            </a:r>
            <a:r>
              <a:rPr lang="en-US" sz="2300" dirty="0">
                <a:solidFill>
                  <a:schemeClr val="bg1"/>
                </a:solidFill>
              </a:rPr>
              <a:t>Generate visualizations, including histograms for price ranges, bar plots for percentage change materials, and heatmap for correlation </a:t>
            </a:r>
            <a:r>
              <a:rPr lang="en-US" sz="2300" dirty="0" err="1">
                <a:solidFill>
                  <a:schemeClr val="bg1"/>
                </a:solidFill>
              </a:rPr>
              <a:t>analysis.Document</a:t>
            </a:r>
            <a:r>
              <a:rPr lang="en-US" sz="2300" dirty="0">
                <a:solidFill>
                  <a:schemeClr val="bg1"/>
                </a:solidFill>
              </a:rPr>
              <a:t> the findings and methodologies in a comprehensive report for presentation to stakeholders</a:t>
            </a:r>
            <a:endParaRPr lang="en-IN" sz="23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17</TotalTime>
  <Words>1371</Words>
  <Application>Microsoft Office PowerPoint</Application>
  <PresentationFormat>Widescreen</PresentationFormat>
  <Paragraphs>87</Paragraphs>
  <Slides>17</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Cooper Black</vt:lpstr>
      <vt:lpstr>Corbel</vt:lpstr>
      <vt:lpstr>Times New Roman</vt:lpstr>
      <vt:lpstr>Wingdings</vt:lpstr>
      <vt:lpstr>Banded</vt:lpstr>
      <vt:lpstr>PowerPoint Presentation</vt:lpstr>
      <vt:lpstr>COURSE OUTLINE:</vt:lpstr>
      <vt:lpstr>abstract</vt:lpstr>
      <vt:lpstr>Problem statement</vt:lpstr>
      <vt:lpstr>Aim and objectives</vt:lpstr>
      <vt:lpstr>CONT..</vt:lpstr>
      <vt:lpstr>System deployment approach</vt:lpstr>
      <vt:lpstr>Model development and algorithm</vt:lpstr>
      <vt:lpstr>Cont..</vt:lpstr>
      <vt:lpstr>Future scope</vt:lpstr>
      <vt:lpstr>Cont..</vt:lpstr>
      <vt:lpstr>Cont..</vt:lpstr>
      <vt:lpstr>VIDEO OF THE PROJECT</vt:lpstr>
      <vt:lpstr>conclusion</vt:lpstr>
      <vt:lpstr>CONT..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gopika A</dc:creator>
  <cp:lastModifiedBy>RUBASREE M P</cp:lastModifiedBy>
  <cp:revision>14</cp:revision>
  <dcterms:created xsi:type="dcterms:W3CDTF">2024-04-08T14:35:00Z</dcterms:created>
  <dcterms:modified xsi:type="dcterms:W3CDTF">2024-04-16T17:38:58Z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0AF106C19EAC4D629CB719A0467A01C7_12</vt:lpwstr>
  </property>
  <property fmtid="{D5CDD505-2E9C-101B-9397-08002B2CF9AE}" pid="3" name="KSOProductBuildVer">
    <vt:lpwstr>1033-12.2.0.16731</vt:lpwstr>
  </property>
</Properties>
</file>