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msterdam Four" charset="1" panose="02000500000000000000"/>
      <p:regular r:id="rId10"/>
    </p:embeddedFont>
    <p:embeddedFont>
      <p:font typeface="Amsterdam Four Italics" charset="1" panose="02000500000000000000"/>
      <p:regular r:id="rId11"/>
    </p:embeddedFont>
    <p:embeddedFont>
      <p:font typeface="Lovelace Text" charset="1" panose="00000500000000000000"/>
      <p:regular r:id="rId12"/>
    </p:embeddedFont>
    <p:embeddedFont>
      <p:font typeface="Lovelace Text Bold" charset="1" panose="00000700000000000000"/>
      <p:regular r:id="rId13"/>
    </p:embeddedFont>
    <p:embeddedFont>
      <p:font typeface="Lovelace Text Italics" charset="1" panose="00000500000000000000"/>
      <p:regular r:id="rId14"/>
    </p:embeddedFont>
    <p:embeddedFont>
      <p:font typeface="Lovelace Text Bold Italics" charset="1" panose="00000700000000000000"/>
      <p:regular r:id="rId15"/>
    </p:embeddedFont>
    <p:embeddedFont>
      <p:font typeface="Bantayog" charset="1" panose="00000000000000000000"/>
      <p:regular r:id="rId16"/>
    </p:embeddedFont>
    <p:embeddedFont>
      <p:font typeface="Bantayog Light" charset="1" panose="00000000000000000000"/>
      <p:regular r:id="rId17"/>
    </p:embeddedFont>
    <p:embeddedFont>
      <p:font typeface="The Seasons" charset="1" panose="00000000000000000000"/>
      <p:regular r:id="rId18"/>
    </p:embeddedFont>
    <p:embeddedFont>
      <p:font typeface="The Seasons Bold" charset="1" panose="00000000000000000000"/>
      <p:regular r:id="rId19"/>
    </p:embeddedFont>
    <p:embeddedFont>
      <p:font typeface="The Seasons Italics" charset="1" panose="00000000000000000000"/>
      <p:regular r:id="rId20"/>
    </p:embeddedFont>
    <p:embeddedFont>
      <p:font typeface="The Seasons Bold Italics" charset="1" panose="00000000000000000000"/>
      <p:regular r:id="rId21"/>
    </p:embeddedFont>
    <p:embeddedFont>
      <p:font typeface="The Seasons Light" charset="1" panose="00000000000000000000"/>
      <p:regular r:id="rId22"/>
    </p:embeddedFont>
    <p:embeddedFont>
      <p:font typeface="The Seasons Light Italic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slides/slide1.xml" Type="http://schemas.openxmlformats.org/officeDocument/2006/relationships/slide"/><Relationship Id="rId25" Target="slides/slide2.xml" Type="http://schemas.openxmlformats.org/officeDocument/2006/relationships/slide"/><Relationship Id="rId26" Target="slides/slide3.xml" Type="http://schemas.openxmlformats.org/officeDocument/2006/relationships/slide"/><Relationship Id="rId27" Target="slides/slide4.xml" Type="http://schemas.openxmlformats.org/officeDocument/2006/relationships/slide"/><Relationship Id="rId28" Target="slides/slide5.xml" Type="http://schemas.openxmlformats.org/officeDocument/2006/relationships/slide"/><Relationship Id="rId29" Target="slides/slide6.xml" Type="http://schemas.openxmlformats.org/officeDocument/2006/relationships/slide"/><Relationship Id="rId3" Target="viewProps.xml" Type="http://schemas.openxmlformats.org/officeDocument/2006/relationships/viewProps"/><Relationship Id="rId30" Target="slides/slide7.xml" Type="http://schemas.openxmlformats.org/officeDocument/2006/relationships/slide"/><Relationship Id="rId31" Target="slides/slide8.xml" Type="http://schemas.openxmlformats.org/officeDocument/2006/relationships/slide"/><Relationship Id="rId32" Target="slides/slide9.xml" Type="http://schemas.openxmlformats.org/officeDocument/2006/relationships/slide"/><Relationship Id="rId33" Target="slides/slide10.xml" Type="http://schemas.openxmlformats.org/officeDocument/2006/relationships/slide"/><Relationship Id="rId34" Target="slides/slide11.xml" Type="http://schemas.openxmlformats.org/officeDocument/2006/relationships/slide"/><Relationship Id="rId35" Target="slides/slide12.xml" Type="http://schemas.openxmlformats.org/officeDocument/2006/relationships/slide"/><Relationship Id="rId36" Target="slides/slide13.xml" Type="http://schemas.openxmlformats.org/officeDocument/2006/relationships/slide"/><Relationship Id="rId37" Target="slides/slide14.xml" Type="http://schemas.openxmlformats.org/officeDocument/2006/relationships/slide"/><Relationship Id="rId38" Target="slides/slide15.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3.png" Type="http://schemas.openxmlformats.org/officeDocument/2006/relationships/image"/><Relationship Id="rId6" Target="../media/image1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4.jpeg" Type="http://schemas.openxmlformats.org/officeDocument/2006/relationships/image"/><Relationship Id="rId6" Target="../media/image1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3.png" Type="http://schemas.openxmlformats.org/officeDocument/2006/relationships/image"/><Relationship Id="rId6"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8911758" y="3069629"/>
            <a:ext cx="841842" cy="841842"/>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7D9B76"/>
            </a:solidFill>
          </p:spPr>
        </p:sp>
      </p:grpSp>
      <p:grpSp>
        <p:nvGrpSpPr>
          <p:cNvPr name="Group 6" id="6"/>
          <p:cNvGrpSpPr/>
          <p:nvPr/>
        </p:nvGrpSpPr>
        <p:grpSpPr>
          <a:xfrm rot="0">
            <a:off x="6398651" y="4330891"/>
            <a:ext cx="841842" cy="841842"/>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7D9B76"/>
            </a:solidFill>
          </p:spPr>
        </p:sp>
      </p:grpSp>
      <p:grpSp>
        <p:nvGrpSpPr>
          <p:cNvPr name="Group 8" id="8"/>
          <p:cNvGrpSpPr>
            <a:grpSpLocks noChangeAspect="true"/>
          </p:cNvGrpSpPr>
          <p:nvPr/>
        </p:nvGrpSpPr>
        <p:grpSpPr>
          <a:xfrm rot="0">
            <a:off x="6819572" y="1709970"/>
            <a:ext cx="2482696" cy="3017520"/>
            <a:chOff x="0" y="0"/>
            <a:chExt cx="7336282" cy="8916670"/>
          </a:xfrm>
        </p:grpSpPr>
        <p:sp>
          <p:nvSpPr>
            <p:cNvPr name="Freeform 9" id="9"/>
            <p:cNvSpPr/>
            <p:nvPr/>
          </p:nvSpPr>
          <p:spPr>
            <a:xfrm flipH="false" flipV="false" rot="0">
              <a:off x="6350" y="6350"/>
              <a:ext cx="7323582" cy="8903970"/>
            </a:xfrm>
            <a:custGeom>
              <a:avLst/>
              <a:gdLst/>
              <a:ahLst/>
              <a:cxnLst/>
              <a:rect r="r" b="b" t="t" l="l"/>
              <a:pathLst>
                <a:path h="8903970" w="7323582">
                  <a:moveTo>
                    <a:pt x="7323582" y="8903970"/>
                  </a:moveTo>
                  <a:lnTo>
                    <a:pt x="0" y="8903970"/>
                  </a:lnTo>
                  <a:lnTo>
                    <a:pt x="0" y="3613404"/>
                  </a:lnTo>
                  <a:cubicBezTo>
                    <a:pt x="19177" y="2098929"/>
                    <a:pt x="1000760" y="729742"/>
                    <a:pt x="2442464" y="205867"/>
                  </a:cubicBezTo>
                  <a:lnTo>
                    <a:pt x="2452751" y="202184"/>
                  </a:lnTo>
                  <a:lnTo>
                    <a:pt x="2460752" y="200152"/>
                  </a:lnTo>
                  <a:cubicBezTo>
                    <a:pt x="2460625" y="200152"/>
                    <a:pt x="2461895" y="199771"/>
                    <a:pt x="2463546" y="199136"/>
                  </a:cubicBezTo>
                  <a:lnTo>
                    <a:pt x="2472436" y="195834"/>
                  </a:lnTo>
                  <a:cubicBezTo>
                    <a:pt x="2855341" y="65913"/>
                    <a:pt x="3254883" y="0"/>
                    <a:pt x="3659759" y="0"/>
                  </a:cubicBezTo>
                  <a:lnTo>
                    <a:pt x="3663696" y="0"/>
                  </a:lnTo>
                  <a:cubicBezTo>
                    <a:pt x="4068699" y="0"/>
                    <a:pt x="4468114" y="65913"/>
                    <a:pt x="4851146" y="195834"/>
                  </a:cubicBezTo>
                  <a:lnTo>
                    <a:pt x="4860036" y="199136"/>
                  </a:lnTo>
                  <a:cubicBezTo>
                    <a:pt x="4861560" y="199771"/>
                    <a:pt x="4862957" y="200152"/>
                    <a:pt x="4863465" y="200279"/>
                  </a:cubicBezTo>
                  <a:lnTo>
                    <a:pt x="4870323" y="201930"/>
                  </a:lnTo>
                  <a:lnTo>
                    <a:pt x="4880610" y="205613"/>
                  </a:lnTo>
                  <a:cubicBezTo>
                    <a:pt x="6322568" y="729488"/>
                    <a:pt x="7304405" y="2098802"/>
                    <a:pt x="7323455" y="3613150"/>
                  </a:cubicBezTo>
                  <a:lnTo>
                    <a:pt x="7323582" y="8903970"/>
                  </a:lnTo>
                  <a:close/>
                  <a:moveTo>
                    <a:pt x="19050" y="8884920"/>
                  </a:moveTo>
                  <a:lnTo>
                    <a:pt x="7304659" y="8884920"/>
                  </a:lnTo>
                  <a:lnTo>
                    <a:pt x="7304659" y="3613404"/>
                  </a:lnTo>
                  <a:cubicBezTo>
                    <a:pt x="7285609" y="2107184"/>
                    <a:pt x="6308979" y="744855"/>
                    <a:pt x="4874260" y="223647"/>
                  </a:cubicBezTo>
                  <a:lnTo>
                    <a:pt x="4864989" y="220218"/>
                  </a:lnTo>
                  <a:lnTo>
                    <a:pt x="4858893" y="218821"/>
                  </a:lnTo>
                  <a:cubicBezTo>
                    <a:pt x="4858003" y="218567"/>
                    <a:pt x="4855464" y="217805"/>
                    <a:pt x="4852924" y="216789"/>
                  </a:cubicBezTo>
                  <a:lnTo>
                    <a:pt x="4845177" y="213868"/>
                  </a:lnTo>
                  <a:cubicBezTo>
                    <a:pt x="4464177" y="84582"/>
                    <a:pt x="4066667" y="19050"/>
                    <a:pt x="3663823" y="19050"/>
                  </a:cubicBezTo>
                  <a:lnTo>
                    <a:pt x="3659886" y="19050"/>
                  </a:lnTo>
                  <a:cubicBezTo>
                    <a:pt x="3257042" y="19050"/>
                    <a:pt x="2859532" y="84582"/>
                    <a:pt x="2478532" y="213868"/>
                  </a:cubicBezTo>
                  <a:lnTo>
                    <a:pt x="2470785" y="216789"/>
                  </a:lnTo>
                  <a:cubicBezTo>
                    <a:pt x="2468626" y="217678"/>
                    <a:pt x="2466467" y="218313"/>
                    <a:pt x="2465959" y="218567"/>
                  </a:cubicBezTo>
                  <a:lnTo>
                    <a:pt x="2458212" y="220472"/>
                  </a:lnTo>
                  <a:lnTo>
                    <a:pt x="2448941" y="223901"/>
                  </a:lnTo>
                  <a:cubicBezTo>
                    <a:pt x="1014603" y="744855"/>
                    <a:pt x="38100" y="2107057"/>
                    <a:pt x="19050" y="3613531"/>
                  </a:cubicBezTo>
                  <a:lnTo>
                    <a:pt x="19050" y="8884920"/>
                  </a:lnTo>
                  <a:close/>
                </a:path>
              </a:pathLst>
            </a:custGeom>
            <a:solidFill>
              <a:srgbClr val="1F5014"/>
            </a:solidFill>
          </p:spPr>
        </p:sp>
        <p:sp>
          <p:nvSpPr>
            <p:cNvPr name="Freeform 10" id="10"/>
            <p:cNvSpPr/>
            <p:nvPr/>
          </p:nvSpPr>
          <p:spPr>
            <a:xfrm flipH="false" flipV="false" rot="0">
              <a:off x="155575" y="155575"/>
              <a:ext cx="7025387" cy="8605520"/>
            </a:xfrm>
            <a:custGeom>
              <a:avLst/>
              <a:gdLst/>
              <a:ahLst/>
              <a:cxnLst/>
              <a:rect r="r" b="b" t="t" l="l"/>
              <a:pathLst>
                <a:path h="8605520" w="7025387">
                  <a:moveTo>
                    <a:pt x="0" y="8605520"/>
                  </a:moveTo>
                  <a:lnTo>
                    <a:pt x="0" y="3465957"/>
                  </a:lnTo>
                  <a:cubicBezTo>
                    <a:pt x="18415" y="2013458"/>
                    <a:pt x="960374" y="699643"/>
                    <a:pt x="2344166" y="196977"/>
                  </a:cubicBezTo>
                  <a:lnTo>
                    <a:pt x="2347087" y="195961"/>
                  </a:lnTo>
                  <a:cubicBezTo>
                    <a:pt x="2351532" y="194818"/>
                    <a:pt x="2360676" y="192278"/>
                    <a:pt x="2371090" y="187960"/>
                  </a:cubicBezTo>
                  <a:cubicBezTo>
                    <a:pt x="2738247" y="63373"/>
                    <a:pt x="3121914" y="0"/>
                    <a:pt x="3510661" y="0"/>
                  </a:cubicBezTo>
                  <a:cubicBezTo>
                    <a:pt x="3511296" y="0"/>
                    <a:pt x="3511931" y="0"/>
                    <a:pt x="3512693" y="0"/>
                  </a:cubicBezTo>
                  <a:cubicBezTo>
                    <a:pt x="3513328" y="0"/>
                    <a:pt x="3513963" y="0"/>
                    <a:pt x="3514725" y="0"/>
                  </a:cubicBezTo>
                  <a:cubicBezTo>
                    <a:pt x="3903345" y="0"/>
                    <a:pt x="4287139" y="63373"/>
                    <a:pt x="4654296" y="187960"/>
                  </a:cubicBezTo>
                  <a:cubicBezTo>
                    <a:pt x="4664710" y="192278"/>
                    <a:pt x="4673854" y="194818"/>
                    <a:pt x="4678299" y="195961"/>
                  </a:cubicBezTo>
                  <a:lnTo>
                    <a:pt x="4681220" y="196977"/>
                  </a:lnTo>
                  <a:cubicBezTo>
                    <a:pt x="6065012" y="699643"/>
                    <a:pt x="7007099" y="2013458"/>
                    <a:pt x="7025387" y="3465957"/>
                  </a:cubicBezTo>
                  <a:lnTo>
                    <a:pt x="7025387" y="8605520"/>
                  </a:lnTo>
                  <a:lnTo>
                    <a:pt x="0" y="8605520"/>
                  </a:lnTo>
                  <a:close/>
                </a:path>
              </a:pathLst>
            </a:custGeom>
            <a:blipFill>
              <a:blip r:embed="rId3"/>
              <a:stretch>
                <a:fillRect l="-956" t="0" r="-956" b="0"/>
              </a:stretch>
            </a:blipFill>
          </p:spPr>
        </p:sp>
      </p:grpSp>
      <p:sp>
        <p:nvSpPr>
          <p:cNvPr name="Freeform 11" id="11"/>
          <p:cNvSpPr/>
          <p:nvPr/>
        </p:nvSpPr>
        <p:spPr>
          <a:xfrm flipH="false" flipV="false" rot="5400000">
            <a:off x="1104212" y="605758"/>
            <a:ext cx="3895260" cy="6103684"/>
          </a:xfrm>
          <a:custGeom>
            <a:avLst/>
            <a:gdLst/>
            <a:ahLst/>
            <a:cxnLst/>
            <a:rect r="r" b="b" t="t" l="l"/>
            <a:pathLst>
              <a:path h="6103684" w="3895260">
                <a:moveTo>
                  <a:pt x="0" y="0"/>
                </a:moveTo>
                <a:lnTo>
                  <a:pt x="3895260" y="0"/>
                </a:lnTo>
                <a:lnTo>
                  <a:pt x="3895260" y="6103684"/>
                </a:lnTo>
                <a:lnTo>
                  <a:pt x="0" y="61036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66297" y="2121643"/>
            <a:ext cx="5400780" cy="1242780"/>
          </a:xfrm>
          <a:prstGeom prst="rect">
            <a:avLst/>
          </a:prstGeom>
        </p:spPr>
        <p:txBody>
          <a:bodyPr anchor="t" rtlCol="false" tIns="0" lIns="0" bIns="0" rIns="0">
            <a:spAutoFit/>
          </a:bodyPr>
          <a:lstStyle/>
          <a:p>
            <a:pPr>
              <a:lnSpc>
                <a:spcPts val="9119"/>
              </a:lnSpc>
            </a:pPr>
            <a:r>
              <a:rPr lang="en-US" sz="9029">
                <a:solidFill>
                  <a:srgbClr val="1F5014"/>
                </a:solidFill>
                <a:latin typeface="The Seasons Bold"/>
              </a:rPr>
              <a:t>PHARMA</a:t>
            </a:r>
          </a:p>
        </p:txBody>
      </p:sp>
      <p:sp>
        <p:nvSpPr>
          <p:cNvPr name="TextBox 13" id="13"/>
          <p:cNvSpPr txBox="true"/>
          <p:nvPr/>
        </p:nvSpPr>
        <p:spPr>
          <a:xfrm rot="0">
            <a:off x="1318075" y="3310415"/>
            <a:ext cx="4056036" cy="1562768"/>
          </a:xfrm>
          <a:prstGeom prst="rect">
            <a:avLst/>
          </a:prstGeom>
        </p:spPr>
        <p:txBody>
          <a:bodyPr anchor="t" rtlCol="false" tIns="0" lIns="0" bIns="0" rIns="0">
            <a:spAutoFit/>
          </a:bodyPr>
          <a:lstStyle/>
          <a:p>
            <a:pPr>
              <a:lnSpc>
                <a:spcPts val="6021"/>
              </a:lnSpc>
            </a:pPr>
            <a:r>
              <a:rPr lang="en-US" sz="5961">
                <a:solidFill>
                  <a:srgbClr val="1F5014"/>
                </a:solidFill>
                <a:latin typeface="Amsterdam Four Bold"/>
              </a:rPr>
              <a:t>Buddy</a:t>
            </a:r>
          </a:p>
          <a:p>
            <a:pPr>
              <a:lnSpc>
                <a:spcPts val="6021"/>
              </a:lnSpc>
            </a:pPr>
          </a:p>
        </p:txBody>
      </p:sp>
      <p:sp>
        <p:nvSpPr>
          <p:cNvPr name="TextBox 14" id="14"/>
          <p:cNvSpPr txBox="true"/>
          <p:nvPr/>
        </p:nvSpPr>
        <p:spPr>
          <a:xfrm rot="0">
            <a:off x="474081" y="5881455"/>
            <a:ext cx="8437677" cy="1245069"/>
          </a:xfrm>
          <a:prstGeom prst="rect">
            <a:avLst/>
          </a:prstGeom>
        </p:spPr>
        <p:txBody>
          <a:bodyPr anchor="t" rtlCol="false" tIns="0" lIns="0" bIns="0" rIns="0">
            <a:spAutoFit/>
          </a:bodyPr>
          <a:lstStyle/>
          <a:p>
            <a:pPr>
              <a:lnSpc>
                <a:spcPts val="1880"/>
              </a:lnSpc>
            </a:pPr>
            <a:r>
              <a:rPr lang="en-US" sz="1861">
                <a:solidFill>
                  <a:srgbClr val="1F5014"/>
                </a:solidFill>
                <a:latin typeface="Lovelace Text Bold"/>
              </a:rPr>
              <a:t>Group 01</a:t>
            </a:r>
          </a:p>
          <a:p>
            <a:pPr>
              <a:lnSpc>
                <a:spcPts val="1880"/>
              </a:lnSpc>
            </a:pPr>
            <a:r>
              <a:rPr lang="en-US" sz="1861">
                <a:solidFill>
                  <a:srgbClr val="1F5014"/>
                </a:solidFill>
                <a:latin typeface="Lovelace Text Bold"/>
              </a:rPr>
              <a:t>202114006  Afra Anan</a:t>
            </a:r>
          </a:p>
          <a:p>
            <a:pPr>
              <a:lnSpc>
                <a:spcPts val="1880"/>
              </a:lnSpc>
            </a:pPr>
            <a:r>
              <a:rPr lang="en-US" sz="1861">
                <a:solidFill>
                  <a:srgbClr val="1F5014"/>
                </a:solidFill>
                <a:latin typeface="Lovelace Text Bold"/>
              </a:rPr>
              <a:t>202114008  Ahmad Abdullah</a:t>
            </a:r>
          </a:p>
          <a:p>
            <a:pPr>
              <a:lnSpc>
                <a:spcPts val="1880"/>
              </a:lnSpc>
            </a:pPr>
            <a:r>
              <a:rPr lang="en-US" sz="1861">
                <a:solidFill>
                  <a:srgbClr val="1F5014"/>
                </a:solidFill>
                <a:latin typeface="Lovelace Text Bold"/>
              </a:rPr>
              <a:t>202114036  Maisha Tabassum</a:t>
            </a:r>
          </a:p>
          <a:p>
            <a:pPr>
              <a:lnSpc>
                <a:spcPts val="1880"/>
              </a:lnSpc>
            </a:pPr>
            <a:r>
              <a:rPr lang="en-US" sz="1861">
                <a:solidFill>
                  <a:srgbClr val="1F5014"/>
                </a:solidFill>
                <a:latin typeface="Lovelace Text Bold"/>
              </a:rPr>
              <a:t>202114060  MD Zakaria Hossen Emon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355144" y="680363"/>
            <a:ext cx="2700081" cy="479213"/>
            <a:chOff x="0" y="0"/>
            <a:chExt cx="6138514" cy="1089470"/>
          </a:xfrm>
        </p:grpSpPr>
        <p:sp>
          <p:nvSpPr>
            <p:cNvPr name="Freeform 5" id="5"/>
            <p:cNvSpPr/>
            <p:nvPr/>
          </p:nvSpPr>
          <p:spPr>
            <a:xfrm flipH="false" flipV="false" rot="0">
              <a:off x="0" y="0"/>
              <a:ext cx="6138514" cy="1089470"/>
            </a:xfrm>
            <a:custGeom>
              <a:avLst/>
              <a:gdLst/>
              <a:ahLst/>
              <a:cxnLst/>
              <a:rect r="r" b="b" t="t" l="l"/>
              <a:pathLst>
                <a:path h="1089470" w="6138514">
                  <a:moveTo>
                    <a:pt x="0" y="0"/>
                  </a:moveTo>
                  <a:lnTo>
                    <a:pt x="6138514" y="0"/>
                  </a:lnTo>
                  <a:lnTo>
                    <a:pt x="6138514" y="1089470"/>
                  </a:lnTo>
                  <a:lnTo>
                    <a:pt x="0" y="1089470"/>
                  </a:lnTo>
                  <a:close/>
                </a:path>
              </a:pathLst>
            </a:custGeom>
            <a:solidFill>
              <a:srgbClr val="F6F6E9"/>
            </a:solidFill>
          </p:spPr>
        </p:sp>
      </p:grpSp>
      <p:sp>
        <p:nvSpPr>
          <p:cNvPr name="TextBox 6" id="6"/>
          <p:cNvSpPr txBox="true"/>
          <p:nvPr/>
        </p:nvSpPr>
        <p:spPr>
          <a:xfrm rot="0">
            <a:off x="427585" y="677781"/>
            <a:ext cx="5794060" cy="551053"/>
          </a:xfrm>
          <a:prstGeom prst="rect">
            <a:avLst/>
          </a:prstGeom>
        </p:spPr>
        <p:txBody>
          <a:bodyPr anchor="t" rtlCol="false" tIns="0" lIns="0" bIns="0" rIns="0">
            <a:spAutoFit/>
          </a:bodyPr>
          <a:lstStyle/>
          <a:p>
            <a:pPr>
              <a:lnSpc>
                <a:spcPts val="3920"/>
              </a:lnSpc>
            </a:pPr>
            <a:r>
              <a:rPr lang="en-US" sz="4000">
                <a:solidFill>
                  <a:srgbClr val="272727"/>
                </a:solidFill>
                <a:latin typeface="The Seasons Bold"/>
              </a:rPr>
              <a:t>Features</a:t>
            </a:r>
          </a:p>
        </p:txBody>
      </p:sp>
      <p:grpSp>
        <p:nvGrpSpPr>
          <p:cNvPr name="Group 7" id="7"/>
          <p:cNvGrpSpPr/>
          <p:nvPr/>
        </p:nvGrpSpPr>
        <p:grpSpPr>
          <a:xfrm rot="-5400000">
            <a:off x="2006282" y="829058"/>
            <a:ext cx="5741036" cy="7007822"/>
            <a:chOff x="0" y="0"/>
            <a:chExt cx="7654714" cy="9343763"/>
          </a:xfrm>
        </p:grpSpPr>
        <p:sp>
          <p:nvSpPr>
            <p:cNvPr name="Freeform 8" id="8"/>
            <p:cNvSpPr/>
            <p:nvPr/>
          </p:nvSpPr>
          <p:spPr>
            <a:xfrm flipH="false" flipV="false" rot="0">
              <a:off x="0" y="0"/>
              <a:ext cx="7654714" cy="7612961"/>
            </a:xfrm>
            <a:custGeom>
              <a:avLst/>
              <a:gdLst/>
              <a:ahLst/>
              <a:cxnLst/>
              <a:rect r="r" b="b" t="t" l="l"/>
              <a:pathLst>
                <a:path h="7612961" w="7654714">
                  <a:moveTo>
                    <a:pt x="0" y="0"/>
                  </a:moveTo>
                  <a:lnTo>
                    <a:pt x="7654714" y="0"/>
                  </a:lnTo>
                  <a:lnTo>
                    <a:pt x="7654714" y="7612961"/>
                  </a:lnTo>
                  <a:lnTo>
                    <a:pt x="0" y="7612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0" y="5761033"/>
              <a:ext cx="7654714" cy="3582730"/>
            </a:xfrm>
            <a:custGeom>
              <a:avLst/>
              <a:gdLst/>
              <a:ahLst/>
              <a:cxnLst/>
              <a:rect r="r" b="b" t="t" l="l"/>
              <a:pathLst>
                <a:path h="3582730" w="7654714">
                  <a:moveTo>
                    <a:pt x="0" y="0"/>
                  </a:moveTo>
                  <a:lnTo>
                    <a:pt x="7654714" y="0"/>
                  </a:lnTo>
                  <a:lnTo>
                    <a:pt x="7654714" y="3582730"/>
                  </a:lnTo>
                  <a:lnTo>
                    <a:pt x="0" y="3582730"/>
                  </a:lnTo>
                  <a:lnTo>
                    <a:pt x="0" y="0"/>
                  </a:lnTo>
                  <a:close/>
                </a:path>
              </a:pathLst>
            </a:custGeom>
            <a:blipFill>
              <a:blip r:embed="rId3">
                <a:extLst>
                  <a:ext uri="{96DAC541-7B7A-43D3-8B79-37D633B846F1}">
                    <asvg:svgBlip xmlns:asvg="http://schemas.microsoft.com/office/drawing/2016/SVG/main" r:embed="rId4"/>
                  </a:ext>
                </a:extLst>
              </a:blip>
              <a:stretch>
                <a:fillRect l="0" t="0" r="0" b="-112490"/>
              </a:stretch>
            </a:blipFill>
          </p:spPr>
        </p:sp>
        <p:sp>
          <p:nvSpPr>
            <p:cNvPr name="TextBox 10" id="10"/>
            <p:cNvSpPr txBox="true"/>
            <p:nvPr/>
          </p:nvSpPr>
          <p:spPr>
            <a:xfrm rot="0">
              <a:off x="694470" y="4948281"/>
              <a:ext cx="2559138" cy="431331"/>
            </a:xfrm>
            <a:prstGeom prst="rect">
              <a:avLst/>
            </a:prstGeom>
          </p:spPr>
          <p:txBody>
            <a:bodyPr anchor="t" rtlCol="false" tIns="0" lIns="0" bIns="0" rIns="0">
              <a:spAutoFit/>
            </a:bodyPr>
            <a:lstStyle/>
            <a:p>
              <a:pPr algn="ctr">
                <a:lnSpc>
                  <a:spcPts val="2315"/>
                </a:lnSpc>
              </a:pPr>
            </a:p>
          </p:txBody>
        </p:sp>
      </p:grpSp>
      <p:sp>
        <p:nvSpPr>
          <p:cNvPr name="TextBox 11" id="11"/>
          <p:cNvSpPr txBox="true"/>
          <p:nvPr/>
        </p:nvSpPr>
        <p:spPr>
          <a:xfrm rot="0">
            <a:off x="2099490" y="2139392"/>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User dashboard</a:t>
            </a:r>
          </a:p>
        </p:txBody>
      </p:sp>
      <p:sp>
        <p:nvSpPr>
          <p:cNvPr name="TextBox 12" id="12"/>
          <p:cNvSpPr txBox="true"/>
          <p:nvPr/>
        </p:nvSpPr>
        <p:spPr>
          <a:xfrm rot="0">
            <a:off x="4170723" y="3273079"/>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User Feedback</a:t>
            </a:r>
          </a:p>
        </p:txBody>
      </p:sp>
      <p:sp>
        <p:nvSpPr>
          <p:cNvPr name="TextBox 13" id="13"/>
          <p:cNvSpPr txBox="true"/>
          <p:nvPr/>
        </p:nvSpPr>
        <p:spPr>
          <a:xfrm rot="0">
            <a:off x="6342700" y="2139392"/>
            <a:ext cx="1911472" cy="119083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View Existing Pharmacy</a:t>
            </a:r>
          </a:p>
        </p:txBody>
      </p:sp>
      <p:sp>
        <p:nvSpPr>
          <p:cNvPr name="TextBox 14" id="14"/>
          <p:cNvSpPr txBox="true"/>
          <p:nvPr/>
        </p:nvSpPr>
        <p:spPr>
          <a:xfrm rot="0">
            <a:off x="4557767" y="5489195"/>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Sort by Price</a:t>
            </a:r>
          </a:p>
        </p:txBody>
      </p:sp>
      <p:sp>
        <p:nvSpPr>
          <p:cNvPr name="TextBox 15" id="15"/>
          <p:cNvSpPr txBox="true"/>
          <p:nvPr/>
        </p:nvSpPr>
        <p:spPr>
          <a:xfrm rot="0">
            <a:off x="6469239" y="4275819"/>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Purchase History</a:t>
            </a:r>
          </a:p>
        </p:txBody>
      </p:sp>
      <p:sp>
        <p:nvSpPr>
          <p:cNvPr name="TextBox 16" id="16"/>
          <p:cNvSpPr txBox="true"/>
          <p:nvPr/>
        </p:nvSpPr>
        <p:spPr>
          <a:xfrm rot="0">
            <a:off x="2368879" y="4515316"/>
            <a:ext cx="1911472" cy="1399752"/>
          </a:xfrm>
          <a:prstGeom prst="rect">
            <a:avLst/>
          </a:prstGeom>
        </p:spPr>
        <p:txBody>
          <a:bodyPr anchor="t" rtlCol="false" tIns="0" lIns="0" bIns="0" rIns="0">
            <a:spAutoFit/>
          </a:bodyPr>
          <a:lstStyle/>
          <a:p>
            <a:pPr algn="ctr">
              <a:lnSpc>
                <a:spcPts val="2753"/>
              </a:lnSpc>
              <a:spcBef>
                <a:spcPct val="0"/>
              </a:spcBef>
            </a:pPr>
            <a:r>
              <a:rPr lang="en-US" sz="1966">
                <a:solidFill>
                  <a:srgbClr val="272727"/>
                </a:solidFill>
                <a:latin typeface="Lovelace Text Bold"/>
              </a:rPr>
              <a:t>View Medicines Under Pharmacies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355144" y="680363"/>
            <a:ext cx="2700081" cy="479213"/>
            <a:chOff x="0" y="0"/>
            <a:chExt cx="6138514" cy="1089470"/>
          </a:xfrm>
        </p:grpSpPr>
        <p:sp>
          <p:nvSpPr>
            <p:cNvPr name="Freeform 5" id="5"/>
            <p:cNvSpPr/>
            <p:nvPr/>
          </p:nvSpPr>
          <p:spPr>
            <a:xfrm flipH="false" flipV="false" rot="0">
              <a:off x="0" y="0"/>
              <a:ext cx="6138514" cy="1089470"/>
            </a:xfrm>
            <a:custGeom>
              <a:avLst/>
              <a:gdLst/>
              <a:ahLst/>
              <a:cxnLst/>
              <a:rect r="r" b="b" t="t" l="l"/>
              <a:pathLst>
                <a:path h="1089470" w="6138514">
                  <a:moveTo>
                    <a:pt x="0" y="0"/>
                  </a:moveTo>
                  <a:lnTo>
                    <a:pt x="6138514" y="0"/>
                  </a:lnTo>
                  <a:lnTo>
                    <a:pt x="6138514" y="1089470"/>
                  </a:lnTo>
                  <a:lnTo>
                    <a:pt x="0" y="1089470"/>
                  </a:lnTo>
                  <a:close/>
                </a:path>
              </a:pathLst>
            </a:custGeom>
            <a:solidFill>
              <a:srgbClr val="F6F6E9"/>
            </a:solidFill>
          </p:spPr>
        </p:sp>
      </p:grpSp>
      <p:sp>
        <p:nvSpPr>
          <p:cNvPr name="Freeform 6" id="6"/>
          <p:cNvSpPr/>
          <p:nvPr/>
        </p:nvSpPr>
        <p:spPr>
          <a:xfrm flipH="false" flipV="false" rot="0">
            <a:off x="926993" y="1595610"/>
            <a:ext cx="8095087" cy="5431481"/>
          </a:xfrm>
          <a:custGeom>
            <a:avLst/>
            <a:gdLst/>
            <a:ahLst/>
            <a:cxnLst/>
            <a:rect r="r" b="b" t="t" l="l"/>
            <a:pathLst>
              <a:path h="5431481" w="8095087">
                <a:moveTo>
                  <a:pt x="0" y="0"/>
                </a:moveTo>
                <a:lnTo>
                  <a:pt x="8095087" y="0"/>
                </a:lnTo>
                <a:lnTo>
                  <a:pt x="8095087" y="5431481"/>
                </a:lnTo>
                <a:lnTo>
                  <a:pt x="0" y="5431481"/>
                </a:lnTo>
                <a:lnTo>
                  <a:pt x="0" y="0"/>
                </a:lnTo>
                <a:close/>
              </a:path>
            </a:pathLst>
          </a:custGeom>
          <a:blipFill>
            <a:blip r:embed="rId3"/>
            <a:stretch>
              <a:fillRect l="0" t="0" r="0" b="0"/>
            </a:stretch>
          </a:blipFill>
        </p:spPr>
      </p:sp>
      <p:sp>
        <p:nvSpPr>
          <p:cNvPr name="TextBox 7" id="7"/>
          <p:cNvSpPr txBox="true"/>
          <p:nvPr/>
        </p:nvSpPr>
        <p:spPr>
          <a:xfrm rot="0">
            <a:off x="548640" y="677781"/>
            <a:ext cx="5794060" cy="551053"/>
          </a:xfrm>
          <a:prstGeom prst="rect">
            <a:avLst/>
          </a:prstGeom>
        </p:spPr>
        <p:txBody>
          <a:bodyPr anchor="t" rtlCol="false" tIns="0" lIns="0" bIns="0" rIns="0">
            <a:spAutoFit/>
          </a:bodyPr>
          <a:lstStyle/>
          <a:p>
            <a:pPr>
              <a:lnSpc>
                <a:spcPts val="3920"/>
              </a:lnSpc>
            </a:pPr>
            <a:r>
              <a:rPr lang="en-US" sz="4000">
                <a:solidFill>
                  <a:srgbClr val="272727"/>
                </a:solidFill>
                <a:latin typeface="The Seasons Bold"/>
              </a:rPr>
              <a:t>Versions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false" rot="-5400000">
            <a:off x="6800598" y="-12617"/>
            <a:ext cx="2625047" cy="4113321"/>
          </a:xfrm>
          <a:custGeom>
            <a:avLst/>
            <a:gdLst/>
            <a:ahLst/>
            <a:cxnLst/>
            <a:rect r="r" b="b" t="t" l="l"/>
            <a:pathLst>
              <a:path h="4113321" w="2625047">
                <a:moveTo>
                  <a:pt x="0" y="0"/>
                </a:moveTo>
                <a:lnTo>
                  <a:pt x="2625047" y="0"/>
                </a:lnTo>
                <a:lnTo>
                  <a:pt x="2625047" y="4113321"/>
                </a:lnTo>
                <a:lnTo>
                  <a:pt x="0" y="4113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1307968" y="352463"/>
            <a:ext cx="3804890" cy="2557909"/>
            <a:chOff x="0" y="0"/>
            <a:chExt cx="6045200" cy="4064000"/>
          </a:xfrm>
        </p:grpSpPr>
        <p:sp>
          <p:nvSpPr>
            <p:cNvPr name="Freeform 6" id="6"/>
            <p:cNvSpPr/>
            <p:nvPr/>
          </p:nvSpPr>
          <p:spPr>
            <a:xfrm flipH="false" flipV="false" rot="0">
              <a:off x="45720" y="69850"/>
              <a:ext cx="5943600" cy="3977640"/>
            </a:xfrm>
            <a:custGeom>
              <a:avLst/>
              <a:gdLst/>
              <a:ahLst/>
              <a:cxnLst/>
              <a:rect r="r" b="b" t="t" l="l"/>
              <a:pathLst>
                <a:path h="3977640" w="5943600">
                  <a:moveTo>
                    <a:pt x="5943600" y="3977640"/>
                  </a:moveTo>
                  <a:lnTo>
                    <a:pt x="0" y="3977640"/>
                  </a:lnTo>
                  <a:lnTo>
                    <a:pt x="0" y="0"/>
                  </a:lnTo>
                  <a:lnTo>
                    <a:pt x="5943600" y="0"/>
                  </a:lnTo>
                  <a:lnTo>
                    <a:pt x="5943600" y="3977640"/>
                  </a:lnTo>
                  <a:close/>
                </a:path>
              </a:pathLst>
            </a:custGeom>
            <a:blipFill>
              <a:blip r:embed="rId5"/>
              <a:stretch>
                <a:fillRect l="0" t="0" r="0" b="-59754"/>
              </a:stretch>
            </a:blipFill>
          </p:spPr>
        </p:sp>
        <p:sp>
          <p:nvSpPr>
            <p:cNvPr name="Freeform 7" id="7"/>
            <p:cNvSpPr/>
            <p:nvPr/>
          </p:nvSpPr>
          <p:spPr>
            <a:xfrm flipH="false" flipV="false" rot="0">
              <a:off x="0" y="0"/>
              <a:ext cx="6045200" cy="4064000"/>
            </a:xfrm>
            <a:custGeom>
              <a:avLst/>
              <a:gdLst/>
              <a:ahLst/>
              <a:cxnLst/>
              <a:rect r="r" b="b" t="t" l="l"/>
              <a:pathLst>
                <a:path h="4064000" w="6045200">
                  <a:moveTo>
                    <a:pt x="6045200" y="4064000"/>
                  </a:moveTo>
                  <a:lnTo>
                    <a:pt x="0" y="4064000"/>
                  </a:lnTo>
                  <a:lnTo>
                    <a:pt x="0" y="0"/>
                  </a:lnTo>
                  <a:lnTo>
                    <a:pt x="6045200" y="0"/>
                  </a:lnTo>
                  <a:lnTo>
                    <a:pt x="6045200" y="4064000"/>
                  </a:lnTo>
                  <a:close/>
                </a:path>
              </a:pathLst>
            </a:custGeom>
            <a:blipFill>
              <a:blip r:embed="rId6"/>
              <a:stretch>
                <a:fillRect l="-13" t="0" r="-13" b="0"/>
              </a:stretch>
            </a:blipFill>
          </p:spPr>
        </p:sp>
      </p:grpSp>
      <p:sp>
        <p:nvSpPr>
          <p:cNvPr name="TextBox 8" id="8"/>
          <p:cNvSpPr txBox="true"/>
          <p:nvPr/>
        </p:nvSpPr>
        <p:spPr>
          <a:xfrm rot="0">
            <a:off x="6360331" y="1698093"/>
            <a:ext cx="3505580" cy="551053"/>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Limitations</a:t>
            </a:r>
          </a:p>
        </p:txBody>
      </p:sp>
      <p:sp>
        <p:nvSpPr>
          <p:cNvPr name="TextBox 9" id="9"/>
          <p:cNvSpPr txBox="true"/>
          <p:nvPr/>
        </p:nvSpPr>
        <p:spPr>
          <a:xfrm rot="0">
            <a:off x="472116" y="3308942"/>
            <a:ext cx="9281484" cy="4294082"/>
          </a:xfrm>
          <a:prstGeom prst="rect">
            <a:avLst/>
          </a:prstGeom>
        </p:spPr>
        <p:txBody>
          <a:bodyPr anchor="t" rtlCol="false" tIns="0" lIns="0" bIns="0" rIns="0">
            <a:spAutoFit/>
          </a:bodyPr>
          <a:lstStyle/>
          <a:p>
            <a:pPr>
              <a:lnSpc>
                <a:spcPts val="2613"/>
              </a:lnSpc>
              <a:spcBef>
                <a:spcPct val="0"/>
              </a:spcBef>
            </a:pPr>
            <a:r>
              <a:rPr lang="en-US" sz="1866">
                <a:solidFill>
                  <a:srgbClr val="000000"/>
                </a:solidFill>
                <a:latin typeface="Lovelace Text Bold"/>
              </a:rPr>
              <a:t>1. The platform does not include a system for delivering products to users. </a:t>
            </a:r>
          </a:p>
          <a:p>
            <a:pPr>
              <a:lnSpc>
                <a:spcPts val="2613"/>
              </a:lnSpc>
              <a:spcBef>
                <a:spcPct val="0"/>
              </a:spcBef>
            </a:pPr>
            <a:r>
              <a:rPr lang="en-US" sz="1866">
                <a:solidFill>
                  <a:srgbClr val="000000"/>
                </a:solidFill>
                <a:latin typeface="Lovelace Text Bold"/>
              </a:rPr>
              <a:t> </a:t>
            </a:r>
          </a:p>
          <a:p>
            <a:pPr>
              <a:lnSpc>
                <a:spcPts val="2613"/>
              </a:lnSpc>
              <a:spcBef>
                <a:spcPct val="0"/>
              </a:spcBef>
            </a:pPr>
            <a:r>
              <a:rPr lang="en-US" sz="1866">
                <a:solidFill>
                  <a:srgbClr val="000000"/>
                </a:solidFill>
                <a:latin typeface="Lovelace Text Bold"/>
              </a:rPr>
              <a:t>2.Users cannot change the language of the platform, limiting accessibility for non-English speakers. </a:t>
            </a:r>
          </a:p>
          <a:p>
            <a:pPr>
              <a:lnSpc>
                <a:spcPts val="2613"/>
              </a:lnSpc>
              <a:spcBef>
                <a:spcPct val="0"/>
              </a:spcBef>
            </a:pPr>
            <a:r>
              <a:rPr lang="en-US" sz="1866">
                <a:solidFill>
                  <a:srgbClr val="000000"/>
                </a:solidFill>
                <a:latin typeface="Lovelace Text Bold"/>
              </a:rPr>
              <a:t> </a:t>
            </a:r>
          </a:p>
          <a:p>
            <a:pPr>
              <a:lnSpc>
                <a:spcPts val="2613"/>
              </a:lnSpc>
              <a:spcBef>
                <a:spcPct val="0"/>
              </a:spcBef>
            </a:pPr>
            <a:r>
              <a:rPr lang="en-US" sz="1866">
                <a:solidFill>
                  <a:srgbClr val="000000"/>
                </a:solidFill>
                <a:latin typeface="Lovelace Text Bold"/>
              </a:rPr>
              <a:t>3.The absence of a live chat feature restricts real-time communication between users and support. </a:t>
            </a:r>
          </a:p>
          <a:p>
            <a:pPr>
              <a:lnSpc>
                <a:spcPts val="2613"/>
              </a:lnSpc>
              <a:spcBef>
                <a:spcPct val="0"/>
              </a:spcBef>
            </a:pPr>
          </a:p>
          <a:p>
            <a:pPr>
              <a:lnSpc>
                <a:spcPts val="2613"/>
              </a:lnSpc>
              <a:spcBef>
                <a:spcPct val="0"/>
              </a:spcBef>
            </a:pPr>
            <a:r>
              <a:rPr lang="en-US" sz="1866">
                <a:solidFill>
                  <a:srgbClr val="000000"/>
                </a:solidFill>
                <a:latin typeface="Lovelace Text Bold"/>
              </a:rPr>
              <a:t>4. There is no distance based sorting for medicines which could save time for the users </a:t>
            </a:r>
          </a:p>
          <a:p>
            <a:pPr>
              <a:lnSpc>
                <a:spcPts val="2613"/>
              </a:lnSpc>
              <a:spcBef>
                <a:spcPct val="0"/>
              </a:spcBef>
            </a:pPr>
            <a:r>
              <a:rPr lang="en-US" sz="1866">
                <a:solidFill>
                  <a:srgbClr val="000000"/>
                </a:solidFill>
                <a:latin typeface="Lovelace Text Bold"/>
              </a:rPr>
              <a:t> </a:t>
            </a:r>
          </a:p>
          <a:p>
            <a:pPr>
              <a:lnSpc>
                <a:spcPts val="2613"/>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false" rot="-5400000">
            <a:off x="6725307" y="-316383"/>
            <a:ext cx="2359447" cy="3697140"/>
          </a:xfrm>
          <a:custGeom>
            <a:avLst/>
            <a:gdLst/>
            <a:ahLst/>
            <a:cxnLst/>
            <a:rect r="r" b="b" t="t" l="l"/>
            <a:pathLst>
              <a:path h="3697140" w="2359447">
                <a:moveTo>
                  <a:pt x="0" y="0"/>
                </a:moveTo>
                <a:lnTo>
                  <a:pt x="2359447" y="0"/>
                </a:lnTo>
                <a:lnTo>
                  <a:pt x="2359447" y="3697140"/>
                </a:lnTo>
                <a:lnTo>
                  <a:pt x="0" y="3697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1307968" y="352463"/>
            <a:ext cx="3804890" cy="2557909"/>
            <a:chOff x="0" y="0"/>
            <a:chExt cx="6045200" cy="4064000"/>
          </a:xfrm>
        </p:grpSpPr>
        <p:sp>
          <p:nvSpPr>
            <p:cNvPr name="Freeform 6" id="6"/>
            <p:cNvSpPr/>
            <p:nvPr/>
          </p:nvSpPr>
          <p:spPr>
            <a:xfrm flipH="false" flipV="false" rot="0">
              <a:off x="45720" y="69850"/>
              <a:ext cx="5943600" cy="3977640"/>
            </a:xfrm>
            <a:custGeom>
              <a:avLst/>
              <a:gdLst/>
              <a:ahLst/>
              <a:cxnLst/>
              <a:rect r="r" b="b" t="t" l="l"/>
              <a:pathLst>
                <a:path h="3977640" w="5943600">
                  <a:moveTo>
                    <a:pt x="5943600" y="3977640"/>
                  </a:moveTo>
                  <a:lnTo>
                    <a:pt x="0" y="3977640"/>
                  </a:lnTo>
                  <a:lnTo>
                    <a:pt x="0" y="0"/>
                  </a:lnTo>
                  <a:lnTo>
                    <a:pt x="5943600" y="0"/>
                  </a:lnTo>
                  <a:lnTo>
                    <a:pt x="5943600" y="3977640"/>
                  </a:lnTo>
                  <a:close/>
                </a:path>
              </a:pathLst>
            </a:custGeom>
            <a:blipFill>
              <a:blip r:embed="rId5"/>
              <a:stretch>
                <a:fillRect l="-3538" t="0" r="-3538" b="0"/>
              </a:stretch>
            </a:blipFill>
          </p:spPr>
        </p:sp>
        <p:sp>
          <p:nvSpPr>
            <p:cNvPr name="Freeform 7" id="7"/>
            <p:cNvSpPr/>
            <p:nvPr/>
          </p:nvSpPr>
          <p:spPr>
            <a:xfrm flipH="false" flipV="false" rot="0">
              <a:off x="0" y="0"/>
              <a:ext cx="6045200" cy="4064000"/>
            </a:xfrm>
            <a:custGeom>
              <a:avLst/>
              <a:gdLst/>
              <a:ahLst/>
              <a:cxnLst/>
              <a:rect r="r" b="b" t="t" l="l"/>
              <a:pathLst>
                <a:path h="4064000" w="6045200">
                  <a:moveTo>
                    <a:pt x="6045200" y="4064000"/>
                  </a:moveTo>
                  <a:lnTo>
                    <a:pt x="0" y="4064000"/>
                  </a:lnTo>
                  <a:lnTo>
                    <a:pt x="0" y="0"/>
                  </a:lnTo>
                  <a:lnTo>
                    <a:pt x="6045200" y="0"/>
                  </a:lnTo>
                  <a:lnTo>
                    <a:pt x="6045200" y="4064000"/>
                  </a:lnTo>
                  <a:close/>
                </a:path>
              </a:pathLst>
            </a:custGeom>
            <a:blipFill>
              <a:blip r:embed="rId6"/>
              <a:stretch>
                <a:fillRect l="-13" t="0" r="-13" b="0"/>
              </a:stretch>
            </a:blipFill>
          </p:spPr>
        </p:sp>
      </p:grpSp>
      <p:sp>
        <p:nvSpPr>
          <p:cNvPr name="TextBox 8" id="8"/>
          <p:cNvSpPr txBox="true"/>
          <p:nvPr/>
        </p:nvSpPr>
        <p:spPr>
          <a:xfrm rot="0">
            <a:off x="6248020" y="1289998"/>
            <a:ext cx="3505580" cy="551053"/>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Future Scope</a:t>
            </a:r>
          </a:p>
        </p:txBody>
      </p:sp>
      <p:sp>
        <p:nvSpPr>
          <p:cNvPr name="TextBox 9" id="9"/>
          <p:cNvSpPr txBox="true"/>
          <p:nvPr/>
        </p:nvSpPr>
        <p:spPr>
          <a:xfrm rot="0">
            <a:off x="236058" y="2997657"/>
            <a:ext cx="9517542" cy="3970232"/>
          </a:xfrm>
          <a:prstGeom prst="rect">
            <a:avLst/>
          </a:prstGeom>
        </p:spPr>
        <p:txBody>
          <a:bodyPr anchor="t" rtlCol="false" tIns="0" lIns="0" bIns="0" rIns="0">
            <a:spAutoFit/>
          </a:bodyPr>
          <a:lstStyle/>
          <a:p>
            <a:pPr>
              <a:lnSpc>
                <a:spcPts val="2613"/>
              </a:lnSpc>
            </a:pPr>
            <a:r>
              <a:rPr lang="en-US" sz="1866">
                <a:solidFill>
                  <a:srgbClr val="000000"/>
                </a:solidFill>
                <a:latin typeface="Lovelace Text Bold"/>
              </a:rPr>
              <a:t>1.Consider developing a mobile app in the future to expand accessibility and reach a wider audience. </a:t>
            </a:r>
          </a:p>
          <a:p>
            <a:pPr>
              <a:lnSpc>
                <a:spcPts val="2613"/>
              </a:lnSpc>
            </a:pPr>
            <a:r>
              <a:rPr lang="en-US" sz="1866">
                <a:solidFill>
                  <a:srgbClr val="000000"/>
                </a:solidFill>
                <a:latin typeface="Lovelace Text Bold"/>
              </a:rPr>
              <a:t> </a:t>
            </a:r>
          </a:p>
          <a:p>
            <a:pPr>
              <a:lnSpc>
                <a:spcPts val="2613"/>
              </a:lnSpc>
            </a:pPr>
            <a:r>
              <a:rPr lang="en-US" sz="1866">
                <a:solidFill>
                  <a:srgbClr val="000000"/>
                </a:solidFill>
                <a:latin typeface="Lovelace Text Bold"/>
              </a:rPr>
              <a:t>2.Implement features like live chat to improve real-time communication between users and support. </a:t>
            </a:r>
          </a:p>
          <a:p>
            <a:pPr>
              <a:lnSpc>
                <a:spcPts val="2613"/>
              </a:lnSpc>
            </a:pPr>
            <a:r>
              <a:rPr lang="en-US" sz="1866">
                <a:solidFill>
                  <a:srgbClr val="000000"/>
                </a:solidFill>
                <a:latin typeface="Lovelace Text Bold"/>
              </a:rPr>
              <a:t> </a:t>
            </a:r>
          </a:p>
          <a:p>
            <a:pPr>
              <a:lnSpc>
                <a:spcPts val="2613"/>
              </a:lnSpc>
            </a:pPr>
            <a:r>
              <a:rPr lang="en-US" sz="1866">
                <a:solidFill>
                  <a:srgbClr val="000000"/>
                </a:solidFill>
                <a:latin typeface="Lovelace Text Bold"/>
              </a:rPr>
              <a:t>4.Consider empowering admins with the ability to manage accounts based on user ratings, ensuring platform quality. </a:t>
            </a:r>
          </a:p>
          <a:p>
            <a:pPr>
              <a:lnSpc>
                <a:spcPts val="2613"/>
              </a:lnSpc>
            </a:pPr>
            <a:r>
              <a:rPr lang="en-US" sz="1866">
                <a:solidFill>
                  <a:srgbClr val="000000"/>
                </a:solidFill>
                <a:latin typeface="Lovelace Text Bold"/>
              </a:rPr>
              <a:t> </a:t>
            </a:r>
          </a:p>
          <a:p>
            <a:pPr>
              <a:lnSpc>
                <a:spcPts val="2613"/>
              </a:lnSpc>
            </a:pPr>
            <a:r>
              <a:rPr lang="en-US" sz="1866">
                <a:solidFill>
                  <a:srgbClr val="000000"/>
                </a:solidFill>
                <a:latin typeface="Lovelace Text Bold"/>
              </a:rPr>
              <a:t>5.Explore the possibility of integrating a product delivery system for added convenience. </a:t>
            </a:r>
          </a:p>
          <a:p>
            <a:pPr>
              <a:lnSpc>
                <a:spcPts val="2613"/>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TextBox 4" id="4"/>
          <p:cNvSpPr txBox="true"/>
          <p:nvPr/>
        </p:nvSpPr>
        <p:spPr>
          <a:xfrm rot="0">
            <a:off x="444382" y="881644"/>
            <a:ext cx="8864835" cy="6400144"/>
          </a:xfrm>
          <a:prstGeom prst="rect">
            <a:avLst/>
          </a:prstGeom>
        </p:spPr>
        <p:txBody>
          <a:bodyPr anchor="t" rtlCol="false" tIns="0" lIns="0" bIns="0" rIns="0">
            <a:spAutoFit/>
          </a:bodyPr>
          <a:lstStyle/>
          <a:p>
            <a:pPr>
              <a:lnSpc>
                <a:spcPts val="2976"/>
              </a:lnSpc>
            </a:pPr>
            <a:r>
              <a:rPr lang="en-US" sz="2125">
                <a:solidFill>
                  <a:srgbClr val="000000"/>
                </a:solidFill>
                <a:latin typeface="Lovelace Text Bold"/>
              </a:rPr>
              <a:t>Frontend Design - Week 3</a:t>
            </a:r>
          </a:p>
          <a:p>
            <a:pPr>
              <a:lnSpc>
                <a:spcPts val="2976"/>
              </a:lnSpc>
            </a:pPr>
            <a:r>
              <a:rPr lang="en-US" sz="2125">
                <a:solidFill>
                  <a:srgbClr val="000000"/>
                </a:solidFill>
                <a:latin typeface="Lovelace Text Bold"/>
              </a:rPr>
              <a:t>Frontend Design Finalization &amp; </a:t>
            </a:r>
          </a:p>
          <a:p>
            <a:pPr>
              <a:lnSpc>
                <a:spcPts val="2976"/>
              </a:lnSpc>
            </a:pPr>
            <a:r>
              <a:rPr lang="en-US" sz="2125">
                <a:solidFill>
                  <a:srgbClr val="000000"/>
                </a:solidFill>
                <a:latin typeface="Lovelace Text Bold"/>
              </a:rPr>
              <a:t>Implementation Begin - Week 4</a:t>
            </a:r>
          </a:p>
          <a:p>
            <a:pPr>
              <a:lnSpc>
                <a:spcPts val="2976"/>
              </a:lnSpc>
            </a:pPr>
          </a:p>
          <a:p>
            <a:pPr>
              <a:lnSpc>
                <a:spcPts val="2976"/>
              </a:lnSpc>
            </a:pPr>
            <a:r>
              <a:rPr lang="en-US" sz="2125">
                <a:solidFill>
                  <a:srgbClr val="000000"/>
                </a:solidFill>
                <a:latin typeface="Lovelace Text Bold"/>
              </a:rPr>
              <a:t>Finalizing Frontend -  Week 5</a:t>
            </a:r>
          </a:p>
          <a:p>
            <a:pPr>
              <a:lnSpc>
                <a:spcPts val="2976"/>
              </a:lnSpc>
            </a:pPr>
            <a:r>
              <a:rPr lang="en-US" sz="2125">
                <a:solidFill>
                  <a:srgbClr val="000000"/>
                </a:solidFill>
                <a:latin typeface="Lovelace Text Bold"/>
              </a:rPr>
              <a:t>Debugging &amp; Rectifying Issues - Week 6</a:t>
            </a:r>
          </a:p>
          <a:p>
            <a:pPr>
              <a:lnSpc>
                <a:spcPts val="2976"/>
              </a:lnSpc>
            </a:pPr>
            <a:r>
              <a:rPr lang="en-US" sz="2125">
                <a:solidFill>
                  <a:srgbClr val="000000"/>
                </a:solidFill>
                <a:latin typeface="Lovelace Text Bold"/>
              </a:rPr>
              <a:t>Completion of Front End - Week 7</a:t>
            </a:r>
          </a:p>
          <a:p>
            <a:pPr>
              <a:lnSpc>
                <a:spcPts val="2976"/>
              </a:lnSpc>
            </a:pPr>
          </a:p>
          <a:p>
            <a:pPr>
              <a:lnSpc>
                <a:spcPts val="2976"/>
              </a:lnSpc>
            </a:pPr>
            <a:r>
              <a:rPr lang="en-US" sz="2125">
                <a:solidFill>
                  <a:srgbClr val="000000"/>
                </a:solidFill>
                <a:latin typeface="Lovelace Text Bold"/>
              </a:rPr>
              <a:t>Back end Development begin - Week 8</a:t>
            </a:r>
          </a:p>
          <a:p>
            <a:pPr>
              <a:lnSpc>
                <a:spcPts val="2976"/>
              </a:lnSpc>
            </a:pPr>
            <a:r>
              <a:rPr lang="en-US" sz="2125">
                <a:solidFill>
                  <a:srgbClr val="000000"/>
                </a:solidFill>
                <a:latin typeface="Lovelace Text Bold"/>
              </a:rPr>
              <a:t>Implementing User Access Control - Week 9</a:t>
            </a:r>
          </a:p>
          <a:p>
            <a:pPr>
              <a:lnSpc>
                <a:spcPts val="2976"/>
              </a:lnSpc>
            </a:pPr>
            <a:r>
              <a:rPr lang="en-US" sz="2125">
                <a:solidFill>
                  <a:srgbClr val="000000"/>
                </a:solidFill>
                <a:latin typeface="Lovelace Text Bold"/>
              </a:rPr>
              <a:t>Completion of Back End - Week 10</a:t>
            </a:r>
          </a:p>
          <a:p>
            <a:pPr>
              <a:lnSpc>
                <a:spcPts val="2976"/>
              </a:lnSpc>
            </a:pPr>
          </a:p>
          <a:p>
            <a:pPr>
              <a:lnSpc>
                <a:spcPts val="2976"/>
              </a:lnSpc>
            </a:pPr>
            <a:r>
              <a:rPr lang="en-US" sz="2125">
                <a:solidFill>
                  <a:srgbClr val="000000"/>
                </a:solidFill>
                <a:latin typeface="Lovelace Text Bold"/>
              </a:rPr>
              <a:t>Integration of Back End &amp; Front End - Week 11-12</a:t>
            </a:r>
          </a:p>
          <a:p>
            <a:pPr>
              <a:lnSpc>
                <a:spcPts val="2976"/>
              </a:lnSpc>
            </a:pPr>
            <a:r>
              <a:rPr lang="en-US" sz="2125">
                <a:solidFill>
                  <a:srgbClr val="000000"/>
                </a:solidFill>
                <a:latin typeface="Lovelace Text Bold"/>
              </a:rPr>
              <a:t>Application Hosting &amp; Deployment - Week 13</a:t>
            </a:r>
          </a:p>
          <a:p>
            <a:pPr>
              <a:lnSpc>
                <a:spcPts val="2976"/>
              </a:lnSpc>
            </a:pPr>
          </a:p>
          <a:p>
            <a:pPr>
              <a:lnSpc>
                <a:spcPts val="2976"/>
              </a:lnSpc>
            </a:pPr>
            <a:r>
              <a:rPr lang="en-US" sz="2125">
                <a:solidFill>
                  <a:srgbClr val="000000"/>
                </a:solidFill>
                <a:latin typeface="Lovelace Text Bold"/>
              </a:rPr>
              <a:t>Final Project Presentation - Week 14</a:t>
            </a:r>
          </a:p>
          <a:p>
            <a:pPr>
              <a:lnSpc>
                <a:spcPts val="2976"/>
              </a:lnSpc>
            </a:pPr>
          </a:p>
        </p:txBody>
      </p:sp>
      <p:sp>
        <p:nvSpPr>
          <p:cNvPr name="Freeform 5" id="5"/>
          <p:cNvSpPr/>
          <p:nvPr/>
        </p:nvSpPr>
        <p:spPr>
          <a:xfrm flipH="false" flipV="false" rot="-5400000">
            <a:off x="7037948" y="-592616"/>
            <a:ext cx="2115857" cy="3315446"/>
          </a:xfrm>
          <a:custGeom>
            <a:avLst/>
            <a:gdLst/>
            <a:ahLst/>
            <a:cxnLst/>
            <a:rect r="r" b="b" t="t" l="l"/>
            <a:pathLst>
              <a:path h="3315446" w="2115857">
                <a:moveTo>
                  <a:pt x="0" y="0"/>
                </a:moveTo>
                <a:lnTo>
                  <a:pt x="2115858" y="0"/>
                </a:lnTo>
                <a:lnTo>
                  <a:pt x="2115858" y="3315446"/>
                </a:lnTo>
                <a:lnTo>
                  <a:pt x="0" y="33154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787980" y="461967"/>
            <a:ext cx="2965620" cy="1089872"/>
          </a:xfrm>
          <a:prstGeom prst="rect">
            <a:avLst/>
          </a:prstGeom>
        </p:spPr>
        <p:txBody>
          <a:bodyPr anchor="t" rtlCol="false" tIns="0" lIns="0" bIns="0" rIns="0">
            <a:spAutoFit/>
          </a:bodyPr>
          <a:lstStyle/>
          <a:p>
            <a:pPr algn="ctr">
              <a:lnSpc>
                <a:spcPts val="4293"/>
              </a:lnSpc>
              <a:spcBef>
                <a:spcPct val="0"/>
              </a:spcBef>
            </a:pPr>
            <a:r>
              <a:rPr lang="en-US" sz="3066">
                <a:solidFill>
                  <a:srgbClr val="FFFFFF"/>
                </a:solidFill>
                <a:latin typeface="The Seasons Bold"/>
              </a:rPr>
              <a:t>TIME MANAGEMENT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5076413" y="4472039"/>
            <a:ext cx="1290521" cy="841842"/>
            <a:chOff x="0" y="0"/>
            <a:chExt cx="2933941" cy="1913890"/>
          </a:xfrm>
        </p:grpSpPr>
        <p:sp>
          <p:nvSpPr>
            <p:cNvPr name="Freeform 5" id="5"/>
            <p:cNvSpPr/>
            <p:nvPr/>
          </p:nvSpPr>
          <p:spPr>
            <a:xfrm flipH="false" flipV="false" rot="0">
              <a:off x="0" y="0"/>
              <a:ext cx="2933941" cy="1913890"/>
            </a:xfrm>
            <a:custGeom>
              <a:avLst/>
              <a:gdLst/>
              <a:ahLst/>
              <a:cxnLst/>
              <a:rect r="r" b="b" t="t" l="l"/>
              <a:pathLst>
                <a:path h="1913890" w="2933941">
                  <a:moveTo>
                    <a:pt x="0" y="0"/>
                  </a:moveTo>
                  <a:lnTo>
                    <a:pt x="2933941" y="0"/>
                  </a:lnTo>
                  <a:lnTo>
                    <a:pt x="2933941" y="1913890"/>
                  </a:lnTo>
                  <a:lnTo>
                    <a:pt x="0" y="1913890"/>
                  </a:lnTo>
                  <a:close/>
                </a:path>
              </a:pathLst>
            </a:custGeom>
            <a:solidFill>
              <a:srgbClr val="2C6440"/>
            </a:solidFill>
          </p:spPr>
        </p:sp>
      </p:grpSp>
      <p:grpSp>
        <p:nvGrpSpPr>
          <p:cNvPr name="Group 6" id="6"/>
          <p:cNvGrpSpPr/>
          <p:nvPr/>
        </p:nvGrpSpPr>
        <p:grpSpPr>
          <a:xfrm rot="0">
            <a:off x="3067704" y="1684802"/>
            <a:ext cx="1434509" cy="841842"/>
            <a:chOff x="0" y="0"/>
            <a:chExt cx="3261291" cy="1913890"/>
          </a:xfrm>
        </p:grpSpPr>
        <p:sp>
          <p:nvSpPr>
            <p:cNvPr name="Freeform 7" id="7"/>
            <p:cNvSpPr/>
            <p:nvPr/>
          </p:nvSpPr>
          <p:spPr>
            <a:xfrm flipH="false" flipV="false" rot="0">
              <a:off x="0" y="0"/>
              <a:ext cx="3261291" cy="1913890"/>
            </a:xfrm>
            <a:custGeom>
              <a:avLst/>
              <a:gdLst/>
              <a:ahLst/>
              <a:cxnLst/>
              <a:rect r="r" b="b" t="t" l="l"/>
              <a:pathLst>
                <a:path h="1913890" w="3261291">
                  <a:moveTo>
                    <a:pt x="0" y="0"/>
                  </a:moveTo>
                  <a:lnTo>
                    <a:pt x="3261291" y="0"/>
                  </a:lnTo>
                  <a:lnTo>
                    <a:pt x="3261291" y="1913890"/>
                  </a:lnTo>
                  <a:lnTo>
                    <a:pt x="0" y="1913890"/>
                  </a:lnTo>
                  <a:close/>
                </a:path>
              </a:pathLst>
            </a:custGeom>
            <a:solidFill>
              <a:srgbClr val="272727"/>
            </a:solidFill>
          </p:spPr>
        </p:sp>
      </p:grpSp>
      <p:sp>
        <p:nvSpPr>
          <p:cNvPr name="Freeform 8" id="8"/>
          <p:cNvSpPr/>
          <p:nvPr/>
        </p:nvSpPr>
        <p:spPr>
          <a:xfrm flipH="false" flipV="false" rot="0">
            <a:off x="1806912" y="2075243"/>
            <a:ext cx="5867274" cy="2933637"/>
          </a:xfrm>
          <a:custGeom>
            <a:avLst/>
            <a:gdLst/>
            <a:ahLst/>
            <a:cxnLst/>
            <a:rect r="r" b="b" t="t" l="l"/>
            <a:pathLst>
              <a:path h="2933637" w="5867274">
                <a:moveTo>
                  <a:pt x="0" y="0"/>
                </a:moveTo>
                <a:lnTo>
                  <a:pt x="5867275" y="0"/>
                </a:lnTo>
                <a:lnTo>
                  <a:pt x="5867275" y="2933637"/>
                </a:lnTo>
                <a:lnTo>
                  <a:pt x="0" y="29336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422502" y="2806092"/>
            <a:ext cx="4636095" cy="1817316"/>
          </a:xfrm>
          <a:prstGeom prst="rect">
            <a:avLst/>
          </a:prstGeom>
        </p:spPr>
        <p:txBody>
          <a:bodyPr anchor="t" rtlCol="false" tIns="0" lIns="0" bIns="0" rIns="0">
            <a:spAutoFit/>
          </a:bodyPr>
          <a:lstStyle/>
          <a:p>
            <a:pPr algn="ctr">
              <a:lnSpc>
                <a:spcPts val="6855"/>
              </a:lnSpc>
            </a:pPr>
            <a:r>
              <a:rPr lang="en-US" sz="6787">
                <a:solidFill>
                  <a:srgbClr val="121212"/>
                </a:solidFill>
                <a:latin typeface="The Seasons Bold"/>
              </a:rPr>
              <a:t>Thank</a:t>
            </a:r>
          </a:p>
          <a:p>
            <a:pPr algn="ctr">
              <a:lnSpc>
                <a:spcPts val="6855"/>
              </a:lnSpc>
            </a:pPr>
            <a:r>
              <a:rPr lang="en-US" sz="6787">
                <a:solidFill>
                  <a:srgbClr val="121212"/>
                </a:solidFill>
                <a:latin typeface="The Seaso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8911758" y="3069629"/>
            <a:ext cx="841842" cy="841842"/>
            <a:chOff x="0" y="0"/>
            <a:chExt cx="1913890" cy="1913890"/>
          </a:xfrm>
        </p:grpSpPr>
        <p:sp>
          <p:nvSpPr>
            <p:cNvPr name="Freeform 5" id="5"/>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7D9B76"/>
            </a:solidFill>
          </p:spPr>
        </p:sp>
      </p:grpSp>
      <p:grpSp>
        <p:nvGrpSpPr>
          <p:cNvPr name="Group 6" id="6"/>
          <p:cNvGrpSpPr/>
          <p:nvPr/>
        </p:nvGrpSpPr>
        <p:grpSpPr>
          <a:xfrm rot="0">
            <a:off x="127719" y="5741838"/>
            <a:ext cx="841842" cy="841842"/>
            <a:chOff x="0" y="0"/>
            <a:chExt cx="1913890" cy="1913890"/>
          </a:xfrm>
        </p:grpSpPr>
        <p:sp>
          <p:nvSpPr>
            <p:cNvPr name="Freeform 7" id="7"/>
            <p:cNvSpPr/>
            <p:nvPr/>
          </p:nvSpPr>
          <p:spPr>
            <a:xfrm flipH="false" flipV="false" rot="0">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7D9B76"/>
            </a:solidFill>
          </p:spPr>
        </p:sp>
      </p:grpSp>
      <p:sp>
        <p:nvSpPr>
          <p:cNvPr name="Freeform 8" id="8"/>
          <p:cNvSpPr/>
          <p:nvPr/>
        </p:nvSpPr>
        <p:spPr>
          <a:xfrm flipH="false" flipV="false" rot="-10800000">
            <a:off x="548640" y="-214892"/>
            <a:ext cx="2625047" cy="4113321"/>
          </a:xfrm>
          <a:custGeom>
            <a:avLst/>
            <a:gdLst/>
            <a:ahLst/>
            <a:cxnLst/>
            <a:rect r="r" b="b" t="t" l="l"/>
            <a:pathLst>
              <a:path h="4113321" w="2625047">
                <a:moveTo>
                  <a:pt x="0" y="0"/>
                </a:moveTo>
                <a:lnTo>
                  <a:pt x="2625047" y="0"/>
                </a:lnTo>
                <a:lnTo>
                  <a:pt x="2625047" y="4113322"/>
                </a:lnTo>
                <a:lnTo>
                  <a:pt x="0" y="41133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548640" y="984116"/>
            <a:ext cx="2625047" cy="1024297"/>
          </a:xfrm>
          <a:prstGeom prst="rect">
            <a:avLst/>
          </a:prstGeom>
        </p:spPr>
        <p:txBody>
          <a:bodyPr anchor="t" rtlCol="false" tIns="0" lIns="0" bIns="0" rIns="0">
            <a:spAutoFit/>
          </a:bodyPr>
          <a:lstStyle/>
          <a:p>
            <a:pPr algn="ctr">
              <a:lnSpc>
                <a:spcPts val="3854"/>
              </a:lnSpc>
            </a:pPr>
            <a:r>
              <a:rPr lang="en-US" sz="3933">
                <a:solidFill>
                  <a:srgbClr val="F6F6E9"/>
                </a:solidFill>
                <a:latin typeface="The Seasons Bold"/>
              </a:rPr>
              <a:t>Today's</a:t>
            </a:r>
          </a:p>
          <a:p>
            <a:pPr algn="ctr">
              <a:lnSpc>
                <a:spcPts val="3854"/>
              </a:lnSpc>
            </a:pPr>
            <a:r>
              <a:rPr lang="en-US" sz="3933">
                <a:solidFill>
                  <a:srgbClr val="F6F6E9"/>
                </a:solidFill>
                <a:latin typeface="The Seasons Bold"/>
              </a:rPr>
              <a:t>Topic</a:t>
            </a:r>
          </a:p>
        </p:txBody>
      </p:sp>
      <p:grpSp>
        <p:nvGrpSpPr>
          <p:cNvPr name="Group 10" id="10"/>
          <p:cNvGrpSpPr/>
          <p:nvPr/>
        </p:nvGrpSpPr>
        <p:grpSpPr>
          <a:xfrm rot="0">
            <a:off x="3342851" y="190687"/>
            <a:ext cx="5399742" cy="6933827"/>
            <a:chOff x="0" y="0"/>
            <a:chExt cx="7199656" cy="9245103"/>
          </a:xfrm>
        </p:grpSpPr>
        <p:grpSp>
          <p:nvGrpSpPr>
            <p:cNvPr name="Group 11" id="11"/>
            <p:cNvGrpSpPr/>
            <p:nvPr/>
          </p:nvGrpSpPr>
          <p:grpSpPr>
            <a:xfrm rot="0">
              <a:off x="89299" y="0"/>
              <a:ext cx="4784687" cy="651496"/>
              <a:chOff x="0" y="0"/>
              <a:chExt cx="4806411" cy="660400"/>
            </a:xfrm>
          </p:grpSpPr>
          <p:sp>
            <p:nvSpPr>
              <p:cNvPr name="Freeform 12" id="12"/>
              <p:cNvSpPr/>
              <p:nvPr/>
            </p:nvSpPr>
            <p:spPr>
              <a:xfrm flipH="false" flipV="false" rot="0">
                <a:off x="0" y="0"/>
                <a:ext cx="4806412" cy="660400"/>
              </a:xfrm>
              <a:custGeom>
                <a:avLst/>
                <a:gdLst/>
                <a:ahLst/>
                <a:cxnLst/>
                <a:rect r="r" b="b" t="t" l="l"/>
                <a:pathLst>
                  <a:path h="660400" w="4806412">
                    <a:moveTo>
                      <a:pt x="4681951" y="660400"/>
                    </a:moveTo>
                    <a:lnTo>
                      <a:pt x="124460" y="660400"/>
                    </a:lnTo>
                    <a:cubicBezTo>
                      <a:pt x="55880" y="660400"/>
                      <a:pt x="0" y="604520"/>
                      <a:pt x="0" y="535940"/>
                    </a:cubicBezTo>
                    <a:lnTo>
                      <a:pt x="0" y="124460"/>
                    </a:lnTo>
                    <a:cubicBezTo>
                      <a:pt x="0" y="55880"/>
                      <a:pt x="55880" y="0"/>
                      <a:pt x="124460" y="0"/>
                    </a:cubicBezTo>
                    <a:lnTo>
                      <a:pt x="4681951" y="0"/>
                    </a:lnTo>
                    <a:cubicBezTo>
                      <a:pt x="4750531" y="0"/>
                      <a:pt x="4806412" y="55880"/>
                      <a:pt x="4806412" y="124460"/>
                    </a:cubicBezTo>
                    <a:lnTo>
                      <a:pt x="4806412" y="535940"/>
                    </a:lnTo>
                    <a:cubicBezTo>
                      <a:pt x="4806412" y="604520"/>
                      <a:pt x="4750531" y="660400"/>
                      <a:pt x="4681951" y="660400"/>
                    </a:cubicBezTo>
                    <a:close/>
                  </a:path>
                </a:pathLst>
              </a:custGeom>
              <a:solidFill>
                <a:srgbClr val="457D58"/>
              </a:solidFill>
            </p:spPr>
          </p:sp>
        </p:grpSp>
        <p:sp>
          <p:nvSpPr>
            <p:cNvPr name="TextBox 13" id="13"/>
            <p:cNvSpPr txBox="true"/>
            <p:nvPr/>
          </p:nvSpPr>
          <p:spPr>
            <a:xfrm rot="0">
              <a:off x="301047" y="149157"/>
              <a:ext cx="4294915" cy="388038"/>
            </a:xfrm>
            <a:prstGeom prst="rect">
              <a:avLst/>
            </a:prstGeom>
          </p:spPr>
          <p:txBody>
            <a:bodyPr anchor="t" rtlCol="false" tIns="0" lIns="0" bIns="0" rIns="0">
              <a:spAutoFit/>
            </a:bodyPr>
            <a:lstStyle/>
            <a:p>
              <a:pPr algn="ctr">
                <a:lnSpc>
                  <a:spcPts val="2006"/>
                </a:lnSpc>
              </a:pPr>
              <a:r>
                <a:rPr lang="en-US" sz="2047">
                  <a:solidFill>
                    <a:srgbClr val="F6F6E9"/>
                  </a:solidFill>
                  <a:latin typeface="The Seasons Bold"/>
                </a:rPr>
                <a:t>Introduction</a:t>
              </a:r>
            </a:p>
          </p:txBody>
        </p:sp>
        <p:grpSp>
          <p:nvGrpSpPr>
            <p:cNvPr name="Group 14" id="14"/>
            <p:cNvGrpSpPr/>
            <p:nvPr/>
          </p:nvGrpSpPr>
          <p:grpSpPr>
            <a:xfrm rot="0">
              <a:off x="3025950" y="721078"/>
              <a:ext cx="4173707" cy="1063073"/>
              <a:chOff x="0" y="0"/>
              <a:chExt cx="4067792" cy="1045510"/>
            </a:xfrm>
          </p:grpSpPr>
          <p:sp>
            <p:nvSpPr>
              <p:cNvPr name="Freeform 15" id="15"/>
              <p:cNvSpPr/>
              <p:nvPr/>
            </p:nvSpPr>
            <p:spPr>
              <a:xfrm flipH="false" flipV="false" rot="0">
                <a:off x="0" y="0"/>
                <a:ext cx="4067792" cy="1045510"/>
              </a:xfrm>
              <a:custGeom>
                <a:avLst/>
                <a:gdLst/>
                <a:ahLst/>
                <a:cxnLst/>
                <a:rect r="r" b="b" t="t" l="l"/>
                <a:pathLst>
                  <a:path h="1045510" w="4067792">
                    <a:moveTo>
                      <a:pt x="3943331" y="1045510"/>
                    </a:moveTo>
                    <a:lnTo>
                      <a:pt x="124460" y="1045510"/>
                    </a:lnTo>
                    <a:cubicBezTo>
                      <a:pt x="55880" y="1045510"/>
                      <a:pt x="0" y="989630"/>
                      <a:pt x="0" y="921049"/>
                    </a:cubicBezTo>
                    <a:lnTo>
                      <a:pt x="0" y="124460"/>
                    </a:lnTo>
                    <a:cubicBezTo>
                      <a:pt x="0" y="55880"/>
                      <a:pt x="55880" y="0"/>
                      <a:pt x="124460" y="0"/>
                    </a:cubicBezTo>
                    <a:lnTo>
                      <a:pt x="3943332" y="0"/>
                    </a:lnTo>
                    <a:cubicBezTo>
                      <a:pt x="4011912" y="0"/>
                      <a:pt x="4067792" y="55880"/>
                      <a:pt x="4067792" y="124460"/>
                    </a:cubicBezTo>
                    <a:lnTo>
                      <a:pt x="4067792" y="921050"/>
                    </a:lnTo>
                    <a:cubicBezTo>
                      <a:pt x="4067792" y="989630"/>
                      <a:pt x="4011912" y="1045510"/>
                      <a:pt x="3943332" y="1045510"/>
                    </a:cubicBezTo>
                    <a:close/>
                  </a:path>
                </a:pathLst>
              </a:custGeom>
              <a:solidFill>
                <a:srgbClr val="272727"/>
              </a:solidFill>
            </p:spPr>
          </p:sp>
        </p:grpSp>
        <p:sp>
          <p:nvSpPr>
            <p:cNvPr name="TextBox 16" id="16"/>
            <p:cNvSpPr txBox="true"/>
            <p:nvPr/>
          </p:nvSpPr>
          <p:spPr>
            <a:xfrm rot="0">
              <a:off x="3090700" y="964995"/>
              <a:ext cx="4044206" cy="398252"/>
            </a:xfrm>
            <a:prstGeom prst="rect">
              <a:avLst/>
            </a:prstGeom>
          </p:spPr>
          <p:txBody>
            <a:bodyPr anchor="t" rtlCol="false" tIns="0" lIns="0" bIns="0" rIns="0">
              <a:spAutoFit/>
            </a:bodyPr>
            <a:lstStyle/>
            <a:p>
              <a:pPr algn="ctr">
                <a:lnSpc>
                  <a:spcPts val="2052"/>
                </a:lnSpc>
              </a:pPr>
              <a:r>
                <a:rPr lang="en-US" sz="2094">
                  <a:solidFill>
                    <a:srgbClr val="F6F6E9"/>
                  </a:solidFill>
                  <a:latin typeface="The Seasons Bold"/>
                </a:rPr>
                <a:t>Frontend Technologies</a:t>
              </a:r>
            </a:p>
          </p:txBody>
        </p:sp>
        <p:grpSp>
          <p:nvGrpSpPr>
            <p:cNvPr name="Group 17" id="17"/>
            <p:cNvGrpSpPr/>
            <p:nvPr/>
          </p:nvGrpSpPr>
          <p:grpSpPr>
            <a:xfrm rot="0">
              <a:off x="0" y="1853733"/>
              <a:ext cx="4675355" cy="681898"/>
              <a:chOff x="0" y="0"/>
              <a:chExt cx="4487188" cy="660400"/>
            </a:xfrm>
          </p:grpSpPr>
          <p:sp>
            <p:nvSpPr>
              <p:cNvPr name="Freeform 18" id="18"/>
              <p:cNvSpPr/>
              <p:nvPr/>
            </p:nvSpPr>
            <p:spPr>
              <a:xfrm flipH="false" flipV="false" rot="0">
                <a:off x="0" y="0"/>
                <a:ext cx="4487188" cy="660400"/>
              </a:xfrm>
              <a:custGeom>
                <a:avLst/>
                <a:gdLst/>
                <a:ahLst/>
                <a:cxnLst/>
                <a:rect r="r" b="b" t="t" l="l"/>
                <a:pathLst>
                  <a:path h="660400" w="4487188">
                    <a:moveTo>
                      <a:pt x="4362728" y="660400"/>
                    </a:moveTo>
                    <a:lnTo>
                      <a:pt x="124460" y="660400"/>
                    </a:lnTo>
                    <a:cubicBezTo>
                      <a:pt x="55880" y="660400"/>
                      <a:pt x="0" y="604520"/>
                      <a:pt x="0" y="535940"/>
                    </a:cubicBezTo>
                    <a:lnTo>
                      <a:pt x="0" y="124460"/>
                    </a:lnTo>
                    <a:cubicBezTo>
                      <a:pt x="0" y="55880"/>
                      <a:pt x="55880" y="0"/>
                      <a:pt x="124460" y="0"/>
                    </a:cubicBezTo>
                    <a:lnTo>
                      <a:pt x="4362728" y="0"/>
                    </a:lnTo>
                    <a:cubicBezTo>
                      <a:pt x="4431308" y="0"/>
                      <a:pt x="4487188" y="55880"/>
                      <a:pt x="4487188" y="124460"/>
                    </a:cubicBezTo>
                    <a:lnTo>
                      <a:pt x="4487188" y="535940"/>
                    </a:lnTo>
                    <a:cubicBezTo>
                      <a:pt x="4487188" y="604520"/>
                      <a:pt x="4431308" y="660400"/>
                      <a:pt x="4362728" y="660400"/>
                    </a:cubicBezTo>
                    <a:close/>
                  </a:path>
                </a:pathLst>
              </a:custGeom>
              <a:solidFill>
                <a:srgbClr val="457D58"/>
              </a:solidFill>
            </p:spPr>
          </p:sp>
        </p:grpSp>
        <p:sp>
          <p:nvSpPr>
            <p:cNvPr name="TextBox 19" id="19"/>
            <p:cNvSpPr txBox="true"/>
            <p:nvPr/>
          </p:nvSpPr>
          <p:spPr>
            <a:xfrm rot="0">
              <a:off x="297398" y="1999597"/>
              <a:ext cx="4298563" cy="418744"/>
            </a:xfrm>
            <a:prstGeom prst="rect">
              <a:avLst/>
            </a:prstGeom>
          </p:spPr>
          <p:txBody>
            <a:bodyPr anchor="t" rtlCol="false" tIns="0" lIns="0" bIns="0" rIns="0">
              <a:spAutoFit/>
            </a:bodyPr>
            <a:lstStyle/>
            <a:p>
              <a:pPr algn="ctr">
                <a:lnSpc>
                  <a:spcPts val="2151"/>
                </a:lnSpc>
              </a:pPr>
              <a:r>
                <a:rPr lang="en-US" sz="2195">
                  <a:solidFill>
                    <a:srgbClr val="F6F6E9"/>
                  </a:solidFill>
                  <a:latin typeface="The Seasons Bold"/>
                </a:rPr>
                <a:t>Backend Technologies</a:t>
              </a:r>
            </a:p>
          </p:txBody>
        </p:sp>
        <p:grpSp>
          <p:nvGrpSpPr>
            <p:cNvPr name="Group 20" id="20"/>
            <p:cNvGrpSpPr/>
            <p:nvPr/>
          </p:nvGrpSpPr>
          <p:grpSpPr>
            <a:xfrm rot="0">
              <a:off x="3139353" y="2630881"/>
              <a:ext cx="4044206" cy="650659"/>
              <a:chOff x="0" y="0"/>
              <a:chExt cx="4067792" cy="660400"/>
            </a:xfrm>
          </p:grpSpPr>
          <p:sp>
            <p:nvSpPr>
              <p:cNvPr name="Freeform 21" id="21"/>
              <p:cNvSpPr/>
              <p:nvPr/>
            </p:nvSpPr>
            <p:spPr>
              <a:xfrm flipH="false" flipV="false" rot="0">
                <a:off x="0" y="0"/>
                <a:ext cx="4067792" cy="660400"/>
              </a:xfrm>
              <a:custGeom>
                <a:avLst/>
                <a:gdLst/>
                <a:ahLst/>
                <a:cxnLst/>
                <a:rect r="r" b="b" t="t" l="l"/>
                <a:pathLst>
                  <a:path h="660400" w="4067792">
                    <a:moveTo>
                      <a:pt x="3943331" y="660400"/>
                    </a:moveTo>
                    <a:lnTo>
                      <a:pt x="124460" y="660400"/>
                    </a:lnTo>
                    <a:cubicBezTo>
                      <a:pt x="55880" y="660400"/>
                      <a:pt x="0" y="604520"/>
                      <a:pt x="0" y="535940"/>
                    </a:cubicBezTo>
                    <a:lnTo>
                      <a:pt x="0" y="124460"/>
                    </a:lnTo>
                    <a:cubicBezTo>
                      <a:pt x="0" y="55880"/>
                      <a:pt x="55880" y="0"/>
                      <a:pt x="124460" y="0"/>
                    </a:cubicBezTo>
                    <a:lnTo>
                      <a:pt x="3943332" y="0"/>
                    </a:lnTo>
                    <a:cubicBezTo>
                      <a:pt x="4011912" y="0"/>
                      <a:pt x="4067792" y="55880"/>
                      <a:pt x="4067792" y="124460"/>
                    </a:cubicBezTo>
                    <a:lnTo>
                      <a:pt x="4067792" y="535940"/>
                    </a:lnTo>
                    <a:cubicBezTo>
                      <a:pt x="4067792" y="604520"/>
                      <a:pt x="4011912" y="660400"/>
                      <a:pt x="3943332" y="660400"/>
                    </a:cubicBezTo>
                    <a:close/>
                  </a:path>
                </a:pathLst>
              </a:custGeom>
              <a:solidFill>
                <a:srgbClr val="272727"/>
              </a:solidFill>
            </p:spPr>
          </p:sp>
        </p:grpSp>
        <p:sp>
          <p:nvSpPr>
            <p:cNvPr name="TextBox 22" id="22"/>
            <p:cNvSpPr txBox="true"/>
            <p:nvPr/>
          </p:nvSpPr>
          <p:spPr>
            <a:xfrm rot="0">
              <a:off x="3155450" y="2754706"/>
              <a:ext cx="4044206" cy="398252"/>
            </a:xfrm>
            <a:prstGeom prst="rect">
              <a:avLst/>
            </a:prstGeom>
          </p:spPr>
          <p:txBody>
            <a:bodyPr anchor="t" rtlCol="false" tIns="0" lIns="0" bIns="0" rIns="0">
              <a:spAutoFit/>
            </a:bodyPr>
            <a:lstStyle/>
            <a:p>
              <a:pPr algn="ctr">
                <a:lnSpc>
                  <a:spcPts val="2052"/>
                </a:lnSpc>
              </a:pPr>
              <a:r>
                <a:rPr lang="en-US" sz="2094">
                  <a:solidFill>
                    <a:srgbClr val="F6F6E9"/>
                  </a:solidFill>
                  <a:latin typeface="The Seasons Bold"/>
                </a:rPr>
                <a:t>Database</a:t>
              </a:r>
            </a:p>
          </p:txBody>
        </p:sp>
        <p:grpSp>
          <p:nvGrpSpPr>
            <p:cNvPr name="Group 23" id="23"/>
            <p:cNvGrpSpPr/>
            <p:nvPr/>
          </p:nvGrpSpPr>
          <p:grpSpPr>
            <a:xfrm rot="0">
              <a:off x="165493" y="3376790"/>
              <a:ext cx="4758700" cy="646756"/>
              <a:chOff x="0" y="0"/>
              <a:chExt cx="4815338" cy="660400"/>
            </a:xfrm>
          </p:grpSpPr>
          <p:sp>
            <p:nvSpPr>
              <p:cNvPr name="Freeform 24" id="24"/>
              <p:cNvSpPr/>
              <p:nvPr/>
            </p:nvSpPr>
            <p:spPr>
              <a:xfrm flipH="false" flipV="false" rot="0">
                <a:off x="0" y="0"/>
                <a:ext cx="4815338" cy="660400"/>
              </a:xfrm>
              <a:custGeom>
                <a:avLst/>
                <a:gdLst/>
                <a:ahLst/>
                <a:cxnLst/>
                <a:rect r="r" b="b" t="t" l="l"/>
                <a:pathLst>
                  <a:path h="660400" w="4815338">
                    <a:moveTo>
                      <a:pt x="4690878" y="660400"/>
                    </a:moveTo>
                    <a:lnTo>
                      <a:pt x="124460" y="660400"/>
                    </a:lnTo>
                    <a:cubicBezTo>
                      <a:pt x="55880" y="660400"/>
                      <a:pt x="0" y="604520"/>
                      <a:pt x="0" y="535940"/>
                    </a:cubicBezTo>
                    <a:lnTo>
                      <a:pt x="0" y="124460"/>
                    </a:lnTo>
                    <a:cubicBezTo>
                      <a:pt x="0" y="55880"/>
                      <a:pt x="55880" y="0"/>
                      <a:pt x="124460" y="0"/>
                    </a:cubicBezTo>
                    <a:lnTo>
                      <a:pt x="4690878" y="0"/>
                    </a:lnTo>
                    <a:cubicBezTo>
                      <a:pt x="4759458" y="0"/>
                      <a:pt x="4815338" y="55880"/>
                      <a:pt x="4815338" y="124460"/>
                    </a:cubicBezTo>
                    <a:lnTo>
                      <a:pt x="4815338" y="535940"/>
                    </a:lnTo>
                    <a:cubicBezTo>
                      <a:pt x="4815338" y="604520"/>
                      <a:pt x="4759458" y="660400"/>
                      <a:pt x="4690878" y="660400"/>
                    </a:cubicBezTo>
                    <a:close/>
                  </a:path>
                </a:pathLst>
              </a:custGeom>
              <a:solidFill>
                <a:srgbClr val="457D58"/>
              </a:solidFill>
            </p:spPr>
          </p:sp>
        </p:grpSp>
        <p:sp>
          <p:nvSpPr>
            <p:cNvPr name="TextBox 25" id="25"/>
            <p:cNvSpPr txBox="true"/>
            <p:nvPr/>
          </p:nvSpPr>
          <p:spPr>
            <a:xfrm rot="0">
              <a:off x="294047" y="3516610"/>
              <a:ext cx="4375192" cy="395691"/>
            </a:xfrm>
            <a:prstGeom prst="rect">
              <a:avLst/>
            </a:prstGeom>
          </p:spPr>
          <p:txBody>
            <a:bodyPr anchor="t" rtlCol="false" tIns="0" lIns="0" bIns="0" rIns="0">
              <a:spAutoFit/>
            </a:bodyPr>
            <a:lstStyle/>
            <a:p>
              <a:pPr algn="ctr">
                <a:lnSpc>
                  <a:spcPts val="2040"/>
                </a:lnSpc>
              </a:pPr>
              <a:r>
                <a:rPr lang="en-US" sz="2082">
                  <a:solidFill>
                    <a:srgbClr val="F6F6E9"/>
                  </a:solidFill>
                  <a:latin typeface="The Seasons Bold"/>
                </a:rPr>
                <a:t>System Architecture</a:t>
              </a:r>
            </a:p>
          </p:txBody>
        </p:sp>
        <p:grpSp>
          <p:nvGrpSpPr>
            <p:cNvPr name="Group 26" id="26"/>
            <p:cNvGrpSpPr/>
            <p:nvPr/>
          </p:nvGrpSpPr>
          <p:grpSpPr>
            <a:xfrm rot="0">
              <a:off x="3155450" y="4175946"/>
              <a:ext cx="4044206" cy="650659"/>
              <a:chOff x="0" y="0"/>
              <a:chExt cx="4067792" cy="660400"/>
            </a:xfrm>
          </p:grpSpPr>
          <p:sp>
            <p:nvSpPr>
              <p:cNvPr name="Freeform 27" id="27"/>
              <p:cNvSpPr/>
              <p:nvPr/>
            </p:nvSpPr>
            <p:spPr>
              <a:xfrm flipH="false" flipV="false" rot="0">
                <a:off x="0" y="0"/>
                <a:ext cx="4067792" cy="660400"/>
              </a:xfrm>
              <a:custGeom>
                <a:avLst/>
                <a:gdLst/>
                <a:ahLst/>
                <a:cxnLst/>
                <a:rect r="r" b="b" t="t" l="l"/>
                <a:pathLst>
                  <a:path h="660400" w="4067792">
                    <a:moveTo>
                      <a:pt x="3943331" y="660400"/>
                    </a:moveTo>
                    <a:lnTo>
                      <a:pt x="124460" y="660400"/>
                    </a:lnTo>
                    <a:cubicBezTo>
                      <a:pt x="55880" y="660400"/>
                      <a:pt x="0" y="604520"/>
                      <a:pt x="0" y="535940"/>
                    </a:cubicBezTo>
                    <a:lnTo>
                      <a:pt x="0" y="124460"/>
                    </a:lnTo>
                    <a:cubicBezTo>
                      <a:pt x="0" y="55880"/>
                      <a:pt x="55880" y="0"/>
                      <a:pt x="124460" y="0"/>
                    </a:cubicBezTo>
                    <a:lnTo>
                      <a:pt x="3943332" y="0"/>
                    </a:lnTo>
                    <a:cubicBezTo>
                      <a:pt x="4011912" y="0"/>
                      <a:pt x="4067792" y="55880"/>
                      <a:pt x="4067792" y="124460"/>
                    </a:cubicBezTo>
                    <a:lnTo>
                      <a:pt x="4067792" y="535940"/>
                    </a:lnTo>
                    <a:cubicBezTo>
                      <a:pt x="4067792" y="604520"/>
                      <a:pt x="4011912" y="660400"/>
                      <a:pt x="3943332" y="660400"/>
                    </a:cubicBezTo>
                    <a:close/>
                  </a:path>
                </a:pathLst>
              </a:custGeom>
              <a:solidFill>
                <a:srgbClr val="272727"/>
              </a:solidFill>
            </p:spPr>
          </p:sp>
        </p:grpSp>
        <p:sp>
          <p:nvSpPr>
            <p:cNvPr name="TextBox 28" id="28"/>
            <p:cNvSpPr txBox="true"/>
            <p:nvPr/>
          </p:nvSpPr>
          <p:spPr>
            <a:xfrm rot="0">
              <a:off x="3073908" y="4318821"/>
              <a:ext cx="4044206" cy="398252"/>
            </a:xfrm>
            <a:prstGeom prst="rect">
              <a:avLst/>
            </a:prstGeom>
          </p:spPr>
          <p:txBody>
            <a:bodyPr anchor="t" rtlCol="false" tIns="0" lIns="0" bIns="0" rIns="0">
              <a:spAutoFit/>
            </a:bodyPr>
            <a:lstStyle/>
            <a:p>
              <a:pPr algn="ctr">
                <a:lnSpc>
                  <a:spcPts val="2052"/>
                </a:lnSpc>
              </a:pPr>
              <a:r>
                <a:rPr lang="en-US" sz="2094">
                  <a:solidFill>
                    <a:srgbClr val="F6F6E9"/>
                  </a:solidFill>
                  <a:latin typeface="The Seasons Bold"/>
                </a:rPr>
                <a:t>Hosting &amp; Deployment</a:t>
              </a:r>
            </a:p>
          </p:txBody>
        </p:sp>
        <p:grpSp>
          <p:nvGrpSpPr>
            <p:cNvPr name="Group 29" id="29"/>
            <p:cNvGrpSpPr/>
            <p:nvPr/>
          </p:nvGrpSpPr>
          <p:grpSpPr>
            <a:xfrm rot="0">
              <a:off x="165493" y="4958660"/>
              <a:ext cx="4784687" cy="686637"/>
              <a:chOff x="0" y="0"/>
              <a:chExt cx="4560422" cy="660400"/>
            </a:xfrm>
          </p:grpSpPr>
          <p:sp>
            <p:nvSpPr>
              <p:cNvPr name="Freeform 30" id="30"/>
              <p:cNvSpPr/>
              <p:nvPr/>
            </p:nvSpPr>
            <p:spPr>
              <a:xfrm flipH="false" flipV="false" rot="0">
                <a:off x="0" y="0"/>
                <a:ext cx="4560422" cy="660400"/>
              </a:xfrm>
              <a:custGeom>
                <a:avLst/>
                <a:gdLst/>
                <a:ahLst/>
                <a:cxnLst/>
                <a:rect r="r" b="b" t="t" l="l"/>
                <a:pathLst>
                  <a:path h="660400" w="4560422">
                    <a:moveTo>
                      <a:pt x="4435962" y="660400"/>
                    </a:moveTo>
                    <a:lnTo>
                      <a:pt x="124460" y="660400"/>
                    </a:lnTo>
                    <a:cubicBezTo>
                      <a:pt x="55880" y="660400"/>
                      <a:pt x="0" y="604520"/>
                      <a:pt x="0" y="535940"/>
                    </a:cubicBezTo>
                    <a:lnTo>
                      <a:pt x="0" y="124460"/>
                    </a:lnTo>
                    <a:cubicBezTo>
                      <a:pt x="0" y="55880"/>
                      <a:pt x="55880" y="0"/>
                      <a:pt x="124460" y="0"/>
                    </a:cubicBezTo>
                    <a:lnTo>
                      <a:pt x="4435962" y="0"/>
                    </a:lnTo>
                    <a:cubicBezTo>
                      <a:pt x="4504542" y="0"/>
                      <a:pt x="4560422" y="55880"/>
                      <a:pt x="4560422" y="124460"/>
                    </a:cubicBezTo>
                    <a:lnTo>
                      <a:pt x="4560422" y="535940"/>
                    </a:lnTo>
                    <a:cubicBezTo>
                      <a:pt x="4560422" y="604520"/>
                      <a:pt x="4504542" y="660400"/>
                      <a:pt x="4435962" y="660400"/>
                    </a:cubicBezTo>
                    <a:close/>
                  </a:path>
                </a:pathLst>
              </a:custGeom>
              <a:solidFill>
                <a:srgbClr val="457D58"/>
              </a:solidFill>
            </p:spPr>
          </p:sp>
        </p:grpSp>
        <p:sp>
          <p:nvSpPr>
            <p:cNvPr name="TextBox 31" id="31"/>
            <p:cNvSpPr txBox="true"/>
            <p:nvPr/>
          </p:nvSpPr>
          <p:spPr>
            <a:xfrm rot="0">
              <a:off x="336010" y="5076135"/>
              <a:ext cx="4399084" cy="421853"/>
            </a:xfrm>
            <a:prstGeom prst="rect">
              <a:avLst/>
            </a:prstGeom>
          </p:spPr>
          <p:txBody>
            <a:bodyPr anchor="t" rtlCol="false" tIns="0" lIns="0" bIns="0" rIns="0">
              <a:spAutoFit/>
            </a:bodyPr>
            <a:lstStyle/>
            <a:p>
              <a:pPr algn="ctr">
                <a:lnSpc>
                  <a:spcPts val="2166"/>
                </a:lnSpc>
              </a:pPr>
              <a:r>
                <a:rPr lang="en-US" sz="2210">
                  <a:solidFill>
                    <a:srgbClr val="F6F6E9"/>
                  </a:solidFill>
                  <a:latin typeface="The Seasons Bold"/>
                </a:rPr>
                <a:t>Features</a:t>
              </a:r>
            </a:p>
          </p:txBody>
        </p:sp>
        <p:grpSp>
          <p:nvGrpSpPr>
            <p:cNvPr name="Group 32" id="32"/>
            <p:cNvGrpSpPr/>
            <p:nvPr/>
          </p:nvGrpSpPr>
          <p:grpSpPr>
            <a:xfrm rot="0">
              <a:off x="3073908" y="5864451"/>
              <a:ext cx="4044206" cy="698888"/>
              <a:chOff x="0" y="0"/>
              <a:chExt cx="4067792" cy="709351"/>
            </a:xfrm>
          </p:grpSpPr>
          <p:sp>
            <p:nvSpPr>
              <p:cNvPr name="Freeform 33" id="33"/>
              <p:cNvSpPr/>
              <p:nvPr/>
            </p:nvSpPr>
            <p:spPr>
              <a:xfrm flipH="false" flipV="false" rot="0">
                <a:off x="0" y="0"/>
                <a:ext cx="4067792" cy="709351"/>
              </a:xfrm>
              <a:custGeom>
                <a:avLst/>
                <a:gdLst/>
                <a:ahLst/>
                <a:cxnLst/>
                <a:rect r="r" b="b" t="t" l="l"/>
                <a:pathLst>
                  <a:path h="709351" w="4067792">
                    <a:moveTo>
                      <a:pt x="3943331" y="709351"/>
                    </a:moveTo>
                    <a:lnTo>
                      <a:pt x="124460" y="709351"/>
                    </a:lnTo>
                    <a:cubicBezTo>
                      <a:pt x="55880" y="709351"/>
                      <a:pt x="0" y="653471"/>
                      <a:pt x="0" y="584891"/>
                    </a:cubicBezTo>
                    <a:lnTo>
                      <a:pt x="0" y="124460"/>
                    </a:lnTo>
                    <a:cubicBezTo>
                      <a:pt x="0" y="55880"/>
                      <a:pt x="55880" y="0"/>
                      <a:pt x="124460" y="0"/>
                    </a:cubicBezTo>
                    <a:lnTo>
                      <a:pt x="3943332" y="0"/>
                    </a:lnTo>
                    <a:cubicBezTo>
                      <a:pt x="4011912" y="0"/>
                      <a:pt x="4067792" y="55880"/>
                      <a:pt x="4067792" y="124460"/>
                    </a:cubicBezTo>
                    <a:lnTo>
                      <a:pt x="4067792" y="584891"/>
                    </a:lnTo>
                    <a:cubicBezTo>
                      <a:pt x="4067792" y="653471"/>
                      <a:pt x="4011912" y="709351"/>
                      <a:pt x="3943332" y="709351"/>
                    </a:cubicBezTo>
                    <a:close/>
                  </a:path>
                </a:pathLst>
              </a:custGeom>
              <a:solidFill>
                <a:srgbClr val="272727"/>
              </a:solidFill>
            </p:spPr>
          </p:sp>
        </p:grpSp>
        <p:sp>
          <p:nvSpPr>
            <p:cNvPr name="TextBox 34" id="34"/>
            <p:cNvSpPr txBox="true"/>
            <p:nvPr/>
          </p:nvSpPr>
          <p:spPr>
            <a:xfrm rot="0">
              <a:off x="3139353" y="6054873"/>
              <a:ext cx="4020227" cy="395721"/>
            </a:xfrm>
            <a:prstGeom prst="rect">
              <a:avLst/>
            </a:prstGeom>
          </p:spPr>
          <p:txBody>
            <a:bodyPr anchor="t" rtlCol="false" tIns="0" lIns="0" bIns="0" rIns="0">
              <a:spAutoFit/>
            </a:bodyPr>
            <a:lstStyle/>
            <a:p>
              <a:pPr algn="ctr">
                <a:lnSpc>
                  <a:spcPts val="2040"/>
                </a:lnSpc>
              </a:pPr>
              <a:r>
                <a:rPr lang="en-US" sz="2082">
                  <a:solidFill>
                    <a:srgbClr val="F6F6E9"/>
                  </a:solidFill>
                  <a:latin typeface="The Seasons Bold"/>
                </a:rPr>
                <a:t>Versions</a:t>
              </a:r>
            </a:p>
          </p:txBody>
        </p:sp>
        <p:sp>
          <p:nvSpPr>
            <p:cNvPr name="TextBox 35" id="35"/>
            <p:cNvSpPr txBox="true"/>
            <p:nvPr/>
          </p:nvSpPr>
          <p:spPr>
            <a:xfrm rot="0">
              <a:off x="315574" y="7040882"/>
              <a:ext cx="4044206" cy="397595"/>
            </a:xfrm>
            <a:prstGeom prst="rect">
              <a:avLst/>
            </a:prstGeom>
          </p:spPr>
          <p:txBody>
            <a:bodyPr anchor="t" rtlCol="false" tIns="0" lIns="0" bIns="0" rIns="0">
              <a:spAutoFit/>
            </a:bodyPr>
            <a:lstStyle/>
            <a:p>
              <a:pPr algn="ctr">
                <a:lnSpc>
                  <a:spcPts val="2052"/>
                </a:lnSpc>
              </a:pPr>
              <a:r>
                <a:rPr lang="en-US" sz="2094">
                  <a:solidFill>
                    <a:srgbClr val="F6F6E9"/>
                  </a:solidFill>
                  <a:latin typeface="The Seasons Bold"/>
                </a:rPr>
                <a:t>Time Management</a:t>
              </a:r>
            </a:p>
          </p:txBody>
        </p:sp>
        <p:grpSp>
          <p:nvGrpSpPr>
            <p:cNvPr name="Group 36" id="36"/>
            <p:cNvGrpSpPr/>
            <p:nvPr/>
          </p:nvGrpSpPr>
          <p:grpSpPr>
            <a:xfrm rot="0">
              <a:off x="152500" y="6791939"/>
              <a:ext cx="4784687" cy="686637"/>
              <a:chOff x="0" y="0"/>
              <a:chExt cx="4560422" cy="660400"/>
            </a:xfrm>
          </p:grpSpPr>
          <p:sp>
            <p:nvSpPr>
              <p:cNvPr name="Freeform 37" id="37"/>
              <p:cNvSpPr/>
              <p:nvPr/>
            </p:nvSpPr>
            <p:spPr>
              <a:xfrm flipH="false" flipV="false" rot="0">
                <a:off x="0" y="0"/>
                <a:ext cx="4560422" cy="660400"/>
              </a:xfrm>
              <a:custGeom>
                <a:avLst/>
                <a:gdLst/>
                <a:ahLst/>
                <a:cxnLst/>
                <a:rect r="r" b="b" t="t" l="l"/>
                <a:pathLst>
                  <a:path h="660400" w="4560422">
                    <a:moveTo>
                      <a:pt x="4435962" y="660400"/>
                    </a:moveTo>
                    <a:lnTo>
                      <a:pt x="124460" y="660400"/>
                    </a:lnTo>
                    <a:cubicBezTo>
                      <a:pt x="55880" y="660400"/>
                      <a:pt x="0" y="604520"/>
                      <a:pt x="0" y="535940"/>
                    </a:cubicBezTo>
                    <a:lnTo>
                      <a:pt x="0" y="124460"/>
                    </a:lnTo>
                    <a:cubicBezTo>
                      <a:pt x="0" y="55880"/>
                      <a:pt x="55880" y="0"/>
                      <a:pt x="124460" y="0"/>
                    </a:cubicBezTo>
                    <a:lnTo>
                      <a:pt x="4435962" y="0"/>
                    </a:lnTo>
                    <a:cubicBezTo>
                      <a:pt x="4504542" y="0"/>
                      <a:pt x="4560422" y="55880"/>
                      <a:pt x="4560422" y="124460"/>
                    </a:cubicBezTo>
                    <a:lnTo>
                      <a:pt x="4560422" y="535940"/>
                    </a:lnTo>
                    <a:cubicBezTo>
                      <a:pt x="4560422" y="604520"/>
                      <a:pt x="4504542" y="660400"/>
                      <a:pt x="4435962" y="660400"/>
                    </a:cubicBezTo>
                    <a:close/>
                  </a:path>
                </a:pathLst>
              </a:custGeom>
              <a:solidFill>
                <a:srgbClr val="457D58"/>
              </a:solidFill>
            </p:spPr>
          </p:sp>
        </p:grpSp>
        <p:sp>
          <p:nvSpPr>
            <p:cNvPr name="TextBox 38" id="38"/>
            <p:cNvSpPr txBox="true"/>
            <p:nvPr/>
          </p:nvSpPr>
          <p:spPr>
            <a:xfrm rot="0">
              <a:off x="510254" y="6940057"/>
              <a:ext cx="4044206" cy="398252"/>
            </a:xfrm>
            <a:prstGeom prst="rect">
              <a:avLst/>
            </a:prstGeom>
          </p:spPr>
          <p:txBody>
            <a:bodyPr anchor="t" rtlCol="false" tIns="0" lIns="0" bIns="0" rIns="0">
              <a:spAutoFit/>
            </a:bodyPr>
            <a:lstStyle/>
            <a:p>
              <a:pPr algn="ctr">
                <a:lnSpc>
                  <a:spcPts val="2052"/>
                </a:lnSpc>
              </a:pPr>
              <a:r>
                <a:rPr lang="en-US" sz="2094">
                  <a:solidFill>
                    <a:srgbClr val="F6F6E9"/>
                  </a:solidFill>
                  <a:latin typeface="The Seasons Bold"/>
                </a:rPr>
                <a:t>Limitations</a:t>
              </a:r>
            </a:p>
          </p:txBody>
        </p:sp>
        <p:grpSp>
          <p:nvGrpSpPr>
            <p:cNvPr name="Group 39" id="39"/>
            <p:cNvGrpSpPr/>
            <p:nvPr/>
          </p:nvGrpSpPr>
          <p:grpSpPr>
            <a:xfrm rot="0">
              <a:off x="3025950" y="7669077"/>
              <a:ext cx="4044206" cy="698888"/>
              <a:chOff x="0" y="0"/>
              <a:chExt cx="4067792" cy="709351"/>
            </a:xfrm>
          </p:grpSpPr>
          <p:sp>
            <p:nvSpPr>
              <p:cNvPr name="Freeform 40" id="40"/>
              <p:cNvSpPr/>
              <p:nvPr/>
            </p:nvSpPr>
            <p:spPr>
              <a:xfrm flipH="false" flipV="false" rot="0">
                <a:off x="0" y="0"/>
                <a:ext cx="4067792" cy="709351"/>
              </a:xfrm>
              <a:custGeom>
                <a:avLst/>
                <a:gdLst/>
                <a:ahLst/>
                <a:cxnLst/>
                <a:rect r="r" b="b" t="t" l="l"/>
                <a:pathLst>
                  <a:path h="709351" w="4067792">
                    <a:moveTo>
                      <a:pt x="3943331" y="709351"/>
                    </a:moveTo>
                    <a:lnTo>
                      <a:pt x="124460" y="709351"/>
                    </a:lnTo>
                    <a:cubicBezTo>
                      <a:pt x="55880" y="709351"/>
                      <a:pt x="0" y="653471"/>
                      <a:pt x="0" y="584891"/>
                    </a:cubicBezTo>
                    <a:lnTo>
                      <a:pt x="0" y="124460"/>
                    </a:lnTo>
                    <a:cubicBezTo>
                      <a:pt x="0" y="55880"/>
                      <a:pt x="55880" y="0"/>
                      <a:pt x="124460" y="0"/>
                    </a:cubicBezTo>
                    <a:lnTo>
                      <a:pt x="3943332" y="0"/>
                    </a:lnTo>
                    <a:cubicBezTo>
                      <a:pt x="4011912" y="0"/>
                      <a:pt x="4067792" y="55880"/>
                      <a:pt x="4067792" y="124460"/>
                    </a:cubicBezTo>
                    <a:lnTo>
                      <a:pt x="4067792" y="584891"/>
                    </a:lnTo>
                    <a:cubicBezTo>
                      <a:pt x="4067792" y="653471"/>
                      <a:pt x="4011912" y="709351"/>
                      <a:pt x="3943332" y="709351"/>
                    </a:cubicBezTo>
                    <a:close/>
                  </a:path>
                </a:pathLst>
              </a:custGeom>
              <a:solidFill>
                <a:srgbClr val="272727"/>
              </a:solidFill>
            </p:spPr>
          </p:sp>
        </p:grpSp>
        <p:sp>
          <p:nvSpPr>
            <p:cNvPr name="TextBox 41" id="41"/>
            <p:cNvSpPr txBox="true"/>
            <p:nvPr/>
          </p:nvSpPr>
          <p:spPr>
            <a:xfrm rot="0">
              <a:off x="2940067" y="7834948"/>
              <a:ext cx="4020227" cy="395721"/>
            </a:xfrm>
            <a:prstGeom prst="rect">
              <a:avLst/>
            </a:prstGeom>
          </p:spPr>
          <p:txBody>
            <a:bodyPr anchor="t" rtlCol="false" tIns="0" lIns="0" bIns="0" rIns="0">
              <a:spAutoFit/>
            </a:bodyPr>
            <a:lstStyle/>
            <a:p>
              <a:pPr algn="ctr">
                <a:lnSpc>
                  <a:spcPts val="2040"/>
                </a:lnSpc>
              </a:pPr>
              <a:r>
                <a:rPr lang="en-US" sz="2082">
                  <a:solidFill>
                    <a:srgbClr val="F6F6E9"/>
                  </a:solidFill>
                  <a:latin typeface="The Seasons Bold"/>
                </a:rPr>
                <a:t>Future Work</a:t>
              </a:r>
            </a:p>
          </p:txBody>
        </p:sp>
        <p:grpSp>
          <p:nvGrpSpPr>
            <p:cNvPr name="Group 42" id="42"/>
            <p:cNvGrpSpPr/>
            <p:nvPr/>
          </p:nvGrpSpPr>
          <p:grpSpPr>
            <a:xfrm rot="0">
              <a:off x="165493" y="8558465"/>
              <a:ext cx="4784687" cy="686637"/>
              <a:chOff x="0" y="0"/>
              <a:chExt cx="4560422" cy="660400"/>
            </a:xfrm>
          </p:grpSpPr>
          <p:sp>
            <p:nvSpPr>
              <p:cNvPr name="Freeform 43" id="43"/>
              <p:cNvSpPr/>
              <p:nvPr/>
            </p:nvSpPr>
            <p:spPr>
              <a:xfrm flipH="false" flipV="false" rot="0">
                <a:off x="0" y="0"/>
                <a:ext cx="4560422" cy="660400"/>
              </a:xfrm>
              <a:custGeom>
                <a:avLst/>
                <a:gdLst/>
                <a:ahLst/>
                <a:cxnLst/>
                <a:rect r="r" b="b" t="t" l="l"/>
                <a:pathLst>
                  <a:path h="660400" w="4560422">
                    <a:moveTo>
                      <a:pt x="4435962" y="660400"/>
                    </a:moveTo>
                    <a:lnTo>
                      <a:pt x="124460" y="660400"/>
                    </a:lnTo>
                    <a:cubicBezTo>
                      <a:pt x="55880" y="660400"/>
                      <a:pt x="0" y="604520"/>
                      <a:pt x="0" y="535940"/>
                    </a:cubicBezTo>
                    <a:lnTo>
                      <a:pt x="0" y="124460"/>
                    </a:lnTo>
                    <a:cubicBezTo>
                      <a:pt x="0" y="55880"/>
                      <a:pt x="55880" y="0"/>
                      <a:pt x="124460" y="0"/>
                    </a:cubicBezTo>
                    <a:lnTo>
                      <a:pt x="4435962" y="0"/>
                    </a:lnTo>
                    <a:cubicBezTo>
                      <a:pt x="4504542" y="0"/>
                      <a:pt x="4560422" y="55880"/>
                      <a:pt x="4560422" y="124460"/>
                    </a:cubicBezTo>
                    <a:lnTo>
                      <a:pt x="4560422" y="535940"/>
                    </a:lnTo>
                    <a:cubicBezTo>
                      <a:pt x="4560422" y="604520"/>
                      <a:pt x="4504542" y="660400"/>
                      <a:pt x="4435962" y="660400"/>
                    </a:cubicBezTo>
                    <a:close/>
                  </a:path>
                </a:pathLst>
              </a:custGeom>
              <a:solidFill>
                <a:srgbClr val="457D58"/>
              </a:solidFill>
            </p:spPr>
          </p:sp>
        </p:grpSp>
        <p:sp>
          <p:nvSpPr>
            <p:cNvPr name="TextBox 44" id="44"/>
            <p:cNvSpPr txBox="true"/>
            <p:nvPr/>
          </p:nvSpPr>
          <p:spPr>
            <a:xfrm rot="0">
              <a:off x="655128" y="8726740"/>
              <a:ext cx="4020227" cy="395721"/>
            </a:xfrm>
            <a:prstGeom prst="rect">
              <a:avLst/>
            </a:prstGeom>
          </p:spPr>
          <p:txBody>
            <a:bodyPr anchor="t" rtlCol="false" tIns="0" lIns="0" bIns="0" rIns="0">
              <a:spAutoFit/>
            </a:bodyPr>
            <a:lstStyle/>
            <a:p>
              <a:pPr algn="ctr">
                <a:lnSpc>
                  <a:spcPts val="2040"/>
                </a:lnSpc>
              </a:pPr>
              <a:r>
                <a:rPr lang="en-US" sz="2082">
                  <a:solidFill>
                    <a:srgbClr val="F6F6E9"/>
                  </a:solidFill>
                  <a:latin typeface="The Seasons Bold"/>
                </a:rPr>
                <a:t>Time Management</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589"/>
            <a:ext cx="9753600" cy="7465267"/>
            <a:chOff x="0" y="0"/>
            <a:chExt cx="13004800" cy="9953689"/>
          </a:xfrm>
        </p:grpSpPr>
        <p:pic>
          <p:nvPicPr>
            <p:cNvPr name="Picture 3" id="3"/>
            <p:cNvPicPr>
              <a:picLocks noChangeAspect="true"/>
            </p:cNvPicPr>
            <p:nvPr/>
          </p:nvPicPr>
          <p:blipFill>
            <a:blip r:embed="rId2">
              <a:alphaModFix amt="32999"/>
            </a:blip>
            <a:srcRect l="7335" t="0" r="6107" b="0"/>
            <a:stretch>
              <a:fillRect/>
            </a:stretch>
          </p:blipFill>
          <p:spPr>
            <a:xfrm flipH="false" flipV="false">
              <a:off x="0" y="0"/>
              <a:ext cx="13004800" cy="9953689"/>
            </a:xfrm>
            <a:prstGeom prst="rect">
              <a:avLst/>
            </a:prstGeom>
          </p:spPr>
        </p:pic>
      </p:grpSp>
      <p:sp>
        <p:nvSpPr>
          <p:cNvPr name="Freeform 4" id="4"/>
          <p:cNvSpPr/>
          <p:nvPr/>
        </p:nvSpPr>
        <p:spPr>
          <a:xfrm flipH="false" flipV="false" rot="-5400000">
            <a:off x="4464931" y="717492"/>
            <a:ext cx="4570548" cy="7161828"/>
          </a:xfrm>
          <a:custGeom>
            <a:avLst/>
            <a:gdLst/>
            <a:ahLst/>
            <a:cxnLst/>
            <a:rect r="r" b="b" t="t" l="l"/>
            <a:pathLst>
              <a:path h="7161828" w="4570548">
                <a:moveTo>
                  <a:pt x="0" y="0"/>
                </a:moveTo>
                <a:lnTo>
                  <a:pt x="4570549" y="0"/>
                </a:lnTo>
                <a:lnTo>
                  <a:pt x="4570549" y="7161828"/>
                </a:lnTo>
                <a:lnTo>
                  <a:pt x="0" y="71618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580684" y="963871"/>
            <a:ext cx="4875320" cy="903453"/>
            <a:chOff x="0" y="0"/>
            <a:chExt cx="1805674" cy="334612"/>
          </a:xfrm>
        </p:grpSpPr>
        <p:sp>
          <p:nvSpPr>
            <p:cNvPr name="Freeform 6" id="6"/>
            <p:cNvSpPr/>
            <p:nvPr/>
          </p:nvSpPr>
          <p:spPr>
            <a:xfrm flipH="false" flipV="false" rot="0">
              <a:off x="0" y="0"/>
              <a:ext cx="1805674" cy="334612"/>
            </a:xfrm>
            <a:custGeom>
              <a:avLst/>
              <a:gdLst/>
              <a:ahLst/>
              <a:cxnLst/>
              <a:rect r="r" b="b" t="t" l="l"/>
              <a:pathLst>
                <a:path h="334612" w="1805674">
                  <a:moveTo>
                    <a:pt x="57167" y="0"/>
                  </a:moveTo>
                  <a:lnTo>
                    <a:pt x="1748507" y="0"/>
                  </a:lnTo>
                  <a:cubicBezTo>
                    <a:pt x="1780079" y="0"/>
                    <a:pt x="1805674" y="25595"/>
                    <a:pt x="1805674" y="57167"/>
                  </a:cubicBezTo>
                  <a:lnTo>
                    <a:pt x="1805674" y="277445"/>
                  </a:lnTo>
                  <a:cubicBezTo>
                    <a:pt x="1805674" y="309018"/>
                    <a:pt x="1780079" y="334612"/>
                    <a:pt x="1748507" y="334612"/>
                  </a:cubicBezTo>
                  <a:lnTo>
                    <a:pt x="57167" y="334612"/>
                  </a:lnTo>
                  <a:cubicBezTo>
                    <a:pt x="25595" y="334612"/>
                    <a:pt x="0" y="309018"/>
                    <a:pt x="0" y="277445"/>
                  </a:cubicBezTo>
                  <a:lnTo>
                    <a:pt x="0" y="57167"/>
                  </a:lnTo>
                  <a:cubicBezTo>
                    <a:pt x="0" y="25595"/>
                    <a:pt x="25595" y="0"/>
                    <a:pt x="57167" y="0"/>
                  </a:cubicBezTo>
                  <a:close/>
                </a:path>
              </a:pathLst>
            </a:custGeom>
            <a:solidFill>
              <a:srgbClr val="457D58"/>
            </a:solidFill>
          </p:spPr>
        </p:sp>
        <p:sp>
          <p:nvSpPr>
            <p:cNvPr name="TextBox 7" id="7"/>
            <p:cNvSpPr txBox="true"/>
            <p:nvPr/>
          </p:nvSpPr>
          <p:spPr>
            <a:xfrm>
              <a:off x="0" y="28575"/>
              <a:ext cx="1805674" cy="306037"/>
            </a:xfrm>
            <a:prstGeom prst="rect">
              <a:avLst/>
            </a:prstGeom>
          </p:spPr>
          <p:txBody>
            <a:bodyPr anchor="ctr" rtlCol="false" tIns="50800" lIns="50800" bIns="50800" rIns="50800"/>
            <a:lstStyle/>
            <a:p>
              <a:pPr algn="ctr">
                <a:lnSpc>
                  <a:spcPts val="1829"/>
                </a:lnSpc>
              </a:pPr>
            </a:p>
          </p:txBody>
        </p:sp>
      </p:grpSp>
      <p:grpSp>
        <p:nvGrpSpPr>
          <p:cNvPr name="Group 8" id="8"/>
          <p:cNvGrpSpPr>
            <a:grpSpLocks noChangeAspect="true"/>
          </p:cNvGrpSpPr>
          <p:nvPr/>
        </p:nvGrpSpPr>
        <p:grpSpPr>
          <a:xfrm rot="0">
            <a:off x="320017" y="1547244"/>
            <a:ext cx="3458948" cy="2378473"/>
            <a:chOff x="0" y="0"/>
            <a:chExt cx="6159500" cy="4235450"/>
          </a:xfrm>
        </p:grpSpPr>
        <p:sp>
          <p:nvSpPr>
            <p:cNvPr name="Freeform 9" id="9"/>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blipFill>
              <a:blip r:embed="rId5"/>
              <a:stretch>
                <a:fillRect l="0" t="0" r="-41442" b="0"/>
              </a:stretch>
            </a:blipFill>
          </p:spPr>
        </p:sp>
      </p:grpSp>
      <p:grpSp>
        <p:nvGrpSpPr>
          <p:cNvPr name="Group 10" id="10"/>
          <p:cNvGrpSpPr>
            <a:grpSpLocks noChangeAspect="true"/>
          </p:cNvGrpSpPr>
          <p:nvPr/>
        </p:nvGrpSpPr>
        <p:grpSpPr>
          <a:xfrm rot="0">
            <a:off x="248033" y="4009920"/>
            <a:ext cx="3530932" cy="2427971"/>
            <a:chOff x="0" y="0"/>
            <a:chExt cx="6159500" cy="4235450"/>
          </a:xfrm>
        </p:grpSpPr>
        <p:sp>
          <p:nvSpPr>
            <p:cNvPr name="Freeform 11" id="11"/>
            <p:cNvSpPr/>
            <p:nvPr/>
          </p:nvSpPr>
          <p:spPr>
            <a:xfrm flipH="false" flipV="false" rot="0">
              <a:off x="0" y="0"/>
              <a:ext cx="6159500" cy="4235450"/>
            </a:xfrm>
            <a:custGeom>
              <a:avLst/>
              <a:gdLst/>
              <a:ahLst/>
              <a:cxnLst/>
              <a:rect r="r" b="b" t="t" l="l"/>
              <a:pathLst>
                <a:path h="4235450" w="6159500">
                  <a:moveTo>
                    <a:pt x="6159500" y="4235450"/>
                  </a:moveTo>
                  <a:lnTo>
                    <a:pt x="0" y="3696970"/>
                  </a:lnTo>
                  <a:lnTo>
                    <a:pt x="0" y="0"/>
                  </a:lnTo>
                  <a:lnTo>
                    <a:pt x="6159500" y="538480"/>
                  </a:lnTo>
                  <a:close/>
                </a:path>
              </a:pathLst>
            </a:custGeom>
            <a:blipFill>
              <a:blip r:embed="rId6"/>
              <a:stretch>
                <a:fillRect l="-19837" t="0" r="-19837" b="0"/>
              </a:stretch>
            </a:blipFill>
          </p:spPr>
        </p:sp>
      </p:grpSp>
      <p:sp>
        <p:nvSpPr>
          <p:cNvPr name="TextBox 12" id="12"/>
          <p:cNvSpPr txBox="true"/>
          <p:nvPr/>
        </p:nvSpPr>
        <p:spPr>
          <a:xfrm rot="0">
            <a:off x="4281597" y="2679782"/>
            <a:ext cx="5174406" cy="2932447"/>
          </a:xfrm>
          <a:prstGeom prst="rect">
            <a:avLst/>
          </a:prstGeom>
        </p:spPr>
        <p:txBody>
          <a:bodyPr anchor="t" rtlCol="false" tIns="0" lIns="0" bIns="0" rIns="0">
            <a:spAutoFit/>
          </a:bodyPr>
          <a:lstStyle/>
          <a:p>
            <a:pPr algn="just">
              <a:lnSpc>
                <a:spcPts val="2169"/>
              </a:lnSpc>
            </a:pPr>
            <a:r>
              <a:rPr lang="en-US" sz="1549">
                <a:solidFill>
                  <a:srgbClr val="272727"/>
                </a:solidFill>
                <a:latin typeface="Lovelace Text Bold"/>
              </a:rPr>
              <a:t>The developed web-based application serves as a valuable tool for users seeking streamlined management of their medical requirements. With a focus on enhancing user convenience, the platform enables individuals to easily locate nearby pharmacies, verify medicine availability, compare prices. This application plays a crucial role in promoting transparency within the medicine market, empowering users to make well-informed decisions regarding their healthcare purchases.</a:t>
            </a:r>
          </a:p>
        </p:txBody>
      </p:sp>
      <p:sp>
        <p:nvSpPr>
          <p:cNvPr name="TextBox 13" id="13"/>
          <p:cNvSpPr txBox="true"/>
          <p:nvPr/>
        </p:nvSpPr>
        <p:spPr>
          <a:xfrm rot="0">
            <a:off x="5311646" y="1136934"/>
            <a:ext cx="3413395" cy="555931"/>
          </a:xfrm>
          <a:prstGeom prst="rect">
            <a:avLst/>
          </a:prstGeom>
        </p:spPr>
        <p:txBody>
          <a:bodyPr anchor="t" rtlCol="false" tIns="0" lIns="0" bIns="0" rIns="0">
            <a:spAutoFit/>
          </a:bodyPr>
          <a:lstStyle/>
          <a:p>
            <a:pPr algn="ctr">
              <a:lnSpc>
                <a:spcPts val="4428"/>
              </a:lnSpc>
              <a:spcBef>
                <a:spcPct val="0"/>
              </a:spcBef>
            </a:pPr>
            <a:r>
              <a:rPr lang="en-US" sz="3162">
                <a:solidFill>
                  <a:srgbClr val="F6F6E9"/>
                </a:solidFill>
                <a:latin typeface="The Seaso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true" rot="-5400000">
            <a:off x="744137" y="-12617"/>
            <a:ext cx="2625047" cy="4113321"/>
          </a:xfrm>
          <a:custGeom>
            <a:avLst/>
            <a:gdLst/>
            <a:ahLst/>
            <a:cxnLst/>
            <a:rect r="r" b="b" t="t" l="l"/>
            <a:pathLst>
              <a:path h="4113321" w="2625047">
                <a:moveTo>
                  <a:pt x="0" y="4113321"/>
                </a:moveTo>
                <a:lnTo>
                  <a:pt x="2625047" y="4113321"/>
                </a:lnTo>
                <a:lnTo>
                  <a:pt x="2625047" y="0"/>
                </a:lnTo>
                <a:lnTo>
                  <a:pt x="0" y="0"/>
                </a:lnTo>
                <a:lnTo>
                  <a:pt x="0" y="4113321"/>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4713406" y="535491"/>
            <a:ext cx="4644137" cy="3122109"/>
            <a:chOff x="0" y="0"/>
            <a:chExt cx="6045200" cy="4064000"/>
          </a:xfrm>
        </p:grpSpPr>
        <p:sp>
          <p:nvSpPr>
            <p:cNvPr name="Freeform 6" id="6"/>
            <p:cNvSpPr/>
            <p:nvPr/>
          </p:nvSpPr>
          <p:spPr>
            <a:xfrm flipH="false" flipV="false" rot="0">
              <a:off x="45720" y="69850"/>
              <a:ext cx="5943600" cy="3977640"/>
            </a:xfrm>
            <a:custGeom>
              <a:avLst/>
              <a:gdLst/>
              <a:ahLst/>
              <a:cxnLst/>
              <a:rect r="r" b="b" t="t" l="l"/>
              <a:pathLst>
                <a:path h="3977640" w="5943600">
                  <a:moveTo>
                    <a:pt x="5943600" y="3977640"/>
                  </a:moveTo>
                  <a:lnTo>
                    <a:pt x="0" y="3977640"/>
                  </a:lnTo>
                  <a:lnTo>
                    <a:pt x="0" y="0"/>
                  </a:lnTo>
                  <a:lnTo>
                    <a:pt x="5943600" y="0"/>
                  </a:lnTo>
                  <a:lnTo>
                    <a:pt x="5943600" y="3977640"/>
                  </a:lnTo>
                  <a:close/>
                </a:path>
              </a:pathLst>
            </a:custGeom>
            <a:blipFill>
              <a:blip r:embed="rId5"/>
              <a:stretch>
                <a:fillRect l="-11306" t="0" r="-26934" b="0"/>
              </a:stretch>
            </a:blipFill>
          </p:spPr>
        </p:sp>
        <p:sp>
          <p:nvSpPr>
            <p:cNvPr name="Freeform 7" id="7"/>
            <p:cNvSpPr/>
            <p:nvPr/>
          </p:nvSpPr>
          <p:spPr>
            <a:xfrm flipH="false" flipV="false" rot="0">
              <a:off x="0" y="0"/>
              <a:ext cx="6045200" cy="4064000"/>
            </a:xfrm>
            <a:custGeom>
              <a:avLst/>
              <a:gdLst/>
              <a:ahLst/>
              <a:cxnLst/>
              <a:rect r="r" b="b" t="t" l="l"/>
              <a:pathLst>
                <a:path h="4064000" w="6045200">
                  <a:moveTo>
                    <a:pt x="6045200" y="4064000"/>
                  </a:moveTo>
                  <a:lnTo>
                    <a:pt x="0" y="4064000"/>
                  </a:lnTo>
                  <a:lnTo>
                    <a:pt x="0" y="0"/>
                  </a:lnTo>
                  <a:lnTo>
                    <a:pt x="6045200" y="0"/>
                  </a:lnTo>
                  <a:lnTo>
                    <a:pt x="6045200" y="4064000"/>
                  </a:lnTo>
                  <a:close/>
                </a:path>
              </a:pathLst>
            </a:custGeom>
            <a:blipFill>
              <a:blip r:embed="rId6"/>
              <a:stretch>
                <a:fillRect l="-13" t="0" r="-13" b="0"/>
              </a:stretch>
            </a:blipFill>
          </p:spPr>
        </p:sp>
      </p:grpSp>
      <p:sp>
        <p:nvSpPr>
          <p:cNvPr name="TextBox 8" id="8"/>
          <p:cNvSpPr txBox="true"/>
          <p:nvPr/>
        </p:nvSpPr>
        <p:spPr>
          <a:xfrm rot="0">
            <a:off x="0" y="1546838"/>
            <a:ext cx="3775543" cy="1057021"/>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Frontend Technologies</a:t>
            </a:r>
          </a:p>
        </p:txBody>
      </p:sp>
      <p:sp>
        <p:nvSpPr>
          <p:cNvPr name="TextBox 9" id="9"/>
          <p:cNvSpPr txBox="true"/>
          <p:nvPr/>
        </p:nvSpPr>
        <p:spPr>
          <a:xfrm rot="0">
            <a:off x="232663" y="4127420"/>
            <a:ext cx="9288274" cy="2613872"/>
          </a:xfrm>
          <a:prstGeom prst="rect">
            <a:avLst/>
          </a:prstGeom>
        </p:spPr>
        <p:txBody>
          <a:bodyPr anchor="t" rtlCol="false" tIns="0" lIns="0" bIns="0" rIns="0">
            <a:spAutoFit/>
          </a:bodyPr>
          <a:lstStyle/>
          <a:p>
            <a:pPr>
              <a:lnSpc>
                <a:spcPts val="2613"/>
              </a:lnSpc>
              <a:spcBef>
                <a:spcPct val="0"/>
              </a:spcBef>
            </a:pPr>
            <a:r>
              <a:rPr lang="en-US" sz="1866">
                <a:solidFill>
                  <a:srgbClr val="000000"/>
                </a:solidFill>
                <a:latin typeface="Lovelace Text"/>
              </a:rPr>
              <a:t>The frontend of the platform is developed using: </a:t>
            </a:r>
          </a:p>
          <a:p>
            <a:pPr>
              <a:lnSpc>
                <a:spcPts val="2613"/>
              </a:lnSpc>
              <a:spcBef>
                <a:spcPct val="0"/>
              </a:spcBef>
            </a:pPr>
            <a:r>
              <a:rPr lang="en-US" sz="1866">
                <a:solidFill>
                  <a:srgbClr val="000000"/>
                </a:solidFill>
                <a:latin typeface="Lovelace Text"/>
              </a:rPr>
              <a:t> </a:t>
            </a:r>
          </a:p>
          <a:p>
            <a:pPr>
              <a:lnSpc>
                <a:spcPts val="2613"/>
              </a:lnSpc>
              <a:spcBef>
                <a:spcPct val="0"/>
              </a:spcBef>
            </a:pPr>
            <a:r>
              <a:rPr lang="en-US" sz="1866">
                <a:solidFill>
                  <a:srgbClr val="000000"/>
                </a:solidFill>
                <a:latin typeface="Lovelace Text"/>
              </a:rPr>
              <a:t>•</a:t>
            </a:r>
            <a:r>
              <a:rPr lang="en-US" sz="1866">
                <a:solidFill>
                  <a:srgbClr val="000000"/>
                </a:solidFill>
                <a:latin typeface="Lovelace Text Bold"/>
              </a:rPr>
              <a:t> React JS:</a:t>
            </a:r>
            <a:r>
              <a:rPr lang="en-US" sz="1866">
                <a:solidFill>
                  <a:srgbClr val="000000"/>
                </a:solidFill>
                <a:latin typeface="Lovelace Text"/>
              </a:rPr>
              <a:t> For building a dynamic and responsive user interface. </a:t>
            </a:r>
          </a:p>
          <a:p>
            <a:pPr>
              <a:lnSpc>
                <a:spcPts val="2613"/>
              </a:lnSpc>
              <a:spcBef>
                <a:spcPct val="0"/>
              </a:spcBef>
            </a:pPr>
            <a:r>
              <a:rPr lang="en-US" sz="1866">
                <a:solidFill>
                  <a:srgbClr val="000000"/>
                </a:solidFill>
                <a:latin typeface="Lovelace Text"/>
              </a:rPr>
              <a:t> </a:t>
            </a:r>
          </a:p>
          <a:p>
            <a:pPr>
              <a:lnSpc>
                <a:spcPts val="2613"/>
              </a:lnSpc>
              <a:spcBef>
                <a:spcPct val="0"/>
              </a:spcBef>
            </a:pPr>
            <a:r>
              <a:rPr lang="en-US" sz="1866">
                <a:solidFill>
                  <a:srgbClr val="000000"/>
                </a:solidFill>
                <a:latin typeface="Lovelace Text"/>
              </a:rPr>
              <a:t>• </a:t>
            </a:r>
            <a:r>
              <a:rPr lang="en-US" sz="1866">
                <a:solidFill>
                  <a:srgbClr val="000000"/>
                </a:solidFill>
                <a:latin typeface="Lovelace Text Bold"/>
              </a:rPr>
              <a:t>HTML:</a:t>
            </a:r>
            <a:r>
              <a:rPr lang="en-US" sz="1866">
                <a:solidFill>
                  <a:srgbClr val="000000"/>
                </a:solidFill>
                <a:latin typeface="Lovelace Text"/>
              </a:rPr>
              <a:t> The backbone of the website's structure. </a:t>
            </a:r>
          </a:p>
          <a:p>
            <a:pPr>
              <a:lnSpc>
                <a:spcPts val="2613"/>
              </a:lnSpc>
              <a:spcBef>
                <a:spcPct val="0"/>
              </a:spcBef>
            </a:pPr>
            <a:r>
              <a:rPr lang="en-US" sz="1866">
                <a:solidFill>
                  <a:srgbClr val="000000"/>
                </a:solidFill>
                <a:latin typeface="Lovelace Text"/>
              </a:rPr>
              <a:t> </a:t>
            </a:r>
          </a:p>
          <a:p>
            <a:pPr>
              <a:lnSpc>
                <a:spcPts val="2613"/>
              </a:lnSpc>
              <a:spcBef>
                <a:spcPct val="0"/>
              </a:spcBef>
            </a:pPr>
            <a:r>
              <a:rPr lang="en-US" sz="1866">
                <a:solidFill>
                  <a:srgbClr val="000000"/>
                </a:solidFill>
                <a:latin typeface="Lovelace Text"/>
              </a:rPr>
              <a:t>• </a:t>
            </a:r>
            <a:r>
              <a:rPr lang="en-US" sz="1866">
                <a:solidFill>
                  <a:srgbClr val="000000"/>
                </a:solidFill>
                <a:latin typeface="Lovelace Text Bold"/>
              </a:rPr>
              <a:t>Tailwind CSS:</a:t>
            </a:r>
            <a:r>
              <a:rPr lang="en-US" sz="1866">
                <a:solidFill>
                  <a:srgbClr val="000000"/>
                </a:solidFill>
                <a:latin typeface="Lovelace Text"/>
              </a:rPr>
              <a:t> For styling and designing a modern, user-friendly interface. </a:t>
            </a:r>
          </a:p>
          <a:p>
            <a:pPr>
              <a:lnSpc>
                <a:spcPts val="2613"/>
              </a:lnSpc>
              <a:spcBef>
                <a:spcPct val="0"/>
              </a:spcBef>
            </a:pPr>
            <a:r>
              <a:rPr lang="en-US" sz="1866">
                <a:solidFill>
                  <a:srgbClr val="000000"/>
                </a:solidFill>
                <a:latin typeface="Lovelace Text"/>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false" rot="-5400000">
            <a:off x="6800598" y="-12617"/>
            <a:ext cx="2625047" cy="4113321"/>
          </a:xfrm>
          <a:custGeom>
            <a:avLst/>
            <a:gdLst/>
            <a:ahLst/>
            <a:cxnLst/>
            <a:rect r="r" b="b" t="t" l="l"/>
            <a:pathLst>
              <a:path h="4113321" w="2625047">
                <a:moveTo>
                  <a:pt x="0" y="0"/>
                </a:moveTo>
                <a:lnTo>
                  <a:pt x="2625047" y="0"/>
                </a:lnTo>
                <a:lnTo>
                  <a:pt x="2625047" y="4113321"/>
                </a:lnTo>
                <a:lnTo>
                  <a:pt x="0" y="4113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731520" y="371998"/>
            <a:ext cx="4974336" cy="3344091"/>
            <a:chOff x="0" y="0"/>
            <a:chExt cx="6045200" cy="4064000"/>
          </a:xfrm>
        </p:grpSpPr>
        <p:sp>
          <p:nvSpPr>
            <p:cNvPr name="Freeform 6" id="6"/>
            <p:cNvSpPr/>
            <p:nvPr/>
          </p:nvSpPr>
          <p:spPr>
            <a:xfrm flipH="false" flipV="false" rot="0">
              <a:off x="45720" y="69850"/>
              <a:ext cx="5943600" cy="3977640"/>
            </a:xfrm>
            <a:custGeom>
              <a:avLst/>
              <a:gdLst/>
              <a:ahLst/>
              <a:cxnLst/>
              <a:rect r="r" b="b" t="t" l="l"/>
              <a:pathLst>
                <a:path h="3977640" w="5943600">
                  <a:moveTo>
                    <a:pt x="5943600" y="3977640"/>
                  </a:moveTo>
                  <a:lnTo>
                    <a:pt x="0" y="3977640"/>
                  </a:lnTo>
                  <a:lnTo>
                    <a:pt x="0" y="0"/>
                  </a:lnTo>
                  <a:lnTo>
                    <a:pt x="5943600" y="0"/>
                  </a:lnTo>
                  <a:lnTo>
                    <a:pt x="5943600" y="3977640"/>
                  </a:lnTo>
                  <a:close/>
                </a:path>
              </a:pathLst>
            </a:custGeom>
            <a:blipFill>
              <a:blip r:embed="rId5"/>
              <a:stretch>
                <a:fillRect l="-20010" t="0" r="-20010" b="0"/>
              </a:stretch>
            </a:blipFill>
          </p:spPr>
        </p:sp>
        <p:sp>
          <p:nvSpPr>
            <p:cNvPr name="Freeform 7" id="7"/>
            <p:cNvSpPr/>
            <p:nvPr/>
          </p:nvSpPr>
          <p:spPr>
            <a:xfrm flipH="false" flipV="false" rot="0">
              <a:off x="0" y="0"/>
              <a:ext cx="6045200" cy="4064000"/>
            </a:xfrm>
            <a:custGeom>
              <a:avLst/>
              <a:gdLst/>
              <a:ahLst/>
              <a:cxnLst/>
              <a:rect r="r" b="b" t="t" l="l"/>
              <a:pathLst>
                <a:path h="4064000" w="6045200">
                  <a:moveTo>
                    <a:pt x="6045200" y="4064000"/>
                  </a:moveTo>
                  <a:lnTo>
                    <a:pt x="0" y="4064000"/>
                  </a:lnTo>
                  <a:lnTo>
                    <a:pt x="0" y="0"/>
                  </a:lnTo>
                  <a:lnTo>
                    <a:pt x="6045200" y="0"/>
                  </a:lnTo>
                  <a:lnTo>
                    <a:pt x="6045200" y="4064000"/>
                  </a:lnTo>
                  <a:close/>
                </a:path>
              </a:pathLst>
            </a:custGeom>
            <a:blipFill>
              <a:blip r:embed="rId6"/>
              <a:stretch>
                <a:fillRect l="-13" t="0" r="-13" b="0"/>
              </a:stretch>
            </a:blipFill>
          </p:spPr>
        </p:sp>
      </p:grpSp>
      <p:sp>
        <p:nvSpPr>
          <p:cNvPr name="TextBox 8" id="8"/>
          <p:cNvSpPr txBox="true"/>
          <p:nvPr/>
        </p:nvSpPr>
        <p:spPr>
          <a:xfrm rot="0">
            <a:off x="6248020" y="1546838"/>
            <a:ext cx="3505580" cy="1057021"/>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Backend Technology</a:t>
            </a:r>
          </a:p>
        </p:txBody>
      </p:sp>
      <p:sp>
        <p:nvSpPr>
          <p:cNvPr name="TextBox 9" id="9"/>
          <p:cNvSpPr txBox="true"/>
          <p:nvPr/>
        </p:nvSpPr>
        <p:spPr>
          <a:xfrm rot="0">
            <a:off x="424349" y="4407571"/>
            <a:ext cx="9329251" cy="2530209"/>
          </a:xfrm>
          <a:prstGeom prst="rect">
            <a:avLst/>
          </a:prstGeom>
        </p:spPr>
        <p:txBody>
          <a:bodyPr anchor="t" rtlCol="false" tIns="0" lIns="0" bIns="0" rIns="0">
            <a:spAutoFit/>
          </a:bodyPr>
          <a:lstStyle/>
          <a:p>
            <a:pPr>
              <a:lnSpc>
                <a:spcPts val="2499"/>
              </a:lnSpc>
              <a:spcBef>
                <a:spcPct val="0"/>
              </a:spcBef>
            </a:pPr>
            <a:r>
              <a:rPr lang="en-US" sz="1785">
                <a:solidFill>
                  <a:srgbClr val="000000"/>
                </a:solidFill>
                <a:latin typeface="Lovelace Text"/>
              </a:rPr>
              <a:t>The backend of the platform is built using: </a:t>
            </a:r>
          </a:p>
          <a:p>
            <a:pPr>
              <a:lnSpc>
                <a:spcPts val="2499"/>
              </a:lnSpc>
              <a:spcBef>
                <a:spcPct val="0"/>
              </a:spcBef>
            </a:pPr>
            <a:r>
              <a:rPr lang="en-US" sz="1785">
                <a:solidFill>
                  <a:srgbClr val="000000"/>
                </a:solidFill>
                <a:latin typeface="Lovelace Text Bold"/>
              </a:rPr>
              <a:t> </a:t>
            </a:r>
          </a:p>
          <a:p>
            <a:pPr>
              <a:lnSpc>
                <a:spcPts val="2499"/>
              </a:lnSpc>
              <a:spcBef>
                <a:spcPct val="0"/>
              </a:spcBef>
            </a:pPr>
            <a:r>
              <a:rPr lang="en-US" sz="1785">
                <a:solidFill>
                  <a:srgbClr val="000000"/>
                </a:solidFill>
                <a:latin typeface="Lovelace Text Bold"/>
              </a:rPr>
              <a:t>1.Node JS:</a:t>
            </a:r>
            <a:r>
              <a:rPr lang="en-US" sz="1785">
                <a:solidFill>
                  <a:srgbClr val="000000"/>
                </a:solidFill>
                <a:latin typeface="Lovelace Text"/>
              </a:rPr>
              <a:t> As the primary runtime environment for executing the server-side code. </a:t>
            </a:r>
          </a:p>
          <a:p>
            <a:pPr>
              <a:lnSpc>
                <a:spcPts val="2499"/>
              </a:lnSpc>
              <a:spcBef>
                <a:spcPct val="0"/>
              </a:spcBef>
            </a:pPr>
            <a:r>
              <a:rPr lang="en-US" sz="1785">
                <a:solidFill>
                  <a:srgbClr val="000000"/>
                </a:solidFill>
                <a:latin typeface="Lovelace Text"/>
              </a:rPr>
              <a:t> </a:t>
            </a:r>
          </a:p>
          <a:p>
            <a:pPr>
              <a:lnSpc>
                <a:spcPts val="2499"/>
              </a:lnSpc>
              <a:spcBef>
                <a:spcPct val="0"/>
              </a:spcBef>
            </a:pPr>
            <a:r>
              <a:rPr lang="en-US" sz="1785">
                <a:solidFill>
                  <a:srgbClr val="000000"/>
                </a:solidFill>
                <a:latin typeface="Lovelace Text Bold"/>
              </a:rPr>
              <a:t>2.Express JS:</a:t>
            </a:r>
            <a:r>
              <a:rPr lang="en-US" sz="1785">
                <a:solidFill>
                  <a:srgbClr val="000000"/>
                </a:solidFill>
                <a:latin typeface="Lovelace Text"/>
              </a:rPr>
              <a:t> To handle and manage server requests efficiently. </a:t>
            </a:r>
          </a:p>
          <a:p>
            <a:pPr>
              <a:lnSpc>
                <a:spcPts val="2499"/>
              </a:lnSpc>
              <a:spcBef>
                <a:spcPct val="0"/>
              </a:spcBef>
            </a:pPr>
            <a:r>
              <a:rPr lang="en-US" sz="1785">
                <a:solidFill>
                  <a:srgbClr val="000000"/>
                </a:solidFill>
                <a:latin typeface="Lovelace Text"/>
              </a:rPr>
              <a:t> </a:t>
            </a:r>
          </a:p>
          <a:p>
            <a:pPr>
              <a:lnSpc>
                <a:spcPts val="24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true" rot="-5400000">
            <a:off x="744137" y="-12617"/>
            <a:ext cx="2625047" cy="4113321"/>
          </a:xfrm>
          <a:custGeom>
            <a:avLst/>
            <a:gdLst/>
            <a:ahLst/>
            <a:cxnLst/>
            <a:rect r="r" b="b" t="t" l="l"/>
            <a:pathLst>
              <a:path h="4113321" w="2625047">
                <a:moveTo>
                  <a:pt x="0" y="4113321"/>
                </a:moveTo>
                <a:lnTo>
                  <a:pt x="2625047" y="4113321"/>
                </a:lnTo>
                <a:lnTo>
                  <a:pt x="2625047" y="0"/>
                </a:lnTo>
                <a:lnTo>
                  <a:pt x="0" y="0"/>
                </a:lnTo>
                <a:lnTo>
                  <a:pt x="0" y="411332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49291" y="3657600"/>
            <a:ext cx="6134912" cy="2798256"/>
          </a:xfrm>
          <a:custGeom>
            <a:avLst/>
            <a:gdLst/>
            <a:ahLst/>
            <a:cxnLst/>
            <a:rect r="r" b="b" t="t" l="l"/>
            <a:pathLst>
              <a:path h="2798256" w="6134912">
                <a:moveTo>
                  <a:pt x="0" y="0"/>
                </a:moveTo>
                <a:lnTo>
                  <a:pt x="6134912" y="0"/>
                </a:lnTo>
                <a:lnTo>
                  <a:pt x="6134912" y="2798256"/>
                </a:lnTo>
                <a:lnTo>
                  <a:pt x="0" y="2798256"/>
                </a:lnTo>
                <a:lnTo>
                  <a:pt x="0" y="0"/>
                </a:lnTo>
                <a:close/>
              </a:path>
            </a:pathLst>
          </a:custGeom>
          <a:blipFill>
            <a:blip r:embed="rId5"/>
            <a:stretch>
              <a:fillRect l="0" t="0" r="0" b="0"/>
            </a:stretch>
          </a:blipFill>
        </p:spPr>
      </p:sp>
      <p:sp>
        <p:nvSpPr>
          <p:cNvPr name="TextBox 6" id="6"/>
          <p:cNvSpPr txBox="true"/>
          <p:nvPr/>
        </p:nvSpPr>
        <p:spPr>
          <a:xfrm rot="0">
            <a:off x="4113321" y="2723449"/>
            <a:ext cx="5375495" cy="423757"/>
          </a:xfrm>
          <a:prstGeom prst="rect">
            <a:avLst/>
          </a:prstGeom>
        </p:spPr>
        <p:txBody>
          <a:bodyPr anchor="t" rtlCol="false" tIns="0" lIns="0" bIns="0" rIns="0">
            <a:spAutoFit/>
          </a:bodyPr>
          <a:lstStyle/>
          <a:p>
            <a:pPr algn="ctr">
              <a:lnSpc>
                <a:spcPts val="3313"/>
              </a:lnSpc>
              <a:spcBef>
                <a:spcPct val="0"/>
              </a:spcBef>
            </a:pPr>
            <a:r>
              <a:rPr lang="en-US" sz="2366">
                <a:solidFill>
                  <a:srgbClr val="000000"/>
                </a:solidFill>
                <a:latin typeface="Lovelace Text Bold"/>
              </a:rPr>
              <a:t>MongoDB is used as database</a:t>
            </a:r>
          </a:p>
        </p:txBody>
      </p:sp>
      <p:sp>
        <p:nvSpPr>
          <p:cNvPr name="TextBox 7" id="7"/>
          <p:cNvSpPr txBox="true"/>
          <p:nvPr/>
        </p:nvSpPr>
        <p:spPr>
          <a:xfrm rot="0">
            <a:off x="0" y="1801854"/>
            <a:ext cx="3775543" cy="551053"/>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Database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true" rot="-5400000">
            <a:off x="744137" y="2482976"/>
            <a:ext cx="2625047" cy="4113321"/>
          </a:xfrm>
          <a:custGeom>
            <a:avLst/>
            <a:gdLst/>
            <a:ahLst/>
            <a:cxnLst/>
            <a:rect r="r" b="b" t="t" l="l"/>
            <a:pathLst>
              <a:path h="4113321" w="2625047">
                <a:moveTo>
                  <a:pt x="0" y="4113321"/>
                </a:moveTo>
                <a:lnTo>
                  <a:pt x="2625047" y="4113321"/>
                </a:lnTo>
                <a:lnTo>
                  <a:pt x="2625047" y="0"/>
                </a:lnTo>
                <a:lnTo>
                  <a:pt x="0" y="0"/>
                </a:lnTo>
                <a:lnTo>
                  <a:pt x="0" y="4113321"/>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171945" y="540061"/>
            <a:ext cx="2191326" cy="1710406"/>
            <a:chOff x="0" y="0"/>
            <a:chExt cx="811602" cy="633484"/>
          </a:xfrm>
        </p:grpSpPr>
        <p:sp>
          <p:nvSpPr>
            <p:cNvPr name="Freeform 6" id="6"/>
            <p:cNvSpPr/>
            <p:nvPr/>
          </p:nvSpPr>
          <p:spPr>
            <a:xfrm flipH="false" flipV="false" rot="0">
              <a:off x="0" y="0"/>
              <a:ext cx="811602" cy="633484"/>
            </a:xfrm>
            <a:custGeom>
              <a:avLst/>
              <a:gdLst/>
              <a:ahLst/>
              <a:cxnLst/>
              <a:rect r="r" b="b" t="t" l="l"/>
              <a:pathLst>
                <a:path h="633484" w="811602">
                  <a:moveTo>
                    <a:pt x="127187" y="0"/>
                  </a:moveTo>
                  <a:lnTo>
                    <a:pt x="684415" y="0"/>
                  </a:lnTo>
                  <a:cubicBezTo>
                    <a:pt x="754658" y="0"/>
                    <a:pt x="811602" y="56944"/>
                    <a:pt x="811602" y="127187"/>
                  </a:cubicBezTo>
                  <a:lnTo>
                    <a:pt x="811602" y="506296"/>
                  </a:lnTo>
                  <a:cubicBezTo>
                    <a:pt x="811602" y="540028"/>
                    <a:pt x="798202" y="572379"/>
                    <a:pt x="774350" y="596231"/>
                  </a:cubicBezTo>
                  <a:cubicBezTo>
                    <a:pt x="750498" y="620084"/>
                    <a:pt x="718147" y="633484"/>
                    <a:pt x="684415" y="633484"/>
                  </a:cubicBezTo>
                  <a:lnTo>
                    <a:pt x="127187" y="633484"/>
                  </a:lnTo>
                  <a:cubicBezTo>
                    <a:pt x="93455" y="633484"/>
                    <a:pt x="61105" y="620084"/>
                    <a:pt x="37252" y="596231"/>
                  </a:cubicBezTo>
                  <a:cubicBezTo>
                    <a:pt x="13400" y="572379"/>
                    <a:pt x="0" y="540028"/>
                    <a:pt x="0" y="506296"/>
                  </a:cubicBezTo>
                  <a:lnTo>
                    <a:pt x="0" y="127187"/>
                  </a:lnTo>
                  <a:cubicBezTo>
                    <a:pt x="0" y="93455"/>
                    <a:pt x="13400" y="61105"/>
                    <a:pt x="37252" y="37252"/>
                  </a:cubicBezTo>
                  <a:cubicBezTo>
                    <a:pt x="61105" y="13400"/>
                    <a:pt x="93455" y="0"/>
                    <a:pt x="127187" y="0"/>
                  </a:cubicBezTo>
                  <a:close/>
                </a:path>
              </a:pathLst>
            </a:custGeom>
            <a:solidFill>
              <a:srgbClr val="457D58"/>
            </a:solidFill>
          </p:spPr>
        </p:sp>
        <p:sp>
          <p:nvSpPr>
            <p:cNvPr name="TextBox 7" id="7"/>
            <p:cNvSpPr txBox="true"/>
            <p:nvPr/>
          </p:nvSpPr>
          <p:spPr>
            <a:xfrm>
              <a:off x="0" y="28575"/>
              <a:ext cx="811602" cy="604909"/>
            </a:xfrm>
            <a:prstGeom prst="rect">
              <a:avLst/>
            </a:prstGeom>
          </p:spPr>
          <p:txBody>
            <a:bodyPr anchor="ctr" rtlCol="false" tIns="50800" lIns="50800" bIns="50800" rIns="50800"/>
            <a:lstStyle/>
            <a:p>
              <a:pPr algn="ctr">
                <a:lnSpc>
                  <a:spcPts val="1829"/>
                </a:lnSpc>
              </a:pPr>
            </a:p>
            <a:p>
              <a:pPr algn="ctr">
                <a:lnSpc>
                  <a:spcPts val="1829"/>
                </a:lnSpc>
              </a:pPr>
            </a:p>
            <a:p>
              <a:pPr algn="ctr">
                <a:lnSpc>
                  <a:spcPts val="1829"/>
                </a:lnSpc>
              </a:pPr>
            </a:p>
            <a:p>
              <a:pPr algn="ctr">
                <a:lnSpc>
                  <a:spcPts val="1829"/>
                </a:lnSpc>
              </a:pPr>
            </a:p>
          </p:txBody>
        </p:sp>
      </p:grpSp>
      <p:grpSp>
        <p:nvGrpSpPr>
          <p:cNvPr name="Group 8" id="8"/>
          <p:cNvGrpSpPr/>
          <p:nvPr/>
        </p:nvGrpSpPr>
        <p:grpSpPr>
          <a:xfrm rot="0">
            <a:off x="6171945" y="2895038"/>
            <a:ext cx="2191326" cy="1710406"/>
            <a:chOff x="0" y="0"/>
            <a:chExt cx="811602" cy="633484"/>
          </a:xfrm>
        </p:grpSpPr>
        <p:sp>
          <p:nvSpPr>
            <p:cNvPr name="Freeform 9" id="9"/>
            <p:cNvSpPr/>
            <p:nvPr/>
          </p:nvSpPr>
          <p:spPr>
            <a:xfrm flipH="false" flipV="false" rot="0">
              <a:off x="0" y="0"/>
              <a:ext cx="811602" cy="633484"/>
            </a:xfrm>
            <a:custGeom>
              <a:avLst/>
              <a:gdLst/>
              <a:ahLst/>
              <a:cxnLst/>
              <a:rect r="r" b="b" t="t" l="l"/>
              <a:pathLst>
                <a:path h="633484" w="811602">
                  <a:moveTo>
                    <a:pt x="127187" y="0"/>
                  </a:moveTo>
                  <a:lnTo>
                    <a:pt x="684415" y="0"/>
                  </a:lnTo>
                  <a:cubicBezTo>
                    <a:pt x="754658" y="0"/>
                    <a:pt x="811602" y="56944"/>
                    <a:pt x="811602" y="127187"/>
                  </a:cubicBezTo>
                  <a:lnTo>
                    <a:pt x="811602" y="506296"/>
                  </a:lnTo>
                  <a:cubicBezTo>
                    <a:pt x="811602" y="540028"/>
                    <a:pt x="798202" y="572379"/>
                    <a:pt x="774350" y="596231"/>
                  </a:cubicBezTo>
                  <a:cubicBezTo>
                    <a:pt x="750498" y="620084"/>
                    <a:pt x="718147" y="633484"/>
                    <a:pt x="684415" y="633484"/>
                  </a:cubicBezTo>
                  <a:lnTo>
                    <a:pt x="127187" y="633484"/>
                  </a:lnTo>
                  <a:cubicBezTo>
                    <a:pt x="93455" y="633484"/>
                    <a:pt x="61105" y="620084"/>
                    <a:pt x="37252" y="596231"/>
                  </a:cubicBezTo>
                  <a:cubicBezTo>
                    <a:pt x="13400" y="572379"/>
                    <a:pt x="0" y="540028"/>
                    <a:pt x="0" y="506296"/>
                  </a:cubicBezTo>
                  <a:lnTo>
                    <a:pt x="0" y="127187"/>
                  </a:lnTo>
                  <a:cubicBezTo>
                    <a:pt x="0" y="93455"/>
                    <a:pt x="13400" y="61105"/>
                    <a:pt x="37252" y="37252"/>
                  </a:cubicBezTo>
                  <a:cubicBezTo>
                    <a:pt x="61105" y="13400"/>
                    <a:pt x="93455" y="0"/>
                    <a:pt x="127187" y="0"/>
                  </a:cubicBezTo>
                  <a:close/>
                </a:path>
              </a:pathLst>
            </a:custGeom>
            <a:solidFill>
              <a:srgbClr val="457D58"/>
            </a:solidFill>
          </p:spPr>
        </p:sp>
        <p:sp>
          <p:nvSpPr>
            <p:cNvPr name="TextBox 10" id="10"/>
            <p:cNvSpPr txBox="true"/>
            <p:nvPr/>
          </p:nvSpPr>
          <p:spPr>
            <a:xfrm>
              <a:off x="0" y="28575"/>
              <a:ext cx="811602" cy="604909"/>
            </a:xfrm>
            <a:prstGeom prst="rect">
              <a:avLst/>
            </a:prstGeom>
          </p:spPr>
          <p:txBody>
            <a:bodyPr anchor="ctr" rtlCol="false" tIns="50800" lIns="50800" bIns="50800" rIns="50800"/>
            <a:lstStyle/>
            <a:p>
              <a:pPr algn="ctr">
                <a:lnSpc>
                  <a:spcPts val="1829"/>
                </a:lnSpc>
              </a:pPr>
            </a:p>
          </p:txBody>
        </p:sp>
      </p:grpSp>
      <p:grpSp>
        <p:nvGrpSpPr>
          <p:cNvPr name="Group 11" id="11"/>
          <p:cNvGrpSpPr/>
          <p:nvPr/>
        </p:nvGrpSpPr>
        <p:grpSpPr>
          <a:xfrm rot="0">
            <a:off x="6171945" y="5250015"/>
            <a:ext cx="2191326" cy="1710406"/>
            <a:chOff x="0" y="0"/>
            <a:chExt cx="811602" cy="633484"/>
          </a:xfrm>
        </p:grpSpPr>
        <p:sp>
          <p:nvSpPr>
            <p:cNvPr name="Freeform 12" id="12"/>
            <p:cNvSpPr/>
            <p:nvPr/>
          </p:nvSpPr>
          <p:spPr>
            <a:xfrm flipH="false" flipV="false" rot="0">
              <a:off x="0" y="0"/>
              <a:ext cx="811602" cy="633484"/>
            </a:xfrm>
            <a:custGeom>
              <a:avLst/>
              <a:gdLst/>
              <a:ahLst/>
              <a:cxnLst/>
              <a:rect r="r" b="b" t="t" l="l"/>
              <a:pathLst>
                <a:path h="633484" w="811602">
                  <a:moveTo>
                    <a:pt x="127187" y="0"/>
                  </a:moveTo>
                  <a:lnTo>
                    <a:pt x="684415" y="0"/>
                  </a:lnTo>
                  <a:cubicBezTo>
                    <a:pt x="754658" y="0"/>
                    <a:pt x="811602" y="56944"/>
                    <a:pt x="811602" y="127187"/>
                  </a:cubicBezTo>
                  <a:lnTo>
                    <a:pt x="811602" y="506296"/>
                  </a:lnTo>
                  <a:cubicBezTo>
                    <a:pt x="811602" y="540028"/>
                    <a:pt x="798202" y="572379"/>
                    <a:pt x="774350" y="596231"/>
                  </a:cubicBezTo>
                  <a:cubicBezTo>
                    <a:pt x="750498" y="620084"/>
                    <a:pt x="718147" y="633484"/>
                    <a:pt x="684415" y="633484"/>
                  </a:cubicBezTo>
                  <a:lnTo>
                    <a:pt x="127187" y="633484"/>
                  </a:lnTo>
                  <a:cubicBezTo>
                    <a:pt x="93455" y="633484"/>
                    <a:pt x="61105" y="620084"/>
                    <a:pt x="37252" y="596231"/>
                  </a:cubicBezTo>
                  <a:cubicBezTo>
                    <a:pt x="13400" y="572379"/>
                    <a:pt x="0" y="540028"/>
                    <a:pt x="0" y="506296"/>
                  </a:cubicBezTo>
                  <a:lnTo>
                    <a:pt x="0" y="127187"/>
                  </a:lnTo>
                  <a:cubicBezTo>
                    <a:pt x="0" y="93455"/>
                    <a:pt x="13400" y="61105"/>
                    <a:pt x="37252" y="37252"/>
                  </a:cubicBezTo>
                  <a:cubicBezTo>
                    <a:pt x="61105" y="13400"/>
                    <a:pt x="93455" y="0"/>
                    <a:pt x="127187" y="0"/>
                  </a:cubicBezTo>
                  <a:close/>
                </a:path>
              </a:pathLst>
            </a:custGeom>
            <a:solidFill>
              <a:srgbClr val="457D58"/>
            </a:solidFill>
          </p:spPr>
        </p:sp>
        <p:sp>
          <p:nvSpPr>
            <p:cNvPr name="TextBox 13" id="13"/>
            <p:cNvSpPr txBox="true"/>
            <p:nvPr/>
          </p:nvSpPr>
          <p:spPr>
            <a:xfrm>
              <a:off x="0" y="28575"/>
              <a:ext cx="811602" cy="604909"/>
            </a:xfrm>
            <a:prstGeom prst="rect">
              <a:avLst/>
            </a:prstGeom>
          </p:spPr>
          <p:txBody>
            <a:bodyPr anchor="ctr" rtlCol="false" tIns="50800" lIns="50800" bIns="50800" rIns="50800"/>
            <a:lstStyle/>
            <a:p>
              <a:pPr algn="ctr">
                <a:lnSpc>
                  <a:spcPts val="1829"/>
                </a:lnSpc>
              </a:pPr>
            </a:p>
          </p:txBody>
        </p:sp>
      </p:grpSp>
      <p:grpSp>
        <p:nvGrpSpPr>
          <p:cNvPr name="Group 14" id="14"/>
          <p:cNvGrpSpPr>
            <a:grpSpLocks noChangeAspect="true"/>
          </p:cNvGrpSpPr>
          <p:nvPr/>
        </p:nvGrpSpPr>
        <p:grpSpPr>
          <a:xfrm rot="0">
            <a:off x="6844388" y="1104080"/>
            <a:ext cx="914658" cy="914658"/>
            <a:chOff x="0" y="0"/>
            <a:chExt cx="14840029" cy="14840029"/>
          </a:xfrm>
        </p:grpSpPr>
        <p:sp>
          <p:nvSpPr>
            <p:cNvPr name="Freeform 15" id="15"/>
            <p:cNvSpPr/>
            <p:nvPr/>
          </p:nvSpPr>
          <p:spPr>
            <a:xfrm flipH="false" flipV="false" rot="0">
              <a:off x="0" y="0"/>
              <a:ext cx="14840031" cy="14840029"/>
            </a:xfrm>
            <a:custGeom>
              <a:avLst/>
              <a:gdLst/>
              <a:ahLst/>
              <a:cxnLst/>
              <a:rect r="r" b="b" t="t" l="l"/>
              <a:pathLst>
                <a:path h="14840029" w="14840031">
                  <a:moveTo>
                    <a:pt x="2268288" y="14675419"/>
                  </a:moveTo>
                  <a:cubicBezTo>
                    <a:pt x="2373687" y="14780817"/>
                    <a:pt x="2516637" y="14840029"/>
                    <a:pt x="2665693" y="14840029"/>
                  </a:cubicBezTo>
                  <a:lnTo>
                    <a:pt x="12174338" y="14840029"/>
                  </a:lnTo>
                  <a:cubicBezTo>
                    <a:pt x="12323394" y="14840029"/>
                    <a:pt x="12466344" y="14780817"/>
                    <a:pt x="12571743" y="14675419"/>
                  </a:cubicBezTo>
                  <a:lnTo>
                    <a:pt x="14675421" y="12571741"/>
                  </a:lnTo>
                  <a:cubicBezTo>
                    <a:pt x="14780819" y="12466343"/>
                    <a:pt x="14840031" y="12323393"/>
                    <a:pt x="14840031" y="12174337"/>
                  </a:cubicBezTo>
                  <a:lnTo>
                    <a:pt x="14840031" y="2665692"/>
                  </a:lnTo>
                  <a:cubicBezTo>
                    <a:pt x="14840031" y="2516636"/>
                    <a:pt x="14780819" y="2373686"/>
                    <a:pt x="14675421" y="2268287"/>
                  </a:cubicBezTo>
                  <a:lnTo>
                    <a:pt x="12571741" y="164610"/>
                  </a:lnTo>
                  <a:cubicBezTo>
                    <a:pt x="12466344" y="59212"/>
                    <a:pt x="12323393" y="0"/>
                    <a:pt x="12174338" y="0"/>
                  </a:cubicBezTo>
                  <a:lnTo>
                    <a:pt x="2665692" y="0"/>
                  </a:lnTo>
                  <a:cubicBezTo>
                    <a:pt x="2516637" y="0"/>
                    <a:pt x="2373686" y="59212"/>
                    <a:pt x="2268287" y="164610"/>
                  </a:cubicBezTo>
                  <a:lnTo>
                    <a:pt x="164611" y="2268287"/>
                  </a:lnTo>
                  <a:cubicBezTo>
                    <a:pt x="59212" y="2373686"/>
                    <a:pt x="0" y="2516636"/>
                    <a:pt x="0" y="2665692"/>
                  </a:cubicBezTo>
                  <a:lnTo>
                    <a:pt x="0" y="12174338"/>
                  </a:lnTo>
                  <a:cubicBezTo>
                    <a:pt x="0" y="12323394"/>
                    <a:pt x="59212" y="12466344"/>
                    <a:pt x="164610" y="12571742"/>
                  </a:cubicBezTo>
                  <a:lnTo>
                    <a:pt x="2268288" y="14675419"/>
                  </a:lnTo>
                  <a:close/>
                </a:path>
              </a:pathLst>
            </a:custGeom>
            <a:solidFill>
              <a:srgbClr val="009F7E"/>
            </a:solidFill>
          </p:spPr>
        </p:sp>
        <p:sp>
          <p:nvSpPr>
            <p:cNvPr name="Freeform 16" id="16"/>
            <p:cNvSpPr/>
            <p:nvPr/>
          </p:nvSpPr>
          <p:spPr>
            <a:xfrm flipH="false" flipV="false" rot="0">
              <a:off x="200383" y="200383"/>
              <a:ext cx="14439263" cy="14439263"/>
            </a:xfrm>
            <a:custGeom>
              <a:avLst/>
              <a:gdLst/>
              <a:ahLst/>
              <a:cxnLst/>
              <a:rect r="r" b="b" t="t" l="l"/>
              <a:pathLst>
                <a:path h="14439263" w="14439263">
                  <a:moveTo>
                    <a:pt x="2209597" y="14333344"/>
                  </a:moveTo>
                  <a:cubicBezTo>
                    <a:pt x="2277416" y="14401163"/>
                    <a:pt x="2369399" y="14439263"/>
                    <a:pt x="2465309" y="14439263"/>
                  </a:cubicBezTo>
                  <a:lnTo>
                    <a:pt x="11973955" y="14439263"/>
                  </a:lnTo>
                  <a:cubicBezTo>
                    <a:pt x="12069866" y="14439263"/>
                    <a:pt x="12161847" y="14401163"/>
                    <a:pt x="12229668" y="14333344"/>
                  </a:cubicBezTo>
                  <a:lnTo>
                    <a:pt x="14333344" y="12229666"/>
                  </a:lnTo>
                  <a:cubicBezTo>
                    <a:pt x="14401163" y="12161847"/>
                    <a:pt x="14439263" y="12069864"/>
                    <a:pt x="14439263" y="11973954"/>
                  </a:cubicBezTo>
                  <a:lnTo>
                    <a:pt x="14439263" y="2465309"/>
                  </a:lnTo>
                  <a:cubicBezTo>
                    <a:pt x="14439263" y="2369399"/>
                    <a:pt x="14401163" y="2277416"/>
                    <a:pt x="14333344" y="2209597"/>
                  </a:cubicBezTo>
                  <a:lnTo>
                    <a:pt x="12229667" y="105919"/>
                  </a:lnTo>
                  <a:cubicBezTo>
                    <a:pt x="12161848" y="38100"/>
                    <a:pt x="12069865" y="0"/>
                    <a:pt x="11973955" y="0"/>
                  </a:cubicBezTo>
                  <a:lnTo>
                    <a:pt x="2465309" y="0"/>
                  </a:lnTo>
                  <a:cubicBezTo>
                    <a:pt x="2369399" y="0"/>
                    <a:pt x="2277416" y="38100"/>
                    <a:pt x="2209597" y="105919"/>
                  </a:cubicBezTo>
                  <a:lnTo>
                    <a:pt x="105919" y="2209596"/>
                  </a:lnTo>
                  <a:cubicBezTo>
                    <a:pt x="38100" y="2277415"/>
                    <a:pt x="0" y="2369397"/>
                    <a:pt x="0" y="2465308"/>
                  </a:cubicBezTo>
                  <a:lnTo>
                    <a:pt x="0" y="11973953"/>
                  </a:lnTo>
                  <a:cubicBezTo>
                    <a:pt x="0" y="12069865"/>
                    <a:pt x="38100" y="12161845"/>
                    <a:pt x="105919" y="12229665"/>
                  </a:cubicBezTo>
                  <a:lnTo>
                    <a:pt x="2209597" y="14333344"/>
                  </a:lnTo>
                  <a:close/>
                </a:path>
              </a:pathLst>
            </a:custGeom>
            <a:solidFill>
              <a:srgbClr val="FFFFFF"/>
            </a:solidFill>
          </p:spPr>
        </p:sp>
        <p:sp>
          <p:nvSpPr>
            <p:cNvPr name="Freeform 17" id="17"/>
            <p:cNvSpPr/>
            <p:nvPr/>
          </p:nvSpPr>
          <p:spPr>
            <a:xfrm flipH="false" flipV="false" rot="0">
              <a:off x="562014" y="562014"/>
              <a:ext cx="13716001" cy="13716001"/>
            </a:xfrm>
            <a:custGeom>
              <a:avLst/>
              <a:gdLst/>
              <a:ahLst/>
              <a:cxnLst/>
              <a:rect r="r" b="b" t="t" l="l"/>
              <a:pathLst>
                <a:path h="13716001" w="13716001">
                  <a:moveTo>
                    <a:pt x="11612324" y="0"/>
                  </a:moveTo>
                  <a:lnTo>
                    <a:pt x="2103678" y="0"/>
                  </a:lnTo>
                  <a:lnTo>
                    <a:pt x="0" y="2103678"/>
                  </a:lnTo>
                  <a:lnTo>
                    <a:pt x="0" y="11612323"/>
                  </a:lnTo>
                  <a:lnTo>
                    <a:pt x="2103678" y="13716001"/>
                  </a:lnTo>
                  <a:lnTo>
                    <a:pt x="11612324" y="13716001"/>
                  </a:lnTo>
                  <a:lnTo>
                    <a:pt x="13716001" y="11612323"/>
                  </a:lnTo>
                  <a:lnTo>
                    <a:pt x="13716001" y="2103678"/>
                  </a:lnTo>
                  <a:close/>
                </a:path>
              </a:pathLst>
            </a:custGeom>
            <a:blipFill>
              <a:blip r:embed="rId5"/>
              <a:stretch>
                <a:fillRect l="0" t="0" r="0" b="0"/>
              </a:stretch>
            </a:blipFill>
          </p:spPr>
        </p:sp>
      </p:grpSp>
      <p:grpSp>
        <p:nvGrpSpPr>
          <p:cNvPr name="Group 18" id="18"/>
          <p:cNvGrpSpPr>
            <a:grpSpLocks noChangeAspect="true"/>
          </p:cNvGrpSpPr>
          <p:nvPr/>
        </p:nvGrpSpPr>
        <p:grpSpPr>
          <a:xfrm rot="0">
            <a:off x="6324784" y="3437255"/>
            <a:ext cx="519604" cy="519604"/>
            <a:chOff x="0" y="0"/>
            <a:chExt cx="14840029" cy="14840029"/>
          </a:xfrm>
        </p:grpSpPr>
        <p:sp>
          <p:nvSpPr>
            <p:cNvPr name="Freeform 19" id="19"/>
            <p:cNvSpPr/>
            <p:nvPr/>
          </p:nvSpPr>
          <p:spPr>
            <a:xfrm flipH="false" flipV="false" rot="0">
              <a:off x="0" y="0"/>
              <a:ext cx="14840031" cy="14840029"/>
            </a:xfrm>
            <a:custGeom>
              <a:avLst/>
              <a:gdLst/>
              <a:ahLst/>
              <a:cxnLst/>
              <a:rect r="r" b="b" t="t" l="l"/>
              <a:pathLst>
                <a:path h="14840029" w="14840031">
                  <a:moveTo>
                    <a:pt x="2268288" y="14675419"/>
                  </a:moveTo>
                  <a:cubicBezTo>
                    <a:pt x="2373687" y="14780817"/>
                    <a:pt x="2516637" y="14840029"/>
                    <a:pt x="2665693" y="14840029"/>
                  </a:cubicBezTo>
                  <a:lnTo>
                    <a:pt x="12174338" y="14840029"/>
                  </a:lnTo>
                  <a:cubicBezTo>
                    <a:pt x="12323394" y="14840029"/>
                    <a:pt x="12466344" y="14780817"/>
                    <a:pt x="12571743" y="14675419"/>
                  </a:cubicBezTo>
                  <a:lnTo>
                    <a:pt x="14675421" y="12571741"/>
                  </a:lnTo>
                  <a:cubicBezTo>
                    <a:pt x="14780819" y="12466343"/>
                    <a:pt x="14840031" y="12323393"/>
                    <a:pt x="14840031" y="12174337"/>
                  </a:cubicBezTo>
                  <a:lnTo>
                    <a:pt x="14840031" y="2665692"/>
                  </a:lnTo>
                  <a:cubicBezTo>
                    <a:pt x="14840031" y="2516636"/>
                    <a:pt x="14780819" y="2373686"/>
                    <a:pt x="14675421" y="2268287"/>
                  </a:cubicBezTo>
                  <a:lnTo>
                    <a:pt x="12571741" y="164610"/>
                  </a:lnTo>
                  <a:cubicBezTo>
                    <a:pt x="12466344" y="59212"/>
                    <a:pt x="12323393" y="0"/>
                    <a:pt x="12174338" y="0"/>
                  </a:cubicBezTo>
                  <a:lnTo>
                    <a:pt x="2665692" y="0"/>
                  </a:lnTo>
                  <a:cubicBezTo>
                    <a:pt x="2516637" y="0"/>
                    <a:pt x="2373686" y="59212"/>
                    <a:pt x="2268287" y="164610"/>
                  </a:cubicBezTo>
                  <a:lnTo>
                    <a:pt x="164611" y="2268287"/>
                  </a:lnTo>
                  <a:cubicBezTo>
                    <a:pt x="59212" y="2373686"/>
                    <a:pt x="0" y="2516636"/>
                    <a:pt x="0" y="2665692"/>
                  </a:cubicBezTo>
                  <a:lnTo>
                    <a:pt x="0" y="12174338"/>
                  </a:lnTo>
                  <a:cubicBezTo>
                    <a:pt x="0" y="12323394"/>
                    <a:pt x="59212" y="12466344"/>
                    <a:pt x="164610" y="12571742"/>
                  </a:cubicBezTo>
                  <a:lnTo>
                    <a:pt x="2268288" y="14675419"/>
                  </a:lnTo>
                  <a:close/>
                </a:path>
              </a:pathLst>
            </a:custGeom>
            <a:solidFill>
              <a:srgbClr val="009F7E"/>
            </a:solidFill>
          </p:spPr>
        </p:sp>
        <p:sp>
          <p:nvSpPr>
            <p:cNvPr name="Freeform 20" id="20"/>
            <p:cNvSpPr/>
            <p:nvPr/>
          </p:nvSpPr>
          <p:spPr>
            <a:xfrm flipH="false" flipV="false" rot="0">
              <a:off x="200383" y="200383"/>
              <a:ext cx="14439263" cy="14439263"/>
            </a:xfrm>
            <a:custGeom>
              <a:avLst/>
              <a:gdLst/>
              <a:ahLst/>
              <a:cxnLst/>
              <a:rect r="r" b="b" t="t" l="l"/>
              <a:pathLst>
                <a:path h="14439263" w="14439263">
                  <a:moveTo>
                    <a:pt x="2209597" y="14333344"/>
                  </a:moveTo>
                  <a:cubicBezTo>
                    <a:pt x="2277416" y="14401163"/>
                    <a:pt x="2369399" y="14439263"/>
                    <a:pt x="2465309" y="14439263"/>
                  </a:cubicBezTo>
                  <a:lnTo>
                    <a:pt x="11973955" y="14439263"/>
                  </a:lnTo>
                  <a:cubicBezTo>
                    <a:pt x="12069866" y="14439263"/>
                    <a:pt x="12161847" y="14401163"/>
                    <a:pt x="12229668" y="14333344"/>
                  </a:cubicBezTo>
                  <a:lnTo>
                    <a:pt x="14333344" y="12229666"/>
                  </a:lnTo>
                  <a:cubicBezTo>
                    <a:pt x="14401163" y="12161847"/>
                    <a:pt x="14439263" y="12069864"/>
                    <a:pt x="14439263" y="11973954"/>
                  </a:cubicBezTo>
                  <a:lnTo>
                    <a:pt x="14439263" y="2465309"/>
                  </a:lnTo>
                  <a:cubicBezTo>
                    <a:pt x="14439263" y="2369399"/>
                    <a:pt x="14401163" y="2277416"/>
                    <a:pt x="14333344" y="2209597"/>
                  </a:cubicBezTo>
                  <a:lnTo>
                    <a:pt x="12229667" y="105919"/>
                  </a:lnTo>
                  <a:cubicBezTo>
                    <a:pt x="12161848" y="38100"/>
                    <a:pt x="12069865" y="0"/>
                    <a:pt x="11973955" y="0"/>
                  </a:cubicBezTo>
                  <a:lnTo>
                    <a:pt x="2465309" y="0"/>
                  </a:lnTo>
                  <a:cubicBezTo>
                    <a:pt x="2369399" y="0"/>
                    <a:pt x="2277416" y="38100"/>
                    <a:pt x="2209597" y="105919"/>
                  </a:cubicBezTo>
                  <a:lnTo>
                    <a:pt x="105919" y="2209596"/>
                  </a:lnTo>
                  <a:cubicBezTo>
                    <a:pt x="38100" y="2277415"/>
                    <a:pt x="0" y="2369397"/>
                    <a:pt x="0" y="2465308"/>
                  </a:cubicBezTo>
                  <a:lnTo>
                    <a:pt x="0" y="11973953"/>
                  </a:lnTo>
                  <a:cubicBezTo>
                    <a:pt x="0" y="12069865"/>
                    <a:pt x="38100" y="12161845"/>
                    <a:pt x="105919" y="12229665"/>
                  </a:cubicBezTo>
                  <a:lnTo>
                    <a:pt x="2209597" y="14333344"/>
                  </a:lnTo>
                  <a:close/>
                </a:path>
              </a:pathLst>
            </a:custGeom>
            <a:solidFill>
              <a:srgbClr val="FFFFFF"/>
            </a:solidFill>
          </p:spPr>
        </p:sp>
        <p:sp>
          <p:nvSpPr>
            <p:cNvPr name="Freeform 21" id="21"/>
            <p:cNvSpPr/>
            <p:nvPr/>
          </p:nvSpPr>
          <p:spPr>
            <a:xfrm flipH="false" flipV="false" rot="0">
              <a:off x="562014" y="562014"/>
              <a:ext cx="13716001" cy="13716001"/>
            </a:xfrm>
            <a:custGeom>
              <a:avLst/>
              <a:gdLst/>
              <a:ahLst/>
              <a:cxnLst/>
              <a:rect r="r" b="b" t="t" l="l"/>
              <a:pathLst>
                <a:path h="13716001" w="13716001">
                  <a:moveTo>
                    <a:pt x="11612324" y="0"/>
                  </a:moveTo>
                  <a:lnTo>
                    <a:pt x="2103678" y="0"/>
                  </a:lnTo>
                  <a:lnTo>
                    <a:pt x="0" y="2103678"/>
                  </a:lnTo>
                  <a:lnTo>
                    <a:pt x="0" y="11612323"/>
                  </a:lnTo>
                  <a:lnTo>
                    <a:pt x="2103678" y="13716001"/>
                  </a:lnTo>
                  <a:lnTo>
                    <a:pt x="11612324" y="13716001"/>
                  </a:lnTo>
                  <a:lnTo>
                    <a:pt x="13716001" y="11612323"/>
                  </a:lnTo>
                  <a:lnTo>
                    <a:pt x="13716001" y="2103678"/>
                  </a:lnTo>
                  <a:close/>
                </a:path>
              </a:pathLst>
            </a:custGeom>
            <a:blipFill>
              <a:blip r:embed="rId6"/>
              <a:stretch>
                <a:fillRect l="-37463" t="0" r="-37463" b="0"/>
              </a:stretch>
            </a:blipFill>
          </p:spPr>
        </p:sp>
      </p:grpSp>
      <p:grpSp>
        <p:nvGrpSpPr>
          <p:cNvPr name="Group 22" id="22"/>
          <p:cNvGrpSpPr>
            <a:grpSpLocks noChangeAspect="true"/>
          </p:cNvGrpSpPr>
          <p:nvPr/>
        </p:nvGrpSpPr>
        <p:grpSpPr>
          <a:xfrm rot="0">
            <a:off x="6844388" y="5852160"/>
            <a:ext cx="970990" cy="970990"/>
            <a:chOff x="0" y="0"/>
            <a:chExt cx="14840029" cy="14840029"/>
          </a:xfrm>
        </p:grpSpPr>
        <p:sp>
          <p:nvSpPr>
            <p:cNvPr name="Freeform 23" id="23"/>
            <p:cNvSpPr/>
            <p:nvPr/>
          </p:nvSpPr>
          <p:spPr>
            <a:xfrm flipH="false" flipV="false" rot="0">
              <a:off x="0" y="0"/>
              <a:ext cx="14840031" cy="14840029"/>
            </a:xfrm>
            <a:custGeom>
              <a:avLst/>
              <a:gdLst/>
              <a:ahLst/>
              <a:cxnLst/>
              <a:rect r="r" b="b" t="t" l="l"/>
              <a:pathLst>
                <a:path h="14840029" w="14840031">
                  <a:moveTo>
                    <a:pt x="2268288" y="14675419"/>
                  </a:moveTo>
                  <a:cubicBezTo>
                    <a:pt x="2373687" y="14780817"/>
                    <a:pt x="2516637" y="14840029"/>
                    <a:pt x="2665693" y="14840029"/>
                  </a:cubicBezTo>
                  <a:lnTo>
                    <a:pt x="12174338" y="14840029"/>
                  </a:lnTo>
                  <a:cubicBezTo>
                    <a:pt x="12323394" y="14840029"/>
                    <a:pt x="12466344" y="14780817"/>
                    <a:pt x="12571743" y="14675419"/>
                  </a:cubicBezTo>
                  <a:lnTo>
                    <a:pt x="14675421" y="12571741"/>
                  </a:lnTo>
                  <a:cubicBezTo>
                    <a:pt x="14780819" y="12466343"/>
                    <a:pt x="14840031" y="12323393"/>
                    <a:pt x="14840031" y="12174337"/>
                  </a:cubicBezTo>
                  <a:lnTo>
                    <a:pt x="14840031" y="2665692"/>
                  </a:lnTo>
                  <a:cubicBezTo>
                    <a:pt x="14840031" y="2516636"/>
                    <a:pt x="14780819" y="2373686"/>
                    <a:pt x="14675421" y="2268287"/>
                  </a:cubicBezTo>
                  <a:lnTo>
                    <a:pt x="12571741" y="164610"/>
                  </a:lnTo>
                  <a:cubicBezTo>
                    <a:pt x="12466344" y="59212"/>
                    <a:pt x="12323393" y="0"/>
                    <a:pt x="12174338" y="0"/>
                  </a:cubicBezTo>
                  <a:lnTo>
                    <a:pt x="2665692" y="0"/>
                  </a:lnTo>
                  <a:cubicBezTo>
                    <a:pt x="2516637" y="0"/>
                    <a:pt x="2373686" y="59212"/>
                    <a:pt x="2268287" y="164610"/>
                  </a:cubicBezTo>
                  <a:lnTo>
                    <a:pt x="164611" y="2268287"/>
                  </a:lnTo>
                  <a:cubicBezTo>
                    <a:pt x="59212" y="2373686"/>
                    <a:pt x="0" y="2516636"/>
                    <a:pt x="0" y="2665692"/>
                  </a:cubicBezTo>
                  <a:lnTo>
                    <a:pt x="0" y="12174338"/>
                  </a:lnTo>
                  <a:cubicBezTo>
                    <a:pt x="0" y="12323394"/>
                    <a:pt x="59212" y="12466344"/>
                    <a:pt x="164610" y="12571742"/>
                  </a:cubicBezTo>
                  <a:lnTo>
                    <a:pt x="2268288" y="14675419"/>
                  </a:lnTo>
                  <a:close/>
                </a:path>
              </a:pathLst>
            </a:custGeom>
            <a:solidFill>
              <a:srgbClr val="009F7E"/>
            </a:solidFill>
          </p:spPr>
        </p:sp>
        <p:sp>
          <p:nvSpPr>
            <p:cNvPr name="Freeform 24" id="24"/>
            <p:cNvSpPr/>
            <p:nvPr/>
          </p:nvSpPr>
          <p:spPr>
            <a:xfrm flipH="false" flipV="false" rot="0">
              <a:off x="200383" y="200383"/>
              <a:ext cx="14439263" cy="14439263"/>
            </a:xfrm>
            <a:custGeom>
              <a:avLst/>
              <a:gdLst/>
              <a:ahLst/>
              <a:cxnLst/>
              <a:rect r="r" b="b" t="t" l="l"/>
              <a:pathLst>
                <a:path h="14439263" w="14439263">
                  <a:moveTo>
                    <a:pt x="2209597" y="14333344"/>
                  </a:moveTo>
                  <a:cubicBezTo>
                    <a:pt x="2277416" y="14401163"/>
                    <a:pt x="2369399" y="14439263"/>
                    <a:pt x="2465309" y="14439263"/>
                  </a:cubicBezTo>
                  <a:lnTo>
                    <a:pt x="11973955" y="14439263"/>
                  </a:lnTo>
                  <a:cubicBezTo>
                    <a:pt x="12069866" y="14439263"/>
                    <a:pt x="12161847" y="14401163"/>
                    <a:pt x="12229668" y="14333344"/>
                  </a:cubicBezTo>
                  <a:lnTo>
                    <a:pt x="14333344" y="12229666"/>
                  </a:lnTo>
                  <a:cubicBezTo>
                    <a:pt x="14401163" y="12161847"/>
                    <a:pt x="14439263" y="12069864"/>
                    <a:pt x="14439263" y="11973954"/>
                  </a:cubicBezTo>
                  <a:lnTo>
                    <a:pt x="14439263" y="2465309"/>
                  </a:lnTo>
                  <a:cubicBezTo>
                    <a:pt x="14439263" y="2369399"/>
                    <a:pt x="14401163" y="2277416"/>
                    <a:pt x="14333344" y="2209597"/>
                  </a:cubicBezTo>
                  <a:lnTo>
                    <a:pt x="12229667" y="105919"/>
                  </a:lnTo>
                  <a:cubicBezTo>
                    <a:pt x="12161848" y="38100"/>
                    <a:pt x="12069865" y="0"/>
                    <a:pt x="11973955" y="0"/>
                  </a:cubicBezTo>
                  <a:lnTo>
                    <a:pt x="2465309" y="0"/>
                  </a:lnTo>
                  <a:cubicBezTo>
                    <a:pt x="2369399" y="0"/>
                    <a:pt x="2277416" y="38100"/>
                    <a:pt x="2209597" y="105919"/>
                  </a:cubicBezTo>
                  <a:lnTo>
                    <a:pt x="105919" y="2209596"/>
                  </a:lnTo>
                  <a:cubicBezTo>
                    <a:pt x="38100" y="2277415"/>
                    <a:pt x="0" y="2369397"/>
                    <a:pt x="0" y="2465308"/>
                  </a:cubicBezTo>
                  <a:lnTo>
                    <a:pt x="0" y="11973953"/>
                  </a:lnTo>
                  <a:cubicBezTo>
                    <a:pt x="0" y="12069865"/>
                    <a:pt x="38100" y="12161845"/>
                    <a:pt x="105919" y="12229665"/>
                  </a:cubicBezTo>
                  <a:lnTo>
                    <a:pt x="2209597" y="14333344"/>
                  </a:lnTo>
                  <a:close/>
                </a:path>
              </a:pathLst>
            </a:custGeom>
            <a:solidFill>
              <a:srgbClr val="FFFFFF"/>
            </a:solidFill>
          </p:spPr>
        </p:sp>
        <p:sp>
          <p:nvSpPr>
            <p:cNvPr name="Freeform 25" id="25"/>
            <p:cNvSpPr/>
            <p:nvPr/>
          </p:nvSpPr>
          <p:spPr>
            <a:xfrm flipH="false" flipV="false" rot="0">
              <a:off x="562014" y="562014"/>
              <a:ext cx="13716001" cy="13716001"/>
            </a:xfrm>
            <a:custGeom>
              <a:avLst/>
              <a:gdLst/>
              <a:ahLst/>
              <a:cxnLst/>
              <a:rect r="r" b="b" t="t" l="l"/>
              <a:pathLst>
                <a:path h="13716001" w="13716001">
                  <a:moveTo>
                    <a:pt x="11612324" y="0"/>
                  </a:moveTo>
                  <a:lnTo>
                    <a:pt x="2103678" y="0"/>
                  </a:lnTo>
                  <a:lnTo>
                    <a:pt x="0" y="2103678"/>
                  </a:lnTo>
                  <a:lnTo>
                    <a:pt x="0" y="11612323"/>
                  </a:lnTo>
                  <a:lnTo>
                    <a:pt x="2103678" y="13716001"/>
                  </a:lnTo>
                  <a:lnTo>
                    <a:pt x="11612324" y="13716001"/>
                  </a:lnTo>
                  <a:lnTo>
                    <a:pt x="13716001" y="11612323"/>
                  </a:lnTo>
                  <a:lnTo>
                    <a:pt x="13716001" y="2103678"/>
                  </a:lnTo>
                  <a:close/>
                </a:path>
              </a:pathLst>
            </a:custGeom>
            <a:blipFill>
              <a:blip r:embed="rId7"/>
              <a:stretch>
                <a:fillRect l="0" t="0" r="0" b="0"/>
              </a:stretch>
            </a:blipFill>
          </p:spPr>
        </p:sp>
      </p:grpSp>
      <p:grpSp>
        <p:nvGrpSpPr>
          <p:cNvPr name="Group 26" id="26"/>
          <p:cNvGrpSpPr>
            <a:grpSpLocks noChangeAspect="true"/>
          </p:cNvGrpSpPr>
          <p:nvPr/>
        </p:nvGrpSpPr>
        <p:grpSpPr>
          <a:xfrm rot="0">
            <a:off x="6942163" y="3697057"/>
            <a:ext cx="650891" cy="650891"/>
            <a:chOff x="0" y="0"/>
            <a:chExt cx="14840029" cy="14840029"/>
          </a:xfrm>
        </p:grpSpPr>
        <p:sp>
          <p:nvSpPr>
            <p:cNvPr name="Freeform 27" id="27"/>
            <p:cNvSpPr/>
            <p:nvPr/>
          </p:nvSpPr>
          <p:spPr>
            <a:xfrm flipH="false" flipV="false" rot="0">
              <a:off x="0" y="0"/>
              <a:ext cx="14840031" cy="14840029"/>
            </a:xfrm>
            <a:custGeom>
              <a:avLst/>
              <a:gdLst/>
              <a:ahLst/>
              <a:cxnLst/>
              <a:rect r="r" b="b" t="t" l="l"/>
              <a:pathLst>
                <a:path h="14840029" w="14840031">
                  <a:moveTo>
                    <a:pt x="2268288" y="14675419"/>
                  </a:moveTo>
                  <a:cubicBezTo>
                    <a:pt x="2373687" y="14780817"/>
                    <a:pt x="2516637" y="14840029"/>
                    <a:pt x="2665693" y="14840029"/>
                  </a:cubicBezTo>
                  <a:lnTo>
                    <a:pt x="12174338" y="14840029"/>
                  </a:lnTo>
                  <a:cubicBezTo>
                    <a:pt x="12323394" y="14840029"/>
                    <a:pt x="12466344" y="14780817"/>
                    <a:pt x="12571743" y="14675419"/>
                  </a:cubicBezTo>
                  <a:lnTo>
                    <a:pt x="14675421" y="12571741"/>
                  </a:lnTo>
                  <a:cubicBezTo>
                    <a:pt x="14780819" y="12466343"/>
                    <a:pt x="14840031" y="12323393"/>
                    <a:pt x="14840031" y="12174337"/>
                  </a:cubicBezTo>
                  <a:lnTo>
                    <a:pt x="14840031" y="2665692"/>
                  </a:lnTo>
                  <a:cubicBezTo>
                    <a:pt x="14840031" y="2516636"/>
                    <a:pt x="14780819" y="2373686"/>
                    <a:pt x="14675421" y="2268287"/>
                  </a:cubicBezTo>
                  <a:lnTo>
                    <a:pt x="12571741" y="164610"/>
                  </a:lnTo>
                  <a:cubicBezTo>
                    <a:pt x="12466344" y="59212"/>
                    <a:pt x="12323393" y="0"/>
                    <a:pt x="12174338" y="0"/>
                  </a:cubicBezTo>
                  <a:lnTo>
                    <a:pt x="2665692" y="0"/>
                  </a:lnTo>
                  <a:cubicBezTo>
                    <a:pt x="2516637" y="0"/>
                    <a:pt x="2373686" y="59212"/>
                    <a:pt x="2268287" y="164610"/>
                  </a:cubicBezTo>
                  <a:lnTo>
                    <a:pt x="164611" y="2268287"/>
                  </a:lnTo>
                  <a:cubicBezTo>
                    <a:pt x="59212" y="2373686"/>
                    <a:pt x="0" y="2516636"/>
                    <a:pt x="0" y="2665692"/>
                  </a:cubicBezTo>
                  <a:lnTo>
                    <a:pt x="0" y="12174338"/>
                  </a:lnTo>
                  <a:cubicBezTo>
                    <a:pt x="0" y="12323394"/>
                    <a:pt x="59212" y="12466344"/>
                    <a:pt x="164610" y="12571742"/>
                  </a:cubicBezTo>
                  <a:lnTo>
                    <a:pt x="2268288" y="14675419"/>
                  </a:lnTo>
                  <a:close/>
                </a:path>
              </a:pathLst>
            </a:custGeom>
            <a:solidFill>
              <a:srgbClr val="009F7E"/>
            </a:solidFill>
          </p:spPr>
        </p:sp>
        <p:sp>
          <p:nvSpPr>
            <p:cNvPr name="Freeform 28" id="28"/>
            <p:cNvSpPr/>
            <p:nvPr/>
          </p:nvSpPr>
          <p:spPr>
            <a:xfrm flipH="false" flipV="false" rot="0">
              <a:off x="200383" y="200383"/>
              <a:ext cx="14439263" cy="14439263"/>
            </a:xfrm>
            <a:custGeom>
              <a:avLst/>
              <a:gdLst/>
              <a:ahLst/>
              <a:cxnLst/>
              <a:rect r="r" b="b" t="t" l="l"/>
              <a:pathLst>
                <a:path h="14439263" w="14439263">
                  <a:moveTo>
                    <a:pt x="2209597" y="14333344"/>
                  </a:moveTo>
                  <a:cubicBezTo>
                    <a:pt x="2277416" y="14401163"/>
                    <a:pt x="2369399" y="14439263"/>
                    <a:pt x="2465309" y="14439263"/>
                  </a:cubicBezTo>
                  <a:lnTo>
                    <a:pt x="11973955" y="14439263"/>
                  </a:lnTo>
                  <a:cubicBezTo>
                    <a:pt x="12069866" y="14439263"/>
                    <a:pt x="12161847" y="14401163"/>
                    <a:pt x="12229668" y="14333344"/>
                  </a:cubicBezTo>
                  <a:lnTo>
                    <a:pt x="14333344" y="12229666"/>
                  </a:lnTo>
                  <a:cubicBezTo>
                    <a:pt x="14401163" y="12161847"/>
                    <a:pt x="14439263" y="12069864"/>
                    <a:pt x="14439263" y="11973954"/>
                  </a:cubicBezTo>
                  <a:lnTo>
                    <a:pt x="14439263" y="2465309"/>
                  </a:lnTo>
                  <a:cubicBezTo>
                    <a:pt x="14439263" y="2369399"/>
                    <a:pt x="14401163" y="2277416"/>
                    <a:pt x="14333344" y="2209597"/>
                  </a:cubicBezTo>
                  <a:lnTo>
                    <a:pt x="12229667" y="105919"/>
                  </a:lnTo>
                  <a:cubicBezTo>
                    <a:pt x="12161848" y="38100"/>
                    <a:pt x="12069865" y="0"/>
                    <a:pt x="11973955" y="0"/>
                  </a:cubicBezTo>
                  <a:lnTo>
                    <a:pt x="2465309" y="0"/>
                  </a:lnTo>
                  <a:cubicBezTo>
                    <a:pt x="2369399" y="0"/>
                    <a:pt x="2277416" y="38100"/>
                    <a:pt x="2209597" y="105919"/>
                  </a:cubicBezTo>
                  <a:lnTo>
                    <a:pt x="105919" y="2209596"/>
                  </a:lnTo>
                  <a:cubicBezTo>
                    <a:pt x="38100" y="2277415"/>
                    <a:pt x="0" y="2369397"/>
                    <a:pt x="0" y="2465308"/>
                  </a:cubicBezTo>
                  <a:lnTo>
                    <a:pt x="0" y="11973953"/>
                  </a:lnTo>
                  <a:cubicBezTo>
                    <a:pt x="0" y="12069865"/>
                    <a:pt x="38100" y="12161845"/>
                    <a:pt x="105919" y="12229665"/>
                  </a:cubicBezTo>
                  <a:lnTo>
                    <a:pt x="2209597" y="14333344"/>
                  </a:lnTo>
                  <a:close/>
                </a:path>
              </a:pathLst>
            </a:custGeom>
            <a:solidFill>
              <a:srgbClr val="FFFFFF"/>
            </a:solidFill>
          </p:spPr>
        </p:sp>
        <p:sp>
          <p:nvSpPr>
            <p:cNvPr name="Freeform 29" id="29"/>
            <p:cNvSpPr/>
            <p:nvPr/>
          </p:nvSpPr>
          <p:spPr>
            <a:xfrm flipH="false" flipV="false" rot="0">
              <a:off x="562014" y="562014"/>
              <a:ext cx="13716001" cy="13716001"/>
            </a:xfrm>
            <a:custGeom>
              <a:avLst/>
              <a:gdLst/>
              <a:ahLst/>
              <a:cxnLst/>
              <a:rect r="r" b="b" t="t" l="l"/>
              <a:pathLst>
                <a:path h="13716001" w="13716001">
                  <a:moveTo>
                    <a:pt x="11612324" y="0"/>
                  </a:moveTo>
                  <a:lnTo>
                    <a:pt x="2103678" y="0"/>
                  </a:lnTo>
                  <a:lnTo>
                    <a:pt x="0" y="2103678"/>
                  </a:lnTo>
                  <a:lnTo>
                    <a:pt x="0" y="11612323"/>
                  </a:lnTo>
                  <a:lnTo>
                    <a:pt x="2103678" y="13716001"/>
                  </a:lnTo>
                  <a:lnTo>
                    <a:pt x="11612324" y="13716001"/>
                  </a:lnTo>
                  <a:lnTo>
                    <a:pt x="13716001" y="11612323"/>
                  </a:lnTo>
                  <a:lnTo>
                    <a:pt x="13716001" y="2103678"/>
                  </a:lnTo>
                  <a:close/>
                </a:path>
              </a:pathLst>
            </a:custGeom>
            <a:blipFill>
              <a:blip r:embed="rId8"/>
              <a:stretch>
                <a:fillRect l="0" t="0" r="0" b="0"/>
              </a:stretch>
            </a:blipFill>
          </p:spPr>
        </p:sp>
      </p:grpSp>
      <p:grpSp>
        <p:nvGrpSpPr>
          <p:cNvPr name="Group 30" id="30"/>
          <p:cNvGrpSpPr>
            <a:grpSpLocks noChangeAspect="true"/>
          </p:cNvGrpSpPr>
          <p:nvPr/>
        </p:nvGrpSpPr>
        <p:grpSpPr>
          <a:xfrm rot="0">
            <a:off x="7724937" y="3825521"/>
            <a:ext cx="547893" cy="547893"/>
            <a:chOff x="0" y="0"/>
            <a:chExt cx="14840029" cy="14840029"/>
          </a:xfrm>
        </p:grpSpPr>
        <p:sp>
          <p:nvSpPr>
            <p:cNvPr name="Freeform 31" id="31"/>
            <p:cNvSpPr/>
            <p:nvPr/>
          </p:nvSpPr>
          <p:spPr>
            <a:xfrm flipH="false" flipV="false" rot="0">
              <a:off x="0" y="0"/>
              <a:ext cx="14840031" cy="14840029"/>
            </a:xfrm>
            <a:custGeom>
              <a:avLst/>
              <a:gdLst/>
              <a:ahLst/>
              <a:cxnLst/>
              <a:rect r="r" b="b" t="t" l="l"/>
              <a:pathLst>
                <a:path h="14840029" w="14840031">
                  <a:moveTo>
                    <a:pt x="2268288" y="14675419"/>
                  </a:moveTo>
                  <a:cubicBezTo>
                    <a:pt x="2373687" y="14780817"/>
                    <a:pt x="2516637" y="14840029"/>
                    <a:pt x="2665693" y="14840029"/>
                  </a:cubicBezTo>
                  <a:lnTo>
                    <a:pt x="12174338" y="14840029"/>
                  </a:lnTo>
                  <a:cubicBezTo>
                    <a:pt x="12323394" y="14840029"/>
                    <a:pt x="12466344" y="14780817"/>
                    <a:pt x="12571743" y="14675419"/>
                  </a:cubicBezTo>
                  <a:lnTo>
                    <a:pt x="14675421" y="12571741"/>
                  </a:lnTo>
                  <a:cubicBezTo>
                    <a:pt x="14780819" y="12466343"/>
                    <a:pt x="14840031" y="12323393"/>
                    <a:pt x="14840031" y="12174337"/>
                  </a:cubicBezTo>
                  <a:lnTo>
                    <a:pt x="14840031" y="2665692"/>
                  </a:lnTo>
                  <a:cubicBezTo>
                    <a:pt x="14840031" y="2516636"/>
                    <a:pt x="14780819" y="2373686"/>
                    <a:pt x="14675421" y="2268287"/>
                  </a:cubicBezTo>
                  <a:lnTo>
                    <a:pt x="12571741" y="164610"/>
                  </a:lnTo>
                  <a:cubicBezTo>
                    <a:pt x="12466344" y="59212"/>
                    <a:pt x="12323393" y="0"/>
                    <a:pt x="12174338" y="0"/>
                  </a:cubicBezTo>
                  <a:lnTo>
                    <a:pt x="2665692" y="0"/>
                  </a:lnTo>
                  <a:cubicBezTo>
                    <a:pt x="2516637" y="0"/>
                    <a:pt x="2373686" y="59212"/>
                    <a:pt x="2268287" y="164610"/>
                  </a:cubicBezTo>
                  <a:lnTo>
                    <a:pt x="164611" y="2268287"/>
                  </a:lnTo>
                  <a:cubicBezTo>
                    <a:pt x="59212" y="2373686"/>
                    <a:pt x="0" y="2516636"/>
                    <a:pt x="0" y="2665692"/>
                  </a:cubicBezTo>
                  <a:lnTo>
                    <a:pt x="0" y="12174338"/>
                  </a:lnTo>
                  <a:cubicBezTo>
                    <a:pt x="0" y="12323394"/>
                    <a:pt x="59212" y="12466344"/>
                    <a:pt x="164610" y="12571742"/>
                  </a:cubicBezTo>
                  <a:lnTo>
                    <a:pt x="2268288" y="14675419"/>
                  </a:lnTo>
                  <a:close/>
                </a:path>
              </a:pathLst>
            </a:custGeom>
            <a:solidFill>
              <a:srgbClr val="009F7E"/>
            </a:solidFill>
          </p:spPr>
        </p:sp>
        <p:sp>
          <p:nvSpPr>
            <p:cNvPr name="Freeform 32" id="32"/>
            <p:cNvSpPr/>
            <p:nvPr/>
          </p:nvSpPr>
          <p:spPr>
            <a:xfrm flipH="false" flipV="false" rot="0">
              <a:off x="200383" y="200383"/>
              <a:ext cx="14439263" cy="14439263"/>
            </a:xfrm>
            <a:custGeom>
              <a:avLst/>
              <a:gdLst/>
              <a:ahLst/>
              <a:cxnLst/>
              <a:rect r="r" b="b" t="t" l="l"/>
              <a:pathLst>
                <a:path h="14439263" w="14439263">
                  <a:moveTo>
                    <a:pt x="2209597" y="14333344"/>
                  </a:moveTo>
                  <a:cubicBezTo>
                    <a:pt x="2277416" y="14401163"/>
                    <a:pt x="2369399" y="14439263"/>
                    <a:pt x="2465309" y="14439263"/>
                  </a:cubicBezTo>
                  <a:lnTo>
                    <a:pt x="11973955" y="14439263"/>
                  </a:lnTo>
                  <a:cubicBezTo>
                    <a:pt x="12069866" y="14439263"/>
                    <a:pt x="12161847" y="14401163"/>
                    <a:pt x="12229668" y="14333344"/>
                  </a:cubicBezTo>
                  <a:lnTo>
                    <a:pt x="14333344" y="12229666"/>
                  </a:lnTo>
                  <a:cubicBezTo>
                    <a:pt x="14401163" y="12161847"/>
                    <a:pt x="14439263" y="12069864"/>
                    <a:pt x="14439263" y="11973954"/>
                  </a:cubicBezTo>
                  <a:lnTo>
                    <a:pt x="14439263" y="2465309"/>
                  </a:lnTo>
                  <a:cubicBezTo>
                    <a:pt x="14439263" y="2369399"/>
                    <a:pt x="14401163" y="2277416"/>
                    <a:pt x="14333344" y="2209597"/>
                  </a:cubicBezTo>
                  <a:lnTo>
                    <a:pt x="12229667" y="105919"/>
                  </a:lnTo>
                  <a:cubicBezTo>
                    <a:pt x="12161848" y="38100"/>
                    <a:pt x="12069865" y="0"/>
                    <a:pt x="11973955" y="0"/>
                  </a:cubicBezTo>
                  <a:lnTo>
                    <a:pt x="2465309" y="0"/>
                  </a:lnTo>
                  <a:cubicBezTo>
                    <a:pt x="2369399" y="0"/>
                    <a:pt x="2277416" y="38100"/>
                    <a:pt x="2209597" y="105919"/>
                  </a:cubicBezTo>
                  <a:lnTo>
                    <a:pt x="105919" y="2209596"/>
                  </a:lnTo>
                  <a:cubicBezTo>
                    <a:pt x="38100" y="2277415"/>
                    <a:pt x="0" y="2369397"/>
                    <a:pt x="0" y="2465308"/>
                  </a:cubicBezTo>
                  <a:lnTo>
                    <a:pt x="0" y="11973953"/>
                  </a:lnTo>
                  <a:cubicBezTo>
                    <a:pt x="0" y="12069865"/>
                    <a:pt x="38100" y="12161845"/>
                    <a:pt x="105919" y="12229665"/>
                  </a:cubicBezTo>
                  <a:lnTo>
                    <a:pt x="2209597" y="14333344"/>
                  </a:lnTo>
                  <a:close/>
                </a:path>
              </a:pathLst>
            </a:custGeom>
            <a:solidFill>
              <a:srgbClr val="FFFFFF"/>
            </a:solidFill>
          </p:spPr>
        </p:sp>
        <p:sp>
          <p:nvSpPr>
            <p:cNvPr name="Freeform 33" id="33"/>
            <p:cNvSpPr/>
            <p:nvPr/>
          </p:nvSpPr>
          <p:spPr>
            <a:xfrm flipH="false" flipV="false" rot="0">
              <a:off x="562014" y="562014"/>
              <a:ext cx="13716001" cy="13716001"/>
            </a:xfrm>
            <a:custGeom>
              <a:avLst/>
              <a:gdLst/>
              <a:ahLst/>
              <a:cxnLst/>
              <a:rect r="r" b="b" t="t" l="l"/>
              <a:pathLst>
                <a:path h="13716001" w="13716001">
                  <a:moveTo>
                    <a:pt x="11612324" y="0"/>
                  </a:moveTo>
                  <a:lnTo>
                    <a:pt x="2103678" y="0"/>
                  </a:lnTo>
                  <a:lnTo>
                    <a:pt x="0" y="2103678"/>
                  </a:lnTo>
                  <a:lnTo>
                    <a:pt x="0" y="11612323"/>
                  </a:lnTo>
                  <a:lnTo>
                    <a:pt x="2103678" y="13716001"/>
                  </a:lnTo>
                  <a:lnTo>
                    <a:pt x="11612324" y="13716001"/>
                  </a:lnTo>
                  <a:lnTo>
                    <a:pt x="13716001" y="11612323"/>
                  </a:lnTo>
                  <a:lnTo>
                    <a:pt x="13716001" y="2103678"/>
                  </a:lnTo>
                  <a:close/>
                </a:path>
              </a:pathLst>
            </a:custGeom>
            <a:blipFill>
              <a:blip r:embed="rId9"/>
              <a:stretch>
                <a:fillRect l="0" t="0" r="0" b="0"/>
              </a:stretch>
            </a:blipFill>
          </p:spPr>
        </p:sp>
      </p:grpSp>
      <p:grpSp>
        <p:nvGrpSpPr>
          <p:cNvPr name="Group 34" id="34"/>
          <p:cNvGrpSpPr/>
          <p:nvPr/>
        </p:nvGrpSpPr>
        <p:grpSpPr>
          <a:xfrm rot="5400000">
            <a:off x="6624625" y="2282490"/>
            <a:ext cx="635075" cy="560355"/>
            <a:chOff x="0" y="0"/>
            <a:chExt cx="921181" cy="812800"/>
          </a:xfrm>
        </p:grpSpPr>
        <p:sp>
          <p:nvSpPr>
            <p:cNvPr name="Freeform 35" id="35"/>
            <p:cNvSpPr/>
            <p:nvPr/>
          </p:nvSpPr>
          <p:spPr>
            <a:xfrm flipH="false" flipV="false" rot="0">
              <a:off x="0" y="0"/>
              <a:ext cx="921181" cy="812800"/>
            </a:xfrm>
            <a:custGeom>
              <a:avLst/>
              <a:gdLst/>
              <a:ahLst/>
              <a:cxnLst/>
              <a:rect r="r" b="b" t="t" l="l"/>
              <a:pathLst>
                <a:path h="812800" w="921181">
                  <a:moveTo>
                    <a:pt x="921181" y="406400"/>
                  </a:moveTo>
                  <a:lnTo>
                    <a:pt x="514781" y="0"/>
                  </a:lnTo>
                  <a:lnTo>
                    <a:pt x="514781" y="203200"/>
                  </a:lnTo>
                  <a:lnTo>
                    <a:pt x="0" y="203200"/>
                  </a:lnTo>
                  <a:lnTo>
                    <a:pt x="0" y="609600"/>
                  </a:lnTo>
                  <a:lnTo>
                    <a:pt x="514781" y="609600"/>
                  </a:lnTo>
                  <a:lnTo>
                    <a:pt x="514781" y="812800"/>
                  </a:lnTo>
                  <a:lnTo>
                    <a:pt x="921181" y="406400"/>
                  </a:lnTo>
                  <a:close/>
                </a:path>
              </a:pathLst>
            </a:custGeom>
            <a:solidFill>
              <a:srgbClr val="009F7E"/>
            </a:solidFill>
          </p:spPr>
        </p:sp>
        <p:sp>
          <p:nvSpPr>
            <p:cNvPr name="TextBox 36" id="36"/>
            <p:cNvSpPr txBox="true"/>
            <p:nvPr/>
          </p:nvSpPr>
          <p:spPr>
            <a:xfrm>
              <a:off x="0" y="231775"/>
              <a:ext cx="819581" cy="377825"/>
            </a:xfrm>
            <a:prstGeom prst="rect">
              <a:avLst/>
            </a:prstGeom>
          </p:spPr>
          <p:txBody>
            <a:bodyPr anchor="ctr" rtlCol="false" tIns="50800" lIns="50800" bIns="50800" rIns="50800"/>
            <a:lstStyle/>
            <a:p>
              <a:pPr algn="ctr">
                <a:lnSpc>
                  <a:spcPts val="1829"/>
                </a:lnSpc>
              </a:pPr>
            </a:p>
          </p:txBody>
        </p:sp>
      </p:grpSp>
      <p:sp>
        <p:nvSpPr>
          <p:cNvPr name="TextBox 37" id="37"/>
          <p:cNvSpPr txBox="true"/>
          <p:nvPr/>
        </p:nvSpPr>
        <p:spPr>
          <a:xfrm rot="0">
            <a:off x="0" y="4042432"/>
            <a:ext cx="3505580" cy="1057021"/>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System Architecture</a:t>
            </a:r>
          </a:p>
        </p:txBody>
      </p:sp>
      <p:sp>
        <p:nvSpPr>
          <p:cNvPr name="TextBox 38" id="38"/>
          <p:cNvSpPr txBox="true"/>
          <p:nvPr/>
        </p:nvSpPr>
        <p:spPr>
          <a:xfrm rot="0">
            <a:off x="232876" y="916469"/>
            <a:ext cx="5236201" cy="1850412"/>
          </a:xfrm>
          <a:prstGeom prst="rect">
            <a:avLst/>
          </a:prstGeom>
        </p:spPr>
        <p:txBody>
          <a:bodyPr anchor="t" rtlCol="false" tIns="0" lIns="0" bIns="0" rIns="0">
            <a:spAutoFit/>
          </a:bodyPr>
          <a:lstStyle/>
          <a:p>
            <a:pPr algn="just">
              <a:lnSpc>
                <a:spcPts val="1856"/>
              </a:lnSpc>
            </a:pPr>
            <a:r>
              <a:rPr lang="en-US" sz="1751">
                <a:solidFill>
                  <a:srgbClr val="272727"/>
                </a:solidFill>
                <a:latin typeface="Lovelace Text"/>
              </a:rPr>
              <a:t>The system architecture follows a client-server model. The frontend and backend components will communicate via API calls. The frontend will send requests to the backend, which will process the data and provide responses. This architecture ensures a separation of concerns, scalability, and maintainability.</a:t>
            </a:r>
          </a:p>
        </p:txBody>
      </p:sp>
      <p:sp>
        <p:nvSpPr>
          <p:cNvPr name="TextBox 39" id="39"/>
          <p:cNvSpPr txBox="true"/>
          <p:nvPr/>
        </p:nvSpPr>
        <p:spPr>
          <a:xfrm rot="0">
            <a:off x="6584586" y="5538894"/>
            <a:ext cx="1552288" cy="250212"/>
          </a:xfrm>
          <a:prstGeom prst="rect">
            <a:avLst/>
          </a:prstGeom>
        </p:spPr>
        <p:txBody>
          <a:bodyPr anchor="t" rtlCol="false" tIns="0" lIns="0" bIns="0" rIns="0">
            <a:spAutoFit/>
          </a:bodyPr>
          <a:lstStyle/>
          <a:p>
            <a:pPr algn="ctr">
              <a:lnSpc>
                <a:spcPts val="1856"/>
              </a:lnSpc>
            </a:pPr>
            <a:r>
              <a:rPr lang="en-US" sz="1751">
                <a:solidFill>
                  <a:srgbClr val="FFFFFF"/>
                </a:solidFill>
                <a:latin typeface="Bantayog"/>
              </a:rPr>
              <a:t>Database</a:t>
            </a:r>
          </a:p>
        </p:txBody>
      </p:sp>
      <p:sp>
        <p:nvSpPr>
          <p:cNvPr name="TextBox 40" id="40"/>
          <p:cNvSpPr txBox="true"/>
          <p:nvPr/>
        </p:nvSpPr>
        <p:spPr>
          <a:xfrm rot="0">
            <a:off x="6491464" y="786601"/>
            <a:ext cx="1552288" cy="250212"/>
          </a:xfrm>
          <a:prstGeom prst="rect">
            <a:avLst/>
          </a:prstGeom>
        </p:spPr>
        <p:txBody>
          <a:bodyPr anchor="t" rtlCol="false" tIns="0" lIns="0" bIns="0" rIns="0">
            <a:spAutoFit/>
          </a:bodyPr>
          <a:lstStyle/>
          <a:p>
            <a:pPr algn="ctr">
              <a:lnSpc>
                <a:spcPts val="1856"/>
              </a:lnSpc>
            </a:pPr>
            <a:r>
              <a:rPr lang="en-US" sz="1751">
                <a:solidFill>
                  <a:srgbClr val="FFFFFF"/>
                </a:solidFill>
                <a:latin typeface="Bantayog"/>
              </a:rPr>
              <a:t>Client-side</a:t>
            </a:r>
          </a:p>
        </p:txBody>
      </p:sp>
      <p:sp>
        <p:nvSpPr>
          <p:cNvPr name="TextBox 41" id="41"/>
          <p:cNvSpPr txBox="true"/>
          <p:nvPr/>
        </p:nvSpPr>
        <p:spPr>
          <a:xfrm rot="0">
            <a:off x="6553740" y="3106770"/>
            <a:ext cx="1552288" cy="250212"/>
          </a:xfrm>
          <a:prstGeom prst="rect">
            <a:avLst/>
          </a:prstGeom>
        </p:spPr>
        <p:txBody>
          <a:bodyPr anchor="t" rtlCol="false" tIns="0" lIns="0" bIns="0" rIns="0">
            <a:spAutoFit/>
          </a:bodyPr>
          <a:lstStyle/>
          <a:p>
            <a:pPr algn="ctr">
              <a:lnSpc>
                <a:spcPts val="1856"/>
              </a:lnSpc>
            </a:pPr>
            <a:r>
              <a:rPr lang="en-US" sz="1751">
                <a:solidFill>
                  <a:srgbClr val="FFFFFF"/>
                </a:solidFill>
                <a:latin typeface="Bantayog"/>
              </a:rPr>
              <a:t>Server-SIDE</a:t>
            </a:r>
          </a:p>
        </p:txBody>
      </p:sp>
      <p:grpSp>
        <p:nvGrpSpPr>
          <p:cNvPr name="Group 42" id="42"/>
          <p:cNvGrpSpPr/>
          <p:nvPr/>
        </p:nvGrpSpPr>
        <p:grpSpPr>
          <a:xfrm rot="5400000">
            <a:off x="6669893" y="4647552"/>
            <a:ext cx="635075" cy="560355"/>
            <a:chOff x="0" y="0"/>
            <a:chExt cx="921181" cy="812800"/>
          </a:xfrm>
        </p:grpSpPr>
        <p:sp>
          <p:nvSpPr>
            <p:cNvPr name="Freeform 43" id="43"/>
            <p:cNvSpPr/>
            <p:nvPr/>
          </p:nvSpPr>
          <p:spPr>
            <a:xfrm flipH="false" flipV="false" rot="0">
              <a:off x="0" y="0"/>
              <a:ext cx="921181" cy="812800"/>
            </a:xfrm>
            <a:custGeom>
              <a:avLst/>
              <a:gdLst/>
              <a:ahLst/>
              <a:cxnLst/>
              <a:rect r="r" b="b" t="t" l="l"/>
              <a:pathLst>
                <a:path h="812800" w="921181">
                  <a:moveTo>
                    <a:pt x="921181" y="406400"/>
                  </a:moveTo>
                  <a:lnTo>
                    <a:pt x="514781" y="0"/>
                  </a:lnTo>
                  <a:lnTo>
                    <a:pt x="514781" y="203200"/>
                  </a:lnTo>
                  <a:lnTo>
                    <a:pt x="0" y="203200"/>
                  </a:lnTo>
                  <a:lnTo>
                    <a:pt x="0" y="609600"/>
                  </a:lnTo>
                  <a:lnTo>
                    <a:pt x="514781" y="609600"/>
                  </a:lnTo>
                  <a:lnTo>
                    <a:pt x="514781" y="812800"/>
                  </a:lnTo>
                  <a:lnTo>
                    <a:pt x="921181" y="406400"/>
                  </a:lnTo>
                  <a:close/>
                </a:path>
              </a:pathLst>
            </a:custGeom>
            <a:solidFill>
              <a:srgbClr val="009F7E"/>
            </a:solidFill>
          </p:spPr>
        </p:sp>
        <p:sp>
          <p:nvSpPr>
            <p:cNvPr name="TextBox 44" id="44"/>
            <p:cNvSpPr txBox="true"/>
            <p:nvPr/>
          </p:nvSpPr>
          <p:spPr>
            <a:xfrm>
              <a:off x="0" y="231775"/>
              <a:ext cx="819581" cy="377825"/>
            </a:xfrm>
            <a:prstGeom prst="rect">
              <a:avLst/>
            </a:prstGeom>
          </p:spPr>
          <p:txBody>
            <a:bodyPr anchor="ctr" rtlCol="false" tIns="50800" lIns="50800" bIns="50800" rIns="50800"/>
            <a:lstStyle/>
            <a:p>
              <a:pPr algn="ctr">
                <a:lnSpc>
                  <a:spcPts val="1829"/>
                </a:lnSpc>
              </a:pPr>
            </a:p>
          </p:txBody>
        </p:sp>
      </p:grpSp>
      <p:grpSp>
        <p:nvGrpSpPr>
          <p:cNvPr name="Group 45" id="45"/>
          <p:cNvGrpSpPr/>
          <p:nvPr/>
        </p:nvGrpSpPr>
        <p:grpSpPr>
          <a:xfrm rot="-5400000">
            <a:off x="7292524" y="2230648"/>
            <a:ext cx="635075" cy="560355"/>
            <a:chOff x="0" y="0"/>
            <a:chExt cx="921181" cy="812800"/>
          </a:xfrm>
        </p:grpSpPr>
        <p:sp>
          <p:nvSpPr>
            <p:cNvPr name="Freeform 46" id="46"/>
            <p:cNvSpPr/>
            <p:nvPr/>
          </p:nvSpPr>
          <p:spPr>
            <a:xfrm flipH="false" flipV="false" rot="0">
              <a:off x="0" y="0"/>
              <a:ext cx="921181" cy="812800"/>
            </a:xfrm>
            <a:custGeom>
              <a:avLst/>
              <a:gdLst/>
              <a:ahLst/>
              <a:cxnLst/>
              <a:rect r="r" b="b" t="t" l="l"/>
              <a:pathLst>
                <a:path h="812800" w="921181">
                  <a:moveTo>
                    <a:pt x="921181" y="406400"/>
                  </a:moveTo>
                  <a:lnTo>
                    <a:pt x="514781" y="0"/>
                  </a:lnTo>
                  <a:lnTo>
                    <a:pt x="514781" y="203200"/>
                  </a:lnTo>
                  <a:lnTo>
                    <a:pt x="0" y="203200"/>
                  </a:lnTo>
                  <a:lnTo>
                    <a:pt x="0" y="609600"/>
                  </a:lnTo>
                  <a:lnTo>
                    <a:pt x="514781" y="609600"/>
                  </a:lnTo>
                  <a:lnTo>
                    <a:pt x="514781" y="812800"/>
                  </a:lnTo>
                  <a:lnTo>
                    <a:pt x="921181" y="406400"/>
                  </a:lnTo>
                  <a:close/>
                </a:path>
              </a:pathLst>
            </a:custGeom>
            <a:solidFill>
              <a:srgbClr val="009F7E"/>
            </a:solidFill>
          </p:spPr>
        </p:sp>
        <p:sp>
          <p:nvSpPr>
            <p:cNvPr name="TextBox 47" id="47"/>
            <p:cNvSpPr txBox="true"/>
            <p:nvPr/>
          </p:nvSpPr>
          <p:spPr>
            <a:xfrm>
              <a:off x="0" y="231775"/>
              <a:ext cx="819581" cy="377825"/>
            </a:xfrm>
            <a:prstGeom prst="rect">
              <a:avLst/>
            </a:prstGeom>
          </p:spPr>
          <p:txBody>
            <a:bodyPr anchor="ctr" rtlCol="false" tIns="50800" lIns="50800" bIns="50800" rIns="50800"/>
            <a:lstStyle/>
            <a:p>
              <a:pPr algn="ctr">
                <a:lnSpc>
                  <a:spcPts val="1829"/>
                </a:lnSpc>
              </a:pPr>
            </a:p>
          </p:txBody>
        </p:sp>
      </p:grpSp>
      <p:grpSp>
        <p:nvGrpSpPr>
          <p:cNvPr name="Group 48" id="48"/>
          <p:cNvGrpSpPr/>
          <p:nvPr/>
        </p:nvGrpSpPr>
        <p:grpSpPr>
          <a:xfrm rot="-5400000">
            <a:off x="7292524" y="4582224"/>
            <a:ext cx="635075" cy="560355"/>
            <a:chOff x="0" y="0"/>
            <a:chExt cx="921181" cy="812800"/>
          </a:xfrm>
        </p:grpSpPr>
        <p:sp>
          <p:nvSpPr>
            <p:cNvPr name="Freeform 49" id="49"/>
            <p:cNvSpPr/>
            <p:nvPr/>
          </p:nvSpPr>
          <p:spPr>
            <a:xfrm flipH="false" flipV="false" rot="0">
              <a:off x="0" y="0"/>
              <a:ext cx="921181" cy="812800"/>
            </a:xfrm>
            <a:custGeom>
              <a:avLst/>
              <a:gdLst/>
              <a:ahLst/>
              <a:cxnLst/>
              <a:rect r="r" b="b" t="t" l="l"/>
              <a:pathLst>
                <a:path h="812800" w="921181">
                  <a:moveTo>
                    <a:pt x="921181" y="406400"/>
                  </a:moveTo>
                  <a:lnTo>
                    <a:pt x="514781" y="0"/>
                  </a:lnTo>
                  <a:lnTo>
                    <a:pt x="514781" y="203200"/>
                  </a:lnTo>
                  <a:lnTo>
                    <a:pt x="0" y="203200"/>
                  </a:lnTo>
                  <a:lnTo>
                    <a:pt x="0" y="609600"/>
                  </a:lnTo>
                  <a:lnTo>
                    <a:pt x="514781" y="609600"/>
                  </a:lnTo>
                  <a:lnTo>
                    <a:pt x="514781" y="812800"/>
                  </a:lnTo>
                  <a:lnTo>
                    <a:pt x="921181" y="406400"/>
                  </a:lnTo>
                  <a:close/>
                </a:path>
              </a:pathLst>
            </a:custGeom>
            <a:solidFill>
              <a:srgbClr val="009F7E"/>
            </a:solidFill>
          </p:spPr>
        </p:sp>
        <p:sp>
          <p:nvSpPr>
            <p:cNvPr name="TextBox 50" id="50"/>
            <p:cNvSpPr txBox="true"/>
            <p:nvPr/>
          </p:nvSpPr>
          <p:spPr>
            <a:xfrm>
              <a:off x="0" y="231775"/>
              <a:ext cx="819581" cy="377825"/>
            </a:xfrm>
            <a:prstGeom prst="rect">
              <a:avLst/>
            </a:prstGeom>
          </p:spPr>
          <p:txBody>
            <a:bodyPr anchor="ctr" rtlCol="false" tIns="50800" lIns="50800" bIns="50800" rIns="50800"/>
            <a:lstStyle/>
            <a:p>
              <a:pPr algn="ctr">
                <a:lnSpc>
                  <a:spcPts val="182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sp>
        <p:nvSpPr>
          <p:cNvPr name="Freeform 4" id="4"/>
          <p:cNvSpPr/>
          <p:nvPr/>
        </p:nvSpPr>
        <p:spPr>
          <a:xfrm flipH="false" flipV="false" rot="-5400000">
            <a:off x="6800598" y="-12617"/>
            <a:ext cx="2625047" cy="4113321"/>
          </a:xfrm>
          <a:custGeom>
            <a:avLst/>
            <a:gdLst/>
            <a:ahLst/>
            <a:cxnLst/>
            <a:rect r="r" b="b" t="t" l="l"/>
            <a:pathLst>
              <a:path h="4113321" w="2625047">
                <a:moveTo>
                  <a:pt x="0" y="0"/>
                </a:moveTo>
                <a:lnTo>
                  <a:pt x="2625047" y="0"/>
                </a:lnTo>
                <a:lnTo>
                  <a:pt x="2625047" y="4113321"/>
                </a:lnTo>
                <a:lnTo>
                  <a:pt x="0" y="41133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248020" y="1295886"/>
            <a:ext cx="3505580" cy="1562989"/>
          </a:xfrm>
          <a:prstGeom prst="rect">
            <a:avLst/>
          </a:prstGeom>
        </p:spPr>
        <p:txBody>
          <a:bodyPr anchor="t" rtlCol="false" tIns="0" lIns="0" bIns="0" rIns="0">
            <a:spAutoFit/>
          </a:bodyPr>
          <a:lstStyle/>
          <a:p>
            <a:pPr algn="ctr">
              <a:lnSpc>
                <a:spcPts val="3919"/>
              </a:lnSpc>
            </a:pPr>
            <a:r>
              <a:rPr lang="en-US" sz="3999">
                <a:solidFill>
                  <a:srgbClr val="F6F6E9"/>
                </a:solidFill>
                <a:latin typeface="The Seasons Bold"/>
              </a:rPr>
              <a:t>Hosting </a:t>
            </a:r>
          </a:p>
          <a:p>
            <a:pPr algn="ctr">
              <a:lnSpc>
                <a:spcPts val="3919"/>
              </a:lnSpc>
            </a:pPr>
            <a:r>
              <a:rPr lang="en-US" sz="3999">
                <a:solidFill>
                  <a:srgbClr val="F6F6E9"/>
                </a:solidFill>
                <a:latin typeface="The Seasons Bold"/>
              </a:rPr>
              <a:t>&amp; </a:t>
            </a:r>
          </a:p>
          <a:p>
            <a:pPr algn="ctr">
              <a:lnSpc>
                <a:spcPts val="3919"/>
              </a:lnSpc>
            </a:pPr>
            <a:r>
              <a:rPr lang="en-US" sz="3999">
                <a:solidFill>
                  <a:srgbClr val="F6F6E9"/>
                </a:solidFill>
                <a:latin typeface="The Seasons Bold"/>
              </a:rPr>
              <a:t>Deployment</a:t>
            </a:r>
          </a:p>
        </p:txBody>
      </p:sp>
      <p:sp>
        <p:nvSpPr>
          <p:cNvPr name="TextBox 6" id="6"/>
          <p:cNvSpPr txBox="true"/>
          <p:nvPr/>
        </p:nvSpPr>
        <p:spPr>
          <a:xfrm rot="0">
            <a:off x="1339667" y="3821797"/>
            <a:ext cx="5236201" cy="2094252"/>
          </a:xfrm>
          <a:prstGeom prst="rect">
            <a:avLst/>
          </a:prstGeom>
        </p:spPr>
        <p:txBody>
          <a:bodyPr anchor="t" rtlCol="false" tIns="0" lIns="0" bIns="0" rIns="0">
            <a:spAutoFit/>
          </a:bodyPr>
          <a:lstStyle/>
          <a:p>
            <a:pPr algn="just">
              <a:lnSpc>
                <a:spcPts val="1856"/>
              </a:lnSpc>
            </a:pPr>
            <a:r>
              <a:rPr lang="en-US" sz="1751">
                <a:solidFill>
                  <a:srgbClr val="272727"/>
                </a:solidFill>
                <a:latin typeface="Lovelace Text Bold"/>
              </a:rPr>
              <a:t>Frontend</a:t>
            </a:r>
          </a:p>
          <a:p>
            <a:pPr algn="just">
              <a:lnSpc>
                <a:spcPts val="1856"/>
              </a:lnSpc>
            </a:pPr>
            <a:r>
              <a:rPr lang="en-US" sz="1751">
                <a:solidFill>
                  <a:srgbClr val="272727"/>
                </a:solidFill>
                <a:latin typeface="Lovelace Text"/>
              </a:rPr>
              <a:t>Frontend of the project is hosted in netlify.com</a:t>
            </a:r>
          </a:p>
          <a:p>
            <a:pPr algn="just">
              <a:lnSpc>
                <a:spcPts val="1856"/>
              </a:lnSpc>
            </a:pPr>
          </a:p>
          <a:p>
            <a:pPr algn="just">
              <a:lnSpc>
                <a:spcPts val="1856"/>
              </a:lnSpc>
            </a:pPr>
          </a:p>
          <a:p>
            <a:pPr algn="just">
              <a:lnSpc>
                <a:spcPts val="1856"/>
              </a:lnSpc>
            </a:pPr>
          </a:p>
          <a:p>
            <a:pPr algn="just">
              <a:lnSpc>
                <a:spcPts val="1856"/>
              </a:lnSpc>
            </a:pPr>
            <a:r>
              <a:rPr lang="en-US" sz="1751">
                <a:solidFill>
                  <a:srgbClr val="272727"/>
                </a:solidFill>
                <a:latin typeface="Lovelace Text Bold"/>
              </a:rPr>
              <a:t>Backend</a:t>
            </a:r>
          </a:p>
          <a:p>
            <a:pPr algn="just">
              <a:lnSpc>
                <a:spcPts val="1856"/>
              </a:lnSpc>
            </a:pPr>
            <a:r>
              <a:rPr lang="en-US" sz="1751">
                <a:solidFill>
                  <a:srgbClr val="272727"/>
                </a:solidFill>
                <a:latin typeface="Lovelace Text"/>
              </a:rPr>
              <a:t>The projects backend is deployed in render.com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0"/>
            <a:ext cx="9753600" cy="7315200"/>
            <a:chOff x="0" y="0"/>
            <a:chExt cx="13004800" cy="9753600"/>
          </a:xfrm>
        </p:grpSpPr>
        <p:pic>
          <p:nvPicPr>
            <p:cNvPr name="Picture 3" id="3"/>
            <p:cNvPicPr>
              <a:picLocks noChangeAspect="true"/>
            </p:cNvPicPr>
            <p:nvPr/>
          </p:nvPicPr>
          <p:blipFill>
            <a:blip r:embed="rId2">
              <a:alphaModFix amt="32999"/>
            </a:blip>
            <a:srcRect l="5833" t="0" r="5833" b="0"/>
            <a:stretch>
              <a:fillRect/>
            </a:stretch>
          </p:blipFill>
          <p:spPr>
            <a:xfrm flipH="false" flipV="false">
              <a:off x="0" y="0"/>
              <a:ext cx="13004800" cy="9753600"/>
            </a:xfrm>
            <a:prstGeom prst="rect">
              <a:avLst/>
            </a:prstGeom>
          </p:spPr>
        </p:pic>
      </p:grpSp>
      <p:grpSp>
        <p:nvGrpSpPr>
          <p:cNvPr name="Group 4" id="4"/>
          <p:cNvGrpSpPr/>
          <p:nvPr/>
        </p:nvGrpSpPr>
        <p:grpSpPr>
          <a:xfrm rot="0">
            <a:off x="355144" y="680363"/>
            <a:ext cx="2700081" cy="479213"/>
            <a:chOff x="0" y="0"/>
            <a:chExt cx="6138514" cy="1089470"/>
          </a:xfrm>
        </p:grpSpPr>
        <p:sp>
          <p:nvSpPr>
            <p:cNvPr name="Freeform 5" id="5"/>
            <p:cNvSpPr/>
            <p:nvPr/>
          </p:nvSpPr>
          <p:spPr>
            <a:xfrm flipH="false" flipV="false" rot="0">
              <a:off x="0" y="0"/>
              <a:ext cx="6138514" cy="1089470"/>
            </a:xfrm>
            <a:custGeom>
              <a:avLst/>
              <a:gdLst/>
              <a:ahLst/>
              <a:cxnLst/>
              <a:rect r="r" b="b" t="t" l="l"/>
              <a:pathLst>
                <a:path h="1089470" w="6138514">
                  <a:moveTo>
                    <a:pt x="0" y="0"/>
                  </a:moveTo>
                  <a:lnTo>
                    <a:pt x="6138514" y="0"/>
                  </a:lnTo>
                  <a:lnTo>
                    <a:pt x="6138514" y="1089470"/>
                  </a:lnTo>
                  <a:lnTo>
                    <a:pt x="0" y="1089470"/>
                  </a:lnTo>
                  <a:close/>
                </a:path>
              </a:pathLst>
            </a:custGeom>
            <a:solidFill>
              <a:srgbClr val="F6F6E9"/>
            </a:solidFill>
          </p:spPr>
        </p:sp>
      </p:grpSp>
      <p:sp>
        <p:nvSpPr>
          <p:cNvPr name="TextBox 6" id="6"/>
          <p:cNvSpPr txBox="true"/>
          <p:nvPr/>
        </p:nvSpPr>
        <p:spPr>
          <a:xfrm rot="0">
            <a:off x="548640" y="677781"/>
            <a:ext cx="5794060" cy="551053"/>
          </a:xfrm>
          <a:prstGeom prst="rect">
            <a:avLst/>
          </a:prstGeom>
        </p:spPr>
        <p:txBody>
          <a:bodyPr anchor="t" rtlCol="false" tIns="0" lIns="0" bIns="0" rIns="0">
            <a:spAutoFit/>
          </a:bodyPr>
          <a:lstStyle/>
          <a:p>
            <a:pPr>
              <a:lnSpc>
                <a:spcPts val="3920"/>
              </a:lnSpc>
            </a:pPr>
            <a:r>
              <a:rPr lang="en-US" sz="4000">
                <a:solidFill>
                  <a:srgbClr val="272727"/>
                </a:solidFill>
                <a:latin typeface="The Seasons Bold"/>
              </a:rPr>
              <a:t>Features</a:t>
            </a:r>
          </a:p>
        </p:txBody>
      </p:sp>
      <p:grpSp>
        <p:nvGrpSpPr>
          <p:cNvPr name="Group 7" id="7"/>
          <p:cNvGrpSpPr/>
          <p:nvPr/>
        </p:nvGrpSpPr>
        <p:grpSpPr>
          <a:xfrm rot="-5400000">
            <a:off x="2006282" y="829058"/>
            <a:ext cx="5741036" cy="7007822"/>
            <a:chOff x="0" y="0"/>
            <a:chExt cx="7654714" cy="9343763"/>
          </a:xfrm>
        </p:grpSpPr>
        <p:sp>
          <p:nvSpPr>
            <p:cNvPr name="Freeform 8" id="8"/>
            <p:cNvSpPr/>
            <p:nvPr/>
          </p:nvSpPr>
          <p:spPr>
            <a:xfrm flipH="false" flipV="false" rot="0">
              <a:off x="0" y="0"/>
              <a:ext cx="7654714" cy="7612961"/>
            </a:xfrm>
            <a:custGeom>
              <a:avLst/>
              <a:gdLst/>
              <a:ahLst/>
              <a:cxnLst/>
              <a:rect r="r" b="b" t="t" l="l"/>
              <a:pathLst>
                <a:path h="7612961" w="7654714">
                  <a:moveTo>
                    <a:pt x="0" y="0"/>
                  </a:moveTo>
                  <a:lnTo>
                    <a:pt x="7654714" y="0"/>
                  </a:lnTo>
                  <a:lnTo>
                    <a:pt x="7654714" y="7612961"/>
                  </a:lnTo>
                  <a:lnTo>
                    <a:pt x="0" y="7612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0" y="5761033"/>
              <a:ext cx="7654714" cy="3582730"/>
            </a:xfrm>
            <a:custGeom>
              <a:avLst/>
              <a:gdLst/>
              <a:ahLst/>
              <a:cxnLst/>
              <a:rect r="r" b="b" t="t" l="l"/>
              <a:pathLst>
                <a:path h="3582730" w="7654714">
                  <a:moveTo>
                    <a:pt x="0" y="0"/>
                  </a:moveTo>
                  <a:lnTo>
                    <a:pt x="7654714" y="0"/>
                  </a:lnTo>
                  <a:lnTo>
                    <a:pt x="7654714" y="3582730"/>
                  </a:lnTo>
                  <a:lnTo>
                    <a:pt x="0" y="3582730"/>
                  </a:lnTo>
                  <a:lnTo>
                    <a:pt x="0" y="0"/>
                  </a:lnTo>
                  <a:close/>
                </a:path>
              </a:pathLst>
            </a:custGeom>
            <a:blipFill>
              <a:blip r:embed="rId3">
                <a:extLst>
                  <a:ext uri="{96DAC541-7B7A-43D3-8B79-37D633B846F1}">
                    <asvg:svgBlip xmlns:asvg="http://schemas.microsoft.com/office/drawing/2016/SVG/main" r:embed="rId4"/>
                  </a:ext>
                </a:extLst>
              </a:blip>
              <a:stretch>
                <a:fillRect l="0" t="0" r="0" b="-112490"/>
              </a:stretch>
            </a:blipFill>
          </p:spPr>
        </p:sp>
        <p:sp>
          <p:nvSpPr>
            <p:cNvPr name="TextBox 10" id="10"/>
            <p:cNvSpPr txBox="true"/>
            <p:nvPr/>
          </p:nvSpPr>
          <p:spPr>
            <a:xfrm rot="0">
              <a:off x="694470" y="4948281"/>
              <a:ext cx="2559138" cy="431331"/>
            </a:xfrm>
            <a:prstGeom prst="rect">
              <a:avLst/>
            </a:prstGeom>
          </p:spPr>
          <p:txBody>
            <a:bodyPr anchor="t" rtlCol="false" tIns="0" lIns="0" bIns="0" rIns="0">
              <a:spAutoFit/>
            </a:bodyPr>
            <a:lstStyle/>
            <a:p>
              <a:pPr algn="ctr">
                <a:lnSpc>
                  <a:spcPts val="2315"/>
                </a:lnSpc>
              </a:pPr>
            </a:p>
          </p:txBody>
        </p:sp>
      </p:grpSp>
      <p:sp>
        <p:nvSpPr>
          <p:cNvPr name="TextBox 11" id="11"/>
          <p:cNvSpPr txBox="true"/>
          <p:nvPr/>
        </p:nvSpPr>
        <p:spPr>
          <a:xfrm rot="0">
            <a:off x="2099490" y="2365028"/>
            <a:ext cx="1911472" cy="39835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Registration</a:t>
            </a:r>
          </a:p>
        </p:txBody>
      </p:sp>
      <p:sp>
        <p:nvSpPr>
          <p:cNvPr name="TextBox 12" id="12"/>
          <p:cNvSpPr txBox="true"/>
          <p:nvPr/>
        </p:nvSpPr>
        <p:spPr>
          <a:xfrm rot="0">
            <a:off x="4274484" y="3600450"/>
            <a:ext cx="1911472" cy="39835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Login</a:t>
            </a:r>
          </a:p>
        </p:txBody>
      </p:sp>
      <p:sp>
        <p:nvSpPr>
          <p:cNvPr name="TextBox 13" id="13"/>
          <p:cNvSpPr txBox="true"/>
          <p:nvPr/>
        </p:nvSpPr>
        <p:spPr>
          <a:xfrm rot="0">
            <a:off x="6342700" y="2139392"/>
            <a:ext cx="1911472" cy="119083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View Medicine List</a:t>
            </a:r>
          </a:p>
        </p:txBody>
      </p:sp>
      <p:sp>
        <p:nvSpPr>
          <p:cNvPr name="TextBox 14" id="14"/>
          <p:cNvSpPr txBox="true"/>
          <p:nvPr/>
        </p:nvSpPr>
        <p:spPr>
          <a:xfrm rot="0">
            <a:off x="2363012" y="4505791"/>
            <a:ext cx="1911472" cy="119083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Add Medicine to Cart</a:t>
            </a:r>
          </a:p>
        </p:txBody>
      </p:sp>
      <p:sp>
        <p:nvSpPr>
          <p:cNvPr name="TextBox 15" id="15"/>
          <p:cNvSpPr txBox="true"/>
          <p:nvPr/>
        </p:nvSpPr>
        <p:spPr>
          <a:xfrm rot="0">
            <a:off x="4274484" y="5639478"/>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Admin Dashboard</a:t>
            </a:r>
          </a:p>
        </p:txBody>
      </p:sp>
      <p:sp>
        <p:nvSpPr>
          <p:cNvPr name="TextBox 16" id="16"/>
          <p:cNvSpPr txBox="true"/>
          <p:nvPr/>
        </p:nvSpPr>
        <p:spPr>
          <a:xfrm rot="0">
            <a:off x="6469239" y="4335188"/>
            <a:ext cx="1911472" cy="794597"/>
          </a:xfrm>
          <a:prstGeom prst="rect">
            <a:avLst/>
          </a:prstGeom>
        </p:spPr>
        <p:txBody>
          <a:bodyPr anchor="t" rtlCol="false" tIns="0" lIns="0" bIns="0" rIns="0">
            <a:spAutoFit/>
          </a:bodyPr>
          <a:lstStyle/>
          <a:p>
            <a:pPr algn="ctr">
              <a:lnSpc>
                <a:spcPts val="3033"/>
              </a:lnSpc>
              <a:spcBef>
                <a:spcPct val="0"/>
              </a:spcBef>
            </a:pPr>
            <a:r>
              <a:rPr lang="en-US" sz="2166">
                <a:solidFill>
                  <a:srgbClr val="272727"/>
                </a:solidFill>
                <a:latin typeface="Lovelace Text Bold"/>
              </a:rPr>
              <a:t>Pharmacy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DAF1jmArYYs</dc:identifier>
  <dcterms:modified xsi:type="dcterms:W3CDTF">2011-08-01T06:04:30Z</dcterms:modified>
  <cp:revision>1</cp:revision>
  <dc:title>Final Presentation</dc:title>
</cp:coreProperties>
</file>