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ACBC2-FC1A-4AE7-989C-041A56490FAF}" v="165" dt="2022-04-21T13:40:21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CA8F-27A4-4DD7-8DE3-D849461A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9011A-7979-45D8-8817-EB80026C6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9683-FA5E-4E80-9238-0040BD26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BB4-288F-4BBD-891E-28CC622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E35-96B5-4F9A-96C7-0B85F953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E483-6956-44C0-AFEF-88A05323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01F0-91D7-4FC3-8BE9-D6177D46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C658-21BB-419C-9D88-5C553595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87D7-A36D-49C3-ADB4-B5AAAE82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CBEE-CF0B-4574-812D-236865F5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3CE77-24CA-4261-A064-4E4EE209F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4ABAF-1095-49DA-8114-5C4889188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2427-F389-46D9-8F7B-45E8F3C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1143-C38F-4143-935B-C363A345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50D4-16AA-444A-AD96-DE01AF9D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A02B-3928-4F5A-9EEA-B2C9F3F7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5D61-3DB6-4B24-B057-EBB37D63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35F0-1012-4C02-8F33-7EF930CB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04F8-0D81-4E60-97B0-CF666064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833C-5968-4BE0-8DCC-F8FFB692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947F-2CCE-4508-900E-4AB03E44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33E3-019E-4445-9E31-76D99CD4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24D4-EEB2-4EA6-A7FB-945E8C89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63A3-0B8A-4DB1-B019-A0FE3D0A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21B5-4B0B-4DDC-9FDD-6ECE1FFA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869F-F02B-4A7C-89E2-4A5AF3D1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35C8-284F-4496-8FEB-5E9F891C4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4D203-4326-423B-AA63-E86A5D6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3643-D460-4F6A-ACE2-87370B1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F4BE-12B0-4B45-94E8-E4CB377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1FE6-CFB1-4F0F-A330-497F429E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C9E4-853F-4CF0-A925-765D0ADE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60F1-1F6E-4824-A5E9-FD04EB29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BF618-B88A-46E8-96F1-EB4BB6C2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768FA-9A4C-40BB-BC00-9775B673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F88C0-7662-4AC1-B7E4-3B99FC4B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7C9C-0B7C-4E1C-BB26-857A4C84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BFE0D-1A86-4E51-9E03-3EEA3755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B962-2ABF-434D-A7CD-4198DC5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ABF0-0F06-4F7A-9AA3-BF8A840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BD0C-3410-42E4-9998-E716F06B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691A2-51D8-497A-9B4F-C27D249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13952-F7EA-4F1D-8BDD-8F7E6029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350B0-228A-4702-A69E-2EB0F08D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FC4D8-E722-4BA9-B578-DDA47FF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3A5DA-DC8E-49E8-A7AB-7D94CA9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2F35-787C-41B2-8C2C-5939877F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9EA6-7258-423F-B6F4-03DDD39F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0AB4-BE8A-4D72-A9A5-BAEE11EA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3348-0403-4B98-AFB5-3FBF18B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E6CCE-8C4D-41A8-8C56-0D82DC4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371D-20D0-469B-9739-96D97678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354E-41D6-4CD8-A51A-2AB7C662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BFB38-0AA8-48FA-8708-E939E3564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A5DB-227E-4A4C-9C93-0840D517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2EDB-736B-4B20-A738-7EED8BFE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612F-2CFB-44A4-BD5A-BF9FB89A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ADC7-6CE3-465D-B88D-86334A75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A0847-8C16-4179-98BC-D0597FF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C274-7992-491F-9FC4-91E5EE23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3B8A-842F-467F-A3BC-31109CB1A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4405-2283-479F-AF2F-2F5E702818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61C1-5351-480D-AFFC-186116DCE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CB0B-0FFC-413C-AB78-F56474B8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14B-6CF5-4247-B320-3F0FF6E19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 of distance to SPL on various keyboard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F5103-1AE6-4D10-AB5A-F9EB35EC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Chinnakrit</a:t>
            </a:r>
            <a:r>
              <a:rPr lang="en-US" dirty="0"/>
              <a:t> </a:t>
            </a:r>
            <a:r>
              <a:rPr lang="en-US" dirty="0" err="1"/>
              <a:t>Kritsanayunyong</a:t>
            </a:r>
            <a:r>
              <a:rPr lang="en-US" dirty="0"/>
              <a:t> 6131744121</a:t>
            </a:r>
          </a:p>
          <a:p>
            <a:r>
              <a:rPr lang="en-US" dirty="0"/>
              <a:t>Dit Dejphachon 6131765321</a:t>
            </a:r>
          </a:p>
        </p:txBody>
      </p:sp>
    </p:spTree>
    <p:extLst>
      <p:ext uri="{BB962C8B-B14F-4D97-AF65-F5344CB8AC3E}">
        <p14:creationId xmlns:p14="http://schemas.microsoft.com/office/powerpoint/2010/main" val="13182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FC7-4FE8-4776-B050-8C301AE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9CBB-E5EC-4FB5-8654-204A712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Nowadays, mechanical keyboards have become the go-to keyboard for many people and have replaced the old membrane keyboard.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However, one of the main quirks of mechanical keyboards is the noise generated from the switch unlike that of membrane keyboards.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it is important to determine the difference in noises generated from these two keyboard types.</a:t>
            </a:r>
          </a:p>
        </p:txBody>
      </p:sp>
    </p:spTree>
    <p:extLst>
      <p:ext uri="{BB962C8B-B14F-4D97-AF65-F5344CB8AC3E}">
        <p14:creationId xmlns:p14="http://schemas.microsoft.com/office/powerpoint/2010/main" val="245888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FC7-4FE8-4776-B050-8C301AE0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8471005-7C53-4732-81C5-55849750B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237202"/>
                  </p:ext>
                </p:extLst>
              </p:nvPr>
            </p:nvGraphicFramePr>
            <p:xfrm>
              <a:off x="1247382" y="1996218"/>
              <a:ext cx="9697236" cy="28655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6385">
                      <a:extLst>
                        <a:ext uri="{9D8B030D-6E8A-4147-A177-3AD203B41FA5}">
                          <a16:colId xmlns:a16="http://schemas.microsoft.com/office/drawing/2014/main" val="1809095038"/>
                        </a:ext>
                      </a:extLst>
                    </a:gridCol>
                    <a:gridCol w="3416643">
                      <a:extLst>
                        <a:ext uri="{9D8B030D-6E8A-4147-A177-3AD203B41FA5}">
                          <a16:colId xmlns:a16="http://schemas.microsoft.com/office/drawing/2014/main" val="2297739656"/>
                        </a:ext>
                      </a:extLst>
                    </a:gridCol>
                    <a:gridCol w="3164208">
                      <a:extLst>
                        <a:ext uri="{9D8B030D-6E8A-4147-A177-3AD203B41FA5}">
                          <a16:colId xmlns:a16="http://schemas.microsoft.com/office/drawing/2014/main" val="1727453375"/>
                        </a:ext>
                      </a:extLst>
                    </a:gridCol>
                  </a:tblGrid>
                  <a:tr h="697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latin typeface="Cambria"/>
                            </a:rPr>
                            <a:t>Objective Statement 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b="1">
                              <a:latin typeface="Cambria"/>
                            </a:rPr>
                            <a:t>Objective Functional Form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Objective Graphical 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471085"/>
                      </a:ext>
                    </a:extLst>
                  </a:tr>
                  <a:tr h="2168233"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To observe the relationship between distance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)and SPL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𝑆𝑃𝐿</m:t>
                              </m:r>
                            </m:oMath>
                          </a14:m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) on various keyboard types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𝑆𝑃𝐿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−)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en-US" sz="1800" b="0" i="0" u="none" strike="noStrike" noProof="0" dirty="0">
                            <a:latin typeface="Calibri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279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8471005-7C53-4732-81C5-55849750B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237202"/>
                  </p:ext>
                </p:extLst>
              </p:nvPr>
            </p:nvGraphicFramePr>
            <p:xfrm>
              <a:off x="1247382" y="1996218"/>
              <a:ext cx="9697236" cy="28655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6385">
                      <a:extLst>
                        <a:ext uri="{9D8B030D-6E8A-4147-A177-3AD203B41FA5}">
                          <a16:colId xmlns:a16="http://schemas.microsoft.com/office/drawing/2014/main" val="1809095038"/>
                        </a:ext>
                      </a:extLst>
                    </a:gridCol>
                    <a:gridCol w="3416643">
                      <a:extLst>
                        <a:ext uri="{9D8B030D-6E8A-4147-A177-3AD203B41FA5}">
                          <a16:colId xmlns:a16="http://schemas.microsoft.com/office/drawing/2014/main" val="2297739656"/>
                        </a:ext>
                      </a:extLst>
                    </a:gridCol>
                    <a:gridCol w="3164208">
                      <a:extLst>
                        <a:ext uri="{9D8B030D-6E8A-4147-A177-3AD203B41FA5}">
                          <a16:colId xmlns:a16="http://schemas.microsoft.com/office/drawing/2014/main" val="1727453375"/>
                        </a:ext>
                      </a:extLst>
                    </a:gridCol>
                  </a:tblGrid>
                  <a:tr h="697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latin typeface="Cambria"/>
                            </a:rPr>
                            <a:t>Objective Statement 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b="1">
                              <a:latin typeface="Cambria"/>
                            </a:rPr>
                            <a:t>Objective Functional Form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Objective Graphical 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471085"/>
                      </a:ext>
                    </a:extLst>
                  </a:tr>
                  <a:tr h="2168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" t="-34270" r="-211328" b="-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444" t="-34270" r="-92870" b="-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2797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3BE7E-50B4-42AE-A792-8DED785BE3B7}"/>
              </a:ext>
            </a:extLst>
          </p:cNvPr>
          <p:cNvCxnSpPr/>
          <p:nvPr/>
        </p:nvCxnSpPr>
        <p:spPr>
          <a:xfrm flipV="1">
            <a:off x="8695266" y="3064934"/>
            <a:ext cx="0" cy="14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9419F3-AEDB-4349-BEB0-3644A6DAF619}"/>
              </a:ext>
            </a:extLst>
          </p:cNvPr>
          <p:cNvCxnSpPr>
            <a:cxnSpLocks/>
          </p:cNvCxnSpPr>
          <p:nvPr/>
        </p:nvCxnSpPr>
        <p:spPr>
          <a:xfrm>
            <a:off x="8492066" y="428413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D31C93-9490-4DBF-8EA8-FAE238F6B673}"/>
              </a:ext>
            </a:extLst>
          </p:cNvPr>
          <p:cNvSpPr/>
          <p:nvPr/>
        </p:nvSpPr>
        <p:spPr>
          <a:xfrm>
            <a:off x="8881533" y="3276600"/>
            <a:ext cx="1193800" cy="364067"/>
          </a:xfrm>
          <a:custGeom>
            <a:avLst/>
            <a:gdLst>
              <a:gd name="connsiteX0" fmla="*/ 0 w 1193800"/>
              <a:gd name="connsiteY0" fmla="*/ 0 h 364067"/>
              <a:gd name="connsiteX1" fmla="*/ 567267 w 1193800"/>
              <a:gd name="connsiteY1" fmla="*/ 245533 h 364067"/>
              <a:gd name="connsiteX2" fmla="*/ 1193800 w 1193800"/>
              <a:gd name="connsiteY2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364067">
                <a:moveTo>
                  <a:pt x="0" y="0"/>
                </a:moveTo>
                <a:cubicBezTo>
                  <a:pt x="184150" y="92427"/>
                  <a:pt x="368300" y="184855"/>
                  <a:pt x="567267" y="245533"/>
                </a:cubicBezTo>
                <a:cubicBezTo>
                  <a:pt x="766234" y="306211"/>
                  <a:pt x="1037167" y="345723"/>
                  <a:pt x="1193800" y="364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70174F-354D-476C-8A5D-4BC37E36BDE9}"/>
              </a:ext>
            </a:extLst>
          </p:cNvPr>
          <p:cNvSpPr/>
          <p:nvPr/>
        </p:nvSpPr>
        <p:spPr>
          <a:xfrm>
            <a:off x="8881533" y="3568700"/>
            <a:ext cx="1193800" cy="364067"/>
          </a:xfrm>
          <a:custGeom>
            <a:avLst/>
            <a:gdLst>
              <a:gd name="connsiteX0" fmla="*/ 0 w 1193800"/>
              <a:gd name="connsiteY0" fmla="*/ 0 h 364067"/>
              <a:gd name="connsiteX1" fmla="*/ 567267 w 1193800"/>
              <a:gd name="connsiteY1" fmla="*/ 245533 h 364067"/>
              <a:gd name="connsiteX2" fmla="*/ 1193800 w 1193800"/>
              <a:gd name="connsiteY2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364067">
                <a:moveTo>
                  <a:pt x="0" y="0"/>
                </a:moveTo>
                <a:cubicBezTo>
                  <a:pt x="184150" y="92427"/>
                  <a:pt x="368300" y="184855"/>
                  <a:pt x="567267" y="245533"/>
                </a:cubicBezTo>
                <a:cubicBezTo>
                  <a:pt x="766234" y="306211"/>
                  <a:pt x="1037167" y="345723"/>
                  <a:pt x="1193800" y="36406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305704-0BDB-430F-BE4E-36E27F4CE045}"/>
                  </a:ext>
                </a:extLst>
              </p:cNvPr>
              <p:cNvSpPr txBox="1"/>
              <p:nvPr/>
            </p:nvSpPr>
            <p:spPr>
              <a:xfrm>
                <a:off x="8102602" y="3495133"/>
                <a:ext cx="499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𝑆𝑃𝐿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305704-0BDB-430F-BE4E-36E27F4C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2" y="3495133"/>
                <a:ext cx="4995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565A2C-D2DD-49E6-A345-C85FF52669C4}"/>
                  </a:ext>
                </a:extLst>
              </p:cNvPr>
              <p:cNvSpPr txBox="1"/>
              <p:nvPr/>
            </p:nvSpPr>
            <p:spPr>
              <a:xfrm>
                <a:off x="9182101" y="4327725"/>
                <a:ext cx="499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565A2C-D2DD-49E6-A345-C85FF52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1" y="4327725"/>
                <a:ext cx="4995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E7C2E3-B71B-4F95-9713-4CF72E436149}"/>
                  </a:ext>
                </a:extLst>
              </p:cNvPr>
              <p:cNvSpPr txBox="1"/>
              <p:nvPr/>
            </p:nvSpPr>
            <p:spPr>
              <a:xfrm>
                <a:off x="9918700" y="3194679"/>
                <a:ext cx="681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E7C2E3-B71B-4F95-9713-4CF72E43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0" y="3194679"/>
                <a:ext cx="6815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0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FC7-4FE8-4776-B050-8C301AE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Conditions and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2EEB-5FD3-41FE-B58B-F89E6A65F6B0}"/>
              </a:ext>
            </a:extLst>
          </p:cNvPr>
          <p:cNvSpPr txBox="1"/>
          <p:nvPr/>
        </p:nvSpPr>
        <p:spPr>
          <a:xfrm>
            <a:off x="0" y="1572334"/>
            <a:ext cx="65870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85725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Experimental Condition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74320" indent="85725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recording application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(Android’s Spectrum Analyzer running on Huawei mate      10 Pro)</a:t>
            </a:r>
          </a:p>
          <a:p>
            <a:pPr lvl="2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 types: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membrane (Lenovo Legion 5 2021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built-in keyboard) and mechanical (Corsair k70 red switch)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74320" indent="85725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57049-2A6E-4393-AEB1-3013FCCD7252}"/>
                  </a:ext>
                </a:extLst>
              </p:cNvPr>
              <p:cNvSpPr txBox="1"/>
              <p:nvPr/>
            </p:nvSpPr>
            <p:spPr>
              <a:xfrm>
                <a:off x="5815697" y="1572334"/>
                <a:ext cx="60987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4320" indent="85725"/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Experimental Scope 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  <a:p>
                <a:pPr marL="274320" indent="85725"/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  <a:p>
                <a:pPr marL="1143000" lvl="2" indent="-22860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𝑐𝑚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57049-2A6E-4393-AEB1-3013FCCD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97" y="1572334"/>
                <a:ext cx="6098720" cy="1200329"/>
              </a:xfrm>
              <a:prstGeom prst="rect">
                <a:avLst/>
              </a:prstGeom>
              <a:blipFill>
                <a:blip r:embed="rId2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1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FC7-4FE8-4776-B050-8C301AE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Principle and Setup</a:t>
            </a:r>
          </a:p>
        </p:txBody>
      </p:sp>
      <p:pic>
        <p:nvPicPr>
          <p:cNvPr id="1026" name="Picture 2" descr="Magic Keyboard พร้อม Touch ID สำหรับ Mac รุ่นที่มี Apple Silicon - ไทย -  Apple (TH)">
            <a:extLst>
              <a:ext uri="{FF2B5EF4-FFF2-40B4-BE49-F238E27FC236}">
                <a16:creationId xmlns:a16="http://schemas.microsoft.com/office/drawing/2014/main" id="{CEFAC9D9-A316-47D2-9F98-4A497281D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0" b="43973"/>
          <a:stretch/>
        </p:blipFill>
        <p:spPr bwMode="auto">
          <a:xfrm>
            <a:off x="2667000" y="4568153"/>
            <a:ext cx="6858000" cy="8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BCCF18-711C-471E-B885-805282757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0" t="9427" r="29394" b="10034"/>
          <a:stretch/>
        </p:blipFill>
        <p:spPr>
          <a:xfrm>
            <a:off x="5795818" y="2406917"/>
            <a:ext cx="600363" cy="11543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D94FF-6F9D-4924-A6FD-2E6C8063F1AF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6096000" y="3561313"/>
            <a:ext cx="0" cy="1006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B02944-D147-419F-B620-ABF2D6E644F6}"/>
                  </a:ext>
                </a:extLst>
              </p:cNvPr>
              <p:cNvSpPr txBox="1"/>
              <p:nvPr/>
            </p:nvSpPr>
            <p:spPr>
              <a:xfrm>
                <a:off x="6095999" y="3910844"/>
                <a:ext cx="499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B02944-D147-419F-B620-ABF2D6E64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910844"/>
                <a:ext cx="4995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FCAED1-0ECC-4DF9-A9E6-3E0A67CC0BF0}"/>
              </a:ext>
            </a:extLst>
          </p:cNvPr>
          <p:cNvSpPr txBox="1"/>
          <p:nvPr/>
        </p:nvSpPr>
        <p:spPr>
          <a:xfrm>
            <a:off x="5503332" y="5249669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A6380-E37E-4EC7-8CE5-B746207E5184}"/>
                  </a:ext>
                </a:extLst>
              </p:cNvPr>
              <p:cNvSpPr txBox="1"/>
              <p:nvPr/>
            </p:nvSpPr>
            <p:spPr>
              <a:xfrm>
                <a:off x="4425755" y="1734219"/>
                <a:ext cx="3340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Android’s Spectrum Analyzer (determine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𝑆𝑃𝐿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A6380-E37E-4EC7-8CE5-B746207E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55" y="1734219"/>
                <a:ext cx="3340486" cy="646331"/>
              </a:xfrm>
              <a:prstGeom prst="rect">
                <a:avLst/>
              </a:prstGeom>
              <a:blipFill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TandyPro® Centering Ruler - 12&quot; — Tandy Leather Canada">
            <a:extLst>
              <a:ext uri="{FF2B5EF4-FFF2-40B4-BE49-F238E27FC236}">
                <a16:creationId xmlns:a16="http://schemas.microsoft.com/office/drawing/2014/main" id="{DBDF0ABF-4BA4-4D71-B1B9-9B4E5C755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3" t="1848" r="42149" b="1846"/>
          <a:stretch/>
        </p:blipFill>
        <p:spPr bwMode="auto">
          <a:xfrm>
            <a:off x="5471389" y="3575381"/>
            <a:ext cx="216286" cy="10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BCC52-A1A4-4894-9E84-47F7B6348B74}"/>
                  </a:ext>
                </a:extLst>
              </p:cNvPr>
              <p:cNvSpPr txBox="1"/>
              <p:nvPr/>
            </p:nvSpPr>
            <p:spPr>
              <a:xfrm>
                <a:off x="2924458" y="3910844"/>
                <a:ext cx="3340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Ruler (vary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BCC52-A1A4-4894-9E84-47F7B634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58" y="3910844"/>
                <a:ext cx="334048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84A-05A3-4A57-A73F-81AF47C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3600F-D9A6-4493-AAA7-6484F8C5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1598988"/>
            <a:ext cx="7803556" cy="4523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73231-779E-4D55-9326-6BB78E42E300}"/>
              </a:ext>
            </a:extLst>
          </p:cNvPr>
          <p:cNvSpPr/>
          <p:nvPr/>
        </p:nvSpPr>
        <p:spPr>
          <a:xfrm>
            <a:off x="3073400" y="1690688"/>
            <a:ext cx="6239933" cy="30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>
                <a:solidFill>
                  <a:schemeClr val="tx1"/>
                </a:solidFill>
              </a:rPr>
              <a:t>Distance of sound source vs SPL under different keyboards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127EE-FDFF-4692-B035-92C70F0556D7}"/>
              </a:ext>
            </a:extLst>
          </p:cNvPr>
          <p:cNvSpPr/>
          <p:nvPr/>
        </p:nvSpPr>
        <p:spPr>
          <a:xfrm>
            <a:off x="8542867" y="3920067"/>
            <a:ext cx="1337733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84A-05A3-4A57-A73F-81AF47C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3A7122-0040-4E67-BD8D-D3F35FD4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measuring application ‘Spectrum Analyzer’ has significant amount of noises which could be from the environment and the hardware device.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noises greatly affect the measurement.</a:t>
            </a:r>
          </a:p>
        </p:txBody>
      </p:sp>
    </p:spTree>
    <p:extLst>
      <p:ext uri="{BB962C8B-B14F-4D97-AF65-F5344CB8AC3E}">
        <p14:creationId xmlns:p14="http://schemas.microsoft.com/office/powerpoint/2010/main" val="33552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84A-05A3-4A57-A73F-81AF47C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A88C6-A09E-4C42-A916-77E670C3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relationship between distance to SPL is inversely proportional.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Moreover, the type of keyboard also has an effect on SPL.</a:t>
            </a:r>
          </a:p>
        </p:txBody>
      </p:sp>
    </p:spTree>
    <p:extLst>
      <p:ext uri="{BB962C8B-B14F-4D97-AF65-F5344CB8AC3E}">
        <p14:creationId xmlns:p14="http://schemas.microsoft.com/office/powerpoint/2010/main" val="392286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DFE60CBCBA14C8C7ABD7272B26A05" ma:contentTypeVersion="11" ma:contentTypeDescription="Create a new document." ma:contentTypeScope="" ma:versionID="42ac93d7e7f4eaf07d30452c5584b8a3">
  <xsd:schema xmlns:xsd="http://www.w3.org/2001/XMLSchema" xmlns:xs="http://www.w3.org/2001/XMLSchema" xmlns:p="http://schemas.microsoft.com/office/2006/metadata/properties" xmlns:ns3="66ad0931-fb76-4a0d-bb6d-3ec2b6e47a24" xmlns:ns4="b4a1d702-2738-4ce8-a2f8-62dee2ed2e2f" targetNamespace="http://schemas.microsoft.com/office/2006/metadata/properties" ma:root="true" ma:fieldsID="64be1578209906884cb4f42bd7f8be56" ns3:_="" ns4:_="">
    <xsd:import namespace="66ad0931-fb76-4a0d-bb6d-3ec2b6e47a24"/>
    <xsd:import namespace="b4a1d702-2738-4ce8-a2f8-62dee2ed2e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d0931-fb76-4a0d-bb6d-3ec2b6e47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1d702-2738-4ce8-a2f8-62dee2ed2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011D0-5400-47BC-AED8-2CCBD31379F1}">
  <ds:schemaRefs>
    <ds:schemaRef ds:uri="http://purl.org/dc/terms/"/>
    <ds:schemaRef ds:uri="b4a1d702-2738-4ce8-a2f8-62dee2ed2e2f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6ad0931-fb76-4a0d-bb6d-3ec2b6e47a2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305012-4881-4922-ACA8-5236FFC13B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D8DF6-C310-4B19-8794-C4B98BEA5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d0931-fb76-4a0d-bb6d-3ec2b6e47a24"/>
    <ds:schemaRef ds:uri="b4a1d702-2738-4ce8-a2f8-62dee2ed2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265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The effect of distance to SPL on various keyboard types</vt:lpstr>
      <vt:lpstr>Motivation</vt:lpstr>
      <vt:lpstr>Objective</vt:lpstr>
      <vt:lpstr>Experimental Conditions and Scope</vt:lpstr>
      <vt:lpstr>Experimental Principle and Setup</vt:lpstr>
      <vt:lpstr>Result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keyboard types to SPL under various distance</dc:title>
  <dc:creator>Dit Dejphachon</dc:creator>
  <cp:lastModifiedBy>Dit Dejphachon</cp:lastModifiedBy>
  <cp:revision>2</cp:revision>
  <dcterms:created xsi:type="dcterms:W3CDTF">2022-04-20T15:58:43Z</dcterms:created>
  <dcterms:modified xsi:type="dcterms:W3CDTF">2022-04-21T13:49:11Z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0x010100796DFE60CBCBA14C8C7ABD7272B26A05</vt:lpwstr>
  </property>
</Properties>
</file>