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43891200" cy="3291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12" userDrawn="1">
          <p15:clr>
            <a:srgbClr val="A4A3A4"/>
          </p15:clr>
        </p15:guide>
        <p15:guide id="2" pos="696" userDrawn="1">
          <p15:clr>
            <a:srgbClr val="A4A3A4"/>
          </p15:clr>
        </p15:guide>
        <p15:guide id="3" orient="horz" pos="3768" userDrawn="1">
          <p15:clr>
            <a:srgbClr val="A4A3A4"/>
          </p15:clr>
        </p15:guide>
        <p15:guide id="4" orient="horz" pos="2760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26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661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5" d="100"/>
          <a:sy n="15" d="100"/>
        </p:scale>
        <p:origin x="1148" y="100"/>
      </p:cViewPr>
      <p:guideLst>
        <p:guide orient="horz" pos="20112"/>
        <p:guide pos="696"/>
        <p:guide orient="horz" pos="3768"/>
        <p:guide orient="horz" pos="2760"/>
        <p:guide orient="horz" pos="936"/>
        <p:guide pos="26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5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4316-6B89-4B39-98F8-D0219476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045AA-44B4-4001-867A-05E3E07BC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7EA8-EFA8-406D-A8C2-5596B91A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79EB-18C9-42E3-BDAC-9D66422E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BD45-69D5-4F42-AACC-07067660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6F3-195D-4425-81DB-D8DB1570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57E4-3E47-492A-AD0C-BA8809F9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EE4A-C714-452A-808D-04CA5781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EF46-2533-4FE5-83ED-6734FD43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ACE9-B7E8-4667-ADAA-D56DE91D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274-E2A8-405D-95DF-8314CEF6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0766-ABD1-4B07-8CEE-3970E8B3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215C-E806-469E-95F9-77DCB7C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0B29-3B94-4B8B-93FE-E96BC5A8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FF8D-673C-43BE-9A97-FE915614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9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DD00-0914-4525-99CB-0D649ADB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DA41-DB6F-46D3-BA94-7376D70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838" y="8763000"/>
            <a:ext cx="18851562" cy="20886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52F8-8251-4831-86B1-70100CBE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21800" y="8763000"/>
            <a:ext cx="18851563" cy="20886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86F7-8ED0-44AE-8B5F-8F33938C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F72F-3D0C-4025-802E-CA70787C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72-EFE6-4E5A-B901-4CE52D52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B8F4-F9DE-429B-9713-FB241467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2B05-61BC-40DA-8A7C-94C75AE9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F1A86-CF74-4D90-ACC3-7E3B3FD4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AE88B-0698-4978-B601-6F538B0CF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DF9E3-C114-4534-BA59-63503D71F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214E2-8BA6-4CAB-8000-1CD9F8F1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25A13-1900-4263-A795-11581A8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246A8-0E9E-49D5-B4DE-C01889B1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8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97A0-856F-4D51-9F0C-BD65795D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41773-AE13-4373-ADA0-A5635992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70A09-32AC-4E1C-868E-D32180AC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9AB1B-57B2-4393-94D2-BA0C4D8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23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0157-32F2-4D4B-A783-41C4106B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C7281-0DE2-466E-9C78-B6B303E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1E75-E23F-43F4-86DE-45CDD791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45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1935-9949-4032-8DE9-50441136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C679-A2F9-4B9A-B1D3-1C663BDF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AA55A-D508-4053-B124-51769D85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EE85E-8266-417B-A7FE-5B4053E7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E7965-3B47-4369-B924-A369FAB7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DB05-7C3A-47A7-A9E7-1ACE50FE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DA29-7363-40B1-A42F-8E67DBF6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5643B-B151-4A4E-9AD7-98751615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6AFE-7BE8-442B-A4C5-3D96BDD6C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7D220-2396-4642-8D10-588799FD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441CB-05AD-4F32-B153-DB4936A5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7D0BE-3381-40DC-9791-CC3E11E9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3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67EE-88F1-4522-8763-F8940D89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17D19-8994-4332-95A6-9BB884E5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02A8-B9B3-4B32-BDC1-B3CB184A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006C-812A-466A-9D58-9736185C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07B2-96D4-4DE9-BC68-B0C3A49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12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7A3F3-1D83-4EE8-9D01-35D47A94C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10275" y="1752600"/>
            <a:ext cx="9463088" cy="2789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ACA83-9A9E-464D-B381-4E700D93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838" y="1752600"/>
            <a:ext cx="28240037" cy="2789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3539-D00D-4ED8-8A53-18105C88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7F3D-8CE5-4FBC-A8CE-EB4420F9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51D3-2755-4221-8FD4-D986314F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3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2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57B5-97E0-4B6B-A869-3D5394203A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3E61-FF8A-4976-BC20-71A31FD6FE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C4C41-7406-48E8-B0A4-542798104EA2}"/>
              </a:ext>
            </a:extLst>
          </p:cNvPr>
          <p:cNvSpPr/>
          <p:nvPr userDrawn="1"/>
        </p:nvSpPr>
        <p:spPr>
          <a:xfrm>
            <a:off x="6653" y="-426336"/>
            <a:ext cx="43891200" cy="5744712"/>
          </a:xfrm>
          <a:prstGeom prst="rect">
            <a:avLst/>
          </a:prstGeom>
          <a:solidFill>
            <a:srgbClr val="0F36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79C339F-3E6D-4571-90C8-AD64694C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78"/>
          <a:stretch/>
        </p:blipFill>
        <p:spPr>
          <a:xfrm>
            <a:off x="38410052" y="1353936"/>
            <a:ext cx="5772097" cy="30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DDE2-AB3E-48B3-8F30-E22F6D74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7408-6B3D-400E-98A8-40D2D2FA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4AC0-477F-4485-BCE8-1F2BB7149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AA83-2B94-4F7F-9131-39C0BAF65EB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21EB-700B-4B05-ACBC-24D0D735B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4C41-CF1A-41CF-8CC8-983A5D37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8FE2-5736-4695-B8C4-52CF9B5BC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959D68-892F-49AA-9C36-5C5707FCC29F}"/>
              </a:ext>
            </a:extLst>
          </p:cNvPr>
          <p:cNvSpPr txBox="1"/>
          <p:nvPr/>
        </p:nvSpPr>
        <p:spPr>
          <a:xfrm>
            <a:off x="1186467" y="766007"/>
            <a:ext cx="366780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Cybersphere: An Educational VR Cybersecurity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3E3B8-FC94-48C1-963B-60C04B8090B3}"/>
              </a:ext>
            </a:extLst>
          </p:cNvPr>
          <p:cNvSpPr txBox="1"/>
          <p:nvPr/>
        </p:nvSpPr>
        <p:spPr>
          <a:xfrm>
            <a:off x="1186467" y="3969205"/>
            <a:ext cx="2194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Computing, University of North Florida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55967-CA50-47E8-87AC-E68E34DC4BB4}"/>
              </a:ext>
            </a:extLst>
          </p:cNvPr>
          <p:cNvSpPr txBox="1"/>
          <p:nvPr/>
        </p:nvSpPr>
        <p:spPr>
          <a:xfrm>
            <a:off x="1144907" y="5720259"/>
            <a:ext cx="9079748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FE95C-B9C3-4754-AF5B-AB454505D3E5}"/>
              </a:ext>
            </a:extLst>
          </p:cNvPr>
          <p:cNvSpPr txBox="1"/>
          <p:nvPr/>
        </p:nvSpPr>
        <p:spPr>
          <a:xfrm>
            <a:off x="1141578" y="8151829"/>
            <a:ext cx="97536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Cybersecurity education often relies on outdated, theory-heavy methods that lack practical experience. Students miss opportunities to practice dynamic attacks or defenses in realistic environments, leaving them unprepared for the workforce and increasing organizational vulnerabilities.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CAA18-3545-4540-8AC6-EC103E09F823}"/>
              </a:ext>
            </a:extLst>
          </p:cNvPr>
          <p:cNvSpPr txBox="1"/>
          <p:nvPr/>
        </p:nvSpPr>
        <p:spPr>
          <a:xfrm>
            <a:off x="33058624" y="20331784"/>
            <a:ext cx="989546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cyber threats continue to evolve, it is essential to train professionals in malware analysis and forensic techniques. The next phase of Cybersphere’s development will introduce a </a:t>
            </a:r>
            <a:r>
              <a:rPr kumimoji="0" lang="en-US" sz="4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Malware Analysis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Module, allowing users to: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Investigate malware-infected files in a VR forensic lab.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digital forensic tools to uncover hidden data and analyze malicious code.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3E8334-F61D-4499-A912-25A6FA3D7F16}"/>
              </a:ext>
            </a:extLst>
          </p:cNvPr>
          <p:cNvSpPr txBox="1"/>
          <p:nvPr/>
        </p:nvSpPr>
        <p:spPr>
          <a:xfrm>
            <a:off x="11546202" y="5720259"/>
            <a:ext cx="10128176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Techniques &amp; Threats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207CF5-9E48-47A1-906F-E158CD78D9B3}"/>
              </a:ext>
            </a:extLst>
          </p:cNvPr>
          <p:cNvSpPr txBox="1"/>
          <p:nvPr/>
        </p:nvSpPr>
        <p:spPr>
          <a:xfrm>
            <a:off x="11786713" y="19049065"/>
            <a:ext cx="9895469" cy="1067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4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plays a crucial role in protecting sensitive data from unauthorized access.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one of the most common cyber threats, where attackers deceive users into revealing sensitive information through fraudulent emails, websites, or messages.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Cybersphere’s </a:t>
            </a:r>
            <a:r>
              <a:rPr kumimoji="0" lang="en-US" sz="4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Techniques &amp; Threats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module helps users: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Recognize the warning signs of phishing attacks through interactive scenarios.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Learn how attackers manipulate human psychology to steal credentials.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Apply decryption techniques to locate secure information.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184A39-6B39-4691-8685-DB4348C96774}"/>
              </a:ext>
            </a:extLst>
          </p:cNvPr>
          <p:cNvSpPr txBox="1"/>
          <p:nvPr/>
        </p:nvSpPr>
        <p:spPr>
          <a:xfrm>
            <a:off x="22263034" y="19333050"/>
            <a:ext cx="9895469" cy="1191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Incident response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(IR) is a critical aspect of cybersecurity, involving the identification, containment, and mitigation of security incidents. Without proper training, professionals may struggle to respond effectively under pressure.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Cybersphere’s </a:t>
            </a:r>
            <a:r>
              <a:rPr kumimoji="0" lang="en-US" sz="4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Incident Response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module provides users with: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Scenario-Based Training: Users experience a live cyberattack, where they must follow structured IR procedures.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Interactive Escape Room Concept: A simulated cyber breach forces users to react quickly, analyzing threats and implementing defensive actions.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69335-3836-468D-A2A2-E136593C612E}"/>
              </a:ext>
            </a:extLst>
          </p:cNvPr>
          <p:cNvSpPr txBox="1"/>
          <p:nvPr/>
        </p:nvSpPr>
        <p:spPr>
          <a:xfrm>
            <a:off x="33058626" y="18057317"/>
            <a:ext cx="9895467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Future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87108-260C-57F4-097E-733536B2DE7A}"/>
              </a:ext>
            </a:extLst>
          </p:cNvPr>
          <p:cNvSpPr txBox="1"/>
          <p:nvPr/>
        </p:nvSpPr>
        <p:spPr>
          <a:xfrm>
            <a:off x="22198515" y="5733973"/>
            <a:ext cx="10128176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Incident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7E5C9-D3A0-4C85-B858-029D276A9A28}"/>
              </a:ext>
            </a:extLst>
          </p:cNvPr>
          <p:cNvSpPr txBox="1"/>
          <p:nvPr/>
        </p:nvSpPr>
        <p:spPr>
          <a:xfrm>
            <a:off x="33058624" y="19333050"/>
            <a:ext cx="8687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1" i="0" u="none" strike="noStrike" cap="none" spc="0" normalizeH="0" baseline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Malware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554F8-B29B-710B-1330-200B3FAD3E6D}"/>
              </a:ext>
            </a:extLst>
          </p:cNvPr>
          <p:cNvSpPr txBox="1"/>
          <p:nvPr/>
        </p:nvSpPr>
        <p:spPr>
          <a:xfrm>
            <a:off x="1141578" y="7101915"/>
            <a:ext cx="8687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Problem Statement: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FFD4FC-386D-E796-785A-7D1A53613F26}"/>
              </a:ext>
            </a:extLst>
          </p:cNvPr>
          <p:cNvSpPr txBox="1"/>
          <p:nvPr/>
        </p:nvSpPr>
        <p:spPr>
          <a:xfrm>
            <a:off x="1078884" y="14488154"/>
            <a:ext cx="9753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boost users' readiness for real-world challenges, improves knowledge retention through interactivity, and provide a scalable VR tool for practical education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B756D-C586-B7E8-0190-E2A0E7CB94E3}"/>
              </a:ext>
            </a:extLst>
          </p:cNvPr>
          <p:cNvSpPr txBox="1"/>
          <p:nvPr/>
        </p:nvSpPr>
        <p:spPr>
          <a:xfrm>
            <a:off x="1141578" y="13495345"/>
            <a:ext cx="8687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1" i="0" u="none" strike="noStrike" cap="none" spc="0" normalizeH="0" baseline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Goal: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76775B-69D4-AFE3-F48F-7A4247E93F29}"/>
              </a:ext>
            </a:extLst>
          </p:cNvPr>
          <p:cNvGrpSpPr/>
          <p:nvPr/>
        </p:nvGrpSpPr>
        <p:grpSpPr>
          <a:xfrm>
            <a:off x="685015" y="17575475"/>
            <a:ext cx="10925530" cy="13215704"/>
            <a:chOff x="32534393" y="5720259"/>
            <a:chExt cx="10925530" cy="132157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8C62DB-C419-4089-A9DF-9D68F4A82B58}"/>
                </a:ext>
              </a:extLst>
            </p:cNvPr>
            <p:cNvSpPr txBox="1"/>
            <p:nvPr/>
          </p:nvSpPr>
          <p:spPr>
            <a:xfrm>
              <a:off x="32534393" y="13303652"/>
              <a:ext cx="9729214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Cybersecurity Techniques &amp; Threats (Phishing &amp; Encryption).</a:t>
              </a:r>
            </a:p>
            <a:p>
              <a:pPr marL="571500" indent="-571500">
                <a:buFont typeface="Arial" panose="020B0604020202020204" pitchFamily="34" charset="0"/>
                <a:buChar char="•"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Incident Response (Simulated breach handling).</a:t>
              </a:r>
            </a:p>
            <a:p>
              <a:pPr marL="571500" indent="-571500">
                <a:buFont typeface="Arial" panose="020B0604020202020204" pitchFamily="34" charset="0"/>
                <a:buChar char="•"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Threat Analysis (Malware &amp; Digital Forensics).</a:t>
              </a:r>
            </a:p>
            <a:p>
              <a:pPr marL="571500" indent="-571500">
                <a:buFont typeface="Arial" panose="020B0604020202020204" pitchFamily="34" charset="0"/>
                <a:buChar char="•"/>
                <a:defRPr/>
              </a:pPr>
              <a:endPara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4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Target Audience</a:t>
              </a: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 Students, educators, and entry-level IT professionals.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C1451A-5DE4-4D13-AEF5-B48B55FA24A2}"/>
                </a:ext>
              </a:extLst>
            </p:cNvPr>
            <p:cNvSpPr txBox="1"/>
            <p:nvPr/>
          </p:nvSpPr>
          <p:spPr>
            <a:xfrm>
              <a:off x="32850828" y="5720259"/>
              <a:ext cx="9729215" cy="11079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What is Cybersphere?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F1AD69-5CB9-43CF-BB09-8803F16F5F13}"/>
                </a:ext>
              </a:extLst>
            </p:cNvPr>
            <p:cNvSpPr txBox="1"/>
            <p:nvPr/>
          </p:nvSpPr>
          <p:spPr>
            <a:xfrm>
              <a:off x="32850828" y="7251166"/>
              <a:ext cx="9729213" cy="5016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Cybersphere is an innovative VR-based cybersecurity training platform that offers interactive learning experiences in key areas of cybersecurity. Instead of relying on traditional textbook methods, it provides users with a realistic, engaging, and problem-solving approach to understanding cyber threats.</a:t>
              </a:r>
              <a:endParaRPr kumimoji="0" lang="en-US" sz="4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417E09-C95A-6826-EF68-62CFD999B794}"/>
                </a:ext>
              </a:extLst>
            </p:cNvPr>
            <p:cNvSpPr txBox="1"/>
            <p:nvPr/>
          </p:nvSpPr>
          <p:spPr>
            <a:xfrm>
              <a:off x="32876751" y="12472655"/>
              <a:ext cx="1058317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800" b="1" i="0" u="none" strike="noStrike" cap="none" spc="0" normalizeH="0" baseline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Key Modules: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852F80-4CDE-94A0-BE1A-17CEA3465DFE}"/>
              </a:ext>
            </a:extLst>
          </p:cNvPr>
          <p:cNvGrpSpPr/>
          <p:nvPr/>
        </p:nvGrpSpPr>
        <p:grpSpPr>
          <a:xfrm>
            <a:off x="32937651" y="5844585"/>
            <a:ext cx="12333352" cy="11811930"/>
            <a:chOff x="982648" y="18421179"/>
            <a:chExt cx="12333352" cy="118119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D0436C-714A-497F-87B1-A50F9E6BC511}"/>
                </a:ext>
              </a:extLst>
            </p:cNvPr>
            <p:cNvSpPr txBox="1"/>
            <p:nvPr/>
          </p:nvSpPr>
          <p:spPr>
            <a:xfrm>
              <a:off x="1118980" y="24259288"/>
              <a:ext cx="1219702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800" b="1" i="0" u="none" strike="noStrike" cap="none" spc="0" normalizeH="0" baseline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Development Process: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ACA2F6-E67F-42BB-809A-A145E3DC68CB}"/>
                </a:ext>
              </a:extLst>
            </p:cNvPr>
            <p:cNvSpPr txBox="1"/>
            <p:nvPr/>
          </p:nvSpPr>
          <p:spPr>
            <a:xfrm>
              <a:off x="982648" y="25216351"/>
              <a:ext cx="9774663" cy="5016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marR="0" lvl="0" indent="-5715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Concept Design – Created initial sketches and ideas for different training modules, focusing on real-world scenarios.</a:t>
              </a:r>
            </a:p>
            <a:p>
              <a:pPr marL="571500" marR="0" lvl="0" indent="-5715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Prototype Development – Built a functional prototype using Unity and the Oculus Quest 3, allowing users to interact with the virtual environment.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FCEB15-B458-2690-3A3E-AE0349CC7AEF}"/>
                </a:ext>
              </a:extLst>
            </p:cNvPr>
            <p:cNvSpPr txBox="1"/>
            <p:nvPr/>
          </p:nvSpPr>
          <p:spPr>
            <a:xfrm>
              <a:off x="1118980" y="22873224"/>
              <a:ext cx="10573972" cy="10156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Design &amp; Implementation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DAE5214-E004-77C7-D1BF-CD3BB87BF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2563" t="18964" r="43364" b="28356"/>
            <a:stretch/>
          </p:blipFill>
          <p:spPr>
            <a:xfrm>
              <a:off x="982648" y="18421179"/>
              <a:ext cx="4861300" cy="3995360"/>
            </a:xfrm>
            <a:prstGeom prst="rect">
              <a:avLst/>
            </a:prstGeom>
            <a:ln w="215900">
              <a:solidFill>
                <a:srgbClr val="0F366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C593632-8D95-CCAA-61D9-1C7606E98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58089" y="18421179"/>
              <a:ext cx="4906964" cy="3995928"/>
            </a:xfrm>
            <a:prstGeom prst="rect">
              <a:avLst/>
            </a:prstGeom>
            <a:ln w="215900">
              <a:solidFill>
                <a:srgbClr val="0F366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7EBFFC0-799C-693E-01BD-ED90E155D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466" y="7252028"/>
            <a:ext cx="9646418" cy="5486400"/>
          </a:xfrm>
          <a:prstGeom prst="rect">
            <a:avLst/>
          </a:prstGeom>
          <a:ln w="215900" cap="sq" cmpd="thickThin">
            <a:solidFill>
              <a:srgbClr val="0F3661"/>
            </a:solidFill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83DB88-B3D0-1FC1-746D-BAD01141C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" r="-142"/>
          <a:stretch/>
        </p:blipFill>
        <p:spPr>
          <a:xfrm>
            <a:off x="11835991" y="13019748"/>
            <a:ext cx="9646418" cy="5486400"/>
          </a:xfrm>
          <a:prstGeom prst="rect">
            <a:avLst/>
          </a:prstGeom>
          <a:ln w="215900" cap="sq" cmpd="thickThin">
            <a:solidFill>
              <a:srgbClr val="0F3661"/>
            </a:solidFill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07681-9DA2-25AB-6923-0C83321DC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57209" y="7272174"/>
            <a:ext cx="9507117" cy="5486400"/>
          </a:xfrm>
          <a:prstGeom prst="rect">
            <a:avLst/>
          </a:prstGeom>
          <a:ln w="215900" cap="sq" cmpd="thickThin">
            <a:solidFill>
              <a:srgbClr val="0F3661"/>
            </a:solidFill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BD861D-6338-6613-62CF-3FB2F8368C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4"/>
          <a:stretch/>
        </p:blipFill>
        <p:spPr>
          <a:xfrm>
            <a:off x="22457209" y="13039894"/>
            <a:ext cx="9490820" cy="5486400"/>
          </a:xfrm>
          <a:prstGeom prst="rect">
            <a:avLst/>
          </a:prstGeom>
          <a:ln w="215900" cap="sq">
            <a:solidFill>
              <a:srgbClr val="0F3661"/>
            </a:solidFill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6ACF55-E293-23A2-A938-22E056A4ED57}"/>
              </a:ext>
            </a:extLst>
          </p:cNvPr>
          <p:cNvSpPr txBox="1"/>
          <p:nvPr/>
        </p:nvSpPr>
        <p:spPr>
          <a:xfrm>
            <a:off x="1145589" y="2730353"/>
            <a:ext cx="90757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Taiwo AO Onitiju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487DB-7A6F-D302-90CB-3D54839064B6}"/>
              </a:ext>
            </a:extLst>
          </p:cNvPr>
          <p:cNvSpPr txBox="1"/>
          <p:nvPr/>
        </p:nvSpPr>
        <p:spPr>
          <a:xfrm>
            <a:off x="7949515" y="2957883"/>
            <a:ext cx="2194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of Science Student, Cybersecurity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4AF42-A28F-9388-D1F8-BF9E67CCAAE9}"/>
              </a:ext>
            </a:extLst>
          </p:cNvPr>
          <p:cNvSpPr txBox="1"/>
          <p:nvPr/>
        </p:nvSpPr>
        <p:spPr>
          <a:xfrm>
            <a:off x="21176919" y="3238184"/>
            <a:ext cx="1705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poster represents my extended work started in the Computing Practicum course taken in the Fall 2024 semester.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AAB3-1CB3-CCB4-2A44-5EF0874C43A7}"/>
              </a:ext>
            </a:extLst>
          </p:cNvPr>
          <p:cNvSpPr txBox="1"/>
          <p:nvPr/>
        </p:nvSpPr>
        <p:spPr>
          <a:xfrm>
            <a:off x="33098372" y="29221519"/>
            <a:ext cx="98710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Thang Pham &amp; Zoe Elliott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30C80-B9C4-213B-CEA9-56CC13DA3618}"/>
              </a:ext>
            </a:extLst>
          </p:cNvPr>
          <p:cNvSpPr txBox="1"/>
          <p:nvPr/>
        </p:nvSpPr>
        <p:spPr>
          <a:xfrm>
            <a:off x="33073983" y="28113523"/>
            <a:ext cx="9699405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Acknowledgments</a:t>
            </a:r>
          </a:p>
        </p:txBody>
      </p:sp>
    </p:spTree>
    <p:extLst>
      <p:ext uri="{BB962C8B-B14F-4D97-AF65-F5344CB8AC3E}">
        <p14:creationId xmlns:p14="http://schemas.microsoft.com/office/powerpoint/2010/main" val="137390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481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Mata, Rebeca</dc:creator>
  <cp:lastModifiedBy>Tai Oni</cp:lastModifiedBy>
  <cp:revision>26</cp:revision>
  <cp:lastPrinted>2025-04-08T17:44:36Z</cp:lastPrinted>
  <dcterms:created xsi:type="dcterms:W3CDTF">2022-06-29T15:24:58Z</dcterms:created>
  <dcterms:modified xsi:type="dcterms:W3CDTF">2025-04-11T20:41:40Z</dcterms:modified>
</cp:coreProperties>
</file>