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4"/>
  </p:notesMasterIdLst>
  <p:sldIdLst>
    <p:sldId id="256" r:id="rId2"/>
    <p:sldId id="279" r:id="rId3"/>
    <p:sldId id="280" r:id="rId4"/>
    <p:sldId id="260" r:id="rId5"/>
    <p:sldId id="282" r:id="rId6"/>
    <p:sldId id="262" r:id="rId7"/>
    <p:sldId id="263" r:id="rId8"/>
    <p:sldId id="264" r:id="rId9"/>
    <p:sldId id="266" r:id="rId10"/>
    <p:sldId id="267" r:id="rId11"/>
    <p:sldId id="268" r:id="rId12"/>
    <p:sldId id="270" r:id="rId13"/>
    <p:sldId id="335" r:id="rId14"/>
    <p:sldId id="271" r:id="rId15"/>
    <p:sldId id="272" r:id="rId16"/>
    <p:sldId id="336" r:id="rId17"/>
    <p:sldId id="273" r:id="rId18"/>
    <p:sldId id="337" r:id="rId19"/>
    <p:sldId id="283" r:id="rId20"/>
    <p:sldId id="275" r:id="rId21"/>
    <p:sldId id="326" r:id="rId22"/>
    <p:sldId id="327" r:id="rId23"/>
    <p:sldId id="328" r:id="rId24"/>
    <p:sldId id="333" r:id="rId25"/>
    <p:sldId id="325" r:id="rId26"/>
    <p:sldId id="343" r:id="rId27"/>
    <p:sldId id="301" r:id="rId28"/>
    <p:sldId id="302" r:id="rId29"/>
    <p:sldId id="303" r:id="rId30"/>
    <p:sldId id="304" r:id="rId31"/>
    <p:sldId id="305" r:id="rId32"/>
    <p:sldId id="306" r:id="rId33"/>
    <p:sldId id="307" r:id="rId34"/>
    <p:sldId id="309" r:id="rId35"/>
    <p:sldId id="331" r:id="rId36"/>
    <p:sldId id="341" r:id="rId37"/>
    <p:sldId id="308" r:id="rId38"/>
    <p:sldId id="339" r:id="rId39"/>
    <p:sldId id="340" r:id="rId40"/>
    <p:sldId id="310" r:id="rId41"/>
    <p:sldId id="312" r:id="rId42"/>
    <p:sldId id="314" r:id="rId43"/>
    <p:sldId id="317" r:id="rId44"/>
    <p:sldId id="315" r:id="rId45"/>
    <p:sldId id="319" r:id="rId46"/>
    <p:sldId id="320" r:id="rId47"/>
    <p:sldId id="321" r:id="rId48"/>
    <p:sldId id="322" r:id="rId49"/>
    <p:sldId id="324" r:id="rId50"/>
    <p:sldId id="329" r:id="rId51"/>
    <p:sldId id="276" r:id="rId52"/>
    <p:sldId id="281" r:id="rId53"/>
  </p:sldIdLst>
  <p:sldSz cx="12192000" cy="6858000"/>
  <p:notesSz cx="6858000" cy="9144000"/>
  <p:embeddedFontLst>
    <p:embeddedFont>
      <p:font typeface="Abadi" panose="020B0604020104020204" pitchFamily="34" charset="0"/>
      <p:regular r:id="rId55"/>
    </p:embeddedFont>
    <p:embeddedFont>
      <p:font typeface="Calibri" panose="020F0502020204030204" pitchFamily="34" charset="0"/>
      <p:regular r:id="rId56"/>
      <p:bold r:id="rId57"/>
      <p:italic r:id="rId58"/>
      <p:boldItalic r:id="rId59"/>
    </p:embeddedFont>
    <p:embeddedFont>
      <p:font typeface="Open Sans" panose="020B060603050402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hWt/T3Mi1nLK+E81IpTxPezezs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نمط ذو نسُق 2 - تميي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نمط متوسط 1 - تميي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نمط متوسط 2 - تميي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نمط فاتح 2 - تميي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00" autoAdjust="0"/>
    <p:restoredTop sz="93333" autoAdjust="0"/>
  </p:normalViewPr>
  <p:slideViewPr>
    <p:cSldViewPr snapToGrid="0">
      <p:cViewPr varScale="1">
        <p:scale>
          <a:sx n="89" d="100"/>
          <a:sy n="89" d="100"/>
        </p:scale>
        <p:origin x="634" y="86"/>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C921F2-AB67-4BB9-92BF-3ED40D8A3C2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AB714B4-DC48-4C34-A0BF-B9CA56F3AA08}">
      <dgm:prSet custT="1"/>
      <dgm:spPr/>
      <dgm:t>
        <a:bodyPr/>
        <a:lstStyle/>
        <a:p>
          <a:r>
            <a:rPr lang="en-US" sz="2400" b="0" i="0" u="none" strike="noStrike" kern="1200" cap="none" dirty="0">
              <a:solidFill>
                <a:schemeClr val="bg1"/>
              </a:solidFill>
              <a:latin typeface="Abadi" panose="020B0604020202020204" pitchFamily="34" charset="0"/>
              <a:ea typeface="Calibri"/>
              <a:cs typeface="+mj-cs"/>
              <a:sym typeface="Calibri"/>
            </a:rPr>
            <a:t>Pytho</a:t>
          </a:r>
          <a:r>
            <a:rPr lang="en-US" sz="2400" b="0" i="0" u="none" strike="noStrike" kern="1200" cap="none" dirty="0">
              <a:solidFill>
                <a:schemeClr val="bg1"/>
              </a:solidFill>
              <a:latin typeface="Abadi" panose="020B0604020202020204" pitchFamily="34" charset="0"/>
              <a:ea typeface="Calibri"/>
              <a:cs typeface="+mj-cs"/>
            </a:rPr>
            <a:t>n</a:t>
          </a:r>
        </a:p>
      </dgm:t>
    </dgm:pt>
    <dgm:pt modelId="{55CD1EE7-3574-4C80-8C17-5F38ED9DE721}" type="parTrans" cxnId="{A51B4667-8F5A-4AE5-AFB8-CAD664FE13F7}">
      <dgm:prSet/>
      <dgm:spPr/>
      <dgm:t>
        <a:bodyPr/>
        <a:lstStyle/>
        <a:p>
          <a:endParaRPr lang="en-US">
            <a:cs typeface="+mj-cs"/>
          </a:endParaRPr>
        </a:p>
      </dgm:t>
    </dgm:pt>
    <dgm:pt modelId="{A75361C8-56FB-42CB-AF29-2481E8486513}" type="sibTrans" cxnId="{A51B4667-8F5A-4AE5-AFB8-CAD664FE13F7}">
      <dgm:prSet/>
      <dgm:spPr/>
      <dgm:t>
        <a:bodyPr/>
        <a:lstStyle/>
        <a:p>
          <a:endParaRPr lang="en-US">
            <a:cs typeface="+mj-cs"/>
          </a:endParaRPr>
        </a:p>
      </dgm:t>
    </dgm:pt>
    <dgm:pt modelId="{4781A61D-E3FA-4C0D-ADFD-B17666FFC232}">
      <dgm:prSet custT="1"/>
      <dgm:spPr/>
      <dgm:t>
        <a:bodyPr/>
        <a:lstStyle/>
        <a:p>
          <a:r>
            <a:rPr lang="en-US" sz="2400" b="0" i="0" u="none" strike="noStrike" kern="1200" cap="none" dirty="0">
              <a:solidFill>
                <a:srgbClr val="FFFFFF"/>
              </a:solidFill>
              <a:latin typeface="Abadi" panose="020B0604020202020204" pitchFamily="34" charset="0"/>
              <a:ea typeface="Calibri"/>
              <a:cs typeface="+mj-cs"/>
            </a:rPr>
            <a:t>Web scraping</a:t>
          </a:r>
        </a:p>
      </dgm:t>
    </dgm:pt>
    <dgm:pt modelId="{B5720961-1F86-4384-AF4F-26A140E8E9D7}" type="parTrans" cxnId="{D0C0C583-5ED8-4FCE-8A1D-ADAE23617C09}">
      <dgm:prSet/>
      <dgm:spPr/>
      <dgm:t>
        <a:bodyPr/>
        <a:lstStyle/>
        <a:p>
          <a:endParaRPr lang="en-US">
            <a:cs typeface="+mj-cs"/>
          </a:endParaRPr>
        </a:p>
      </dgm:t>
    </dgm:pt>
    <dgm:pt modelId="{4E67E0B9-FC64-48D1-89E1-4FAE2A90C356}" type="sibTrans" cxnId="{D0C0C583-5ED8-4FCE-8A1D-ADAE23617C09}">
      <dgm:prSet/>
      <dgm:spPr/>
      <dgm:t>
        <a:bodyPr/>
        <a:lstStyle/>
        <a:p>
          <a:endParaRPr lang="en-US">
            <a:cs typeface="+mj-cs"/>
          </a:endParaRPr>
        </a:p>
      </dgm:t>
    </dgm:pt>
    <dgm:pt modelId="{D5FFFCDB-6F97-42EA-9CBA-7DEE5F5B5A50}">
      <dgm:prSet custT="1"/>
      <dgm:spPr/>
      <dgm:t>
        <a:bodyPr/>
        <a:lstStyle/>
        <a:p>
          <a:pPr marL="0" lvl="0" indent="0" algn="ctr" defTabSz="1066800">
            <a:lnSpc>
              <a:spcPct val="90000"/>
            </a:lnSpc>
            <a:spcBef>
              <a:spcPct val="0"/>
            </a:spcBef>
            <a:spcAft>
              <a:spcPct val="35000"/>
            </a:spcAft>
            <a:buNone/>
          </a:pPr>
          <a:r>
            <a:rPr lang="en-US" sz="2400" b="0" i="0" u="none" strike="noStrike" kern="1200" cap="none" dirty="0">
              <a:solidFill>
                <a:srgbClr val="FFFFFF"/>
              </a:solidFill>
              <a:latin typeface="Abadi" panose="020B0604020202020204" pitchFamily="34" charset="0"/>
              <a:ea typeface="Calibri"/>
              <a:cs typeface="+mj-cs"/>
            </a:rPr>
            <a:t>Flask</a:t>
          </a:r>
        </a:p>
      </dgm:t>
    </dgm:pt>
    <dgm:pt modelId="{E3037B76-4BCA-4F4C-A7B7-DCC06C02C73D}" type="parTrans" cxnId="{2C22F975-8FE6-4ACF-8A9A-CA3A105BBD59}">
      <dgm:prSet/>
      <dgm:spPr/>
      <dgm:t>
        <a:bodyPr/>
        <a:lstStyle/>
        <a:p>
          <a:endParaRPr lang="en-US">
            <a:cs typeface="+mj-cs"/>
          </a:endParaRPr>
        </a:p>
      </dgm:t>
    </dgm:pt>
    <dgm:pt modelId="{DAF60FDD-F862-46BE-B50C-7F030CE19566}" type="sibTrans" cxnId="{2C22F975-8FE6-4ACF-8A9A-CA3A105BBD59}">
      <dgm:prSet/>
      <dgm:spPr/>
      <dgm:t>
        <a:bodyPr/>
        <a:lstStyle/>
        <a:p>
          <a:endParaRPr lang="en-US">
            <a:cs typeface="+mj-cs"/>
          </a:endParaRPr>
        </a:p>
      </dgm:t>
    </dgm:pt>
    <dgm:pt modelId="{C7AD47B7-704D-41B6-AA98-F4A7D8FCF64E}">
      <dgm:prSet custT="1"/>
      <dgm:spPr/>
      <dgm:t>
        <a:bodyPr/>
        <a:lstStyle/>
        <a:p>
          <a:r>
            <a:rPr lang="en-US" sz="2400" b="0" i="0" u="none" strike="noStrike" kern="1200" cap="none" dirty="0">
              <a:solidFill>
                <a:srgbClr val="FFFFFF"/>
              </a:solidFill>
              <a:latin typeface="Abadi" panose="020B0604020202020204" pitchFamily="34" charset="0"/>
              <a:ea typeface="Calibri"/>
              <a:cs typeface="+mj-cs"/>
            </a:rPr>
            <a:t>HTML/CSS</a:t>
          </a:r>
        </a:p>
      </dgm:t>
    </dgm:pt>
    <dgm:pt modelId="{CEE3E6A3-1F6E-4CB5-8C0D-3EB2F336DC1E}" type="parTrans" cxnId="{AEE3B731-42AE-4EE4-9E87-D3D1D1155675}">
      <dgm:prSet/>
      <dgm:spPr/>
      <dgm:t>
        <a:bodyPr/>
        <a:lstStyle/>
        <a:p>
          <a:endParaRPr lang="en-US">
            <a:cs typeface="+mj-cs"/>
          </a:endParaRPr>
        </a:p>
      </dgm:t>
    </dgm:pt>
    <dgm:pt modelId="{FE663B1D-4180-41E1-82A7-3378D3091BB2}" type="sibTrans" cxnId="{AEE3B731-42AE-4EE4-9E87-D3D1D1155675}">
      <dgm:prSet/>
      <dgm:spPr/>
      <dgm:t>
        <a:bodyPr/>
        <a:lstStyle/>
        <a:p>
          <a:endParaRPr lang="en-US">
            <a:cs typeface="+mj-cs"/>
          </a:endParaRPr>
        </a:p>
      </dgm:t>
    </dgm:pt>
    <dgm:pt modelId="{C711F066-CE43-427D-BAB5-5826B52DF37E}">
      <dgm:prSet custT="1"/>
      <dgm:spPr/>
      <dgm:t>
        <a:bodyPr/>
        <a:lstStyle/>
        <a:p>
          <a:pPr marL="0" lvl="0" indent="0" algn="ctr" defTabSz="1066800">
            <a:lnSpc>
              <a:spcPct val="90000"/>
            </a:lnSpc>
            <a:spcBef>
              <a:spcPct val="0"/>
            </a:spcBef>
            <a:spcAft>
              <a:spcPct val="35000"/>
            </a:spcAft>
            <a:buNone/>
          </a:pPr>
          <a:r>
            <a:rPr lang="en-US" sz="2400" b="0" i="0" u="none" strike="noStrike" kern="1200" cap="none" dirty="0">
              <a:solidFill>
                <a:srgbClr val="FFFFFF"/>
              </a:solidFill>
              <a:latin typeface="Abadi" panose="020B0604020202020204" pitchFamily="34" charset="0"/>
              <a:ea typeface="Calibri"/>
              <a:cs typeface="+mj-cs"/>
            </a:rPr>
            <a:t>NLP</a:t>
          </a:r>
        </a:p>
      </dgm:t>
    </dgm:pt>
    <dgm:pt modelId="{FE0E5418-200F-4744-A404-6633B42822B7}" type="parTrans" cxnId="{986A7D8F-297F-4E12-A89E-C8306C1BB1EE}">
      <dgm:prSet/>
      <dgm:spPr/>
      <dgm:t>
        <a:bodyPr/>
        <a:lstStyle/>
        <a:p>
          <a:endParaRPr lang="en-US">
            <a:cs typeface="+mj-cs"/>
          </a:endParaRPr>
        </a:p>
      </dgm:t>
    </dgm:pt>
    <dgm:pt modelId="{1FD81C6F-9878-4291-AD35-0EE869F78AB5}" type="sibTrans" cxnId="{986A7D8F-297F-4E12-A89E-C8306C1BB1EE}">
      <dgm:prSet/>
      <dgm:spPr/>
      <dgm:t>
        <a:bodyPr/>
        <a:lstStyle/>
        <a:p>
          <a:endParaRPr lang="en-US">
            <a:cs typeface="+mj-cs"/>
          </a:endParaRPr>
        </a:p>
      </dgm:t>
    </dgm:pt>
    <dgm:pt modelId="{3049642D-0214-4B09-80F3-A950E11427E1}">
      <dgm:prSet custT="1"/>
      <dgm:spPr/>
      <dgm:t>
        <a:bodyPr/>
        <a:lstStyle/>
        <a:p>
          <a:r>
            <a:rPr lang="en-US" sz="2400" b="0" i="0" u="none" strike="noStrike" kern="1200" cap="none" dirty="0">
              <a:solidFill>
                <a:srgbClr val="FFFFFF"/>
              </a:solidFill>
              <a:latin typeface="Abadi" panose="020B0604020202020204" pitchFamily="34" charset="0"/>
              <a:ea typeface="Calibri"/>
              <a:cs typeface="+mj-cs"/>
            </a:rPr>
            <a:t>JS</a:t>
          </a:r>
        </a:p>
      </dgm:t>
    </dgm:pt>
    <dgm:pt modelId="{01AB14A5-AD42-4C02-8BAF-C9E39E0C0DDA}" type="parTrans" cxnId="{092DC005-1312-47F3-BFF0-D6332778203C}">
      <dgm:prSet/>
      <dgm:spPr/>
      <dgm:t>
        <a:bodyPr/>
        <a:lstStyle/>
        <a:p>
          <a:endParaRPr lang="en-US">
            <a:cs typeface="+mj-cs"/>
          </a:endParaRPr>
        </a:p>
      </dgm:t>
    </dgm:pt>
    <dgm:pt modelId="{013B66FA-1DB1-40FA-B45B-F2D16DB4093A}" type="sibTrans" cxnId="{092DC005-1312-47F3-BFF0-D6332778203C}">
      <dgm:prSet/>
      <dgm:spPr/>
      <dgm:t>
        <a:bodyPr/>
        <a:lstStyle/>
        <a:p>
          <a:endParaRPr lang="en-US">
            <a:cs typeface="+mj-cs"/>
          </a:endParaRPr>
        </a:p>
      </dgm:t>
    </dgm:pt>
    <dgm:pt modelId="{B4A4B9F6-75C1-4526-A559-A2A4AA55E859}">
      <dgm:prSet custT="1"/>
      <dgm:spPr/>
      <dgm:t>
        <a:bodyPr/>
        <a:lstStyle/>
        <a:p>
          <a:pPr marL="0" lvl="0" indent="0" algn="ctr" defTabSz="1066800">
            <a:lnSpc>
              <a:spcPct val="90000"/>
            </a:lnSpc>
            <a:spcBef>
              <a:spcPct val="0"/>
            </a:spcBef>
            <a:spcAft>
              <a:spcPct val="35000"/>
            </a:spcAft>
            <a:buNone/>
          </a:pPr>
          <a:r>
            <a:rPr lang="en-US" sz="2400" b="0" i="0" u="none" strike="noStrike" kern="1200" cap="none" dirty="0">
              <a:solidFill>
                <a:srgbClr val="FFFFFF"/>
              </a:solidFill>
              <a:latin typeface="Abadi" panose="020B0604020202020204" pitchFamily="34" charset="0"/>
              <a:ea typeface="Calibri"/>
              <a:cs typeface="+mj-cs"/>
            </a:rPr>
            <a:t>Data Processing</a:t>
          </a:r>
        </a:p>
      </dgm:t>
    </dgm:pt>
    <dgm:pt modelId="{371E657B-A138-479F-B1D3-9774E2AA13BC}" type="parTrans" cxnId="{6B1D0E27-E877-4ECB-9074-A9FAEB5DBC25}">
      <dgm:prSet/>
      <dgm:spPr/>
      <dgm:t>
        <a:bodyPr/>
        <a:lstStyle/>
        <a:p>
          <a:endParaRPr lang="en-US">
            <a:cs typeface="+mj-cs"/>
          </a:endParaRPr>
        </a:p>
      </dgm:t>
    </dgm:pt>
    <dgm:pt modelId="{9C0CF576-DB3A-4AAE-8BAF-4C54C00C3E61}" type="sibTrans" cxnId="{6B1D0E27-E877-4ECB-9074-A9FAEB5DBC25}">
      <dgm:prSet/>
      <dgm:spPr/>
      <dgm:t>
        <a:bodyPr/>
        <a:lstStyle/>
        <a:p>
          <a:endParaRPr lang="en-US">
            <a:cs typeface="+mj-cs"/>
          </a:endParaRPr>
        </a:p>
      </dgm:t>
    </dgm:pt>
    <dgm:pt modelId="{6601DAD7-5C22-4725-9E03-5F0DBEB9B010}">
      <dgm:prSet custT="1"/>
      <dgm:spPr/>
      <dgm:t>
        <a:bodyPr/>
        <a:lstStyle/>
        <a:p>
          <a:pPr marL="0" lvl="0" indent="0" algn="ctr" defTabSz="1066800">
            <a:lnSpc>
              <a:spcPct val="90000"/>
            </a:lnSpc>
            <a:spcBef>
              <a:spcPct val="0"/>
            </a:spcBef>
            <a:spcAft>
              <a:spcPct val="35000"/>
            </a:spcAft>
            <a:buNone/>
          </a:pPr>
          <a:r>
            <a:rPr lang="en-US" sz="2220" b="0" i="0" u="none" strike="noStrike" kern="1200" cap="none" dirty="0">
              <a:solidFill>
                <a:srgbClr val="FFFFFF"/>
              </a:solidFill>
              <a:latin typeface="+mn-lt"/>
              <a:ea typeface="Calibri"/>
              <a:cs typeface="+mj-cs"/>
            </a:rPr>
            <a:t>Data Visualization</a:t>
          </a:r>
        </a:p>
      </dgm:t>
    </dgm:pt>
    <dgm:pt modelId="{FF9126BA-71AD-4F67-9B30-8A8F7D3C605E}" type="parTrans" cxnId="{9DAA9BB1-06BB-4BCC-9314-4D66A0AA22A3}">
      <dgm:prSet/>
      <dgm:spPr/>
      <dgm:t>
        <a:bodyPr/>
        <a:lstStyle/>
        <a:p>
          <a:endParaRPr lang="en-US">
            <a:cs typeface="+mj-cs"/>
          </a:endParaRPr>
        </a:p>
      </dgm:t>
    </dgm:pt>
    <dgm:pt modelId="{172B576D-71C9-404A-9752-802CECC3029A}" type="sibTrans" cxnId="{9DAA9BB1-06BB-4BCC-9314-4D66A0AA22A3}">
      <dgm:prSet/>
      <dgm:spPr/>
      <dgm:t>
        <a:bodyPr/>
        <a:lstStyle/>
        <a:p>
          <a:endParaRPr lang="en-US">
            <a:cs typeface="+mj-cs"/>
          </a:endParaRPr>
        </a:p>
      </dgm:t>
    </dgm:pt>
    <dgm:pt modelId="{A6EF7066-0E2D-4376-A9AA-C8A83F4B6E4D}">
      <dgm:prSet custT="1"/>
      <dgm:spPr/>
      <dgm:t>
        <a:bodyPr/>
        <a:lstStyle/>
        <a:p>
          <a:pPr marL="0" lvl="0" indent="0" algn="ctr" defTabSz="1066800">
            <a:lnSpc>
              <a:spcPct val="90000"/>
            </a:lnSpc>
            <a:spcBef>
              <a:spcPct val="0"/>
            </a:spcBef>
            <a:spcAft>
              <a:spcPct val="35000"/>
            </a:spcAft>
            <a:buNone/>
          </a:pPr>
          <a:r>
            <a:rPr lang="en-US" sz="2400" b="0" i="0" u="none" strike="noStrike" kern="1200" cap="none" dirty="0">
              <a:solidFill>
                <a:srgbClr val="FFFFFF"/>
              </a:solidFill>
              <a:latin typeface="Abadi" panose="020B0604020202020204" pitchFamily="34" charset="0"/>
              <a:ea typeface="Calibri"/>
              <a:cs typeface="+mj-cs"/>
            </a:rPr>
            <a:t>APIs</a:t>
          </a:r>
        </a:p>
      </dgm:t>
    </dgm:pt>
    <dgm:pt modelId="{D540B40A-A738-4161-8105-B30D9887EF37}" type="parTrans" cxnId="{61543839-D8E8-4C39-A75F-B0C8DE87C39B}">
      <dgm:prSet/>
      <dgm:spPr/>
      <dgm:t>
        <a:bodyPr/>
        <a:lstStyle/>
        <a:p>
          <a:endParaRPr lang="en-US">
            <a:cs typeface="+mj-cs"/>
          </a:endParaRPr>
        </a:p>
      </dgm:t>
    </dgm:pt>
    <dgm:pt modelId="{D814FE4D-01C1-499A-88BB-B506834546BF}" type="sibTrans" cxnId="{61543839-D8E8-4C39-A75F-B0C8DE87C39B}">
      <dgm:prSet/>
      <dgm:spPr/>
      <dgm:t>
        <a:bodyPr/>
        <a:lstStyle/>
        <a:p>
          <a:endParaRPr lang="en-US">
            <a:cs typeface="+mj-cs"/>
          </a:endParaRPr>
        </a:p>
      </dgm:t>
    </dgm:pt>
    <dgm:pt modelId="{B28B1FE8-843E-40E4-8516-52FBAC2D0F4C}" type="pres">
      <dgm:prSet presAssocID="{98C921F2-AB67-4BB9-92BF-3ED40D8A3C2D}" presName="diagram" presStyleCnt="0">
        <dgm:presLayoutVars>
          <dgm:dir/>
          <dgm:resizeHandles val="exact"/>
        </dgm:presLayoutVars>
      </dgm:prSet>
      <dgm:spPr/>
    </dgm:pt>
    <dgm:pt modelId="{590C85A9-526B-4CC4-9EB3-423B9C999E02}" type="pres">
      <dgm:prSet presAssocID="{6AB714B4-DC48-4C34-A0BF-B9CA56F3AA08}" presName="node" presStyleLbl="node1" presStyleIdx="0" presStyleCnt="9">
        <dgm:presLayoutVars>
          <dgm:bulletEnabled val="1"/>
        </dgm:presLayoutVars>
      </dgm:prSet>
      <dgm:spPr/>
    </dgm:pt>
    <dgm:pt modelId="{C3704395-733D-4099-B225-0111A7C78239}" type="pres">
      <dgm:prSet presAssocID="{A75361C8-56FB-42CB-AF29-2481E8486513}" presName="sibTrans" presStyleCnt="0"/>
      <dgm:spPr/>
    </dgm:pt>
    <dgm:pt modelId="{75B25456-EB03-4AD2-A332-8503D1A9907C}" type="pres">
      <dgm:prSet presAssocID="{4781A61D-E3FA-4C0D-ADFD-B17666FFC232}" presName="node" presStyleLbl="node1" presStyleIdx="1" presStyleCnt="9">
        <dgm:presLayoutVars>
          <dgm:bulletEnabled val="1"/>
        </dgm:presLayoutVars>
      </dgm:prSet>
      <dgm:spPr/>
    </dgm:pt>
    <dgm:pt modelId="{A139DC43-231D-43FF-9F2F-D979B0460AD6}" type="pres">
      <dgm:prSet presAssocID="{4E67E0B9-FC64-48D1-89E1-4FAE2A90C356}" presName="sibTrans" presStyleCnt="0"/>
      <dgm:spPr/>
    </dgm:pt>
    <dgm:pt modelId="{C6174D28-3B7C-407D-8E7D-54C21DC2309E}" type="pres">
      <dgm:prSet presAssocID="{D5FFFCDB-6F97-42EA-9CBA-7DEE5F5B5A50}" presName="node" presStyleLbl="node1" presStyleIdx="2" presStyleCnt="9">
        <dgm:presLayoutVars>
          <dgm:bulletEnabled val="1"/>
        </dgm:presLayoutVars>
      </dgm:prSet>
      <dgm:spPr/>
    </dgm:pt>
    <dgm:pt modelId="{D9CE8532-810F-43BB-AF11-9B98C96417BE}" type="pres">
      <dgm:prSet presAssocID="{DAF60FDD-F862-46BE-B50C-7F030CE19566}" presName="sibTrans" presStyleCnt="0"/>
      <dgm:spPr/>
    </dgm:pt>
    <dgm:pt modelId="{973FDA6E-19C9-4958-8D38-1EE4CBB5BFD5}" type="pres">
      <dgm:prSet presAssocID="{C7AD47B7-704D-41B6-AA98-F4A7D8FCF64E}" presName="node" presStyleLbl="node1" presStyleIdx="3" presStyleCnt="9">
        <dgm:presLayoutVars>
          <dgm:bulletEnabled val="1"/>
        </dgm:presLayoutVars>
      </dgm:prSet>
      <dgm:spPr/>
    </dgm:pt>
    <dgm:pt modelId="{C33EB4D3-A10E-4D81-9DC3-39A51A28884C}" type="pres">
      <dgm:prSet presAssocID="{FE663B1D-4180-41E1-82A7-3378D3091BB2}" presName="sibTrans" presStyleCnt="0"/>
      <dgm:spPr/>
    </dgm:pt>
    <dgm:pt modelId="{A6ACB63F-31C0-41F2-8BC2-9346A5E6D249}" type="pres">
      <dgm:prSet presAssocID="{C711F066-CE43-427D-BAB5-5826B52DF37E}" presName="node" presStyleLbl="node1" presStyleIdx="4" presStyleCnt="9">
        <dgm:presLayoutVars>
          <dgm:bulletEnabled val="1"/>
        </dgm:presLayoutVars>
      </dgm:prSet>
      <dgm:spPr/>
    </dgm:pt>
    <dgm:pt modelId="{7148424A-22DE-4117-AE33-0828871DB239}" type="pres">
      <dgm:prSet presAssocID="{1FD81C6F-9878-4291-AD35-0EE869F78AB5}" presName="sibTrans" presStyleCnt="0"/>
      <dgm:spPr/>
    </dgm:pt>
    <dgm:pt modelId="{F130A817-984F-4702-BBEC-5A287A9F4D99}" type="pres">
      <dgm:prSet presAssocID="{3049642D-0214-4B09-80F3-A950E11427E1}" presName="node" presStyleLbl="node1" presStyleIdx="5" presStyleCnt="9">
        <dgm:presLayoutVars>
          <dgm:bulletEnabled val="1"/>
        </dgm:presLayoutVars>
      </dgm:prSet>
      <dgm:spPr/>
    </dgm:pt>
    <dgm:pt modelId="{F9D8FBE0-C00B-4C65-831C-18CC816677A1}" type="pres">
      <dgm:prSet presAssocID="{013B66FA-1DB1-40FA-B45B-F2D16DB4093A}" presName="sibTrans" presStyleCnt="0"/>
      <dgm:spPr/>
    </dgm:pt>
    <dgm:pt modelId="{7182D488-7A77-4269-8018-FD8DB1AEF37A}" type="pres">
      <dgm:prSet presAssocID="{B4A4B9F6-75C1-4526-A559-A2A4AA55E859}" presName="node" presStyleLbl="node1" presStyleIdx="6" presStyleCnt="9">
        <dgm:presLayoutVars>
          <dgm:bulletEnabled val="1"/>
        </dgm:presLayoutVars>
      </dgm:prSet>
      <dgm:spPr/>
    </dgm:pt>
    <dgm:pt modelId="{4B5B46A4-8F96-4E5D-A616-E0C1BBE0A3E1}" type="pres">
      <dgm:prSet presAssocID="{9C0CF576-DB3A-4AAE-8BAF-4C54C00C3E61}" presName="sibTrans" presStyleCnt="0"/>
      <dgm:spPr/>
    </dgm:pt>
    <dgm:pt modelId="{5FD8BC8A-DE28-4C5E-AAE5-C632FD6823F7}" type="pres">
      <dgm:prSet presAssocID="{6601DAD7-5C22-4725-9E03-5F0DBEB9B010}" presName="node" presStyleLbl="node1" presStyleIdx="7" presStyleCnt="9">
        <dgm:presLayoutVars>
          <dgm:bulletEnabled val="1"/>
        </dgm:presLayoutVars>
      </dgm:prSet>
      <dgm:spPr/>
    </dgm:pt>
    <dgm:pt modelId="{71AB9F49-DDB9-45B2-9CB0-117B9C91B831}" type="pres">
      <dgm:prSet presAssocID="{172B576D-71C9-404A-9752-802CECC3029A}" presName="sibTrans" presStyleCnt="0"/>
      <dgm:spPr/>
    </dgm:pt>
    <dgm:pt modelId="{833B4B19-FC43-4AF8-90A4-B6ABF92BFFA7}" type="pres">
      <dgm:prSet presAssocID="{A6EF7066-0E2D-4376-A9AA-C8A83F4B6E4D}" presName="node" presStyleLbl="node1" presStyleIdx="8" presStyleCnt="9">
        <dgm:presLayoutVars>
          <dgm:bulletEnabled val="1"/>
        </dgm:presLayoutVars>
      </dgm:prSet>
      <dgm:spPr/>
    </dgm:pt>
  </dgm:ptLst>
  <dgm:cxnLst>
    <dgm:cxn modelId="{092DC005-1312-47F3-BFF0-D6332778203C}" srcId="{98C921F2-AB67-4BB9-92BF-3ED40D8A3C2D}" destId="{3049642D-0214-4B09-80F3-A950E11427E1}" srcOrd="5" destOrd="0" parTransId="{01AB14A5-AD42-4C02-8BAF-C9E39E0C0DDA}" sibTransId="{013B66FA-1DB1-40FA-B45B-F2D16DB4093A}"/>
    <dgm:cxn modelId="{B2F74F07-2DFE-43EB-A053-A8631E5FD9EF}" type="presOf" srcId="{6601DAD7-5C22-4725-9E03-5F0DBEB9B010}" destId="{5FD8BC8A-DE28-4C5E-AAE5-C632FD6823F7}" srcOrd="0" destOrd="0" presId="urn:microsoft.com/office/officeart/2005/8/layout/default"/>
    <dgm:cxn modelId="{6B1D0E27-E877-4ECB-9074-A9FAEB5DBC25}" srcId="{98C921F2-AB67-4BB9-92BF-3ED40D8A3C2D}" destId="{B4A4B9F6-75C1-4526-A559-A2A4AA55E859}" srcOrd="6" destOrd="0" parTransId="{371E657B-A138-479F-B1D3-9774E2AA13BC}" sibTransId="{9C0CF576-DB3A-4AAE-8BAF-4C54C00C3E61}"/>
    <dgm:cxn modelId="{906AAC28-579D-4C07-A071-F1D72F7398F5}" type="presOf" srcId="{6AB714B4-DC48-4C34-A0BF-B9CA56F3AA08}" destId="{590C85A9-526B-4CC4-9EB3-423B9C999E02}" srcOrd="0" destOrd="0" presId="urn:microsoft.com/office/officeart/2005/8/layout/default"/>
    <dgm:cxn modelId="{AEE3B731-42AE-4EE4-9E87-D3D1D1155675}" srcId="{98C921F2-AB67-4BB9-92BF-3ED40D8A3C2D}" destId="{C7AD47B7-704D-41B6-AA98-F4A7D8FCF64E}" srcOrd="3" destOrd="0" parTransId="{CEE3E6A3-1F6E-4CB5-8C0D-3EB2F336DC1E}" sibTransId="{FE663B1D-4180-41E1-82A7-3378D3091BB2}"/>
    <dgm:cxn modelId="{61543839-D8E8-4C39-A75F-B0C8DE87C39B}" srcId="{98C921F2-AB67-4BB9-92BF-3ED40D8A3C2D}" destId="{A6EF7066-0E2D-4376-A9AA-C8A83F4B6E4D}" srcOrd="8" destOrd="0" parTransId="{D540B40A-A738-4161-8105-B30D9887EF37}" sibTransId="{D814FE4D-01C1-499A-88BB-B506834546BF}"/>
    <dgm:cxn modelId="{9CE2FA5E-D290-47B3-9FE0-39D23615D85D}" type="presOf" srcId="{C711F066-CE43-427D-BAB5-5826B52DF37E}" destId="{A6ACB63F-31C0-41F2-8BC2-9346A5E6D249}" srcOrd="0" destOrd="0" presId="urn:microsoft.com/office/officeart/2005/8/layout/default"/>
    <dgm:cxn modelId="{A51B4667-8F5A-4AE5-AFB8-CAD664FE13F7}" srcId="{98C921F2-AB67-4BB9-92BF-3ED40D8A3C2D}" destId="{6AB714B4-DC48-4C34-A0BF-B9CA56F3AA08}" srcOrd="0" destOrd="0" parTransId="{55CD1EE7-3574-4C80-8C17-5F38ED9DE721}" sibTransId="{A75361C8-56FB-42CB-AF29-2481E8486513}"/>
    <dgm:cxn modelId="{2C22F975-8FE6-4ACF-8A9A-CA3A105BBD59}" srcId="{98C921F2-AB67-4BB9-92BF-3ED40D8A3C2D}" destId="{D5FFFCDB-6F97-42EA-9CBA-7DEE5F5B5A50}" srcOrd="2" destOrd="0" parTransId="{E3037B76-4BCA-4F4C-A7B7-DCC06C02C73D}" sibTransId="{DAF60FDD-F862-46BE-B50C-7F030CE19566}"/>
    <dgm:cxn modelId="{D0C0C583-5ED8-4FCE-8A1D-ADAE23617C09}" srcId="{98C921F2-AB67-4BB9-92BF-3ED40D8A3C2D}" destId="{4781A61D-E3FA-4C0D-ADFD-B17666FFC232}" srcOrd="1" destOrd="0" parTransId="{B5720961-1F86-4384-AF4F-26A140E8E9D7}" sibTransId="{4E67E0B9-FC64-48D1-89E1-4FAE2A90C356}"/>
    <dgm:cxn modelId="{986A7D8F-297F-4E12-A89E-C8306C1BB1EE}" srcId="{98C921F2-AB67-4BB9-92BF-3ED40D8A3C2D}" destId="{C711F066-CE43-427D-BAB5-5826B52DF37E}" srcOrd="4" destOrd="0" parTransId="{FE0E5418-200F-4744-A404-6633B42822B7}" sibTransId="{1FD81C6F-9878-4291-AD35-0EE869F78AB5}"/>
    <dgm:cxn modelId="{DF7DD28F-343D-4FFA-982A-871B27A80B7F}" type="presOf" srcId="{A6EF7066-0E2D-4376-A9AA-C8A83F4B6E4D}" destId="{833B4B19-FC43-4AF8-90A4-B6ABF92BFFA7}" srcOrd="0" destOrd="0" presId="urn:microsoft.com/office/officeart/2005/8/layout/default"/>
    <dgm:cxn modelId="{9D9D8891-9D7A-4A68-B713-58A65CDF1504}" type="presOf" srcId="{3049642D-0214-4B09-80F3-A950E11427E1}" destId="{F130A817-984F-4702-BBEC-5A287A9F4D99}" srcOrd="0" destOrd="0" presId="urn:microsoft.com/office/officeart/2005/8/layout/default"/>
    <dgm:cxn modelId="{A3A618B0-C36C-4061-A9E9-25476912C2D6}" type="presOf" srcId="{C7AD47B7-704D-41B6-AA98-F4A7D8FCF64E}" destId="{973FDA6E-19C9-4958-8D38-1EE4CBB5BFD5}" srcOrd="0" destOrd="0" presId="urn:microsoft.com/office/officeart/2005/8/layout/default"/>
    <dgm:cxn modelId="{9DAA9BB1-06BB-4BCC-9314-4D66A0AA22A3}" srcId="{98C921F2-AB67-4BB9-92BF-3ED40D8A3C2D}" destId="{6601DAD7-5C22-4725-9E03-5F0DBEB9B010}" srcOrd="7" destOrd="0" parTransId="{FF9126BA-71AD-4F67-9B30-8A8F7D3C605E}" sibTransId="{172B576D-71C9-404A-9752-802CECC3029A}"/>
    <dgm:cxn modelId="{69FAEFC1-9BB5-4018-A886-1A1BCBA9495C}" type="presOf" srcId="{98C921F2-AB67-4BB9-92BF-3ED40D8A3C2D}" destId="{B28B1FE8-843E-40E4-8516-52FBAC2D0F4C}" srcOrd="0" destOrd="0" presId="urn:microsoft.com/office/officeart/2005/8/layout/default"/>
    <dgm:cxn modelId="{C67B90CA-9DD7-463D-B61A-4A53C20023E4}" type="presOf" srcId="{4781A61D-E3FA-4C0D-ADFD-B17666FFC232}" destId="{75B25456-EB03-4AD2-A332-8503D1A9907C}" srcOrd="0" destOrd="0" presId="urn:microsoft.com/office/officeart/2005/8/layout/default"/>
    <dgm:cxn modelId="{6149D2CC-1166-4BAA-BC65-2FBBB56F2BA7}" type="presOf" srcId="{D5FFFCDB-6F97-42EA-9CBA-7DEE5F5B5A50}" destId="{C6174D28-3B7C-407D-8E7D-54C21DC2309E}" srcOrd="0" destOrd="0" presId="urn:microsoft.com/office/officeart/2005/8/layout/default"/>
    <dgm:cxn modelId="{F4A7CCE2-613D-4190-980B-AD2E387A5735}" type="presOf" srcId="{B4A4B9F6-75C1-4526-A559-A2A4AA55E859}" destId="{7182D488-7A77-4269-8018-FD8DB1AEF37A}" srcOrd="0" destOrd="0" presId="urn:microsoft.com/office/officeart/2005/8/layout/default"/>
    <dgm:cxn modelId="{11A03573-385F-40DA-A920-8D2B08813273}" type="presParOf" srcId="{B28B1FE8-843E-40E4-8516-52FBAC2D0F4C}" destId="{590C85A9-526B-4CC4-9EB3-423B9C999E02}" srcOrd="0" destOrd="0" presId="urn:microsoft.com/office/officeart/2005/8/layout/default"/>
    <dgm:cxn modelId="{ED68D08A-5B2A-4E5A-9359-F07B8E2B3688}" type="presParOf" srcId="{B28B1FE8-843E-40E4-8516-52FBAC2D0F4C}" destId="{C3704395-733D-4099-B225-0111A7C78239}" srcOrd="1" destOrd="0" presId="urn:microsoft.com/office/officeart/2005/8/layout/default"/>
    <dgm:cxn modelId="{5EAB5575-2406-4D46-81AE-ECEF40EBAF8E}" type="presParOf" srcId="{B28B1FE8-843E-40E4-8516-52FBAC2D0F4C}" destId="{75B25456-EB03-4AD2-A332-8503D1A9907C}" srcOrd="2" destOrd="0" presId="urn:microsoft.com/office/officeart/2005/8/layout/default"/>
    <dgm:cxn modelId="{47448652-4909-48CC-81EE-CD19A4941C00}" type="presParOf" srcId="{B28B1FE8-843E-40E4-8516-52FBAC2D0F4C}" destId="{A139DC43-231D-43FF-9F2F-D979B0460AD6}" srcOrd="3" destOrd="0" presId="urn:microsoft.com/office/officeart/2005/8/layout/default"/>
    <dgm:cxn modelId="{1CF18D09-BA42-4A6A-9349-D67FA0BDD57B}" type="presParOf" srcId="{B28B1FE8-843E-40E4-8516-52FBAC2D0F4C}" destId="{C6174D28-3B7C-407D-8E7D-54C21DC2309E}" srcOrd="4" destOrd="0" presId="urn:microsoft.com/office/officeart/2005/8/layout/default"/>
    <dgm:cxn modelId="{69F9A572-CD37-4C75-A2E1-EB2C43DBA3B5}" type="presParOf" srcId="{B28B1FE8-843E-40E4-8516-52FBAC2D0F4C}" destId="{D9CE8532-810F-43BB-AF11-9B98C96417BE}" srcOrd="5" destOrd="0" presId="urn:microsoft.com/office/officeart/2005/8/layout/default"/>
    <dgm:cxn modelId="{40679627-CA0F-46B3-AE84-FD6A7248E6D4}" type="presParOf" srcId="{B28B1FE8-843E-40E4-8516-52FBAC2D0F4C}" destId="{973FDA6E-19C9-4958-8D38-1EE4CBB5BFD5}" srcOrd="6" destOrd="0" presId="urn:microsoft.com/office/officeart/2005/8/layout/default"/>
    <dgm:cxn modelId="{0F27F51C-BB64-40B3-9223-DC2DEBBC2159}" type="presParOf" srcId="{B28B1FE8-843E-40E4-8516-52FBAC2D0F4C}" destId="{C33EB4D3-A10E-4D81-9DC3-39A51A28884C}" srcOrd="7" destOrd="0" presId="urn:microsoft.com/office/officeart/2005/8/layout/default"/>
    <dgm:cxn modelId="{40FBB29B-7E33-489E-B5D4-D09F84F4AA3C}" type="presParOf" srcId="{B28B1FE8-843E-40E4-8516-52FBAC2D0F4C}" destId="{A6ACB63F-31C0-41F2-8BC2-9346A5E6D249}" srcOrd="8" destOrd="0" presId="urn:microsoft.com/office/officeart/2005/8/layout/default"/>
    <dgm:cxn modelId="{1F2E7109-23E1-4DE3-99F5-84127B8028F3}" type="presParOf" srcId="{B28B1FE8-843E-40E4-8516-52FBAC2D0F4C}" destId="{7148424A-22DE-4117-AE33-0828871DB239}" srcOrd="9" destOrd="0" presId="urn:microsoft.com/office/officeart/2005/8/layout/default"/>
    <dgm:cxn modelId="{F24DA8B5-BE29-4936-AD16-59EA669D26C2}" type="presParOf" srcId="{B28B1FE8-843E-40E4-8516-52FBAC2D0F4C}" destId="{F130A817-984F-4702-BBEC-5A287A9F4D99}" srcOrd="10" destOrd="0" presId="urn:microsoft.com/office/officeart/2005/8/layout/default"/>
    <dgm:cxn modelId="{043176C8-6643-449D-A241-5E1253EFBACB}" type="presParOf" srcId="{B28B1FE8-843E-40E4-8516-52FBAC2D0F4C}" destId="{F9D8FBE0-C00B-4C65-831C-18CC816677A1}" srcOrd="11" destOrd="0" presId="urn:microsoft.com/office/officeart/2005/8/layout/default"/>
    <dgm:cxn modelId="{9BBC4166-D420-4A8C-9C40-E0FB706CF3DF}" type="presParOf" srcId="{B28B1FE8-843E-40E4-8516-52FBAC2D0F4C}" destId="{7182D488-7A77-4269-8018-FD8DB1AEF37A}" srcOrd="12" destOrd="0" presId="urn:microsoft.com/office/officeart/2005/8/layout/default"/>
    <dgm:cxn modelId="{36C064DF-F420-4DFD-AEF1-7E8DB0BC9BA1}" type="presParOf" srcId="{B28B1FE8-843E-40E4-8516-52FBAC2D0F4C}" destId="{4B5B46A4-8F96-4E5D-A616-E0C1BBE0A3E1}" srcOrd="13" destOrd="0" presId="urn:microsoft.com/office/officeart/2005/8/layout/default"/>
    <dgm:cxn modelId="{069492B7-0EA4-4D92-A776-FEB5D5448CDA}" type="presParOf" srcId="{B28B1FE8-843E-40E4-8516-52FBAC2D0F4C}" destId="{5FD8BC8A-DE28-4C5E-AAE5-C632FD6823F7}" srcOrd="14" destOrd="0" presId="urn:microsoft.com/office/officeart/2005/8/layout/default"/>
    <dgm:cxn modelId="{6DC0DC44-147E-4565-91D4-66EEDA34BA70}" type="presParOf" srcId="{B28B1FE8-843E-40E4-8516-52FBAC2D0F4C}" destId="{71AB9F49-DDB9-45B2-9CB0-117B9C91B831}" srcOrd="15" destOrd="0" presId="urn:microsoft.com/office/officeart/2005/8/layout/default"/>
    <dgm:cxn modelId="{8883F88E-DDDA-4389-8C12-0E423FBA0DC7}" type="presParOf" srcId="{B28B1FE8-843E-40E4-8516-52FBAC2D0F4C}" destId="{833B4B19-FC43-4AF8-90A4-B6ABF92BFFA7}"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C85A9-526B-4CC4-9EB3-423B9C999E02}">
      <dsp:nvSpPr>
        <dsp:cNvPr id="0" name=""/>
        <dsp:cNvSpPr/>
      </dsp:nvSpPr>
      <dsp:spPr>
        <a:xfrm>
          <a:off x="0" y="939105"/>
          <a:ext cx="1751707" cy="105102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u="none" strike="noStrike" kern="1200" cap="none" dirty="0">
              <a:solidFill>
                <a:schemeClr val="bg1"/>
              </a:solidFill>
              <a:latin typeface="Abadi" panose="020B0604020202020204" pitchFamily="34" charset="0"/>
              <a:ea typeface="Calibri"/>
              <a:cs typeface="+mj-cs"/>
              <a:sym typeface="Calibri"/>
            </a:rPr>
            <a:t>Pytho</a:t>
          </a:r>
          <a:r>
            <a:rPr lang="en-US" sz="2400" b="0" i="0" u="none" strike="noStrike" kern="1200" cap="none" dirty="0">
              <a:solidFill>
                <a:schemeClr val="bg1"/>
              </a:solidFill>
              <a:latin typeface="Abadi" panose="020B0604020202020204" pitchFamily="34" charset="0"/>
              <a:ea typeface="Calibri"/>
              <a:cs typeface="+mj-cs"/>
            </a:rPr>
            <a:t>n</a:t>
          </a:r>
        </a:p>
      </dsp:txBody>
      <dsp:txXfrm>
        <a:off x="0" y="939105"/>
        <a:ext cx="1751707" cy="1051024"/>
      </dsp:txXfrm>
    </dsp:sp>
    <dsp:sp modelId="{75B25456-EB03-4AD2-A332-8503D1A9907C}">
      <dsp:nvSpPr>
        <dsp:cNvPr id="0" name=""/>
        <dsp:cNvSpPr/>
      </dsp:nvSpPr>
      <dsp:spPr>
        <a:xfrm>
          <a:off x="1926877" y="939105"/>
          <a:ext cx="1751707" cy="1051024"/>
        </a:xfrm>
        <a:prstGeom prst="rect">
          <a:avLst/>
        </a:prstGeom>
        <a:solidFill>
          <a:schemeClr val="accent2">
            <a:hueOff val="-181920"/>
            <a:satOff val="-10491"/>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u="none" strike="noStrike" kern="1200" cap="none" dirty="0">
              <a:solidFill>
                <a:srgbClr val="FFFFFF"/>
              </a:solidFill>
              <a:latin typeface="Abadi" panose="020B0604020202020204" pitchFamily="34" charset="0"/>
              <a:ea typeface="Calibri"/>
              <a:cs typeface="+mj-cs"/>
            </a:rPr>
            <a:t>Web scraping</a:t>
          </a:r>
        </a:p>
      </dsp:txBody>
      <dsp:txXfrm>
        <a:off x="1926877" y="939105"/>
        <a:ext cx="1751707" cy="1051024"/>
      </dsp:txXfrm>
    </dsp:sp>
    <dsp:sp modelId="{C6174D28-3B7C-407D-8E7D-54C21DC2309E}">
      <dsp:nvSpPr>
        <dsp:cNvPr id="0" name=""/>
        <dsp:cNvSpPr/>
      </dsp:nvSpPr>
      <dsp:spPr>
        <a:xfrm>
          <a:off x="3853755" y="939105"/>
          <a:ext cx="1751707" cy="1051024"/>
        </a:xfrm>
        <a:prstGeom prst="rect">
          <a:avLst/>
        </a:prstGeom>
        <a:solidFill>
          <a:schemeClr val="accent2">
            <a:hueOff val="-363841"/>
            <a:satOff val="-20982"/>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u="none" strike="noStrike" kern="1200" cap="none" dirty="0">
              <a:solidFill>
                <a:srgbClr val="FFFFFF"/>
              </a:solidFill>
              <a:latin typeface="Abadi" panose="020B0604020202020204" pitchFamily="34" charset="0"/>
              <a:ea typeface="Calibri"/>
              <a:cs typeface="+mj-cs"/>
            </a:rPr>
            <a:t>Flask</a:t>
          </a:r>
        </a:p>
      </dsp:txBody>
      <dsp:txXfrm>
        <a:off x="3853755" y="939105"/>
        <a:ext cx="1751707" cy="1051024"/>
      </dsp:txXfrm>
    </dsp:sp>
    <dsp:sp modelId="{973FDA6E-19C9-4958-8D38-1EE4CBB5BFD5}">
      <dsp:nvSpPr>
        <dsp:cNvPr id="0" name=""/>
        <dsp:cNvSpPr/>
      </dsp:nvSpPr>
      <dsp:spPr>
        <a:xfrm>
          <a:off x="0" y="2165300"/>
          <a:ext cx="1751707" cy="1051024"/>
        </a:xfrm>
        <a:prstGeom prst="rect">
          <a:avLst/>
        </a:prstGeom>
        <a:solidFill>
          <a:schemeClr val="accent2">
            <a:hueOff val="-545761"/>
            <a:satOff val="-31473"/>
            <a:lumOff val="32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u="none" strike="noStrike" kern="1200" cap="none" dirty="0">
              <a:solidFill>
                <a:srgbClr val="FFFFFF"/>
              </a:solidFill>
              <a:latin typeface="Abadi" panose="020B0604020202020204" pitchFamily="34" charset="0"/>
              <a:ea typeface="Calibri"/>
              <a:cs typeface="+mj-cs"/>
            </a:rPr>
            <a:t>HTML/CSS</a:t>
          </a:r>
        </a:p>
      </dsp:txBody>
      <dsp:txXfrm>
        <a:off x="0" y="2165300"/>
        <a:ext cx="1751707" cy="1051024"/>
      </dsp:txXfrm>
    </dsp:sp>
    <dsp:sp modelId="{A6ACB63F-31C0-41F2-8BC2-9346A5E6D249}">
      <dsp:nvSpPr>
        <dsp:cNvPr id="0" name=""/>
        <dsp:cNvSpPr/>
      </dsp:nvSpPr>
      <dsp:spPr>
        <a:xfrm>
          <a:off x="1926877" y="2165300"/>
          <a:ext cx="1751707" cy="1051024"/>
        </a:xfrm>
        <a:prstGeom prst="rect">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u="none" strike="noStrike" kern="1200" cap="none" dirty="0">
              <a:solidFill>
                <a:srgbClr val="FFFFFF"/>
              </a:solidFill>
              <a:latin typeface="Abadi" panose="020B0604020202020204" pitchFamily="34" charset="0"/>
              <a:ea typeface="Calibri"/>
              <a:cs typeface="+mj-cs"/>
            </a:rPr>
            <a:t>NLP</a:t>
          </a:r>
        </a:p>
      </dsp:txBody>
      <dsp:txXfrm>
        <a:off x="1926877" y="2165300"/>
        <a:ext cx="1751707" cy="1051024"/>
      </dsp:txXfrm>
    </dsp:sp>
    <dsp:sp modelId="{F130A817-984F-4702-BBEC-5A287A9F4D99}">
      <dsp:nvSpPr>
        <dsp:cNvPr id="0" name=""/>
        <dsp:cNvSpPr/>
      </dsp:nvSpPr>
      <dsp:spPr>
        <a:xfrm>
          <a:off x="3853755" y="2165300"/>
          <a:ext cx="1751707" cy="1051024"/>
        </a:xfrm>
        <a:prstGeom prst="rect">
          <a:avLst/>
        </a:prstGeom>
        <a:solidFill>
          <a:schemeClr val="accent2">
            <a:hueOff val="-909602"/>
            <a:satOff val="-52455"/>
            <a:lumOff val="5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u="none" strike="noStrike" kern="1200" cap="none" dirty="0">
              <a:solidFill>
                <a:srgbClr val="FFFFFF"/>
              </a:solidFill>
              <a:latin typeface="Abadi" panose="020B0604020202020204" pitchFamily="34" charset="0"/>
              <a:ea typeface="Calibri"/>
              <a:cs typeface="+mj-cs"/>
            </a:rPr>
            <a:t>JS</a:t>
          </a:r>
        </a:p>
      </dsp:txBody>
      <dsp:txXfrm>
        <a:off x="3853755" y="2165300"/>
        <a:ext cx="1751707" cy="1051024"/>
      </dsp:txXfrm>
    </dsp:sp>
    <dsp:sp modelId="{7182D488-7A77-4269-8018-FD8DB1AEF37A}">
      <dsp:nvSpPr>
        <dsp:cNvPr id="0" name=""/>
        <dsp:cNvSpPr/>
      </dsp:nvSpPr>
      <dsp:spPr>
        <a:xfrm>
          <a:off x="0" y="3391495"/>
          <a:ext cx="1751707" cy="1051024"/>
        </a:xfrm>
        <a:prstGeom prst="rect">
          <a:avLst/>
        </a:prstGeom>
        <a:solidFill>
          <a:schemeClr val="accent2">
            <a:hueOff val="-1091522"/>
            <a:satOff val="-62946"/>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u="none" strike="noStrike" kern="1200" cap="none" dirty="0">
              <a:solidFill>
                <a:srgbClr val="FFFFFF"/>
              </a:solidFill>
              <a:latin typeface="Abadi" panose="020B0604020202020204" pitchFamily="34" charset="0"/>
              <a:ea typeface="Calibri"/>
              <a:cs typeface="+mj-cs"/>
            </a:rPr>
            <a:t>Data Processing</a:t>
          </a:r>
        </a:p>
      </dsp:txBody>
      <dsp:txXfrm>
        <a:off x="0" y="3391495"/>
        <a:ext cx="1751707" cy="1051024"/>
      </dsp:txXfrm>
    </dsp:sp>
    <dsp:sp modelId="{5FD8BC8A-DE28-4C5E-AAE5-C632FD6823F7}">
      <dsp:nvSpPr>
        <dsp:cNvPr id="0" name=""/>
        <dsp:cNvSpPr/>
      </dsp:nvSpPr>
      <dsp:spPr>
        <a:xfrm>
          <a:off x="1926877" y="3391495"/>
          <a:ext cx="1751707" cy="1051024"/>
        </a:xfrm>
        <a:prstGeom prst="rect">
          <a:avLst/>
        </a:prstGeom>
        <a:solidFill>
          <a:schemeClr val="accent2">
            <a:hueOff val="-1273443"/>
            <a:satOff val="-73437"/>
            <a:lumOff val="7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1066800">
            <a:lnSpc>
              <a:spcPct val="90000"/>
            </a:lnSpc>
            <a:spcBef>
              <a:spcPct val="0"/>
            </a:spcBef>
            <a:spcAft>
              <a:spcPct val="35000"/>
            </a:spcAft>
            <a:buNone/>
          </a:pPr>
          <a:r>
            <a:rPr lang="en-US" sz="2220" b="0" i="0" u="none" strike="noStrike" kern="1200" cap="none" dirty="0">
              <a:solidFill>
                <a:srgbClr val="FFFFFF"/>
              </a:solidFill>
              <a:latin typeface="+mn-lt"/>
              <a:ea typeface="Calibri"/>
              <a:cs typeface="+mj-cs"/>
            </a:rPr>
            <a:t>Data Visualization</a:t>
          </a:r>
        </a:p>
      </dsp:txBody>
      <dsp:txXfrm>
        <a:off x="1926877" y="3391495"/>
        <a:ext cx="1751707" cy="1051024"/>
      </dsp:txXfrm>
    </dsp:sp>
    <dsp:sp modelId="{833B4B19-FC43-4AF8-90A4-B6ABF92BFFA7}">
      <dsp:nvSpPr>
        <dsp:cNvPr id="0" name=""/>
        <dsp:cNvSpPr/>
      </dsp:nvSpPr>
      <dsp:spPr>
        <a:xfrm>
          <a:off x="3853755" y="3391495"/>
          <a:ext cx="1751707" cy="1051024"/>
        </a:xfrm>
        <a:prstGeom prst="rect">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u="none" strike="noStrike" kern="1200" cap="none" dirty="0">
              <a:solidFill>
                <a:srgbClr val="FFFFFF"/>
              </a:solidFill>
              <a:latin typeface="Abadi" panose="020B0604020202020204" pitchFamily="34" charset="0"/>
              <a:ea typeface="Calibri"/>
              <a:cs typeface="+mj-cs"/>
            </a:rPr>
            <a:t>APIs</a:t>
          </a:r>
        </a:p>
      </dsp:txBody>
      <dsp:txXfrm>
        <a:off x="3853755" y="3391495"/>
        <a:ext cx="1751707" cy="105102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7862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6" name="Google Shape;25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6" name="Google Shape;25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525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6" name="Google Shape;25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1055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91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49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7809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5135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8951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0851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5707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4767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8492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3009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6856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9160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7581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4777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576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78656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26225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5720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4280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78952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15661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6470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19998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0412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1217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7247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0271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52576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c723fb97d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c723fb97d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7777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عنوان ومحتوى" type="obj">
  <p:cSld name="OBJECT">
    <p:spTree>
      <p:nvGrpSpPr>
        <p:cNvPr id="1" name="Shape 11"/>
        <p:cNvGrpSpPr/>
        <p:nvPr/>
      </p:nvGrpSpPr>
      <p:grpSpPr>
        <a:xfrm>
          <a:off x="0" y="0"/>
          <a:ext cx="0" cy="0"/>
          <a:chOff x="0" y="0"/>
          <a:chExt cx="0" cy="0"/>
        </a:xfrm>
      </p:grpSpPr>
      <p:sp>
        <p:nvSpPr>
          <p:cNvPr id="12" name="Google Shape;1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14" name="Google Shape;14;p21"/>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عنوان ونص عموديان" type="vertTitleAndTx">
  <p:cSld name="VERTICAL_TITLE_AND_VERTICAL_TEXT">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77" name="Google Shape;77;p31"/>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شريحة عنوان" type="title">
  <p:cSld name="TITLE">
    <p:spTree>
      <p:nvGrpSpPr>
        <p:cNvPr id="1" name="Shape 17"/>
        <p:cNvGrpSpPr/>
        <p:nvPr/>
      </p:nvGrpSpPr>
      <p:grpSpPr>
        <a:xfrm>
          <a:off x="0" y="0"/>
          <a:ext cx="0" cy="0"/>
          <a:chOff x="0" y="0"/>
          <a:chExt cx="0" cy="0"/>
        </a:xfrm>
      </p:grpSpPr>
      <p:sp>
        <p:nvSpPr>
          <p:cNvPr id="18" name="Google Shape;18;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rtl="1">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rtl="1">
              <a:lnSpc>
                <a:spcPct val="90000"/>
              </a:lnSpc>
              <a:spcBef>
                <a:spcPts val="1000"/>
              </a:spcBef>
              <a:spcAft>
                <a:spcPts val="0"/>
              </a:spcAft>
              <a:buClr>
                <a:schemeClr val="dk1"/>
              </a:buClr>
              <a:buSzPts val="2400"/>
              <a:buNone/>
              <a:defRPr sz="2400"/>
            </a:lvl1pPr>
            <a:lvl2pPr lvl="1" algn="ctr" rtl="1">
              <a:lnSpc>
                <a:spcPct val="90000"/>
              </a:lnSpc>
              <a:spcBef>
                <a:spcPts val="500"/>
              </a:spcBef>
              <a:spcAft>
                <a:spcPts val="0"/>
              </a:spcAft>
              <a:buClr>
                <a:schemeClr val="dk1"/>
              </a:buClr>
              <a:buSzPts val="2000"/>
              <a:buNone/>
              <a:defRPr sz="2000"/>
            </a:lvl2pPr>
            <a:lvl3pPr lvl="2" algn="ctr" rtl="1">
              <a:lnSpc>
                <a:spcPct val="90000"/>
              </a:lnSpc>
              <a:spcBef>
                <a:spcPts val="500"/>
              </a:spcBef>
              <a:spcAft>
                <a:spcPts val="0"/>
              </a:spcAft>
              <a:buClr>
                <a:schemeClr val="dk1"/>
              </a:buClr>
              <a:buSzPts val="1800"/>
              <a:buNone/>
              <a:defRPr sz="1800"/>
            </a:lvl3pPr>
            <a:lvl4pPr lvl="3" algn="ctr" rtl="1">
              <a:lnSpc>
                <a:spcPct val="90000"/>
              </a:lnSpc>
              <a:spcBef>
                <a:spcPts val="500"/>
              </a:spcBef>
              <a:spcAft>
                <a:spcPts val="0"/>
              </a:spcAft>
              <a:buClr>
                <a:schemeClr val="dk1"/>
              </a:buClr>
              <a:buSzPts val="1600"/>
              <a:buNone/>
              <a:defRPr sz="1600"/>
            </a:lvl4pPr>
            <a:lvl5pPr lvl="4" algn="ctr" rtl="1">
              <a:lnSpc>
                <a:spcPct val="90000"/>
              </a:lnSpc>
              <a:spcBef>
                <a:spcPts val="500"/>
              </a:spcBef>
              <a:spcAft>
                <a:spcPts val="0"/>
              </a:spcAft>
              <a:buClr>
                <a:schemeClr val="dk1"/>
              </a:buClr>
              <a:buSzPts val="1600"/>
              <a:buNone/>
              <a:defRPr sz="1600"/>
            </a:lvl5pPr>
            <a:lvl6pPr lvl="5" algn="ctr" rtl="1">
              <a:lnSpc>
                <a:spcPct val="90000"/>
              </a:lnSpc>
              <a:spcBef>
                <a:spcPts val="500"/>
              </a:spcBef>
              <a:spcAft>
                <a:spcPts val="0"/>
              </a:spcAft>
              <a:buClr>
                <a:schemeClr val="dk1"/>
              </a:buClr>
              <a:buSzPts val="1600"/>
              <a:buNone/>
              <a:defRPr sz="1600"/>
            </a:lvl6pPr>
            <a:lvl7pPr lvl="6" algn="ctr" rtl="1">
              <a:lnSpc>
                <a:spcPct val="90000"/>
              </a:lnSpc>
              <a:spcBef>
                <a:spcPts val="500"/>
              </a:spcBef>
              <a:spcAft>
                <a:spcPts val="0"/>
              </a:spcAft>
              <a:buClr>
                <a:schemeClr val="dk1"/>
              </a:buClr>
              <a:buSzPts val="1600"/>
              <a:buNone/>
              <a:defRPr sz="1600"/>
            </a:lvl7pPr>
            <a:lvl8pPr lvl="7" algn="ctr" rtl="1">
              <a:lnSpc>
                <a:spcPct val="90000"/>
              </a:lnSpc>
              <a:spcBef>
                <a:spcPts val="500"/>
              </a:spcBef>
              <a:spcAft>
                <a:spcPts val="0"/>
              </a:spcAft>
              <a:buClr>
                <a:schemeClr val="dk1"/>
              </a:buClr>
              <a:buSzPts val="1600"/>
              <a:buNone/>
              <a:defRPr sz="1600"/>
            </a:lvl8pPr>
            <a:lvl9pPr lvl="8" algn="ctr" rtl="1">
              <a:lnSpc>
                <a:spcPct val="90000"/>
              </a:lnSpc>
              <a:spcBef>
                <a:spcPts val="500"/>
              </a:spcBef>
              <a:spcAft>
                <a:spcPts val="0"/>
              </a:spcAft>
              <a:buClr>
                <a:schemeClr val="dk1"/>
              </a:buClr>
              <a:buSzPts val="1600"/>
              <a:buNone/>
              <a:defRPr sz="1600"/>
            </a:lvl9pPr>
          </a:lstStyle>
          <a:p>
            <a:endParaRPr/>
          </a:p>
        </p:txBody>
      </p:sp>
      <p:sp>
        <p:nvSpPr>
          <p:cNvPr id="20" name="Google Shape;20;p22"/>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21" name="Google Shape;2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عنوان المقطع" type="secHead">
  <p:cSld name="SECTION_HEADER">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rgbClr val="888888"/>
              </a:buClr>
              <a:buSzPts val="2400"/>
              <a:buNone/>
              <a:defRPr sz="2400">
                <a:solidFill>
                  <a:srgbClr val="888888"/>
                </a:solidFill>
              </a:defRPr>
            </a:lvl1pPr>
            <a:lvl2pPr marL="914400" lvl="1" indent="-228600" algn="r" rtl="1">
              <a:lnSpc>
                <a:spcPct val="90000"/>
              </a:lnSpc>
              <a:spcBef>
                <a:spcPts val="500"/>
              </a:spcBef>
              <a:spcAft>
                <a:spcPts val="0"/>
              </a:spcAft>
              <a:buClr>
                <a:srgbClr val="888888"/>
              </a:buClr>
              <a:buSzPts val="2000"/>
              <a:buNone/>
              <a:defRPr sz="2000">
                <a:solidFill>
                  <a:srgbClr val="888888"/>
                </a:solidFill>
              </a:defRPr>
            </a:lvl2pPr>
            <a:lvl3pPr marL="1371600" lvl="2" indent="-228600" algn="r" rtl="1">
              <a:lnSpc>
                <a:spcPct val="90000"/>
              </a:lnSpc>
              <a:spcBef>
                <a:spcPts val="500"/>
              </a:spcBef>
              <a:spcAft>
                <a:spcPts val="0"/>
              </a:spcAft>
              <a:buClr>
                <a:srgbClr val="888888"/>
              </a:buClr>
              <a:buSzPts val="1800"/>
              <a:buNone/>
              <a:defRPr sz="1800">
                <a:solidFill>
                  <a:srgbClr val="888888"/>
                </a:solidFill>
              </a:defRPr>
            </a:lvl3pPr>
            <a:lvl4pPr marL="1828800" lvl="3" indent="-228600" algn="r" rtl="1">
              <a:lnSpc>
                <a:spcPct val="90000"/>
              </a:lnSpc>
              <a:spcBef>
                <a:spcPts val="500"/>
              </a:spcBef>
              <a:spcAft>
                <a:spcPts val="0"/>
              </a:spcAft>
              <a:buClr>
                <a:srgbClr val="888888"/>
              </a:buClr>
              <a:buSzPts val="1600"/>
              <a:buNone/>
              <a:defRPr sz="1600">
                <a:solidFill>
                  <a:srgbClr val="888888"/>
                </a:solidFill>
              </a:defRPr>
            </a:lvl4pPr>
            <a:lvl5pPr marL="2286000" lvl="4" indent="-228600" algn="r" rtl="1">
              <a:lnSpc>
                <a:spcPct val="90000"/>
              </a:lnSpc>
              <a:spcBef>
                <a:spcPts val="500"/>
              </a:spcBef>
              <a:spcAft>
                <a:spcPts val="0"/>
              </a:spcAft>
              <a:buClr>
                <a:srgbClr val="888888"/>
              </a:buClr>
              <a:buSzPts val="1600"/>
              <a:buNone/>
              <a:defRPr sz="1600">
                <a:solidFill>
                  <a:srgbClr val="888888"/>
                </a:solidFill>
              </a:defRPr>
            </a:lvl5pPr>
            <a:lvl6pPr marL="2743200" lvl="5" indent="-228600" algn="r" rtl="1">
              <a:lnSpc>
                <a:spcPct val="90000"/>
              </a:lnSpc>
              <a:spcBef>
                <a:spcPts val="500"/>
              </a:spcBef>
              <a:spcAft>
                <a:spcPts val="0"/>
              </a:spcAft>
              <a:buClr>
                <a:srgbClr val="888888"/>
              </a:buClr>
              <a:buSzPts val="1600"/>
              <a:buNone/>
              <a:defRPr sz="1600">
                <a:solidFill>
                  <a:srgbClr val="888888"/>
                </a:solidFill>
              </a:defRPr>
            </a:lvl6pPr>
            <a:lvl7pPr marL="3200400" lvl="6" indent="-228600" algn="r" rtl="1">
              <a:lnSpc>
                <a:spcPct val="90000"/>
              </a:lnSpc>
              <a:spcBef>
                <a:spcPts val="500"/>
              </a:spcBef>
              <a:spcAft>
                <a:spcPts val="0"/>
              </a:spcAft>
              <a:buClr>
                <a:srgbClr val="888888"/>
              </a:buClr>
              <a:buSzPts val="1600"/>
              <a:buNone/>
              <a:defRPr sz="1600">
                <a:solidFill>
                  <a:srgbClr val="888888"/>
                </a:solidFill>
              </a:defRPr>
            </a:lvl7pPr>
            <a:lvl8pPr marL="3657600" lvl="7" indent="-228600" algn="r" rtl="1">
              <a:lnSpc>
                <a:spcPct val="90000"/>
              </a:lnSpc>
              <a:spcBef>
                <a:spcPts val="500"/>
              </a:spcBef>
              <a:spcAft>
                <a:spcPts val="0"/>
              </a:spcAft>
              <a:buClr>
                <a:srgbClr val="888888"/>
              </a:buClr>
              <a:buSzPts val="1600"/>
              <a:buNone/>
              <a:defRPr sz="1600">
                <a:solidFill>
                  <a:srgbClr val="888888"/>
                </a:solidFill>
              </a:defRPr>
            </a:lvl8pPr>
            <a:lvl9pPr marL="4114800" lvl="8" indent="-228600" algn="r" rtl="1">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3"/>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محتويان" type="twoObj">
  <p:cSld name="TWO_OBJECTS">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32" name="Google Shape;32;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33" name="Google Shape;33;p24"/>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34" name="Google Shape;3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35" name="Google Shape;35;p24"/>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مقارنة" type="twoTxTwoObj">
  <p:cSld name="TWO_OBJECTS_WITH_TEXT">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1000"/>
              </a:spcBef>
              <a:spcAft>
                <a:spcPts val="0"/>
              </a:spcAft>
              <a:buClr>
                <a:schemeClr val="dk1"/>
              </a:buClr>
              <a:buSzPts val="2400"/>
              <a:buNone/>
              <a:defRPr sz="2400" b="1"/>
            </a:lvl1pPr>
            <a:lvl2pPr marL="914400" lvl="1" indent="-228600" algn="r" rtl="1">
              <a:lnSpc>
                <a:spcPct val="90000"/>
              </a:lnSpc>
              <a:spcBef>
                <a:spcPts val="500"/>
              </a:spcBef>
              <a:spcAft>
                <a:spcPts val="0"/>
              </a:spcAft>
              <a:buClr>
                <a:schemeClr val="dk1"/>
              </a:buClr>
              <a:buSzPts val="2000"/>
              <a:buNone/>
              <a:defRPr sz="2000" b="1"/>
            </a:lvl2pPr>
            <a:lvl3pPr marL="1371600" lvl="2" indent="-228600" algn="r" rtl="1">
              <a:lnSpc>
                <a:spcPct val="90000"/>
              </a:lnSpc>
              <a:spcBef>
                <a:spcPts val="500"/>
              </a:spcBef>
              <a:spcAft>
                <a:spcPts val="0"/>
              </a:spcAft>
              <a:buClr>
                <a:schemeClr val="dk1"/>
              </a:buClr>
              <a:buSzPts val="1800"/>
              <a:buNone/>
              <a:defRPr sz="1800" b="1"/>
            </a:lvl3pPr>
            <a:lvl4pPr marL="1828800" lvl="3" indent="-228600" algn="r" rtl="1">
              <a:lnSpc>
                <a:spcPct val="90000"/>
              </a:lnSpc>
              <a:spcBef>
                <a:spcPts val="500"/>
              </a:spcBef>
              <a:spcAft>
                <a:spcPts val="0"/>
              </a:spcAft>
              <a:buClr>
                <a:schemeClr val="dk1"/>
              </a:buClr>
              <a:buSzPts val="1600"/>
              <a:buNone/>
              <a:defRPr sz="1600" b="1"/>
            </a:lvl4pPr>
            <a:lvl5pPr marL="2286000" lvl="4" indent="-228600" algn="r" rtl="1">
              <a:lnSpc>
                <a:spcPct val="90000"/>
              </a:lnSpc>
              <a:spcBef>
                <a:spcPts val="500"/>
              </a:spcBef>
              <a:spcAft>
                <a:spcPts val="0"/>
              </a:spcAft>
              <a:buClr>
                <a:schemeClr val="dk1"/>
              </a:buClr>
              <a:buSzPts val="1600"/>
              <a:buNone/>
              <a:defRPr sz="1600" b="1"/>
            </a:lvl5pPr>
            <a:lvl6pPr marL="2743200" lvl="5" indent="-228600" algn="r" rtl="1">
              <a:lnSpc>
                <a:spcPct val="90000"/>
              </a:lnSpc>
              <a:spcBef>
                <a:spcPts val="500"/>
              </a:spcBef>
              <a:spcAft>
                <a:spcPts val="0"/>
              </a:spcAft>
              <a:buClr>
                <a:schemeClr val="dk1"/>
              </a:buClr>
              <a:buSzPts val="1600"/>
              <a:buNone/>
              <a:defRPr sz="1600" b="1"/>
            </a:lvl6pPr>
            <a:lvl7pPr marL="3200400" lvl="6" indent="-228600" algn="r" rtl="1">
              <a:lnSpc>
                <a:spcPct val="90000"/>
              </a:lnSpc>
              <a:spcBef>
                <a:spcPts val="500"/>
              </a:spcBef>
              <a:spcAft>
                <a:spcPts val="0"/>
              </a:spcAft>
              <a:buClr>
                <a:schemeClr val="dk1"/>
              </a:buClr>
              <a:buSzPts val="1600"/>
              <a:buNone/>
              <a:defRPr sz="1600" b="1"/>
            </a:lvl7pPr>
            <a:lvl8pPr marL="3657600" lvl="7" indent="-228600" algn="r" rtl="1">
              <a:lnSpc>
                <a:spcPct val="90000"/>
              </a:lnSpc>
              <a:spcBef>
                <a:spcPts val="500"/>
              </a:spcBef>
              <a:spcAft>
                <a:spcPts val="0"/>
              </a:spcAft>
              <a:buClr>
                <a:schemeClr val="dk1"/>
              </a:buClr>
              <a:buSzPts val="1600"/>
              <a:buNone/>
              <a:defRPr sz="1600" b="1"/>
            </a:lvl8pPr>
            <a:lvl9pPr marL="4114800" lvl="8" indent="-228600" algn="r" rtl="1">
              <a:lnSpc>
                <a:spcPct val="90000"/>
              </a:lnSpc>
              <a:spcBef>
                <a:spcPts val="500"/>
              </a:spcBef>
              <a:spcAft>
                <a:spcPts val="0"/>
              </a:spcAft>
              <a:buClr>
                <a:schemeClr val="dk1"/>
              </a:buClr>
              <a:buSzPts val="1600"/>
              <a:buNone/>
              <a:defRPr sz="1600" b="1"/>
            </a:lvl9pPr>
          </a:lstStyle>
          <a:p>
            <a:endParaRPr/>
          </a:p>
        </p:txBody>
      </p:sp>
      <p:sp>
        <p:nvSpPr>
          <p:cNvPr id="39" name="Google Shape;39;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1000"/>
              </a:spcBef>
              <a:spcAft>
                <a:spcPts val="0"/>
              </a:spcAft>
              <a:buClr>
                <a:schemeClr val="dk1"/>
              </a:buClr>
              <a:buSzPts val="2400"/>
              <a:buNone/>
              <a:defRPr sz="2400" b="1"/>
            </a:lvl1pPr>
            <a:lvl2pPr marL="914400" lvl="1" indent="-228600" algn="r" rtl="1">
              <a:lnSpc>
                <a:spcPct val="90000"/>
              </a:lnSpc>
              <a:spcBef>
                <a:spcPts val="500"/>
              </a:spcBef>
              <a:spcAft>
                <a:spcPts val="0"/>
              </a:spcAft>
              <a:buClr>
                <a:schemeClr val="dk1"/>
              </a:buClr>
              <a:buSzPts val="2000"/>
              <a:buNone/>
              <a:defRPr sz="2000" b="1"/>
            </a:lvl2pPr>
            <a:lvl3pPr marL="1371600" lvl="2" indent="-228600" algn="r" rtl="1">
              <a:lnSpc>
                <a:spcPct val="90000"/>
              </a:lnSpc>
              <a:spcBef>
                <a:spcPts val="500"/>
              </a:spcBef>
              <a:spcAft>
                <a:spcPts val="0"/>
              </a:spcAft>
              <a:buClr>
                <a:schemeClr val="dk1"/>
              </a:buClr>
              <a:buSzPts val="1800"/>
              <a:buNone/>
              <a:defRPr sz="1800" b="1"/>
            </a:lvl3pPr>
            <a:lvl4pPr marL="1828800" lvl="3" indent="-228600" algn="r" rtl="1">
              <a:lnSpc>
                <a:spcPct val="90000"/>
              </a:lnSpc>
              <a:spcBef>
                <a:spcPts val="500"/>
              </a:spcBef>
              <a:spcAft>
                <a:spcPts val="0"/>
              </a:spcAft>
              <a:buClr>
                <a:schemeClr val="dk1"/>
              </a:buClr>
              <a:buSzPts val="1600"/>
              <a:buNone/>
              <a:defRPr sz="1600" b="1"/>
            </a:lvl4pPr>
            <a:lvl5pPr marL="2286000" lvl="4" indent="-228600" algn="r" rtl="1">
              <a:lnSpc>
                <a:spcPct val="90000"/>
              </a:lnSpc>
              <a:spcBef>
                <a:spcPts val="500"/>
              </a:spcBef>
              <a:spcAft>
                <a:spcPts val="0"/>
              </a:spcAft>
              <a:buClr>
                <a:schemeClr val="dk1"/>
              </a:buClr>
              <a:buSzPts val="1600"/>
              <a:buNone/>
              <a:defRPr sz="1600" b="1"/>
            </a:lvl5pPr>
            <a:lvl6pPr marL="2743200" lvl="5" indent="-228600" algn="r" rtl="1">
              <a:lnSpc>
                <a:spcPct val="90000"/>
              </a:lnSpc>
              <a:spcBef>
                <a:spcPts val="500"/>
              </a:spcBef>
              <a:spcAft>
                <a:spcPts val="0"/>
              </a:spcAft>
              <a:buClr>
                <a:schemeClr val="dk1"/>
              </a:buClr>
              <a:buSzPts val="1600"/>
              <a:buNone/>
              <a:defRPr sz="1600" b="1"/>
            </a:lvl6pPr>
            <a:lvl7pPr marL="3200400" lvl="6" indent="-228600" algn="r" rtl="1">
              <a:lnSpc>
                <a:spcPct val="90000"/>
              </a:lnSpc>
              <a:spcBef>
                <a:spcPts val="500"/>
              </a:spcBef>
              <a:spcAft>
                <a:spcPts val="0"/>
              </a:spcAft>
              <a:buClr>
                <a:schemeClr val="dk1"/>
              </a:buClr>
              <a:buSzPts val="1600"/>
              <a:buNone/>
              <a:defRPr sz="1600" b="1"/>
            </a:lvl7pPr>
            <a:lvl8pPr marL="3657600" lvl="7" indent="-228600" algn="r" rtl="1">
              <a:lnSpc>
                <a:spcPct val="90000"/>
              </a:lnSpc>
              <a:spcBef>
                <a:spcPts val="500"/>
              </a:spcBef>
              <a:spcAft>
                <a:spcPts val="0"/>
              </a:spcAft>
              <a:buClr>
                <a:schemeClr val="dk1"/>
              </a:buClr>
              <a:buSzPts val="1600"/>
              <a:buNone/>
              <a:defRPr sz="1600" b="1"/>
            </a:lvl8pPr>
            <a:lvl9pPr marL="4114800" lvl="8" indent="-228600" algn="r" rtl="1">
              <a:lnSpc>
                <a:spcPct val="90000"/>
              </a:lnSpc>
              <a:spcBef>
                <a:spcPts val="500"/>
              </a:spcBef>
              <a:spcAft>
                <a:spcPts val="0"/>
              </a:spcAft>
              <a:buClr>
                <a:schemeClr val="dk1"/>
              </a:buClr>
              <a:buSzPts val="1600"/>
              <a:buNone/>
              <a:defRPr sz="1600" b="1"/>
            </a:lvl9pPr>
          </a:lstStyle>
          <a:p>
            <a:endParaRPr/>
          </a:p>
        </p:txBody>
      </p:sp>
      <p:sp>
        <p:nvSpPr>
          <p:cNvPr id="41" name="Google Shape;41;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عنوان فقط" type="titleOnly">
  <p:cSld name="TITLE_ONLY">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فارغ" type="blank">
  <p:cSld name="BLANK">
    <p:spTree>
      <p:nvGrpSpPr>
        <p:cNvPr id="1" name="Shape 50"/>
        <p:cNvGrpSpPr/>
        <p:nvPr/>
      </p:nvGrpSpPr>
      <p:grpSpPr>
        <a:xfrm>
          <a:off x="0" y="0"/>
          <a:ext cx="0" cy="0"/>
          <a:chOff x="0" y="0"/>
          <a:chExt cx="0" cy="0"/>
        </a:xfrm>
      </p:grpSpPr>
      <p:sp>
        <p:nvSpPr>
          <p:cNvPr id="51" name="Google Shape;51;p27"/>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محتوى مع تسمية توضيحية" type="objTx">
  <p:cSld name="OBJECT_WITH_CAPTION_TEXT">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r" rtl="1">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r" rtl="1">
              <a:lnSpc>
                <a:spcPct val="90000"/>
              </a:lnSpc>
              <a:spcBef>
                <a:spcPts val="1000"/>
              </a:spcBef>
              <a:spcAft>
                <a:spcPts val="0"/>
              </a:spcAft>
              <a:buClr>
                <a:schemeClr val="dk1"/>
              </a:buClr>
              <a:buSzPts val="3200"/>
              <a:buChar char="•"/>
              <a:defRPr sz="3200"/>
            </a:lvl1pPr>
            <a:lvl2pPr marL="914400" lvl="1" indent="-406400" algn="r" rtl="1">
              <a:lnSpc>
                <a:spcPct val="90000"/>
              </a:lnSpc>
              <a:spcBef>
                <a:spcPts val="500"/>
              </a:spcBef>
              <a:spcAft>
                <a:spcPts val="0"/>
              </a:spcAft>
              <a:buClr>
                <a:schemeClr val="dk1"/>
              </a:buClr>
              <a:buSzPts val="2800"/>
              <a:buChar char="•"/>
              <a:defRPr sz="2800"/>
            </a:lvl2pPr>
            <a:lvl3pPr marL="1371600" lvl="2" indent="-381000" algn="r" rtl="1">
              <a:lnSpc>
                <a:spcPct val="90000"/>
              </a:lnSpc>
              <a:spcBef>
                <a:spcPts val="500"/>
              </a:spcBef>
              <a:spcAft>
                <a:spcPts val="0"/>
              </a:spcAft>
              <a:buClr>
                <a:schemeClr val="dk1"/>
              </a:buClr>
              <a:buSzPts val="2400"/>
              <a:buChar char="•"/>
              <a:defRPr sz="2400"/>
            </a:lvl3pPr>
            <a:lvl4pPr marL="1828800" lvl="3" indent="-355600" algn="r" rtl="1">
              <a:lnSpc>
                <a:spcPct val="90000"/>
              </a:lnSpc>
              <a:spcBef>
                <a:spcPts val="500"/>
              </a:spcBef>
              <a:spcAft>
                <a:spcPts val="0"/>
              </a:spcAft>
              <a:buClr>
                <a:schemeClr val="dk1"/>
              </a:buClr>
              <a:buSzPts val="2000"/>
              <a:buChar char="•"/>
              <a:defRPr sz="2000"/>
            </a:lvl4pPr>
            <a:lvl5pPr marL="2286000" lvl="4" indent="-355600" algn="r" rtl="1">
              <a:lnSpc>
                <a:spcPct val="90000"/>
              </a:lnSpc>
              <a:spcBef>
                <a:spcPts val="500"/>
              </a:spcBef>
              <a:spcAft>
                <a:spcPts val="0"/>
              </a:spcAft>
              <a:buClr>
                <a:schemeClr val="dk1"/>
              </a:buClr>
              <a:buSzPts val="2000"/>
              <a:buChar char="•"/>
              <a:defRPr sz="2000"/>
            </a:lvl5pPr>
            <a:lvl6pPr marL="2743200" lvl="5" indent="-355600" algn="r" rtl="1">
              <a:lnSpc>
                <a:spcPct val="90000"/>
              </a:lnSpc>
              <a:spcBef>
                <a:spcPts val="500"/>
              </a:spcBef>
              <a:spcAft>
                <a:spcPts val="0"/>
              </a:spcAft>
              <a:buClr>
                <a:schemeClr val="dk1"/>
              </a:buClr>
              <a:buSzPts val="2000"/>
              <a:buChar char="•"/>
              <a:defRPr sz="2000"/>
            </a:lvl6pPr>
            <a:lvl7pPr marL="3200400" lvl="6" indent="-355600" algn="r" rtl="1">
              <a:lnSpc>
                <a:spcPct val="90000"/>
              </a:lnSpc>
              <a:spcBef>
                <a:spcPts val="500"/>
              </a:spcBef>
              <a:spcAft>
                <a:spcPts val="0"/>
              </a:spcAft>
              <a:buClr>
                <a:schemeClr val="dk1"/>
              </a:buClr>
              <a:buSzPts val="2000"/>
              <a:buChar char="•"/>
              <a:defRPr sz="2000"/>
            </a:lvl7pPr>
            <a:lvl8pPr marL="3657600" lvl="7" indent="-355600" algn="r" rtl="1">
              <a:lnSpc>
                <a:spcPct val="90000"/>
              </a:lnSpc>
              <a:spcBef>
                <a:spcPts val="500"/>
              </a:spcBef>
              <a:spcAft>
                <a:spcPts val="0"/>
              </a:spcAft>
              <a:buClr>
                <a:schemeClr val="dk1"/>
              </a:buClr>
              <a:buSzPts val="2000"/>
              <a:buChar char="•"/>
              <a:defRPr sz="2000"/>
            </a:lvl8pPr>
            <a:lvl9pPr marL="4114800" lvl="8" indent="-355600" algn="r" rtl="1">
              <a:lnSpc>
                <a:spcPct val="90000"/>
              </a:lnSpc>
              <a:spcBef>
                <a:spcPts val="500"/>
              </a:spcBef>
              <a:spcAft>
                <a:spcPts val="0"/>
              </a:spcAft>
              <a:buClr>
                <a:schemeClr val="dk1"/>
              </a:buClr>
              <a:buSzPts val="2000"/>
              <a:buChar char="•"/>
              <a:defRPr sz="2000"/>
            </a:lvl9pPr>
          </a:lstStyle>
          <a:p>
            <a:endParaRPr/>
          </a:p>
        </p:txBody>
      </p:sp>
      <p:sp>
        <p:nvSpPr>
          <p:cNvPr id="57" name="Google Shape;57;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Clr>
                <a:schemeClr val="dk1"/>
              </a:buClr>
              <a:buSzPts val="1600"/>
              <a:buNone/>
              <a:defRPr sz="1600"/>
            </a:lvl1pPr>
            <a:lvl2pPr marL="914400" lvl="1" indent="-228600" algn="r" rtl="1">
              <a:lnSpc>
                <a:spcPct val="90000"/>
              </a:lnSpc>
              <a:spcBef>
                <a:spcPts val="500"/>
              </a:spcBef>
              <a:spcAft>
                <a:spcPts val="0"/>
              </a:spcAft>
              <a:buClr>
                <a:schemeClr val="dk1"/>
              </a:buClr>
              <a:buSzPts val="1400"/>
              <a:buNone/>
              <a:defRPr sz="1400"/>
            </a:lvl2pPr>
            <a:lvl3pPr marL="1371600" lvl="2" indent="-228600" algn="r" rtl="1">
              <a:lnSpc>
                <a:spcPct val="90000"/>
              </a:lnSpc>
              <a:spcBef>
                <a:spcPts val="500"/>
              </a:spcBef>
              <a:spcAft>
                <a:spcPts val="0"/>
              </a:spcAft>
              <a:buClr>
                <a:schemeClr val="dk1"/>
              </a:buClr>
              <a:buSzPts val="1200"/>
              <a:buNone/>
              <a:defRPr sz="1200"/>
            </a:lvl3pPr>
            <a:lvl4pPr marL="1828800" lvl="3" indent="-228600" algn="r" rtl="1">
              <a:lnSpc>
                <a:spcPct val="90000"/>
              </a:lnSpc>
              <a:spcBef>
                <a:spcPts val="500"/>
              </a:spcBef>
              <a:spcAft>
                <a:spcPts val="0"/>
              </a:spcAft>
              <a:buClr>
                <a:schemeClr val="dk1"/>
              </a:buClr>
              <a:buSzPts val="1000"/>
              <a:buNone/>
              <a:defRPr sz="1000"/>
            </a:lvl4pPr>
            <a:lvl5pPr marL="2286000" lvl="4" indent="-228600" algn="r" rtl="1">
              <a:lnSpc>
                <a:spcPct val="90000"/>
              </a:lnSpc>
              <a:spcBef>
                <a:spcPts val="500"/>
              </a:spcBef>
              <a:spcAft>
                <a:spcPts val="0"/>
              </a:spcAft>
              <a:buClr>
                <a:schemeClr val="dk1"/>
              </a:buClr>
              <a:buSzPts val="1000"/>
              <a:buNone/>
              <a:defRPr sz="1000"/>
            </a:lvl5pPr>
            <a:lvl6pPr marL="2743200" lvl="5" indent="-228600" algn="r" rtl="1">
              <a:lnSpc>
                <a:spcPct val="90000"/>
              </a:lnSpc>
              <a:spcBef>
                <a:spcPts val="500"/>
              </a:spcBef>
              <a:spcAft>
                <a:spcPts val="0"/>
              </a:spcAft>
              <a:buClr>
                <a:schemeClr val="dk1"/>
              </a:buClr>
              <a:buSzPts val="1000"/>
              <a:buNone/>
              <a:defRPr sz="1000"/>
            </a:lvl6pPr>
            <a:lvl7pPr marL="3200400" lvl="6" indent="-228600" algn="r" rtl="1">
              <a:lnSpc>
                <a:spcPct val="90000"/>
              </a:lnSpc>
              <a:spcBef>
                <a:spcPts val="500"/>
              </a:spcBef>
              <a:spcAft>
                <a:spcPts val="0"/>
              </a:spcAft>
              <a:buClr>
                <a:schemeClr val="dk1"/>
              </a:buClr>
              <a:buSzPts val="1000"/>
              <a:buNone/>
              <a:defRPr sz="1000"/>
            </a:lvl7pPr>
            <a:lvl8pPr marL="3657600" lvl="7" indent="-228600" algn="r" rtl="1">
              <a:lnSpc>
                <a:spcPct val="90000"/>
              </a:lnSpc>
              <a:spcBef>
                <a:spcPts val="500"/>
              </a:spcBef>
              <a:spcAft>
                <a:spcPts val="0"/>
              </a:spcAft>
              <a:buClr>
                <a:schemeClr val="dk1"/>
              </a:buClr>
              <a:buSzPts val="1000"/>
              <a:buNone/>
              <a:defRPr sz="1000"/>
            </a:lvl8pPr>
            <a:lvl9pPr marL="4114800" lvl="8" indent="-228600" algn="r" rtl="1">
              <a:lnSpc>
                <a:spcPct val="90000"/>
              </a:lnSpc>
              <a:spcBef>
                <a:spcPts val="500"/>
              </a:spcBef>
              <a:spcAft>
                <a:spcPts val="0"/>
              </a:spcAft>
              <a:buClr>
                <a:schemeClr val="dk1"/>
              </a:buClr>
              <a:buSzPts val="1000"/>
              <a:buNone/>
              <a:defRPr sz="1000"/>
            </a:lvl9pPr>
          </a:lstStyle>
          <a:p>
            <a:endParaRPr/>
          </a:p>
        </p:txBody>
      </p:sp>
      <p:sp>
        <p:nvSpPr>
          <p:cNvPr id="58" name="Google Shape;58;p28"/>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عنوان ونص عمودي" type="vertTx">
  <p:cSld name="VERTICAL_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r" rtl="1">
              <a:lnSpc>
                <a:spcPct val="90000"/>
              </a:lnSpc>
              <a:spcBef>
                <a:spcPts val="1000"/>
              </a:spcBef>
              <a:spcAft>
                <a:spcPts val="0"/>
              </a:spcAft>
              <a:buClr>
                <a:schemeClr val="dk1"/>
              </a:buClr>
              <a:buSzPts val="1800"/>
              <a:buChar char="•"/>
              <a:defRPr/>
            </a:lvl1pPr>
            <a:lvl2pPr marL="914400" lvl="1" indent="-342900" algn="r" rtl="1">
              <a:lnSpc>
                <a:spcPct val="90000"/>
              </a:lnSpc>
              <a:spcBef>
                <a:spcPts val="500"/>
              </a:spcBef>
              <a:spcAft>
                <a:spcPts val="0"/>
              </a:spcAft>
              <a:buClr>
                <a:schemeClr val="dk1"/>
              </a:buClr>
              <a:buSzPts val="1800"/>
              <a:buChar char="•"/>
              <a:defRPr/>
            </a:lvl2pPr>
            <a:lvl3pPr marL="1371600" lvl="2" indent="-342900" algn="r" rtl="1">
              <a:lnSpc>
                <a:spcPct val="90000"/>
              </a:lnSpc>
              <a:spcBef>
                <a:spcPts val="500"/>
              </a:spcBef>
              <a:spcAft>
                <a:spcPts val="0"/>
              </a:spcAft>
              <a:buClr>
                <a:schemeClr val="dk1"/>
              </a:buClr>
              <a:buSzPts val="1800"/>
              <a:buChar char="•"/>
              <a:defRPr/>
            </a:lvl3pPr>
            <a:lvl4pPr marL="1828800" lvl="3" indent="-342900" algn="r" rtl="1">
              <a:lnSpc>
                <a:spcPct val="90000"/>
              </a:lnSpc>
              <a:spcBef>
                <a:spcPts val="500"/>
              </a:spcBef>
              <a:spcAft>
                <a:spcPts val="0"/>
              </a:spcAft>
              <a:buClr>
                <a:schemeClr val="dk1"/>
              </a:buClr>
              <a:buSzPts val="1800"/>
              <a:buChar char="•"/>
              <a:defRPr/>
            </a:lvl4pPr>
            <a:lvl5pPr marL="2286000" lvl="4" indent="-342900" algn="r" rtl="1">
              <a:lnSpc>
                <a:spcPct val="90000"/>
              </a:lnSpc>
              <a:spcBef>
                <a:spcPts val="500"/>
              </a:spcBef>
              <a:spcAft>
                <a:spcPts val="0"/>
              </a:spcAft>
              <a:buClr>
                <a:schemeClr val="dk1"/>
              </a:buClr>
              <a:buSzPts val="1800"/>
              <a:buChar char="•"/>
              <a:defRPr/>
            </a:lvl5pPr>
            <a:lvl6pPr marL="2743200" lvl="5" indent="-342900" algn="r" rtl="1">
              <a:lnSpc>
                <a:spcPct val="90000"/>
              </a:lnSpc>
              <a:spcBef>
                <a:spcPts val="500"/>
              </a:spcBef>
              <a:spcAft>
                <a:spcPts val="0"/>
              </a:spcAft>
              <a:buClr>
                <a:schemeClr val="dk1"/>
              </a:buClr>
              <a:buSzPts val="1800"/>
              <a:buChar char="•"/>
              <a:defRPr/>
            </a:lvl6pPr>
            <a:lvl7pPr marL="3200400" lvl="6" indent="-342900" algn="r" rtl="1">
              <a:lnSpc>
                <a:spcPct val="90000"/>
              </a:lnSpc>
              <a:spcBef>
                <a:spcPts val="500"/>
              </a:spcBef>
              <a:spcAft>
                <a:spcPts val="0"/>
              </a:spcAft>
              <a:buClr>
                <a:schemeClr val="dk1"/>
              </a:buClr>
              <a:buSzPts val="1800"/>
              <a:buChar char="•"/>
              <a:defRPr/>
            </a:lvl7pPr>
            <a:lvl8pPr marL="3657600" lvl="7" indent="-342900" algn="r" rtl="1">
              <a:lnSpc>
                <a:spcPct val="90000"/>
              </a:lnSpc>
              <a:spcBef>
                <a:spcPts val="500"/>
              </a:spcBef>
              <a:spcAft>
                <a:spcPts val="0"/>
              </a:spcAft>
              <a:buClr>
                <a:schemeClr val="dk1"/>
              </a:buClr>
              <a:buSzPts val="1800"/>
              <a:buChar char="•"/>
              <a:defRPr/>
            </a:lvl8pPr>
            <a:lvl9pPr marL="4114800" lvl="8" indent="-342900" algn="r" rtl="1">
              <a:lnSpc>
                <a:spcPct val="90000"/>
              </a:lnSpc>
              <a:spcBef>
                <a:spcPts val="500"/>
              </a:spcBef>
              <a:spcAft>
                <a:spcPts val="0"/>
              </a:spcAft>
              <a:buClr>
                <a:schemeClr val="dk1"/>
              </a:buClr>
              <a:buSzPts val="1800"/>
              <a:buChar char="•"/>
              <a:defRPr/>
            </a:lvl9pPr>
          </a:lstStyle>
          <a:p>
            <a:endParaRPr/>
          </a:p>
        </p:txBody>
      </p:sp>
      <p:sp>
        <p:nvSpPr>
          <p:cNvPr id="71" name="Google Shape;71;p30"/>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pPr marL="0" lvl="0" indent="0" algn="l" rtl="1">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r" rtl="1">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r" rtl="1">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r" rtl="1">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r" rtl="1">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r" rtl="1">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R="0" lvl="0" algn="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1">
              <a:spcBef>
                <a:spcPts val="0"/>
              </a:spcBef>
              <a:buNone/>
              <a:defRPr sz="1200" b="0" i="0" u="none" strike="noStrike" cap="none">
                <a:solidFill>
                  <a:srgbClr val="888888"/>
                </a:solidFill>
                <a:latin typeface="Calibri"/>
                <a:ea typeface="Calibri"/>
                <a:cs typeface="Calibri"/>
                <a:sym typeface="Calibri"/>
              </a:defRPr>
            </a:lvl1pPr>
            <a:lvl2pPr marL="0" marR="0" lvl="1" indent="0" algn="l" rtl="1">
              <a:spcBef>
                <a:spcPts val="0"/>
              </a:spcBef>
              <a:buNone/>
              <a:defRPr sz="1200" b="0" i="0" u="none" strike="noStrike" cap="none">
                <a:solidFill>
                  <a:srgbClr val="888888"/>
                </a:solidFill>
                <a:latin typeface="Calibri"/>
                <a:ea typeface="Calibri"/>
                <a:cs typeface="Calibri"/>
                <a:sym typeface="Calibri"/>
              </a:defRPr>
            </a:lvl2pPr>
            <a:lvl3pPr marL="0" marR="0" lvl="2" indent="0" algn="l" rtl="1">
              <a:spcBef>
                <a:spcPts val="0"/>
              </a:spcBef>
              <a:buNone/>
              <a:defRPr sz="1200" b="0" i="0" u="none" strike="noStrike" cap="none">
                <a:solidFill>
                  <a:srgbClr val="888888"/>
                </a:solidFill>
                <a:latin typeface="Calibri"/>
                <a:ea typeface="Calibri"/>
                <a:cs typeface="Calibri"/>
                <a:sym typeface="Calibri"/>
              </a:defRPr>
            </a:lvl3pPr>
            <a:lvl4pPr marL="0" marR="0" lvl="3" indent="0" algn="l" rtl="1">
              <a:spcBef>
                <a:spcPts val="0"/>
              </a:spcBef>
              <a:buNone/>
              <a:defRPr sz="1200" b="0" i="0" u="none" strike="noStrike" cap="none">
                <a:solidFill>
                  <a:srgbClr val="888888"/>
                </a:solidFill>
                <a:latin typeface="Calibri"/>
                <a:ea typeface="Calibri"/>
                <a:cs typeface="Calibri"/>
                <a:sym typeface="Calibri"/>
              </a:defRPr>
            </a:lvl4pPr>
            <a:lvl5pPr marL="0" marR="0" lvl="4" indent="0" algn="l" rtl="1">
              <a:spcBef>
                <a:spcPts val="0"/>
              </a:spcBef>
              <a:buNone/>
              <a:defRPr sz="1200" b="0" i="0" u="none" strike="noStrike" cap="none">
                <a:solidFill>
                  <a:srgbClr val="888888"/>
                </a:solidFill>
                <a:latin typeface="Calibri"/>
                <a:ea typeface="Calibri"/>
                <a:cs typeface="Calibri"/>
                <a:sym typeface="Calibri"/>
              </a:defRPr>
            </a:lvl5pPr>
            <a:lvl6pPr marL="0" marR="0" lvl="5" indent="0" algn="l" rtl="1">
              <a:spcBef>
                <a:spcPts val="0"/>
              </a:spcBef>
              <a:buNone/>
              <a:defRPr sz="1200" b="0" i="0" u="none" strike="noStrike" cap="none">
                <a:solidFill>
                  <a:srgbClr val="888888"/>
                </a:solidFill>
                <a:latin typeface="Calibri"/>
                <a:ea typeface="Calibri"/>
                <a:cs typeface="Calibri"/>
                <a:sym typeface="Calibri"/>
              </a:defRPr>
            </a:lvl6pPr>
            <a:lvl7pPr marL="0" marR="0" lvl="6" indent="0" algn="l" rtl="1">
              <a:spcBef>
                <a:spcPts val="0"/>
              </a:spcBef>
              <a:buNone/>
              <a:defRPr sz="1200" b="0" i="0" u="none" strike="noStrike" cap="none">
                <a:solidFill>
                  <a:srgbClr val="888888"/>
                </a:solidFill>
                <a:latin typeface="Calibri"/>
                <a:ea typeface="Calibri"/>
                <a:cs typeface="Calibri"/>
                <a:sym typeface="Calibri"/>
              </a:defRPr>
            </a:lvl7pPr>
            <a:lvl8pPr marL="0" marR="0" lvl="7" indent="0" algn="l" rtl="1">
              <a:spcBef>
                <a:spcPts val="0"/>
              </a:spcBef>
              <a:buNone/>
              <a:defRPr sz="1200" b="0" i="0" u="none" strike="noStrike" cap="none">
                <a:solidFill>
                  <a:srgbClr val="888888"/>
                </a:solidFill>
                <a:latin typeface="Calibri"/>
                <a:ea typeface="Calibri"/>
                <a:cs typeface="Calibri"/>
                <a:sym typeface="Calibri"/>
              </a:defRPr>
            </a:lvl8pPr>
            <a:lvl9pPr marL="0" marR="0" lvl="8" indent="0" algn="l" rtl="1">
              <a:spcBef>
                <a:spcPts val="0"/>
              </a:spcBef>
              <a:buNone/>
              <a:defRPr sz="12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slide" Target="slide4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slide" Target="slide23.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0" y="2"/>
            <a:ext cx="12192000" cy="4412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a:off x="596464" y="551962"/>
            <a:ext cx="10999072" cy="4618549"/>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
          <p:cNvSpPr txBox="1">
            <a:spLocks noGrp="1"/>
          </p:cNvSpPr>
          <p:nvPr>
            <p:ph type="title"/>
          </p:nvPr>
        </p:nvSpPr>
        <p:spPr>
          <a:xfrm>
            <a:off x="1524000" y="1293338"/>
            <a:ext cx="9144000" cy="3274592"/>
          </a:xfrm>
          <a:prstGeom prst="rect">
            <a:avLst/>
          </a:prstGeom>
          <a:noFill/>
          <a:ln>
            <a:noFill/>
          </a:ln>
        </p:spPr>
        <p:txBody>
          <a:bodyPr spcFirstLastPara="1" wrap="square" lIns="91425" tIns="45700" rIns="91425" bIns="45700" anchor="ctr" anchorCtr="0">
            <a:normAutofit fontScale="90000"/>
          </a:bodyPr>
          <a:lstStyle/>
          <a:p>
            <a:pPr algn="ctr" rtl="0">
              <a:buClr>
                <a:srgbClr val="FF0000"/>
              </a:buClr>
              <a:buSzPts val="6700"/>
            </a:pPr>
            <a:r>
              <a:rPr lang="en-US" sz="6700" dirty="0">
                <a:solidFill>
                  <a:srgbClr val="FF0000"/>
                </a:solidFill>
              </a:rPr>
              <a:t>Dashboard for analyzing the content in social media</a:t>
            </a:r>
            <a:br>
              <a:rPr lang="en-US" sz="1800" dirty="0">
                <a:effectLst/>
                <a:latin typeface="Times New Roman" panose="02020603050405020304" pitchFamily="18" charset="0"/>
                <a:ea typeface="Times New Roman" panose="02020603050405020304" pitchFamily="18" charset="0"/>
              </a:rPr>
            </a:br>
            <a:r>
              <a:rPr lang="en-US" sz="6700" dirty="0">
                <a:solidFill>
                  <a:srgbClr val="0070C0"/>
                </a:solidFill>
                <a:latin typeface="Calibri"/>
                <a:ea typeface="Calibri"/>
                <a:cs typeface="Calibri"/>
                <a:sym typeface="Calibri"/>
              </a:rPr>
              <a:t>(Twitter)</a:t>
            </a:r>
            <a:endParaRPr lang="en-US" dirty="0"/>
          </a:p>
        </p:txBody>
      </p:sp>
      <p:sp>
        <p:nvSpPr>
          <p:cNvPr id="88" name="Google Shape;88;p1"/>
          <p:cNvSpPr txBox="1">
            <a:spLocks noGrp="1"/>
          </p:cNvSpPr>
          <p:nvPr>
            <p:ph type="body" idx="1"/>
          </p:nvPr>
        </p:nvSpPr>
        <p:spPr>
          <a:xfrm>
            <a:off x="-601897" y="5282083"/>
            <a:ext cx="5082370" cy="11135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2400"/>
              <a:buNone/>
            </a:pPr>
            <a:r>
              <a:rPr lang="en-US" sz="2400" dirty="0">
                <a:solidFill>
                  <a:srgbClr val="FF0000"/>
                </a:solidFill>
                <a:latin typeface="Calibri"/>
                <a:ea typeface="Calibri"/>
                <a:cs typeface="Calibri"/>
                <a:sym typeface="Calibri"/>
              </a:rPr>
              <a:t>Supervisor: </a:t>
            </a:r>
            <a:endParaRPr dirty="0"/>
          </a:p>
          <a:p>
            <a:pPr marL="0" lvl="0" indent="0" algn="ctr" rtl="0">
              <a:lnSpc>
                <a:spcPct val="90000"/>
              </a:lnSpc>
              <a:spcBef>
                <a:spcPts val="1000"/>
              </a:spcBef>
              <a:spcAft>
                <a:spcPts val="0"/>
              </a:spcAft>
              <a:buClr>
                <a:schemeClr val="dk1"/>
              </a:buClr>
              <a:buSzPts val="2400"/>
              <a:buNone/>
            </a:pPr>
            <a:r>
              <a:rPr lang="en-US" sz="2400" dirty="0">
                <a:solidFill>
                  <a:schemeClr val="dk1"/>
                </a:solidFill>
                <a:latin typeface="Calibri"/>
                <a:ea typeface="Calibri"/>
                <a:cs typeface="Calibri"/>
                <a:sym typeface="Calibri"/>
              </a:rPr>
              <a:t>Dr. Essa Ali </a:t>
            </a:r>
            <a:r>
              <a:rPr lang="en-US" sz="2400" dirty="0" err="1">
                <a:solidFill>
                  <a:schemeClr val="dk1"/>
                </a:solidFill>
                <a:latin typeface="Calibri"/>
                <a:ea typeface="Calibri"/>
                <a:cs typeface="Calibri"/>
                <a:sym typeface="Calibri"/>
              </a:rPr>
              <a:t>Alhazmi</a:t>
            </a:r>
            <a:endParaRPr dirty="0"/>
          </a:p>
        </p:txBody>
      </p:sp>
      <p:cxnSp>
        <p:nvCxnSpPr>
          <p:cNvPr id="89" name="Google Shape;89;p1"/>
          <p:cNvCxnSpPr/>
          <p:nvPr/>
        </p:nvCxnSpPr>
        <p:spPr>
          <a:xfrm rot="10800000">
            <a:off x="596464" y="6354708"/>
            <a:ext cx="11000232" cy="0"/>
          </a:xfrm>
          <a:prstGeom prst="straightConnector1">
            <a:avLst/>
          </a:prstGeom>
          <a:noFill/>
          <a:ln w="101600" cap="flat" cmpd="sng">
            <a:solidFill>
              <a:schemeClr val="accent4"/>
            </a:solidFill>
            <a:prstDash val="solid"/>
            <a:miter lim="800000"/>
            <a:headEnd type="none" w="sm" len="sm"/>
            <a:tailEnd type="none" w="sm" len="sm"/>
          </a:ln>
        </p:spPr>
      </p:cxnSp>
      <p:sp>
        <p:nvSpPr>
          <p:cNvPr id="90" name="Google Shape;90;p1"/>
          <p:cNvSpPr txBox="1"/>
          <p:nvPr/>
        </p:nvSpPr>
        <p:spPr>
          <a:xfrm>
            <a:off x="8546238" y="5142375"/>
            <a:ext cx="334811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rgbClr val="FF0000"/>
                </a:solidFill>
                <a:latin typeface="Calibri"/>
                <a:ea typeface="Calibri"/>
                <a:cs typeface="Calibri"/>
                <a:sym typeface="Calibri"/>
              </a:rPr>
              <a:t>Students:</a:t>
            </a:r>
            <a:endParaRPr dirty="0"/>
          </a:p>
          <a:p>
            <a:pPr marL="0" marR="0" lvl="0" indent="0" algn="ctr" rtl="0">
              <a:spcBef>
                <a:spcPts val="0"/>
              </a:spcBef>
              <a:spcAft>
                <a:spcPts val="0"/>
              </a:spcAft>
              <a:buNone/>
            </a:pPr>
            <a:r>
              <a:rPr lang="en-US" sz="2400" b="0" i="0" u="none" strike="noStrike" cap="none" dirty="0">
                <a:solidFill>
                  <a:schemeClr val="dk1"/>
                </a:solidFill>
                <a:latin typeface="Calibri"/>
                <a:ea typeface="Calibri"/>
                <a:cs typeface="Calibri"/>
                <a:sym typeface="Calibri"/>
              </a:rPr>
              <a:t>Ahmed </a:t>
            </a:r>
            <a:r>
              <a:rPr lang="en-US" sz="2400" b="0" i="0" u="none" strike="noStrike" cap="none" dirty="0" err="1">
                <a:solidFill>
                  <a:schemeClr val="dk1"/>
                </a:solidFill>
                <a:latin typeface="Calibri"/>
                <a:ea typeface="Calibri"/>
                <a:cs typeface="Calibri"/>
                <a:sym typeface="Calibri"/>
              </a:rPr>
              <a:t>Sahloli</a:t>
            </a:r>
            <a:endParaRPr dirty="0"/>
          </a:p>
          <a:p>
            <a:pPr marL="0" marR="0" lvl="0" indent="0" algn="ctr" rtl="0">
              <a:spcBef>
                <a:spcPts val="0"/>
              </a:spcBef>
              <a:spcAft>
                <a:spcPts val="0"/>
              </a:spcAft>
              <a:buNone/>
            </a:pPr>
            <a:r>
              <a:rPr lang="en-US" sz="2400" b="0" i="0" u="none" strike="noStrike" cap="none" dirty="0" err="1">
                <a:solidFill>
                  <a:schemeClr val="dk1"/>
                </a:solidFill>
                <a:latin typeface="Calibri"/>
                <a:ea typeface="Calibri"/>
                <a:cs typeface="Calibri"/>
                <a:sym typeface="Calibri"/>
              </a:rPr>
              <a:t>Naif</a:t>
            </a:r>
            <a:r>
              <a:rPr lang="en-US" sz="2400" b="0" i="0" u="none" strike="noStrike" cap="none" dirty="0">
                <a:solidFill>
                  <a:schemeClr val="dk1"/>
                </a:solidFill>
                <a:latin typeface="Calibri"/>
                <a:ea typeface="Calibri"/>
                <a:cs typeface="Calibri"/>
                <a:sym typeface="Calibri"/>
              </a:rPr>
              <a:t> </a:t>
            </a:r>
            <a:r>
              <a:rPr lang="en-US" sz="2400" b="0" i="0" u="none" strike="noStrike" cap="none" dirty="0" err="1">
                <a:solidFill>
                  <a:schemeClr val="dk1"/>
                </a:solidFill>
                <a:latin typeface="Calibri"/>
                <a:ea typeface="Calibri"/>
                <a:cs typeface="Calibri"/>
                <a:sym typeface="Calibri"/>
              </a:rPr>
              <a:t>Albarqi</a:t>
            </a:r>
            <a:endParaRPr sz="2400" b="0" i="0" u="none" strike="noStrike" cap="none" dirty="0">
              <a:solidFill>
                <a:schemeClr val="dk1"/>
              </a:solidFill>
              <a:latin typeface="Calibri"/>
              <a:ea typeface="Calibri"/>
              <a:cs typeface="Calibri"/>
              <a:sym typeface="Calibri"/>
            </a:endParaRPr>
          </a:p>
        </p:txBody>
      </p:sp>
      <p:sp>
        <p:nvSpPr>
          <p:cNvPr id="91" name="Google Shape;91;p1"/>
          <p:cNvSpPr txBox="1"/>
          <p:nvPr/>
        </p:nvSpPr>
        <p:spPr>
          <a:xfrm>
            <a:off x="3463867" y="5264750"/>
            <a:ext cx="5082370" cy="1113525"/>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0000"/>
              </a:buClr>
              <a:buSzPts val="2400"/>
              <a:buFont typeface="Arial"/>
              <a:buNone/>
            </a:pPr>
            <a:r>
              <a:rPr lang="en-US" sz="2400" b="0" i="0" u="none" strike="noStrike" cap="none" dirty="0">
                <a:solidFill>
                  <a:srgbClr val="FF0000"/>
                </a:solidFill>
                <a:latin typeface="Calibri"/>
                <a:ea typeface="Calibri"/>
                <a:cs typeface="Calibri"/>
                <a:sym typeface="Calibri"/>
              </a:rPr>
              <a:t>Group: </a:t>
            </a:r>
            <a:endParaRPr dirty="0"/>
          </a:p>
          <a:p>
            <a:pPr marL="0" marR="0" lvl="0" indent="0" algn="ctr" rtl="0">
              <a:lnSpc>
                <a:spcPct val="90000"/>
              </a:lnSpc>
              <a:spcBef>
                <a:spcPts val="1000"/>
              </a:spcBef>
              <a:spcAft>
                <a:spcPts val="0"/>
              </a:spcAft>
              <a:buClr>
                <a:schemeClr val="dk1"/>
              </a:buClr>
              <a:buSzPts val="2400"/>
              <a:buFont typeface="Arial"/>
              <a:buNone/>
            </a:pPr>
            <a:r>
              <a:rPr lang="en-US" sz="2400" b="0" i="0" u="none" strike="noStrike" cap="none" dirty="0">
                <a:solidFill>
                  <a:schemeClr val="dk1"/>
                </a:solidFill>
                <a:latin typeface="Calibri"/>
                <a:ea typeface="Calibri"/>
                <a:cs typeface="Calibri"/>
                <a:sym typeface="Calibri"/>
              </a:rPr>
              <a:t>2776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200"/>
              <a:buFont typeface="Calibri"/>
              <a:buNone/>
            </a:pPr>
            <a:r>
              <a:rPr lang="en-US" sz="4200" b="1" dirty="0">
                <a:solidFill>
                  <a:srgbClr val="FF0000"/>
                </a:solidFill>
                <a:latin typeface="Calibri"/>
                <a:ea typeface="Calibri"/>
                <a:cs typeface="Calibri"/>
                <a:sym typeface="Calibri"/>
              </a:rPr>
              <a:t>Project Methodology:</a:t>
            </a:r>
            <a:r>
              <a:rPr lang="en-US" sz="4200" dirty="0">
                <a:solidFill>
                  <a:srgbClr val="FF0000"/>
                </a:solidFill>
                <a:latin typeface="Calibri"/>
                <a:ea typeface="Calibri"/>
                <a:cs typeface="Calibri"/>
                <a:sym typeface="Calibri"/>
              </a:rPr>
              <a:t> </a:t>
            </a:r>
            <a:br>
              <a:rPr lang="en-US" sz="4200" dirty="0">
                <a:solidFill>
                  <a:srgbClr val="FF0000"/>
                </a:solidFill>
                <a:latin typeface="Calibri"/>
                <a:ea typeface="Calibri"/>
                <a:cs typeface="Calibri"/>
                <a:sym typeface="Calibri"/>
              </a:rPr>
            </a:br>
            <a:endParaRPr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FF0000"/>
              </a:buClr>
              <a:buSzPts val="2200"/>
              <a:buFont typeface="Arial"/>
              <a:buChar char="•"/>
            </a:pPr>
            <a:r>
              <a:rPr lang="en-US" sz="2200" b="1" dirty="0">
                <a:solidFill>
                  <a:srgbClr val="FF0000"/>
                </a:solidFill>
              </a:rPr>
              <a:t>Characteristics of an Incremental module includes:</a:t>
            </a:r>
            <a:endParaRPr sz="2200" dirty="0">
              <a:solidFill>
                <a:srgbClr val="FF0000"/>
              </a:solidFill>
            </a:endParaRPr>
          </a:p>
          <a:p>
            <a:pPr marL="0" marR="0" lvl="0" indent="0" algn="l" rtl="0">
              <a:lnSpc>
                <a:spcPct val="90000"/>
              </a:lnSpc>
              <a:spcBef>
                <a:spcPts val="800"/>
              </a:spcBef>
              <a:spcAft>
                <a:spcPts val="0"/>
              </a:spcAft>
              <a:buClr>
                <a:schemeClr val="dk1"/>
              </a:buClr>
              <a:buSzPts val="2200"/>
              <a:buNone/>
            </a:pPr>
            <a:endParaRPr sz="2200" b="1" dirty="0"/>
          </a:p>
          <a:p>
            <a:pPr marL="342900" marR="0" lvl="0" indent="-228600" algn="l" rtl="0">
              <a:lnSpc>
                <a:spcPct val="200000"/>
              </a:lnSpc>
              <a:spcBef>
                <a:spcPts val="800"/>
              </a:spcBef>
              <a:spcAft>
                <a:spcPts val="0"/>
              </a:spcAft>
              <a:buClr>
                <a:schemeClr val="dk1"/>
              </a:buClr>
              <a:buSzPts val="1000"/>
              <a:buFont typeface="Arial"/>
              <a:buChar char="•"/>
            </a:pPr>
            <a:r>
              <a:rPr lang="en-US" sz="2200" b="1" dirty="0"/>
              <a:t>System development is broken down into multiple standalone modules.</a:t>
            </a:r>
            <a:endParaRPr lang="en-US" dirty="0"/>
          </a:p>
          <a:p>
            <a:pPr marL="342900" marR="0" lvl="0" indent="-228600" algn="l" rtl="0">
              <a:lnSpc>
                <a:spcPct val="200000"/>
              </a:lnSpc>
              <a:spcBef>
                <a:spcPts val="800"/>
              </a:spcBef>
              <a:spcAft>
                <a:spcPts val="0"/>
              </a:spcAft>
              <a:buClr>
                <a:schemeClr val="dk1"/>
              </a:buClr>
              <a:buSzPts val="1000"/>
              <a:buFont typeface="Arial"/>
              <a:buChar char="•"/>
            </a:pPr>
            <a:r>
              <a:rPr lang="en-US" sz="2200" b="1" dirty="0"/>
              <a:t>Partial systems are successively built to produce a final total system.</a:t>
            </a:r>
            <a:endParaRPr lang="en-US" dirty="0"/>
          </a:p>
          <a:p>
            <a:pPr marL="342900" marR="0" lvl="0" indent="-228600" algn="l" rtl="0">
              <a:lnSpc>
                <a:spcPct val="200000"/>
              </a:lnSpc>
              <a:spcBef>
                <a:spcPts val="800"/>
              </a:spcBef>
              <a:spcAft>
                <a:spcPts val="0"/>
              </a:spcAft>
              <a:buClr>
                <a:schemeClr val="dk1"/>
              </a:buClr>
              <a:buSzPts val="1000"/>
              <a:buFont typeface="Arial"/>
              <a:buChar char="•"/>
            </a:pPr>
            <a:r>
              <a:rPr lang="en-US" sz="2200" b="1" dirty="0"/>
              <a:t>Highest priority requirement is tackled first.</a:t>
            </a:r>
            <a:endParaRPr dirty="0"/>
          </a:p>
          <a:p>
            <a:pPr marL="0" lvl="0" indent="139700" algn="l" rtl="0">
              <a:lnSpc>
                <a:spcPct val="90000"/>
              </a:lnSpc>
              <a:spcBef>
                <a:spcPts val="1800"/>
              </a:spcBef>
              <a:spcAft>
                <a:spcPts val="0"/>
              </a:spcAft>
              <a:buClr>
                <a:schemeClr val="dk1"/>
              </a:buClr>
              <a:buSzPts val="2200"/>
              <a:buFont typeface="Arial"/>
              <a:buNone/>
            </a:pPr>
            <a:endParaRPr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txBox="1">
            <a:spLocks noGrp="1"/>
          </p:cNvSpPr>
          <p:nvPr>
            <p:ph type="body" idx="1"/>
          </p:nvPr>
        </p:nvSpPr>
        <p:spPr>
          <a:xfrm>
            <a:off x="838200" y="390721"/>
            <a:ext cx="10515600" cy="4351338"/>
          </a:xfrm>
          <a:prstGeom prst="rect">
            <a:avLst/>
          </a:prstGeom>
          <a:noFill/>
          <a:ln>
            <a:noFill/>
          </a:ln>
        </p:spPr>
        <p:txBody>
          <a:bodyPr spcFirstLastPara="1" wrap="square" lIns="91425" tIns="45700" rIns="91425" bIns="45700" anchor="t" anchorCtr="0">
            <a:normAutofit/>
          </a:bodyPr>
          <a:lstStyle/>
          <a:p>
            <a:pPr marL="228600" lvl="0" indent="-50800" algn="r" rtl="1">
              <a:lnSpc>
                <a:spcPct val="90000"/>
              </a:lnSpc>
              <a:spcBef>
                <a:spcPts val="0"/>
              </a:spcBef>
              <a:spcAft>
                <a:spcPts val="0"/>
              </a:spcAft>
              <a:buClr>
                <a:schemeClr val="dk1"/>
              </a:buClr>
              <a:buSzPts val="2800"/>
              <a:buNone/>
            </a:pPr>
            <a:endParaRPr/>
          </a:p>
        </p:txBody>
      </p:sp>
      <p:pic>
        <p:nvPicPr>
          <p:cNvPr id="205" name="Google Shape;205;p12" descr="Incremental Model"/>
          <p:cNvPicPr preferRelativeResize="0"/>
          <p:nvPr/>
        </p:nvPicPr>
        <p:blipFill rotWithShape="1">
          <a:blip r:embed="rId3">
            <a:alphaModFix/>
          </a:blip>
          <a:srcRect/>
          <a:stretch/>
        </p:blipFill>
        <p:spPr>
          <a:xfrm>
            <a:off x="271993" y="239151"/>
            <a:ext cx="11648013" cy="62281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1"/>
        <p:cNvGrpSpPr/>
        <p:nvPr/>
      </p:nvGrpSpPr>
      <p:grpSpPr>
        <a:xfrm>
          <a:off x="0" y="0"/>
          <a:ext cx="0" cy="0"/>
          <a:chOff x="0" y="0"/>
          <a:chExt cx="0" cy="0"/>
        </a:xfrm>
      </p:grpSpPr>
      <p:sp>
        <p:nvSpPr>
          <p:cNvPr id="242" name="Google Shape;242;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14"/>
          <p:cNvSpPr txBox="1">
            <a:spLocks noGrp="1"/>
          </p:cNvSpPr>
          <p:nvPr>
            <p:ph type="title"/>
          </p:nvPr>
        </p:nvSpPr>
        <p:spPr>
          <a:xfrm>
            <a:off x="416407" y="1232228"/>
            <a:ext cx="3708835" cy="171907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0000"/>
              </a:buClr>
              <a:buSzPts val="3800"/>
              <a:buFont typeface="Calibri"/>
              <a:buNone/>
            </a:pPr>
            <a:r>
              <a:rPr lang="en-US" sz="3800" b="1">
                <a:solidFill>
                  <a:srgbClr val="FF0000"/>
                </a:solidFill>
                <a:latin typeface="Calibri"/>
                <a:ea typeface="Calibri"/>
                <a:cs typeface="Calibri"/>
                <a:sym typeface="Calibri"/>
              </a:rPr>
              <a:t>Data Flow Design</a:t>
            </a:r>
            <a:br>
              <a:rPr lang="en-US" sz="3800">
                <a:solidFill>
                  <a:srgbClr val="FF0000"/>
                </a:solidFill>
                <a:latin typeface="Calibri"/>
                <a:ea typeface="Calibri"/>
                <a:cs typeface="Calibri"/>
                <a:sym typeface="Calibri"/>
              </a:rPr>
            </a:br>
            <a:endParaRPr sz="3800">
              <a:solidFill>
                <a:srgbClr val="FF0000"/>
              </a:solidFill>
              <a:latin typeface="Calibri"/>
              <a:ea typeface="Calibri"/>
              <a:cs typeface="Calibri"/>
              <a:sym typeface="Calibri"/>
            </a:endParaRPr>
          </a:p>
        </p:txBody>
      </p:sp>
      <p:sp>
        <p:nvSpPr>
          <p:cNvPr id="244" name="Google Shape;244;p14"/>
          <p:cNvSpPr/>
          <p:nvPr/>
        </p:nvSpPr>
        <p:spPr>
          <a:xfrm>
            <a:off x="643278" y="2573756"/>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pic>
        <p:nvPicPr>
          <p:cNvPr id="3" name="صورة 2">
            <a:extLst>
              <a:ext uri="{FF2B5EF4-FFF2-40B4-BE49-F238E27FC236}">
                <a16:creationId xmlns:a16="http://schemas.microsoft.com/office/drawing/2014/main" id="{0B84AD8E-CCBE-4C76-A8AF-52AFE3ABC9AB}"/>
              </a:ext>
            </a:extLst>
          </p:cNvPr>
          <p:cNvPicPr>
            <a:picLocks noChangeAspect="1"/>
          </p:cNvPicPr>
          <p:nvPr/>
        </p:nvPicPr>
        <p:blipFill>
          <a:blip r:embed="rId3"/>
          <a:stretch>
            <a:fillRect/>
          </a:stretch>
        </p:blipFill>
        <p:spPr>
          <a:xfrm>
            <a:off x="4027596" y="275785"/>
            <a:ext cx="8078327" cy="63064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1"/>
        <p:cNvGrpSpPr/>
        <p:nvPr/>
      </p:nvGrpSpPr>
      <p:grpSpPr>
        <a:xfrm>
          <a:off x="0" y="0"/>
          <a:ext cx="0" cy="0"/>
          <a:chOff x="0" y="0"/>
          <a:chExt cx="0" cy="0"/>
        </a:xfrm>
      </p:grpSpPr>
      <p:sp>
        <p:nvSpPr>
          <p:cNvPr id="242" name="Google Shape;242;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14"/>
          <p:cNvSpPr txBox="1">
            <a:spLocks noGrp="1"/>
          </p:cNvSpPr>
          <p:nvPr>
            <p:ph type="title"/>
          </p:nvPr>
        </p:nvSpPr>
        <p:spPr>
          <a:xfrm>
            <a:off x="416407" y="1232228"/>
            <a:ext cx="3708835" cy="171907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0000"/>
              </a:buClr>
              <a:buSzPts val="3800"/>
              <a:buFont typeface="Calibri"/>
              <a:buNone/>
            </a:pPr>
            <a:r>
              <a:rPr lang="en-US" sz="3800" b="1" dirty="0">
                <a:solidFill>
                  <a:srgbClr val="FF0000"/>
                </a:solidFill>
              </a:rPr>
              <a:t>System Architecture </a:t>
            </a:r>
            <a:br>
              <a:rPr lang="en-US" sz="3800" dirty="0">
                <a:solidFill>
                  <a:srgbClr val="FF0000"/>
                </a:solidFill>
                <a:latin typeface="Calibri"/>
                <a:ea typeface="Calibri"/>
                <a:cs typeface="Calibri"/>
                <a:sym typeface="Calibri"/>
              </a:rPr>
            </a:br>
            <a:endParaRPr sz="3800" dirty="0">
              <a:solidFill>
                <a:srgbClr val="FF0000"/>
              </a:solidFill>
              <a:latin typeface="Calibri"/>
              <a:ea typeface="Calibri"/>
              <a:cs typeface="Calibri"/>
              <a:sym typeface="Calibri"/>
            </a:endParaRPr>
          </a:p>
        </p:txBody>
      </p:sp>
      <p:sp>
        <p:nvSpPr>
          <p:cNvPr id="244" name="Google Shape;244;p14"/>
          <p:cNvSpPr/>
          <p:nvPr/>
        </p:nvSpPr>
        <p:spPr>
          <a:xfrm>
            <a:off x="643278" y="2573756"/>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pic>
        <p:nvPicPr>
          <p:cNvPr id="6" name="صورة 5">
            <a:extLst>
              <a:ext uri="{FF2B5EF4-FFF2-40B4-BE49-F238E27FC236}">
                <a16:creationId xmlns:a16="http://schemas.microsoft.com/office/drawing/2014/main" id="{A3691886-78A6-4A7F-88EA-53A50CF65922}"/>
              </a:ext>
            </a:extLst>
          </p:cNvPr>
          <p:cNvPicPr>
            <a:picLocks noChangeAspect="1"/>
          </p:cNvPicPr>
          <p:nvPr/>
        </p:nvPicPr>
        <p:blipFill rotWithShape="1">
          <a:blip r:embed="rId3"/>
          <a:srcRect l="21528" t="13333" r="21199" b="11694"/>
          <a:stretch/>
        </p:blipFill>
        <p:spPr>
          <a:xfrm>
            <a:off x="4125242" y="492801"/>
            <a:ext cx="7956829" cy="6292047"/>
          </a:xfrm>
          <a:prstGeom prst="rect">
            <a:avLst/>
          </a:prstGeom>
        </p:spPr>
      </p:pic>
    </p:spTree>
    <p:extLst>
      <p:ext uri="{BB962C8B-B14F-4D97-AF65-F5344CB8AC3E}">
        <p14:creationId xmlns:p14="http://schemas.microsoft.com/office/powerpoint/2010/main" val="509924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9"/>
        <p:cNvGrpSpPr/>
        <p:nvPr/>
      </p:nvGrpSpPr>
      <p:grpSpPr>
        <a:xfrm>
          <a:off x="0" y="0"/>
          <a:ext cx="0" cy="0"/>
          <a:chOff x="0" y="0"/>
          <a:chExt cx="0" cy="0"/>
        </a:xfrm>
      </p:grpSpPr>
      <p:sp>
        <p:nvSpPr>
          <p:cNvPr id="250" name="Google Shape;250;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sp>
        <p:nvSpPr>
          <p:cNvPr id="251" name="Google Shape;251;p15"/>
          <p:cNvSpPr txBox="1">
            <a:spLocks noGrp="1"/>
          </p:cNvSpPr>
          <p:nvPr>
            <p:ph type="title"/>
          </p:nvPr>
        </p:nvSpPr>
        <p:spPr>
          <a:xfrm>
            <a:off x="630936" y="640823"/>
            <a:ext cx="3419856" cy="558314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5400"/>
              <a:buFont typeface="Arial"/>
              <a:buNone/>
            </a:pPr>
            <a:r>
              <a:rPr lang="en-US" sz="5400" b="1">
                <a:solidFill>
                  <a:srgbClr val="FF0000"/>
                </a:solidFill>
                <a:latin typeface="Arial"/>
                <a:ea typeface="Arial"/>
                <a:cs typeface="Arial"/>
                <a:sym typeface="Arial"/>
              </a:rPr>
              <a:t>Class Diagram </a:t>
            </a:r>
            <a:br>
              <a:rPr lang="en-US" sz="5400">
                <a:solidFill>
                  <a:srgbClr val="FF0000"/>
                </a:solidFill>
              </a:rPr>
            </a:br>
            <a:endParaRPr sz="5400">
              <a:solidFill>
                <a:srgbClr val="FF0000"/>
              </a:solidFill>
            </a:endParaRPr>
          </a:p>
        </p:txBody>
      </p:sp>
      <p:sp>
        <p:nvSpPr>
          <p:cNvPr id="252" name="Google Shape;252;p15"/>
          <p:cNvSpPr/>
          <p:nvPr/>
        </p:nvSpPr>
        <p:spPr>
          <a:xfrm flipH="1">
            <a:off x="4267200" y="630936"/>
            <a:ext cx="18288" cy="5590381"/>
          </a:xfrm>
          <a:custGeom>
            <a:avLst/>
            <a:gdLst/>
            <a:ahLst/>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pic>
        <p:nvPicPr>
          <p:cNvPr id="5" name="صورة 4">
            <a:extLst>
              <a:ext uri="{FF2B5EF4-FFF2-40B4-BE49-F238E27FC236}">
                <a16:creationId xmlns:a16="http://schemas.microsoft.com/office/drawing/2014/main" id="{07CB1589-1534-4B3D-92DD-A9B6C16954EA}"/>
              </a:ext>
            </a:extLst>
          </p:cNvPr>
          <p:cNvPicPr>
            <a:picLocks noChangeAspect="1"/>
          </p:cNvPicPr>
          <p:nvPr/>
        </p:nvPicPr>
        <p:blipFill>
          <a:blip r:embed="rId3"/>
          <a:stretch>
            <a:fillRect/>
          </a:stretch>
        </p:blipFill>
        <p:spPr>
          <a:xfrm>
            <a:off x="4555092" y="282437"/>
            <a:ext cx="7525800" cy="628737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6"/>
          <p:cNvSpPr txBox="1">
            <a:spLocks noGrp="1"/>
          </p:cNvSpPr>
          <p:nvPr>
            <p:ph type="title"/>
          </p:nvPr>
        </p:nvSpPr>
        <p:spPr>
          <a:xfrm>
            <a:off x="205232" y="1162449"/>
            <a:ext cx="4449064" cy="171907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0000"/>
              </a:buClr>
              <a:buSzPts val="3400"/>
              <a:buFont typeface="Arial"/>
              <a:buNone/>
            </a:pPr>
            <a:r>
              <a:rPr lang="en-US" sz="3400" b="1">
                <a:solidFill>
                  <a:srgbClr val="FF0000"/>
                </a:solidFill>
                <a:latin typeface="Arial"/>
                <a:ea typeface="Arial"/>
                <a:cs typeface="Arial"/>
                <a:sym typeface="Arial"/>
              </a:rPr>
              <a:t>Use case Diagram</a:t>
            </a:r>
            <a:br>
              <a:rPr lang="en-US" sz="3400">
                <a:solidFill>
                  <a:srgbClr val="FF0000"/>
                </a:solidFill>
              </a:rPr>
            </a:br>
            <a:endParaRPr sz="3400">
              <a:solidFill>
                <a:srgbClr val="FF0000"/>
              </a:solidFill>
            </a:endParaRPr>
          </a:p>
        </p:txBody>
      </p:sp>
      <p:sp>
        <p:nvSpPr>
          <p:cNvPr id="260" name="Google Shape;260;p16"/>
          <p:cNvSpPr/>
          <p:nvPr/>
        </p:nvSpPr>
        <p:spPr>
          <a:xfrm>
            <a:off x="643278" y="2573756"/>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pic>
        <p:nvPicPr>
          <p:cNvPr id="3" name="صورة 2">
            <a:extLst>
              <a:ext uri="{FF2B5EF4-FFF2-40B4-BE49-F238E27FC236}">
                <a16:creationId xmlns:a16="http://schemas.microsoft.com/office/drawing/2014/main" id="{7B40551B-363E-4FFD-9C35-4B994A01F921}"/>
              </a:ext>
            </a:extLst>
          </p:cNvPr>
          <p:cNvPicPr>
            <a:picLocks noChangeAspect="1"/>
          </p:cNvPicPr>
          <p:nvPr/>
        </p:nvPicPr>
        <p:blipFill rotWithShape="1">
          <a:blip r:embed="rId3"/>
          <a:srcRect l="44997" t="28197" r="17158" b="17158"/>
          <a:stretch/>
        </p:blipFill>
        <p:spPr>
          <a:xfrm>
            <a:off x="4336419" y="411638"/>
            <a:ext cx="7400879" cy="603472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6"/>
          <p:cNvSpPr txBox="1">
            <a:spLocks noGrp="1"/>
          </p:cNvSpPr>
          <p:nvPr>
            <p:ph type="title"/>
          </p:nvPr>
        </p:nvSpPr>
        <p:spPr>
          <a:xfrm>
            <a:off x="205232" y="1162449"/>
            <a:ext cx="4449064" cy="171907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0000"/>
              </a:buClr>
              <a:buSzPts val="3400"/>
              <a:buFont typeface="Arial"/>
              <a:buNone/>
            </a:pPr>
            <a:r>
              <a:rPr lang="en-US" sz="3400" b="1" dirty="0">
                <a:solidFill>
                  <a:srgbClr val="FF0000"/>
                </a:solidFill>
                <a:latin typeface="Arial"/>
                <a:cs typeface="Arial"/>
              </a:rPr>
              <a:t>Sequence Diagram </a:t>
            </a:r>
            <a:br>
              <a:rPr lang="en-US" sz="3400" dirty="0">
                <a:solidFill>
                  <a:srgbClr val="FF0000"/>
                </a:solidFill>
              </a:rPr>
            </a:br>
            <a:endParaRPr sz="3400" dirty="0">
              <a:solidFill>
                <a:srgbClr val="FF0000"/>
              </a:solidFill>
            </a:endParaRPr>
          </a:p>
        </p:txBody>
      </p:sp>
      <p:sp>
        <p:nvSpPr>
          <p:cNvPr id="260" name="Google Shape;260;p16"/>
          <p:cNvSpPr/>
          <p:nvPr/>
        </p:nvSpPr>
        <p:spPr>
          <a:xfrm>
            <a:off x="643278" y="2573756"/>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pic>
        <p:nvPicPr>
          <p:cNvPr id="6" name="صورة 5">
            <a:extLst>
              <a:ext uri="{FF2B5EF4-FFF2-40B4-BE49-F238E27FC236}">
                <a16:creationId xmlns:a16="http://schemas.microsoft.com/office/drawing/2014/main" id="{F6279B00-6598-466C-920A-0FEDAB7798B5}"/>
              </a:ext>
            </a:extLst>
          </p:cNvPr>
          <p:cNvPicPr/>
          <p:nvPr/>
        </p:nvPicPr>
        <p:blipFill rotWithShape="1">
          <a:blip r:embed="rId3"/>
          <a:srcRect l="29675" t="30900" r="22723" b="13773"/>
          <a:stretch/>
        </p:blipFill>
        <p:spPr bwMode="auto">
          <a:xfrm>
            <a:off x="4193628" y="496299"/>
            <a:ext cx="7998372" cy="60031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8968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5"/>
        <p:cNvGrpSpPr/>
        <p:nvPr/>
      </p:nvGrpSpPr>
      <p:grpSpPr>
        <a:xfrm>
          <a:off x="0" y="0"/>
          <a:ext cx="0" cy="0"/>
          <a:chOff x="0" y="0"/>
          <a:chExt cx="0" cy="0"/>
        </a:xfrm>
      </p:grpSpPr>
      <p:sp>
        <p:nvSpPr>
          <p:cNvPr id="266" name="Google Shape;266;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p17"/>
          <p:cNvSpPr txBox="1">
            <a:spLocks noGrp="1"/>
          </p:cNvSpPr>
          <p:nvPr>
            <p:ph type="title"/>
          </p:nvPr>
        </p:nvSpPr>
        <p:spPr>
          <a:xfrm>
            <a:off x="297106" y="1091640"/>
            <a:ext cx="5029635" cy="171907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0000"/>
              </a:buClr>
              <a:buSzPts val="3400"/>
              <a:buFont typeface="Arial"/>
              <a:buNone/>
            </a:pPr>
            <a:r>
              <a:rPr lang="en-US" sz="3400" b="1" dirty="0">
                <a:solidFill>
                  <a:srgbClr val="FF0000"/>
                </a:solidFill>
                <a:latin typeface="Arial"/>
                <a:ea typeface="Arial"/>
                <a:cs typeface="Arial"/>
                <a:sym typeface="Arial"/>
              </a:rPr>
              <a:t>Activity Diagram</a:t>
            </a:r>
            <a:br>
              <a:rPr lang="en-US" sz="3400" dirty="0">
                <a:solidFill>
                  <a:srgbClr val="FF0000"/>
                </a:solidFill>
              </a:rPr>
            </a:br>
            <a:endParaRPr sz="3400" dirty="0">
              <a:solidFill>
                <a:srgbClr val="FF0000"/>
              </a:solidFill>
            </a:endParaRPr>
          </a:p>
        </p:txBody>
      </p:sp>
      <p:sp>
        <p:nvSpPr>
          <p:cNvPr id="268" name="Google Shape;268;p17"/>
          <p:cNvSpPr/>
          <p:nvPr/>
        </p:nvSpPr>
        <p:spPr>
          <a:xfrm>
            <a:off x="643278" y="2573756"/>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pic>
        <p:nvPicPr>
          <p:cNvPr id="269" name="Google Shape;269;p17"/>
          <p:cNvPicPr preferRelativeResize="0"/>
          <p:nvPr/>
        </p:nvPicPr>
        <p:blipFill rotWithShape="1">
          <a:blip r:embed="rId3">
            <a:alphaModFix/>
          </a:blip>
          <a:srcRect l="39792" t="19732" r="35517" b="12141"/>
          <a:stretch/>
        </p:blipFill>
        <p:spPr>
          <a:xfrm>
            <a:off x="4724400" y="170180"/>
            <a:ext cx="5967185" cy="59494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6"/>
          <p:cNvSpPr txBox="1">
            <a:spLocks noGrp="1"/>
          </p:cNvSpPr>
          <p:nvPr>
            <p:ph type="title"/>
          </p:nvPr>
        </p:nvSpPr>
        <p:spPr>
          <a:xfrm>
            <a:off x="205232" y="1162449"/>
            <a:ext cx="4449064" cy="171907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0000"/>
              </a:buClr>
              <a:buSzPts val="3400"/>
              <a:buFont typeface="Arial"/>
              <a:buNone/>
            </a:pPr>
            <a:r>
              <a:rPr lang="en-US" sz="3400" b="1" dirty="0">
                <a:solidFill>
                  <a:srgbClr val="FF0000"/>
                </a:solidFill>
                <a:latin typeface="Arial"/>
                <a:cs typeface="Arial"/>
              </a:rPr>
              <a:t>Conceptual Diagram</a:t>
            </a:r>
            <a:br>
              <a:rPr lang="en-US" sz="3400" dirty="0">
                <a:solidFill>
                  <a:srgbClr val="FF0000"/>
                </a:solidFill>
              </a:rPr>
            </a:br>
            <a:endParaRPr sz="3400" dirty="0">
              <a:solidFill>
                <a:srgbClr val="FF0000"/>
              </a:solidFill>
            </a:endParaRPr>
          </a:p>
        </p:txBody>
      </p:sp>
      <p:sp>
        <p:nvSpPr>
          <p:cNvPr id="260" name="Google Shape;260;p16"/>
          <p:cNvSpPr/>
          <p:nvPr/>
        </p:nvSpPr>
        <p:spPr>
          <a:xfrm>
            <a:off x="643278" y="2573756"/>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pic>
        <p:nvPicPr>
          <p:cNvPr id="6" name="صورة 5">
            <a:extLst>
              <a:ext uri="{FF2B5EF4-FFF2-40B4-BE49-F238E27FC236}">
                <a16:creationId xmlns:a16="http://schemas.microsoft.com/office/drawing/2014/main" id="{9CD327CF-81CE-4CF2-94E7-8C8D40F12EE0}"/>
              </a:ext>
            </a:extLst>
          </p:cNvPr>
          <p:cNvPicPr/>
          <p:nvPr/>
        </p:nvPicPr>
        <p:blipFill rotWithShape="1">
          <a:blip r:embed="rId3"/>
          <a:srcRect l="28085" t="40907" r="28706" b="14361"/>
          <a:stretch/>
        </p:blipFill>
        <p:spPr bwMode="auto">
          <a:xfrm>
            <a:off x="4528144" y="722377"/>
            <a:ext cx="7530970" cy="57547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03427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18"/>
          <p:cNvPicPr preferRelativeResize="0">
            <a:picLocks noGrp="1"/>
          </p:cNvPicPr>
          <p:nvPr>
            <p:ph type="body" idx="1"/>
          </p:nvPr>
        </p:nvPicPr>
        <p:blipFill rotWithShape="1">
          <a:blip r:embed="rId3">
            <a:alphaModFix/>
          </a:blip>
          <a:srcRect l="1544" t="5983" r="2037" b="5581"/>
          <a:stretch/>
        </p:blipFill>
        <p:spPr>
          <a:xfrm>
            <a:off x="0" y="0"/>
            <a:ext cx="12192000" cy="6981372"/>
          </a:xfrm>
          <a:prstGeom prst="rect">
            <a:avLst/>
          </a:prstGeom>
          <a:noFill/>
          <a:ln>
            <a:noFill/>
          </a:ln>
        </p:spPr>
      </p:pic>
    </p:spTree>
    <p:extLst>
      <p:ext uri="{BB962C8B-B14F-4D97-AF65-F5344CB8AC3E}">
        <p14:creationId xmlns:p14="http://schemas.microsoft.com/office/powerpoint/2010/main" val="374318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3"/>
          <p:cNvSpPr/>
          <p:nvPr/>
        </p:nvSpPr>
        <p:spPr>
          <a:xfrm>
            <a:off x="0" y="-20320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3"/>
          <p:cNvSpPr txBox="1">
            <a:spLocks noGrp="1"/>
          </p:cNvSpPr>
          <p:nvPr>
            <p:ph type="title"/>
          </p:nvPr>
        </p:nvSpPr>
        <p:spPr>
          <a:xfrm>
            <a:off x="669036" y="35181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ct val="100000"/>
              <a:buFont typeface="Calibri"/>
              <a:buNone/>
            </a:pPr>
            <a:r>
              <a:rPr lang="en-US" sz="3200" b="1" dirty="0">
                <a:solidFill>
                  <a:srgbClr val="FF0000"/>
                </a:solidFill>
                <a:latin typeface="Arial"/>
                <a:cs typeface="Arial"/>
              </a:rPr>
              <a:t>Abstract:</a:t>
            </a:r>
            <a:endParaRPr sz="3200" b="1" dirty="0">
              <a:solidFill>
                <a:srgbClr val="FF0000"/>
              </a:solidFill>
              <a:latin typeface="Arial"/>
              <a:cs typeface="Arial"/>
            </a:endParaRPr>
          </a:p>
        </p:txBody>
      </p:sp>
      <p:sp>
        <p:nvSpPr>
          <p:cNvPr id="106" name="Google Shape;106;p3"/>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3"/>
          <p:cNvSpPr txBox="1"/>
          <p:nvPr/>
        </p:nvSpPr>
        <p:spPr>
          <a:xfrm>
            <a:off x="436626" y="2232383"/>
            <a:ext cx="11315700" cy="3247527"/>
          </a:xfrm>
          <a:prstGeom prst="rect">
            <a:avLst/>
          </a:prstGeom>
          <a:noFill/>
          <a:ln>
            <a:noFill/>
          </a:ln>
        </p:spPr>
        <p:txBody>
          <a:bodyPr spcFirstLastPara="1" wrap="square" lIns="91425" tIns="45700" rIns="91425" bIns="45700" anchor="t" anchorCtr="0">
            <a:normAutofit/>
          </a:bodyPr>
          <a:lstStyle/>
          <a:p>
            <a:pPr marL="342900" indent="-342900">
              <a:buFont typeface="Arial" panose="020B0604020202020204" pitchFamily="34" charset="0"/>
              <a:buChar char="•"/>
            </a:pPr>
            <a:r>
              <a:rPr lang="en-US" sz="2000" b="1" dirty="0">
                <a:solidFill>
                  <a:schemeClr val="tx1"/>
                </a:solidFill>
              </a:rPr>
              <a:t>The content in social media have an impact on our society in many aspects including the spreading of abusive content ,fake news , misinformation.</a:t>
            </a:r>
          </a:p>
          <a:p>
            <a:pPr marL="0"/>
            <a:r>
              <a:rPr lang="en-US" sz="2000" b="1" dirty="0">
                <a:solidFill>
                  <a:schemeClr val="tx1"/>
                </a:solidFill>
              </a:rPr>
              <a:t> </a:t>
            </a:r>
          </a:p>
          <a:p>
            <a:pPr marL="342900" indent="-342900">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chemeClr val="tx1"/>
                </a:solidFill>
              </a:rPr>
              <a:t>In this project, we seek to build a dashboard that enables the user to track and analyze what is in trends at the current time, as well as analyze contents. </a:t>
            </a:r>
          </a:p>
          <a:p>
            <a:pPr marL="342900" indent="-342900">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b="1" dirty="0">
              <a:solidFill>
                <a:schemeClr val="tx1"/>
              </a:solidFill>
            </a:endParaRPr>
          </a:p>
          <a:p>
            <a:pPr marL="342900" indent="-342900">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chemeClr val="tx1"/>
                </a:solidFill>
              </a:rPr>
              <a:t>The dashboard will provide the user with detailed information. It will also provide high-level interactive charts and geographical maps.</a:t>
            </a:r>
          </a:p>
          <a:p>
            <a:pPr marR="0" lvl="0" algn="l" rtl="0">
              <a:spcBef>
                <a:spcPts val="0"/>
              </a:spcBef>
              <a:spcAft>
                <a:spcPts val="0"/>
              </a:spcAft>
            </a:pPr>
            <a:br>
              <a:rPr lang="en-US" sz="1600" b="1" i="0" u="none" strike="noStrike" cap="none" dirty="0">
                <a:solidFill>
                  <a:schemeClr val="dk1"/>
                </a:solidFill>
                <a:latin typeface="Arial"/>
                <a:ea typeface="Arial"/>
                <a:cs typeface="Arial"/>
                <a:sym typeface="Arial"/>
              </a:rPr>
            </a:br>
            <a:endParaRPr lang="en-US" sz="16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0759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3" name="عنصر نائب للنص 2">
            <a:extLst>
              <a:ext uri="{FF2B5EF4-FFF2-40B4-BE49-F238E27FC236}">
                <a16:creationId xmlns:a16="http://schemas.microsoft.com/office/drawing/2014/main" id="{E8CDB8CA-AACF-4562-93A4-A5A3062271B4}"/>
              </a:ext>
            </a:extLst>
          </p:cNvPr>
          <p:cNvSpPr>
            <a:spLocks noGrp="1"/>
          </p:cNvSpPr>
          <p:nvPr>
            <p:ph type="body" idx="1"/>
          </p:nvPr>
        </p:nvSpPr>
        <p:spPr/>
        <p:txBody>
          <a:bodyPr/>
          <a:lstStyle/>
          <a:p>
            <a:endParaRPr lang="ar-SA"/>
          </a:p>
        </p:txBody>
      </p:sp>
      <p:pic>
        <p:nvPicPr>
          <p:cNvPr id="5" name="صورة 4">
            <a:extLst>
              <a:ext uri="{FF2B5EF4-FFF2-40B4-BE49-F238E27FC236}">
                <a16:creationId xmlns:a16="http://schemas.microsoft.com/office/drawing/2014/main" id="{171ADD12-BBB9-4C71-B12A-862D589E047D}"/>
              </a:ext>
            </a:extLst>
          </p:cNvPr>
          <p:cNvPicPr/>
          <p:nvPr/>
        </p:nvPicPr>
        <p:blipFill rotWithShape="1">
          <a:blip r:embed="rId3">
            <a:extLst>
              <a:ext uri="{28A0092B-C50C-407E-A947-70E740481C1C}">
                <a14:useLocalDpi xmlns:a14="http://schemas.microsoft.com/office/drawing/2010/main" val="0"/>
              </a:ext>
            </a:extLst>
          </a:blip>
          <a:srcRect l="598" t="3644" b="591"/>
          <a:stretch/>
        </p:blipFill>
        <p:spPr bwMode="auto">
          <a:xfrm>
            <a:off x="0" y="0"/>
            <a:ext cx="12192000" cy="6858000"/>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l" rtl="0">
              <a:buClr>
                <a:srgbClr val="FF0000"/>
              </a:buClr>
              <a:buSzPts val="4200"/>
            </a:pPr>
            <a:r>
              <a:rPr lang="en-US" sz="4400" dirty="0">
                <a:solidFill>
                  <a:srgbClr val="FF0000"/>
                </a:solidFill>
                <a:effectLst/>
                <a:latin typeface="Times New Roman" panose="02020603050405020304" pitchFamily="18" charset="0"/>
                <a:ea typeface="Times New Roman" panose="02020603050405020304" pitchFamily="18" charset="0"/>
              </a:rPr>
              <a:t>INFORMATION GATHERING</a:t>
            </a: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marL="285750" indent="-285750" algn="l" rtl="0">
              <a:spcBef>
                <a:spcPts val="0"/>
              </a:spcBef>
              <a:buClr>
                <a:srgbClr val="FF0000"/>
              </a:buClr>
              <a:buSzPts val="2200"/>
              <a:buFont typeface="Arial" panose="020B0604020202020204" pitchFamily="34" charset="0"/>
              <a:buChar char="•"/>
            </a:pPr>
            <a:r>
              <a:rPr lang="en-US" b="1" dirty="0">
                <a:solidFill>
                  <a:srgbClr val="0070C0"/>
                </a:solidFill>
                <a:effectLst/>
                <a:latin typeface="Times New Roman" panose="02020603050405020304" pitchFamily="18" charset="0"/>
                <a:ea typeface="Times New Roman" panose="02020603050405020304" pitchFamily="18" charset="0"/>
              </a:rPr>
              <a:t>Brainstorming </a:t>
            </a:r>
          </a:p>
          <a:p>
            <a:pPr marL="285750" indent="-285750" algn="l" rtl="0">
              <a:spcBef>
                <a:spcPts val="0"/>
              </a:spcBef>
              <a:buClr>
                <a:srgbClr val="FF0000"/>
              </a:buClr>
              <a:buSzPts val="2200"/>
              <a:buFont typeface="Arial" panose="020B0604020202020204" pitchFamily="34" charset="0"/>
              <a:buChar char="•"/>
            </a:pPr>
            <a:endParaRPr lang="en-US" b="1" dirty="0">
              <a:solidFill>
                <a:srgbClr val="0070C0"/>
              </a:solidFill>
              <a:latin typeface="Times New Roman" panose="02020603050405020304" pitchFamily="18" charset="0"/>
              <a:ea typeface="Times New Roman" panose="02020603050405020304" pitchFamily="18" charset="0"/>
            </a:endParaRPr>
          </a:p>
          <a:p>
            <a:pPr marL="285750" indent="-285750" algn="l" rtl="0">
              <a:spcBef>
                <a:spcPts val="0"/>
              </a:spcBef>
              <a:buClr>
                <a:srgbClr val="FF0000"/>
              </a:buClr>
              <a:buSzPts val="2200"/>
              <a:buFont typeface="Arial" panose="020B0604020202020204" pitchFamily="34" charset="0"/>
              <a:buChar char="•"/>
            </a:pPr>
            <a:endParaRPr lang="en-US" b="1" dirty="0">
              <a:solidFill>
                <a:srgbClr val="0070C0"/>
              </a:solidFill>
              <a:effectLst/>
              <a:latin typeface="Times New Roman" panose="02020603050405020304" pitchFamily="18" charset="0"/>
              <a:ea typeface="Times New Roman" panose="02020603050405020304" pitchFamily="18" charset="0"/>
            </a:endParaRPr>
          </a:p>
          <a:p>
            <a:pPr marL="285750" indent="-285750" algn="l" rtl="0">
              <a:spcBef>
                <a:spcPts val="0"/>
              </a:spcBef>
              <a:buClr>
                <a:srgbClr val="FF0000"/>
              </a:buClr>
              <a:buSzPts val="2200"/>
              <a:buFont typeface="Arial" panose="020B0604020202020204" pitchFamily="34" charset="0"/>
              <a:buChar char="•"/>
            </a:pPr>
            <a:endParaRPr lang="en-US" b="1" dirty="0">
              <a:solidFill>
                <a:srgbClr val="0070C0"/>
              </a:solidFill>
              <a:effectLst/>
              <a:latin typeface="Times New Roman" panose="02020603050405020304" pitchFamily="18" charset="0"/>
              <a:ea typeface="Times New Roman" panose="02020603050405020304" pitchFamily="18" charset="0"/>
            </a:endParaRPr>
          </a:p>
          <a:p>
            <a:pPr marL="285750" indent="-285750" algn="l" rtl="0">
              <a:spcBef>
                <a:spcPts val="0"/>
              </a:spcBef>
              <a:buClr>
                <a:srgbClr val="FF0000"/>
              </a:buClr>
              <a:buSzPts val="2200"/>
              <a:buFont typeface="Arial" panose="020B0604020202020204" pitchFamily="34" charset="0"/>
              <a:buChar char="•"/>
            </a:pPr>
            <a:r>
              <a:rPr lang="en-US" sz="2400" b="1" dirty="0">
                <a:solidFill>
                  <a:srgbClr val="0070C0"/>
                </a:solidFill>
                <a:effectLst/>
                <a:latin typeface="Times New Roman" panose="02020603050405020304" pitchFamily="18" charset="0"/>
                <a:ea typeface="Times New Roman" panose="02020603050405020304" pitchFamily="18" charset="0"/>
              </a:rPr>
              <a:t>Searching for similar Dashboards</a:t>
            </a:r>
          </a:p>
          <a:p>
            <a:pPr marL="107950" marR="0" indent="0" algn="l" rtl="0">
              <a:lnSpc>
                <a:spcPct val="15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rPr>
              <a:t>	</a:t>
            </a:r>
            <a:endParaRPr lang="en-US" b="1" dirty="0">
              <a:solidFill>
                <a:srgbClr val="0070C0"/>
              </a:solidFill>
              <a:effectLst/>
              <a:latin typeface="Times New Roman" panose="02020603050405020304" pitchFamily="18" charset="0"/>
              <a:ea typeface="Times New Roman" panose="02020603050405020304" pitchFamily="18" charset="0"/>
            </a:endParaRPr>
          </a:p>
          <a:p>
            <a:pPr marL="285750" indent="-285750" algn="l" rtl="0">
              <a:spcBef>
                <a:spcPts val="0"/>
              </a:spcBef>
              <a:buClr>
                <a:srgbClr val="FF0000"/>
              </a:buClr>
              <a:buSzPts val="2200"/>
              <a:buFont typeface="Arial" panose="020B0604020202020204" pitchFamily="34" charset="0"/>
              <a:buChar char="•"/>
            </a:pPr>
            <a:endParaRPr lang="en-US" b="1" dirty="0">
              <a:solidFill>
                <a:srgbClr val="0070C0"/>
              </a:solidFill>
              <a:latin typeface="Times New Roman" panose="02020603050405020304" pitchFamily="18" charset="0"/>
              <a:ea typeface="Times New Roman" panose="02020603050405020304" pitchFamily="18" charset="0"/>
            </a:endParaRPr>
          </a:p>
          <a:p>
            <a:pPr marL="285750" indent="-285750" algn="l" rtl="0">
              <a:spcBef>
                <a:spcPts val="0"/>
              </a:spcBef>
              <a:buClr>
                <a:srgbClr val="FF0000"/>
              </a:buClr>
              <a:buSzPts val="2200"/>
              <a:buFont typeface="Arial" panose="020B0604020202020204" pitchFamily="34" charset="0"/>
              <a:buChar char="•"/>
            </a:pPr>
            <a:endParaRPr lang="en-US" b="1" dirty="0">
              <a:solidFill>
                <a:srgbClr val="0070C0"/>
              </a:solidFill>
              <a:effectLst/>
              <a:latin typeface="Times New Roman" panose="02020603050405020304" pitchFamily="18" charset="0"/>
              <a:ea typeface="Times New Roman" panose="02020603050405020304" pitchFamily="18" charset="0"/>
            </a:endParaRPr>
          </a:p>
          <a:p>
            <a:pPr marL="285750" indent="-285750" algn="l" rtl="0">
              <a:spcBef>
                <a:spcPts val="0"/>
              </a:spcBef>
              <a:buClr>
                <a:srgbClr val="FF0000"/>
              </a:buClr>
              <a:buSzPts val="2200"/>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0" marR="0" lvl="0" indent="0" algn="l" rtl="0">
              <a:lnSpc>
                <a:spcPct val="90000"/>
              </a:lnSpc>
              <a:spcBef>
                <a:spcPts val="0"/>
              </a:spcBef>
              <a:spcAft>
                <a:spcPts val="0"/>
              </a:spcAft>
              <a:buClr>
                <a:srgbClr val="FF0000"/>
              </a:buClr>
              <a:buSzPts val="2200"/>
            </a:pPr>
            <a:endParaRPr sz="2200" dirty="0">
              <a:solidFill>
                <a:srgbClr val="FF0000"/>
              </a:solidFill>
            </a:endParaRPr>
          </a:p>
          <a:p>
            <a:pPr marL="0" marR="0" lvl="0" indent="0" algn="l" rtl="0">
              <a:lnSpc>
                <a:spcPct val="90000"/>
              </a:lnSpc>
              <a:spcBef>
                <a:spcPts val="800"/>
              </a:spcBef>
              <a:spcAft>
                <a:spcPts val="0"/>
              </a:spcAft>
              <a:buClr>
                <a:schemeClr val="dk1"/>
              </a:buClr>
              <a:buSzPts val="2200"/>
              <a:buNone/>
            </a:pPr>
            <a:endParaRPr sz="2200" b="1" dirty="0"/>
          </a:p>
          <a:p>
            <a:pPr marL="0" lvl="0" indent="139700" algn="l" rtl="0">
              <a:lnSpc>
                <a:spcPct val="90000"/>
              </a:lnSpc>
              <a:spcBef>
                <a:spcPts val="1800"/>
              </a:spcBef>
              <a:spcAft>
                <a:spcPts val="0"/>
              </a:spcAft>
              <a:buClr>
                <a:schemeClr val="dk1"/>
              </a:buClr>
              <a:buSzPts val="2200"/>
              <a:buFont typeface="Arial"/>
              <a:buNone/>
            </a:pPr>
            <a:endParaRPr sz="2200" dirty="0"/>
          </a:p>
        </p:txBody>
      </p:sp>
    </p:spTree>
    <p:extLst>
      <p:ext uri="{BB962C8B-B14F-4D97-AF65-F5344CB8AC3E}">
        <p14:creationId xmlns:p14="http://schemas.microsoft.com/office/powerpoint/2010/main" val="234529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l" rtl="0">
              <a:buClr>
                <a:srgbClr val="FF0000"/>
              </a:buClr>
              <a:buSzPts val="4200"/>
            </a:pPr>
            <a:r>
              <a:rPr lang="en-US" sz="2800" b="1" dirty="0">
                <a:solidFill>
                  <a:srgbClr val="FF0000"/>
                </a:solidFill>
                <a:latin typeface="Times New Roman" panose="02020603050405020304" pitchFamily="18" charset="0"/>
                <a:cs typeface="+mj-cs"/>
              </a:rPr>
              <a:t>Analysis of Existing System : </a:t>
            </a: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838200" y="1821572"/>
            <a:ext cx="10515600" cy="425196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800"/>
              </a:spcBef>
              <a:spcAft>
                <a:spcPts val="0"/>
              </a:spcAft>
              <a:buClr>
                <a:schemeClr val="dk1"/>
              </a:buClr>
              <a:buSzPts val="2200"/>
              <a:buNone/>
            </a:pPr>
            <a:endParaRPr sz="2200" b="1" dirty="0"/>
          </a:p>
          <a:p>
            <a:pPr marL="0" lvl="0" indent="139700" algn="l" rtl="0">
              <a:lnSpc>
                <a:spcPct val="90000"/>
              </a:lnSpc>
              <a:spcBef>
                <a:spcPts val="1800"/>
              </a:spcBef>
              <a:spcAft>
                <a:spcPts val="0"/>
              </a:spcAft>
              <a:buClr>
                <a:schemeClr val="dk1"/>
              </a:buClr>
              <a:buSzPts val="2200"/>
              <a:buFont typeface="Arial"/>
              <a:buNone/>
            </a:pPr>
            <a:endParaRPr sz="2200" dirty="0"/>
          </a:p>
        </p:txBody>
      </p:sp>
      <p:pic>
        <p:nvPicPr>
          <p:cNvPr id="17" name="صورة 16">
            <a:extLst>
              <a:ext uri="{FF2B5EF4-FFF2-40B4-BE49-F238E27FC236}">
                <a16:creationId xmlns:a16="http://schemas.microsoft.com/office/drawing/2014/main" id="{B1F75B8D-0393-4543-A3F4-11E0FC510FB0}"/>
              </a:ext>
            </a:extLst>
          </p:cNvPr>
          <p:cNvPicPr>
            <a:picLocks noChangeAspect="1"/>
          </p:cNvPicPr>
          <p:nvPr/>
        </p:nvPicPr>
        <p:blipFill rotWithShape="1">
          <a:blip r:embed="rId3"/>
          <a:srcRect l="10627" t="24999" r="2785" b="15343"/>
          <a:stretch/>
        </p:blipFill>
        <p:spPr>
          <a:xfrm>
            <a:off x="314325" y="2255519"/>
            <a:ext cx="11874627" cy="4460822"/>
          </a:xfrm>
          <a:prstGeom prst="rect">
            <a:avLst/>
          </a:prstGeom>
        </p:spPr>
      </p:pic>
    </p:spTree>
    <p:extLst>
      <p:ext uri="{BB962C8B-B14F-4D97-AF65-F5344CB8AC3E}">
        <p14:creationId xmlns:p14="http://schemas.microsoft.com/office/powerpoint/2010/main" val="1429648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a:hlinkClick r:id="rId3" action="ppaction://hlinksldjump"/>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l" rtl="0">
              <a:buClr>
                <a:srgbClr val="FF0000"/>
              </a:buClr>
              <a:buSzPts val="4200"/>
            </a:pPr>
            <a:r>
              <a:rPr lang="en-US" sz="4400" b="1" dirty="0">
                <a:solidFill>
                  <a:srgbClr val="FF0000"/>
                </a:solidFill>
                <a:latin typeface="Times New Roman" panose="02020603050405020304" pitchFamily="18" charset="0"/>
                <a:cs typeface="+mj-cs"/>
              </a:rPr>
              <a:t>Features of our application</a:t>
            </a: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838200" y="1929384"/>
            <a:ext cx="10515600" cy="4752930"/>
          </a:xfrm>
          <a:prstGeom prst="rect">
            <a:avLst/>
          </a:prstGeom>
          <a:noFill/>
          <a:ln>
            <a:noFill/>
          </a:ln>
        </p:spPr>
        <p:txBody>
          <a:bodyPr spcFirstLastPara="1" wrap="square" lIns="91425" tIns="45700" rIns="91425" bIns="45700" anchor="t" anchorCtr="0">
            <a:normAutofit/>
          </a:bodyPr>
          <a:lstStyle/>
          <a:p>
            <a:pPr marL="285750" indent="-285750" algn="l" rtl="0">
              <a:spcBef>
                <a:spcPts val="0"/>
              </a:spcBef>
              <a:buClr>
                <a:srgbClr val="FF0000"/>
              </a:buClr>
              <a:buSzPts val="2200"/>
              <a:buFont typeface="Arial" panose="020B0604020202020204" pitchFamily="34" charset="0"/>
              <a:buChar char="•"/>
            </a:pPr>
            <a:r>
              <a:rPr lang="en-US" sz="3200" b="1" dirty="0">
                <a:solidFill>
                  <a:srgbClr val="000000"/>
                </a:solidFill>
                <a:effectLst/>
                <a:latin typeface="Times New Roman" panose="02020603050405020304" pitchFamily="18" charset="0"/>
                <a:ea typeface="Times New Roman" panose="02020603050405020304" pitchFamily="18" charset="0"/>
              </a:rPr>
              <a:t>Support Arabic language.</a:t>
            </a:r>
          </a:p>
          <a:p>
            <a:pPr marL="285750" indent="-285750" algn="l" rtl="0">
              <a:spcBef>
                <a:spcPts val="0"/>
              </a:spcBef>
              <a:buClr>
                <a:srgbClr val="FF0000"/>
              </a:buClr>
              <a:buSzPts val="2200"/>
              <a:buFont typeface="Arial" panose="020B0604020202020204" pitchFamily="34" charset="0"/>
              <a:buChar char="•"/>
            </a:pPr>
            <a:endParaRPr lang="en-US" b="1" dirty="0">
              <a:solidFill>
                <a:srgbClr val="000000"/>
              </a:solidFill>
              <a:latin typeface="Times New Roman" panose="02020603050405020304" pitchFamily="18" charset="0"/>
              <a:ea typeface="Times New Roman" panose="02020603050405020304" pitchFamily="18" charset="0"/>
            </a:endParaRPr>
          </a:p>
          <a:p>
            <a:pPr marL="285750" indent="-285750" algn="l" rtl="0">
              <a:spcBef>
                <a:spcPts val="0"/>
              </a:spcBef>
              <a:buClr>
                <a:srgbClr val="FF0000"/>
              </a:buClr>
              <a:buSzPts val="2200"/>
              <a:buFont typeface="Arial" panose="020B0604020202020204" pitchFamily="34" charset="0"/>
              <a:buChar char="•"/>
            </a:pPr>
            <a:r>
              <a:rPr lang="en-US" sz="3200" b="1" dirty="0">
                <a:solidFill>
                  <a:srgbClr val="000000"/>
                </a:solidFill>
                <a:latin typeface="Times New Roman" panose="02020603050405020304" pitchFamily="18" charset="0"/>
              </a:rPr>
              <a:t>Provide interactive charts.</a:t>
            </a:r>
          </a:p>
          <a:p>
            <a:pPr marL="285750" indent="-285750" algn="l" rtl="0">
              <a:spcBef>
                <a:spcPts val="0"/>
              </a:spcBef>
              <a:buClr>
                <a:srgbClr val="FF0000"/>
              </a:buClr>
              <a:buSzPts val="2200"/>
              <a:buFont typeface="Arial" panose="020B0604020202020204" pitchFamily="34" charset="0"/>
              <a:buChar char="•"/>
            </a:pPr>
            <a:endParaRPr lang="en-US" sz="3200" b="1" dirty="0">
              <a:solidFill>
                <a:srgbClr val="000000"/>
              </a:solidFill>
              <a:latin typeface="Times New Roman" panose="02020603050405020304" pitchFamily="18" charset="0"/>
            </a:endParaRPr>
          </a:p>
          <a:p>
            <a:pPr marL="285750" indent="-285750" algn="l" rtl="0">
              <a:spcBef>
                <a:spcPts val="0"/>
              </a:spcBef>
              <a:buClr>
                <a:srgbClr val="FF0000"/>
              </a:buClr>
              <a:buSzPts val="2200"/>
              <a:buFont typeface="Arial" panose="020B0604020202020204" pitchFamily="34" charset="0"/>
              <a:buChar char="•"/>
            </a:pPr>
            <a:r>
              <a:rPr lang="en-US" sz="3200" b="1" dirty="0">
                <a:solidFill>
                  <a:srgbClr val="000000"/>
                </a:solidFill>
                <a:latin typeface="Times New Roman" panose="02020603050405020304" pitchFamily="18" charset="0"/>
              </a:rPr>
              <a:t>Provide Word Cloud Figures.</a:t>
            </a:r>
          </a:p>
          <a:p>
            <a:pPr marL="285750" indent="-285750" algn="l" rtl="0">
              <a:spcBef>
                <a:spcPts val="0"/>
              </a:spcBef>
              <a:buClr>
                <a:srgbClr val="FF0000"/>
              </a:buClr>
              <a:buSzPts val="2200"/>
              <a:buFont typeface="Arial" panose="020B0604020202020204" pitchFamily="34" charset="0"/>
              <a:buChar char="•"/>
            </a:pPr>
            <a:endParaRPr lang="en-US" sz="3200" b="1" dirty="0">
              <a:solidFill>
                <a:srgbClr val="000000"/>
              </a:solidFill>
              <a:latin typeface="Times New Roman" panose="02020603050405020304" pitchFamily="18" charset="0"/>
            </a:endParaRPr>
          </a:p>
          <a:p>
            <a:pPr marL="285750" indent="-285750" algn="l" rtl="0">
              <a:spcBef>
                <a:spcPts val="0"/>
              </a:spcBef>
              <a:buClr>
                <a:srgbClr val="FF0000"/>
              </a:buClr>
              <a:buSzPts val="2200"/>
              <a:buFont typeface="Arial" panose="020B0604020202020204" pitchFamily="34" charset="0"/>
              <a:buChar char="•"/>
            </a:pPr>
            <a:r>
              <a:rPr lang="en-US" sz="3200" b="1" dirty="0">
                <a:solidFill>
                  <a:srgbClr val="000000"/>
                </a:solidFill>
                <a:latin typeface="Times New Roman" panose="02020603050405020304" pitchFamily="18" charset="0"/>
              </a:rPr>
              <a:t>Provide Geo maps. </a:t>
            </a:r>
            <a:endParaRPr lang="en-US" sz="3200" b="1" dirty="0">
              <a:solidFill>
                <a:schemeClr val="bg1"/>
              </a:solidFill>
              <a:latin typeface="Times New Roman" panose="02020603050405020304" pitchFamily="18" charset="0"/>
            </a:endParaRPr>
          </a:p>
          <a:p>
            <a:pPr marL="285750" indent="-285750" algn="l" rtl="0">
              <a:spcBef>
                <a:spcPts val="0"/>
              </a:spcBef>
              <a:buClr>
                <a:srgbClr val="FF0000"/>
              </a:buClr>
              <a:buSzPts val="2200"/>
              <a:buFont typeface="Arial" panose="020B0604020202020204" pitchFamily="34" charset="0"/>
              <a:buChar char="•"/>
            </a:pPr>
            <a:endParaRPr lang="en-US" sz="3200" b="1" dirty="0">
              <a:solidFill>
                <a:srgbClr val="000000"/>
              </a:solidFill>
              <a:latin typeface="Times New Roman" panose="02020603050405020304" pitchFamily="18" charset="0"/>
            </a:endParaRPr>
          </a:p>
          <a:p>
            <a:pPr marL="285750" indent="-285750" algn="l" rtl="0">
              <a:spcBef>
                <a:spcPts val="0"/>
              </a:spcBef>
              <a:buClr>
                <a:srgbClr val="FF0000"/>
              </a:buClr>
              <a:buSzPts val="2200"/>
              <a:buFont typeface="Arial" panose="020B0604020202020204" pitchFamily="34" charset="0"/>
              <a:buChar char="•"/>
            </a:pPr>
            <a:r>
              <a:rPr lang="en-US" sz="3200" b="1" dirty="0">
                <a:solidFill>
                  <a:srgbClr val="000000"/>
                </a:solidFill>
                <a:latin typeface="Times New Roman" panose="02020603050405020304" pitchFamily="18" charset="0"/>
              </a:rPr>
              <a:t>Ease of use.</a:t>
            </a:r>
          </a:p>
          <a:p>
            <a:pPr marL="285750" indent="-285750" algn="l" rtl="0">
              <a:spcBef>
                <a:spcPts val="0"/>
              </a:spcBef>
              <a:buClr>
                <a:srgbClr val="FF0000"/>
              </a:buClr>
              <a:buSzPts val="2200"/>
              <a:buFont typeface="Arial" panose="020B0604020202020204" pitchFamily="34" charset="0"/>
              <a:buChar char="•"/>
            </a:pPr>
            <a:endParaRPr lang="en-US" sz="3200" b="1" dirty="0">
              <a:solidFill>
                <a:srgbClr val="000000"/>
              </a:solidFill>
              <a:latin typeface="Times New Roman" panose="02020603050405020304" pitchFamily="18" charset="0"/>
            </a:endParaRPr>
          </a:p>
          <a:p>
            <a:pPr marL="0" lvl="0" indent="139700" algn="l" rtl="0">
              <a:lnSpc>
                <a:spcPct val="90000"/>
              </a:lnSpc>
              <a:spcBef>
                <a:spcPts val="1800"/>
              </a:spcBef>
              <a:spcAft>
                <a:spcPts val="0"/>
              </a:spcAft>
              <a:buClr>
                <a:schemeClr val="dk1"/>
              </a:buClr>
              <a:buSzPts val="2200"/>
              <a:buFont typeface="Arial"/>
              <a:buNone/>
            </a:pPr>
            <a:endParaRPr sz="2200" dirty="0"/>
          </a:p>
        </p:txBody>
      </p:sp>
      <mc:AlternateContent xmlns:mc="http://schemas.openxmlformats.org/markup-compatibility/2006" xmlns:pslz="http://schemas.microsoft.com/office/powerpoint/2016/slidezoom">
        <mc:Choice Requires="pslz">
          <p:graphicFrame>
            <p:nvGraphicFramePr>
              <p:cNvPr id="7" name="صورة الشريحة 6">
                <a:extLst>
                  <a:ext uri="{FF2B5EF4-FFF2-40B4-BE49-F238E27FC236}">
                    <a16:creationId xmlns:a16="http://schemas.microsoft.com/office/drawing/2014/main" id="{B42DA996-0141-4E7B-B92C-8E010BCC4516}"/>
                  </a:ext>
                </a:extLst>
              </p:cNvPr>
              <p:cNvGraphicFramePr>
                <a:graphicFrameLocks noChangeAspect="1"/>
              </p:cNvGraphicFramePr>
              <p:nvPr>
                <p:extLst>
                  <p:ext uri="{D42A27DB-BD31-4B8C-83A1-F6EECF244321}">
                    <p14:modId xmlns:p14="http://schemas.microsoft.com/office/powerpoint/2010/main" val="2977689202"/>
                  </p:ext>
                </p:extLst>
              </p:nvPr>
            </p:nvGraphicFramePr>
            <p:xfrm>
              <a:off x="3260517" y="5632206"/>
              <a:ext cx="202211" cy="113744"/>
            </p:xfrm>
            <a:graphic>
              <a:graphicData uri="http://schemas.microsoft.com/office/powerpoint/2016/slidezoom">
                <pslz:sldZm>
                  <pslz:sldZmObj sldId="314" cId="3344920965">
                    <pslz:zmPr id="{8DA2F067-A99F-45BC-ABAD-678BF37F26EE}" returnToParent="0" transitionDur="1000">
                      <p166:blipFill xmlns:p166="http://schemas.microsoft.com/office/powerpoint/2016/6/main">
                        <a:blip r:embed="rId4"/>
                        <a:stretch>
                          <a:fillRect/>
                        </a:stretch>
                      </p166:blipFill>
                      <p166:spPr xmlns:p166="http://schemas.microsoft.com/office/powerpoint/2016/6/main">
                        <a:xfrm>
                          <a:off x="0" y="0"/>
                          <a:ext cx="202211" cy="113744"/>
                        </a:xfrm>
                        <a:prstGeom prst="rect">
                          <a:avLst/>
                        </a:prstGeom>
                        <a:ln w="3175">
                          <a:solidFill>
                            <a:prstClr val="ltGray"/>
                          </a:solidFill>
                        </a:ln>
                      </p166:spPr>
                    </pslz:zmPr>
                  </pslz:sldZmObj>
                </pslz:sldZm>
              </a:graphicData>
            </a:graphic>
          </p:graphicFrame>
        </mc:Choice>
        <mc:Fallback xmlns="">
          <p:pic>
            <p:nvPicPr>
              <p:cNvPr id="7" name="صورة الشريحة 6">
                <a:hlinkClick r:id="rId5" action="ppaction://hlinksldjump"/>
                <a:extLst>
                  <a:ext uri="{FF2B5EF4-FFF2-40B4-BE49-F238E27FC236}">
                    <a16:creationId xmlns:a16="http://schemas.microsoft.com/office/drawing/2014/main" id="{B42DA996-0141-4E7B-B92C-8E010BCC4516}"/>
                  </a:ext>
                </a:extLst>
              </p:cNvPr>
              <p:cNvPicPr>
                <a:picLocks noGrp="1" noRot="1" noChangeAspect="1" noMove="1" noResize="1" noEditPoints="1" noAdjustHandles="1" noChangeArrowheads="1" noChangeShapeType="1"/>
              </p:cNvPicPr>
              <p:nvPr/>
            </p:nvPicPr>
            <p:blipFill>
              <a:blip r:embed="rId6"/>
              <a:stretch>
                <a:fillRect/>
              </a:stretch>
            </p:blipFill>
            <p:spPr>
              <a:xfrm>
                <a:off x="3260517" y="5632206"/>
                <a:ext cx="202211" cy="113744"/>
              </a:xfrm>
              <a:prstGeom prst="rect">
                <a:avLst/>
              </a:prstGeom>
              <a:ln w="3175">
                <a:solidFill>
                  <a:prstClr val="ltGray"/>
                </a:solidFill>
              </a:ln>
            </p:spPr>
          </p:pic>
        </mc:Fallback>
      </mc:AlternateContent>
    </p:spTree>
    <p:extLst>
      <p:ext uri="{BB962C8B-B14F-4D97-AF65-F5344CB8AC3E}">
        <p14:creationId xmlns:p14="http://schemas.microsoft.com/office/powerpoint/2010/main" val="1205107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a:hlinkClick r:id="rId3" action="ppaction://hlinksldjump"/>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6676" y="118087"/>
            <a:ext cx="10515600" cy="1325563"/>
          </a:xfrm>
          <a:prstGeom prst="rect">
            <a:avLst/>
          </a:prstGeom>
          <a:noFill/>
          <a:ln>
            <a:noFill/>
          </a:ln>
        </p:spPr>
        <p:txBody>
          <a:bodyPr spcFirstLastPara="1" wrap="square" lIns="91425" tIns="45700" rIns="91425" bIns="45700" anchor="ctr" anchorCtr="0">
            <a:normAutofit/>
          </a:bodyPr>
          <a:lstStyle/>
          <a:p>
            <a:pPr algn="l" rtl="0">
              <a:buClr>
                <a:srgbClr val="FF0000"/>
              </a:buClr>
              <a:buSzPts val="4200"/>
            </a:pPr>
            <a:r>
              <a:rPr lang="en-US" sz="4400" b="1" dirty="0">
                <a:solidFill>
                  <a:srgbClr val="FF0000"/>
                </a:solidFill>
                <a:latin typeface="Times New Roman" panose="02020603050405020304" pitchFamily="18" charset="0"/>
                <a:cs typeface="+mj-cs"/>
              </a:rPr>
              <a:t>Tools and techniques used:</a:t>
            </a:r>
            <a:endParaRPr lang="en-US" sz="4200" dirty="0">
              <a:solidFill>
                <a:srgbClr val="FF0000"/>
              </a:solidFill>
              <a:latin typeface="Calibri"/>
              <a:ea typeface="Calibri"/>
              <a:cs typeface="Calibri"/>
              <a:sym typeface="Calibri"/>
            </a:endParaRPr>
          </a:p>
        </p:txBody>
      </p:sp>
      <p:sp>
        <p:nvSpPr>
          <p:cNvPr id="198" name="Google Shape;198;p11"/>
          <p:cNvSpPr/>
          <p:nvPr/>
        </p:nvSpPr>
        <p:spPr>
          <a:xfrm>
            <a:off x="498348" y="1302619"/>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838200" y="1561737"/>
            <a:ext cx="10515600" cy="5120577"/>
          </a:xfrm>
          <a:prstGeom prst="rect">
            <a:avLst/>
          </a:prstGeom>
          <a:noFill/>
          <a:ln>
            <a:noFill/>
          </a:ln>
        </p:spPr>
        <p:txBody>
          <a:bodyPr spcFirstLastPara="1" wrap="square" lIns="91425" tIns="45700" rIns="91425" bIns="45700" anchor="t" anchorCtr="0">
            <a:normAutofit/>
          </a:bodyPr>
          <a:lstStyle/>
          <a:p>
            <a:pPr marL="285750" indent="-285750" algn="l" rtl="0">
              <a:spcBef>
                <a:spcPts val="0"/>
              </a:spcBef>
              <a:buClr>
                <a:srgbClr val="FF0000"/>
              </a:buClr>
              <a:buSzPts val="2200"/>
              <a:buFont typeface="Arial" panose="020B0604020202020204" pitchFamily="34" charset="0"/>
              <a:buChar char="•"/>
            </a:pPr>
            <a:r>
              <a:rPr lang="en-US" sz="3200" b="1" dirty="0">
                <a:solidFill>
                  <a:srgbClr val="000000"/>
                </a:solidFill>
                <a:latin typeface="Times New Roman" panose="02020603050405020304" pitchFamily="18" charset="0"/>
              </a:rPr>
              <a:t>Web Scraping.</a:t>
            </a:r>
          </a:p>
          <a:p>
            <a:pPr marL="285750" indent="-285750" algn="l" rtl="0">
              <a:spcBef>
                <a:spcPts val="0"/>
              </a:spcBef>
              <a:buClr>
                <a:srgbClr val="FF0000"/>
              </a:buClr>
              <a:buSzPts val="2200"/>
              <a:buFont typeface="Arial" panose="020B0604020202020204" pitchFamily="34" charset="0"/>
              <a:buChar char="•"/>
            </a:pPr>
            <a:r>
              <a:rPr lang="en-US" sz="3200" b="1" dirty="0">
                <a:solidFill>
                  <a:srgbClr val="000000"/>
                </a:solidFill>
                <a:latin typeface="Times New Roman" panose="02020603050405020304" pitchFamily="18" charset="0"/>
              </a:rPr>
              <a:t>Processing Data.</a:t>
            </a:r>
          </a:p>
          <a:p>
            <a:pPr marL="285750" indent="-285750" algn="l" rtl="0">
              <a:spcBef>
                <a:spcPts val="0"/>
              </a:spcBef>
              <a:buClr>
                <a:srgbClr val="FF0000"/>
              </a:buClr>
              <a:buSzPts val="2200"/>
              <a:buFont typeface="Arial" panose="020B0604020202020204" pitchFamily="34" charset="0"/>
              <a:buChar char="•"/>
            </a:pPr>
            <a:r>
              <a:rPr lang="en-US" sz="3200" b="1" dirty="0">
                <a:solidFill>
                  <a:srgbClr val="000000"/>
                </a:solidFill>
                <a:latin typeface="Times New Roman" panose="02020603050405020304" pitchFamily="18" charset="0"/>
              </a:rPr>
              <a:t>Data Visualization.</a:t>
            </a:r>
            <a:endParaRPr lang="en-US" sz="3200" b="1" dirty="0">
              <a:solidFill>
                <a:srgbClr val="000000"/>
              </a:solidFill>
              <a:effectLst/>
              <a:latin typeface="Times New Roman" panose="02020603050405020304" pitchFamily="18" charset="0"/>
              <a:ea typeface="Times New Roman" panose="02020603050405020304" pitchFamily="18" charset="0"/>
            </a:endParaRPr>
          </a:p>
          <a:p>
            <a:pPr marL="285750" indent="-285750" algn="l" rtl="0">
              <a:spcBef>
                <a:spcPts val="0"/>
              </a:spcBef>
              <a:buClr>
                <a:srgbClr val="FF0000"/>
              </a:buClr>
              <a:buSzPts val="2200"/>
              <a:buFont typeface="Arial" panose="020B0604020202020204" pitchFamily="34" charset="0"/>
              <a:buChar char="•"/>
            </a:pPr>
            <a:r>
              <a:rPr lang="en-US" sz="3200" b="1" dirty="0">
                <a:solidFill>
                  <a:srgbClr val="000000"/>
                </a:solidFill>
                <a:effectLst/>
                <a:latin typeface="Times New Roman" panose="02020603050405020304" pitchFamily="18" charset="0"/>
                <a:ea typeface="Times New Roman" panose="02020603050405020304" pitchFamily="18" charset="0"/>
              </a:rPr>
              <a:t>PyCharm.</a:t>
            </a:r>
          </a:p>
          <a:p>
            <a:pPr marL="285750" indent="-285750" algn="l" rtl="0">
              <a:spcBef>
                <a:spcPts val="0"/>
              </a:spcBef>
              <a:buClr>
                <a:srgbClr val="FF0000"/>
              </a:buClr>
              <a:buSzPts val="2200"/>
              <a:buFont typeface="Arial" panose="020B0604020202020204" pitchFamily="34" charset="0"/>
              <a:buChar char="•"/>
            </a:pPr>
            <a:r>
              <a:rPr lang="en-US" sz="3200" b="1" dirty="0">
                <a:solidFill>
                  <a:srgbClr val="000000"/>
                </a:solidFill>
                <a:effectLst/>
                <a:latin typeface="Times New Roman" panose="02020603050405020304" pitchFamily="18" charset="0"/>
                <a:ea typeface="Times New Roman" panose="02020603050405020304" pitchFamily="18" charset="0"/>
              </a:rPr>
              <a:t>Python.</a:t>
            </a:r>
          </a:p>
          <a:p>
            <a:pPr marL="285750" indent="-285750" algn="l" rtl="0">
              <a:spcBef>
                <a:spcPts val="0"/>
              </a:spcBef>
              <a:buClr>
                <a:srgbClr val="FF0000"/>
              </a:buClr>
              <a:buSzPts val="2200"/>
              <a:buFont typeface="Arial" panose="020B0604020202020204" pitchFamily="34" charset="0"/>
              <a:buChar char="•"/>
            </a:pPr>
            <a:r>
              <a:rPr lang="en-US" sz="3200" b="1" dirty="0">
                <a:solidFill>
                  <a:srgbClr val="000000"/>
                </a:solidFill>
                <a:latin typeface="Times New Roman" panose="02020603050405020304" pitchFamily="18" charset="0"/>
              </a:rPr>
              <a:t>Flask.</a:t>
            </a:r>
          </a:p>
          <a:p>
            <a:pPr marL="285750" indent="-285750" algn="l" rtl="0">
              <a:spcBef>
                <a:spcPts val="0"/>
              </a:spcBef>
              <a:buClr>
                <a:srgbClr val="FF0000"/>
              </a:buClr>
              <a:buSzPts val="2200"/>
              <a:buFont typeface="Arial" panose="020B0604020202020204" pitchFamily="34" charset="0"/>
              <a:buChar char="•"/>
            </a:pPr>
            <a:r>
              <a:rPr lang="en-US" sz="3200" b="1" dirty="0">
                <a:solidFill>
                  <a:srgbClr val="000000"/>
                </a:solidFill>
                <a:latin typeface="Times New Roman" panose="02020603050405020304" pitchFamily="18" charset="0"/>
              </a:rPr>
              <a:t>HTML.</a:t>
            </a:r>
          </a:p>
          <a:p>
            <a:pPr marL="285750" indent="-285750" algn="l" rtl="0">
              <a:spcBef>
                <a:spcPts val="0"/>
              </a:spcBef>
              <a:buClr>
                <a:srgbClr val="FF0000"/>
              </a:buClr>
              <a:buSzPts val="2200"/>
              <a:buFont typeface="Arial" panose="020B0604020202020204" pitchFamily="34" charset="0"/>
              <a:buChar char="•"/>
            </a:pPr>
            <a:r>
              <a:rPr lang="en-US" sz="3200" b="1" dirty="0">
                <a:solidFill>
                  <a:srgbClr val="000000"/>
                </a:solidFill>
                <a:latin typeface="Times New Roman" panose="02020603050405020304" pitchFamily="18" charset="0"/>
              </a:rPr>
              <a:t>CSS.</a:t>
            </a:r>
          </a:p>
          <a:p>
            <a:pPr marL="285750" indent="-285750" algn="l" rtl="0">
              <a:spcBef>
                <a:spcPts val="0"/>
              </a:spcBef>
              <a:buClr>
                <a:srgbClr val="FF0000"/>
              </a:buClr>
              <a:buSzPts val="2200"/>
              <a:buFont typeface="Arial" panose="020B0604020202020204" pitchFamily="34" charset="0"/>
              <a:buChar char="•"/>
            </a:pPr>
            <a:r>
              <a:rPr lang="en-US" sz="3200" b="1" dirty="0">
                <a:solidFill>
                  <a:srgbClr val="000000"/>
                </a:solidFill>
                <a:latin typeface="Times New Roman" panose="02020603050405020304" pitchFamily="18" charset="0"/>
              </a:rPr>
              <a:t>JavaScript.</a:t>
            </a:r>
          </a:p>
          <a:p>
            <a:pPr marL="285750" indent="-285750" algn="l" rtl="0">
              <a:spcBef>
                <a:spcPts val="0"/>
              </a:spcBef>
              <a:buClr>
                <a:srgbClr val="FF0000"/>
              </a:buClr>
              <a:buSzPts val="2200"/>
              <a:buFont typeface="Arial" panose="020B0604020202020204" pitchFamily="34" charset="0"/>
              <a:buChar char="•"/>
            </a:pPr>
            <a:r>
              <a:rPr lang="en-US" sz="3200" b="1" dirty="0">
                <a:solidFill>
                  <a:srgbClr val="000000"/>
                </a:solidFill>
                <a:latin typeface="Times New Roman" panose="02020603050405020304" pitchFamily="18" charset="0"/>
              </a:rPr>
              <a:t>Twitter API.</a:t>
            </a:r>
          </a:p>
          <a:p>
            <a:pPr marL="285750" indent="-285750" algn="l" rtl="0">
              <a:spcBef>
                <a:spcPts val="0"/>
              </a:spcBef>
              <a:buClr>
                <a:srgbClr val="FF0000"/>
              </a:buClr>
              <a:buSzPts val="2200"/>
              <a:buFont typeface="Arial" panose="020B0604020202020204" pitchFamily="34" charset="0"/>
              <a:buChar char="•"/>
            </a:pPr>
            <a:r>
              <a:rPr lang="en-US" sz="3200" b="1" dirty="0" err="1">
                <a:solidFill>
                  <a:srgbClr val="000000"/>
                </a:solidFill>
                <a:latin typeface="Times New Roman" panose="02020603050405020304" pitchFamily="18" charset="0"/>
              </a:rPr>
              <a:t>MapBox</a:t>
            </a:r>
            <a:r>
              <a:rPr lang="en-US" sz="3200" b="1" dirty="0">
                <a:solidFill>
                  <a:srgbClr val="000000"/>
                </a:solidFill>
                <a:latin typeface="Times New Roman" panose="02020603050405020304" pitchFamily="18" charset="0"/>
              </a:rPr>
              <a:t> API.</a:t>
            </a:r>
          </a:p>
          <a:p>
            <a:pPr marL="285750" indent="-285750" algn="l" rtl="0">
              <a:spcBef>
                <a:spcPts val="0"/>
              </a:spcBef>
              <a:buClr>
                <a:srgbClr val="FF0000"/>
              </a:buClr>
              <a:buSzPts val="2200"/>
              <a:buFont typeface="Arial" panose="020B0604020202020204" pitchFamily="34" charset="0"/>
              <a:buChar char="•"/>
            </a:pPr>
            <a:endParaRPr lang="en-US" sz="3200" b="1" dirty="0">
              <a:solidFill>
                <a:srgbClr val="000000"/>
              </a:solidFill>
              <a:latin typeface="Times New Roman" panose="02020603050405020304" pitchFamily="18" charset="0"/>
            </a:endParaRPr>
          </a:p>
          <a:p>
            <a:pPr marL="0" lvl="0" indent="139700" algn="l" rtl="0">
              <a:lnSpc>
                <a:spcPct val="90000"/>
              </a:lnSpc>
              <a:spcBef>
                <a:spcPts val="1800"/>
              </a:spcBef>
              <a:spcAft>
                <a:spcPts val="0"/>
              </a:spcAft>
              <a:buClr>
                <a:schemeClr val="dk1"/>
              </a:buClr>
              <a:buSzPts val="2200"/>
              <a:buFont typeface="Arial"/>
              <a:buNone/>
            </a:pPr>
            <a:endParaRPr sz="2200" dirty="0"/>
          </a:p>
        </p:txBody>
      </p:sp>
    </p:spTree>
    <p:extLst>
      <p:ext uri="{BB962C8B-B14F-4D97-AF65-F5344CB8AC3E}">
        <p14:creationId xmlns:p14="http://schemas.microsoft.com/office/powerpoint/2010/main" val="241427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algn="l" rtl="0">
              <a:buClr>
                <a:srgbClr val="FF0000"/>
              </a:buClr>
              <a:buSzPts val="4200"/>
            </a:pPr>
            <a:r>
              <a:rPr lang="en-US" sz="3600" b="1" dirty="0">
                <a:solidFill>
                  <a:srgbClr val="FF0000"/>
                </a:solidFill>
                <a:latin typeface="Times New Roman" panose="02020603050405020304" pitchFamily="18" charset="0"/>
              </a:rPr>
              <a:t>System Implementation:</a:t>
            </a:r>
            <a:br>
              <a:rPr lang="en-US" sz="1800" dirty="0">
                <a:effectLst/>
                <a:latin typeface="Times New Roman" panose="02020603050405020304" pitchFamily="18" charset="0"/>
                <a:ea typeface="Times New Roman" panose="02020603050405020304" pitchFamily="18" charset="0"/>
              </a:rPr>
            </a:br>
            <a:br>
              <a:rPr lang="en-US" sz="4200" dirty="0">
                <a:solidFill>
                  <a:srgbClr val="FF0000"/>
                </a:solidFill>
                <a:latin typeface="Calibri"/>
                <a:ea typeface="Calibri"/>
                <a:cs typeface="Calibri"/>
                <a:sym typeface="Calibri"/>
              </a:rPr>
            </a:b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836676" y="1860427"/>
            <a:ext cx="10515600" cy="4929991"/>
          </a:xfrm>
          <a:prstGeom prst="rect">
            <a:avLst/>
          </a:prstGeom>
          <a:noFill/>
          <a:ln>
            <a:noFill/>
          </a:ln>
        </p:spPr>
        <p:txBody>
          <a:bodyPr spcFirstLastPara="1" wrap="square" lIns="91425" tIns="45700" rIns="91425" bIns="45700" anchor="t" anchorCtr="0">
            <a:normAutofit/>
          </a:bodyPr>
          <a:lstStyle/>
          <a:p>
            <a:pPr marL="0" indent="0" algn="l" rtl="0">
              <a:spcBef>
                <a:spcPts val="0"/>
              </a:spcBef>
              <a:buClr>
                <a:srgbClr val="FF0000"/>
              </a:buClr>
              <a:buSzPts val="2200"/>
              <a:buFont typeface="Arial"/>
              <a:buChar char="•"/>
            </a:pPr>
            <a:r>
              <a:rPr lang="en-US" sz="2800" b="1" dirty="0">
                <a:solidFill>
                  <a:srgbClr val="FF0000"/>
                </a:solidFill>
                <a:latin typeface="Times New Roman" panose="02020603050405020304" pitchFamily="18" charset="0"/>
              </a:rPr>
              <a:t>Required Hardware:</a:t>
            </a:r>
          </a:p>
          <a:p>
            <a:pPr marL="0" indent="0" algn="l" rtl="0">
              <a:spcBef>
                <a:spcPts val="0"/>
              </a:spcBef>
              <a:buClr>
                <a:srgbClr val="FF0000"/>
              </a:buClr>
              <a:buSzPts val="2200"/>
            </a:pPr>
            <a:endParaRPr lang="ar-SA" sz="2800" b="1" dirty="0">
              <a:solidFill>
                <a:srgbClr val="FF0000"/>
              </a:solidFill>
              <a:latin typeface="Times New Roman" panose="02020603050405020304" pitchFamily="18" charset="0"/>
            </a:endParaRPr>
          </a:p>
          <a:p>
            <a:pPr marL="0" indent="0" algn="l" rtl="0" fontAlgn="base">
              <a:spcBef>
                <a:spcPts val="0"/>
              </a:spcBef>
              <a:buClr>
                <a:srgbClr val="FF0000"/>
              </a:buClr>
              <a:buSzPts val="2200"/>
              <a:buFont typeface="Arial"/>
              <a:buChar char="•"/>
            </a:pPr>
            <a:r>
              <a:rPr lang="en-US" sz="2800" b="1" dirty="0">
                <a:solidFill>
                  <a:srgbClr val="000000"/>
                </a:solidFill>
                <a:latin typeface="Times New Roman" panose="02020603050405020304" pitchFamily="18" charset="0"/>
              </a:rPr>
              <a:t> 4 GB RAM minimum, 8 GB RAM recommended</a:t>
            </a:r>
          </a:p>
          <a:p>
            <a:pPr marL="0" indent="0" algn="l" rtl="0" fontAlgn="base">
              <a:spcBef>
                <a:spcPts val="0"/>
              </a:spcBef>
              <a:buClr>
                <a:srgbClr val="FF0000"/>
              </a:buClr>
              <a:buSzPts val="2200"/>
              <a:buFont typeface="Arial"/>
              <a:buChar char="•"/>
            </a:pPr>
            <a:r>
              <a:rPr lang="en-US" sz="2800" b="1" dirty="0">
                <a:solidFill>
                  <a:srgbClr val="000000"/>
                </a:solidFill>
                <a:latin typeface="Times New Roman" panose="02020603050405020304" pitchFamily="18" charset="0"/>
              </a:rPr>
              <a:t> 20 GB hard disk space + at least 1 GB for caches</a:t>
            </a:r>
          </a:p>
          <a:p>
            <a:pPr marL="0" indent="0" algn="l" rtl="0" fontAlgn="base">
              <a:spcBef>
                <a:spcPts val="0"/>
              </a:spcBef>
              <a:buClr>
                <a:srgbClr val="FF0000"/>
              </a:buClr>
              <a:buSzPts val="2200"/>
              <a:buFont typeface="Arial"/>
              <a:buChar char="•"/>
            </a:pPr>
            <a:r>
              <a:rPr lang="en-US" sz="2800" b="1" dirty="0">
                <a:solidFill>
                  <a:srgbClr val="000000"/>
                </a:solidFill>
                <a:latin typeface="Times New Roman" panose="02020603050405020304" pitchFamily="18" charset="0"/>
              </a:rPr>
              <a:t> 1024×768 minimum screen resolution</a:t>
            </a:r>
          </a:p>
          <a:p>
            <a:pPr marL="0" indent="0" algn="l" rtl="0">
              <a:spcBef>
                <a:spcPts val="0"/>
              </a:spcBef>
              <a:buClr>
                <a:srgbClr val="FF0000"/>
              </a:buClr>
              <a:buSzPts val="2200"/>
              <a:buFont typeface="Arial"/>
              <a:buChar char="•"/>
            </a:pPr>
            <a:endParaRPr lang="en-US" b="1" dirty="0">
              <a:solidFill>
                <a:srgbClr val="000000"/>
              </a:solidFill>
              <a:latin typeface="Times New Roman" panose="02020603050405020304" pitchFamily="18" charset="0"/>
            </a:endParaRPr>
          </a:p>
          <a:p>
            <a:pPr marL="0" indent="0" algn="l" rtl="0">
              <a:spcBef>
                <a:spcPts val="0"/>
              </a:spcBef>
              <a:buClr>
                <a:srgbClr val="FF0000"/>
              </a:buClr>
              <a:buSzPts val="2200"/>
              <a:buFont typeface="Arial"/>
              <a:buChar char="•"/>
            </a:pPr>
            <a:r>
              <a:rPr lang="en-US" b="1" dirty="0">
                <a:solidFill>
                  <a:srgbClr val="000000"/>
                </a:solidFill>
                <a:latin typeface="Times New Roman" panose="02020603050405020304" pitchFamily="18" charset="0"/>
              </a:rPr>
              <a:t> </a:t>
            </a:r>
            <a:r>
              <a:rPr lang="en-US" sz="3200" b="1" dirty="0">
                <a:solidFill>
                  <a:srgbClr val="FF0000"/>
                </a:solidFill>
                <a:latin typeface="Times New Roman" panose="02020603050405020304" pitchFamily="18" charset="0"/>
              </a:rPr>
              <a:t>Software :</a:t>
            </a:r>
          </a:p>
          <a:p>
            <a:pPr marL="0" indent="0" algn="l" rtl="0" fontAlgn="base">
              <a:spcBef>
                <a:spcPts val="0"/>
              </a:spcBef>
              <a:buClr>
                <a:srgbClr val="FF0000"/>
              </a:buClr>
              <a:buSzPts val="2200"/>
            </a:pPr>
            <a:endParaRPr lang="en-US" sz="2800" b="1" dirty="0">
              <a:solidFill>
                <a:srgbClr val="000000"/>
              </a:solidFill>
              <a:latin typeface="Times New Roman" panose="02020603050405020304" pitchFamily="18" charset="0"/>
            </a:endParaRPr>
          </a:p>
          <a:p>
            <a:pPr marL="0" indent="0" algn="l" rtl="0" fontAlgn="base">
              <a:spcBef>
                <a:spcPts val="0"/>
              </a:spcBef>
              <a:buClr>
                <a:srgbClr val="FF0000"/>
              </a:buClr>
              <a:buSzPts val="2200"/>
              <a:buFont typeface="Arial"/>
              <a:buChar char="•"/>
            </a:pPr>
            <a:r>
              <a:rPr lang="en-US" sz="2800" b="1" dirty="0">
                <a:solidFill>
                  <a:srgbClr val="000000"/>
                </a:solidFill>
                <a:latin typeface="Times New Roman" panose="02020603050405020304" pitchFamily="18" charset="0"/>
              </a:rPr>
              <a:t> Python 2.7, or Python 3.5 or newer</a:t>
            </a:r>
          </a:p>
          <a:p>
            <a:pPr marL="0" indent="0" algn="l" rtl="0" fontAlgn="base">
              <a:spcBef>
                <a:spcPts val="0"/>
              </a:spcBef>
              <a:buClr>
                <a:srgbClr val="FF0000"/>
              </a:buClr>
              <a:buSzPts val="2200"/>
              <a:buFont typeface="Arial"/>
              <a:buChar char="•"/>
            </a:pPr>
            <a:r>
              <a:rPr lang="en-US" sz="2800" b="1" dirty="0">
                <a:solidFill>
                  <a:srgbClr val="000000"/>
                </a:solidFill>
                <a:latin typeface="Times New Roman" panose="02020603050405020304" pitchFamily="18" charset="0"/>
              </a:rPr>
              <a:t> IDEs and Code Editors for Python</a:t>
            </a:r>
          </a:p>
          <a:p>
            <a:pPr marL="0" indent="0" algn="l" rtl="0" fontAlgn="base">
              <a:spcBef>
                <a:spcPts val="0"/>
              </a:spcBef>
              <a:buClr>
                <a:srgbClr val="FF0000"/>
              </a:buClr>
              <a:buSzPts val="2200"/>
              <a:buFont typeface="Arial"/>
              <a:buChar char="•"/>
            </a:pPr>
            <a:r>
              <a:rPr lang="en-US" sz="2800" b="1" dirty="0">
                <a:solidFill>
                  <a:srgbClr val="000000"/>
                </a:solidFill>
                <a:latin typeface="Times New Roman" panose="02020603050405020304" pitchFamily="18" charset="0"/>
              </a:rPr>
              <a:t>Web Browser</a:t>
            </a:r>
            <a:endParaRPr lang="en-US" b="1" dirty="0">
              <a:solidFill>
                <a:srgbClr val="FF0000"/>
              </a:solidFill>
              <a:cs typeface="+mj-cs"/>
            </a:endParaRPr>
          </a:p>
          <a:p>
            <a:pPr marL="0" lvl="0" indent="139700" algn="l" rtl="0">
              <a:lnSpc>
                <a:spcPct val="90000"/>
              </a:lnSpc>
              <a:spcBef>
                <a:spcPts val="1800"/>
              </a:spcBef>
              <a:spcAft>
                <a:spcPts val="0"/>
              </a:spcAft>
              <a:buClr>
                <a:schemeClr val="dk1"/>
              </a:buClr>
              <a:buSzPts val="2200"/>
              <a:buFont typeface="Arial"/>
              <a:buNone/>
            </a:pPr>
            <a:endParaRPr sz="2200" dirty="0"/>
          </a:p>
        </p:txBody>
      </p:sp>
    </p:spTree>
    <p:extLst>
      <p:ext uri="{BB962C8B-B14F-4D97-AF65-F5344CB8AC3E}">
        <p14:creationId xmlns:p14="http://schemas.microsoft.com/office/powerpoint/2010/main" val="2718458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مستطيل 7">
            <a:extLst>
              <a:ext uri="{FF2B5EF4-FFF2-40B4-BE49-F238E27FC236}">
                <a16:creationId xmlns:a16="http://schemas.microsoft.com/office/drawing/2014/main" id="{2EE73E52-D332-4006-BCA3-EDF3B226D267}"/>
              </a:ext>
            </a:extLst>
          </p:cNvPr>
          <p:cNvSpPr/>
          <p:nvPr/>
        </p:nvSpPr>
        <p:spPr>
          <a:xfrm>
            <a:off x="1463040" y="685797"/>
            <a:ext cx="3888413" cy="455615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n>
                <a:solidFill>
                  <a:schemeClr val="bg1">
                    <a:lumMod val="85000"/>
                  </a:schemeClr>
                </a:solidFill>
              </a:ln>
              <a:solidFill>
                <a:schemeClr val="bg1">
                  <a:lumMod val="85000"/>
                </a:schemeClr>
              </a:solidFill>
            </a:endParaRPr>
          </a:p>
        </p:txBody>
      </p:sp>
      <p:sp>
        <p:nvSpPr>
          <p:cNvPr id="4" name="عنوان 1">
            <a:extLst>
              <a:ext uri="{FF2B5EF4-FFF2-40B4-BE49-F238E27FC236}">
                <a16:creationId xmlns:a16="http://schemas.microsoft.com/office/drawing/2014/main" id="{16DF6F88-077E-4D8F-912F-3D77E6F3AF5D}"/>
              </a:ext>
            </a:extLst>
          </p:cNvPr>
          <p:cNvSpPr txBox="1">
            <a:spLocks/>
          </p:cNvSpPr>
          <p:nvPr/>
        </p:nvSpPr>
        <p:spPr>
          <a:xfrm>
            <a:off x="1463040" y="685797"/>
            <a:ext cx="4114800" cy="51830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r" rtl="1">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en-US" b="1" dirty="0">
                <a:solidFill>
                  <a:srgbClr val="FF0000"/>
                </a:solidFill>
                <a:latin typeface="Times New Roman" panose="02020603050405020304" pitchFamily="18" charset="0"/>
              </a:rPr>
              <a:t>Tools / Technologies used in Project:</a:t>
            </a:r>
          </a:p>
          <a:p>
            <a:pPr algn="l"/>
            <a:endParaRPr lang="ar-SA" dirty="0">
              <a:solidFill>
                <a:srgbClr val="FF0000"/>
              </a:solidFill>
              <a:cs typeface="+mj-cs"/>
            </a:endParaRPr>
          </a:p>
        </p:txBody>
      </p:sp>
      <p:sp>
        <p:nvSpPr>
          <p:cNvPr id="9" name="مستطيل 8">
            <a:extLst>
              <a:ext uri="{FF2B5EF4-FFF2-40B4-BE49-F238E27FC236}">
                <a16:creationId xmlns:a16="http://schemas.microsoft.com/office/drawing/2014/main" id="{9B61F28A-CF52-431E-91F2-C4405A6F1AF9}"/>
              </a:ext>
            </a:extLst>
          </p:cNvPr>
          <p:cNvSpPr/>
          <p:nvPr/>
        </p:nvSpPr>
        <p:spPr>
          <a:xfrm>
            <a:off x="6297413" y="1312743"/>
            <a:ext cx="5772350" cy="455615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n>
                <a:solidFill>
                  <a:schemeClr val="bg1">
                    <a:lumMod val="85000"/>
                  </a:schemeClr>
                </a:solidFill>
              </a:ln>
              <a:solidFill>
                <a:schemeClr val="bg1">
                  <a:lumMod val="85000"/>
                </a:schemeClr>
              </a:solidFill>
            </a:endParaRPr>
          </a:p>
        </p:txBody>
      </p:sp>
      <p:graphicFrame>
        <p:nvGraphicFramePr>
          <p:cNvPr id="5" name="عنصر نائب للمحتوى 2">
            <a:extLst>
              <a:ext uri="{FF2B5EF4-FFF2-40B4-BE49-F238E27FC236}">
                <a16:creationId xmlns:a16="http://schemas.microsoft.com/office/drawing/2014/main" id="{FC9534D2-3BD3-4CEA-8C5F-200E16848064}"/>
              </a:ext>
            </a:extLst>
          </p:cNvPr>
          <p:cNvGraphicFramePr>
            <a:graphicFrameLocks/>
          </p:cNvGraphicFramePr>
          <p:nvPr>
            <p:extLst>
              <p:ext uri="{D42A27DB-BD31-4B8C-83A1-F6EECF244321}">
                <p14:modId xmlns:p14="http://schemas.microsoft.com/office/powerpoint/2010/main" val="80215769"/>
              </p:ext>
            </p:extLst>
          </p:nvPr>
        </p:nvGraphicFramePr>
        <p:xfrm>
          <a:off x="6464300" y="795338"/>
          <a:ext cx="5605463" cy="5381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رابط مستقيم 6">
            <a:extLst>
              <a:ext uri="{FF2B5EF4-FFF2-40B4-BE49-F238E27FC236}">
                <a16:creationId xmlns:a16="http://schemas.microsoft.com/office/drawing/2014/main" id="{38B2BA46-1E84-42A0-8886-EF046A072150}"/>
              </a:ext>
            </a:extLst>
          </p:cNvPr>
          <p:cNvCxnSpPr/>
          <p:nvPr/>
        </p:nvCxnSpPr>
        <p:spPr>
          <a:xfrm>
            <a:off x="1094282" y="914401"/>
            <a:ext cx="0" cy="1394085"/>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رابط مستقيم 9">
            <a:extLst>
              <a:ext uri="{FF2B5EF4-FFF2-40B4-BE49-F238E27FC236}">
                <a16:creationId xmlns:a16="http://schemas.microsoft.com/office/drawing/2014/main" id="{740CF8C1-3E34-4C7C-B524-CC398AECC8E2}"/>
              </a:ext>
            </a:extLst>
          </p:cNvPr>
          <p:cNvCxnSpPr/>
          <p:nvPr/>
        </p:nvCxnSpPr>
        <p:spPr>
          <a:xfrm>
            <a:off x="12117232" y="5463915"/>
            <a:ext cx="0" cy="1394085"/>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52357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lgn="l" rtl="0">
              <a:buClr>
                <a:srgbClr val="FF0000"/>
              </a:buClr>
              <a:buSzPts val="4200"/>
            </a:pPr>
            <a:r>
              <a:rPr lang="en-US" sz="3200" b="1" dirty="0">
                <a:solidFill>
                  <a:srgbClr val="FF0000"/>
                </a:solidFill>
                <a:latin typeface="Times New Roman" panose="02020603050405020304" pitchFamily="18" charset="0"/>
              </a:rPr>
              <a:t>System Implementation:</a:t>
            </a:r>
            <a:br>
              <a:rPr lang="en-US" sz="1800" dirty="0">
                <a:effectLst/>
                <a:latin typeface="Times New Roman" panose="02020603050405020304" pitchFamily="18" charset="0"/>
                <a:ea typeface="Times New Roman" panose="02020603050405020304" pitchFamily="18" charset="0"/>
              </a:rPr>
            </a:br>
            <a:br>
              <a:rPr lang="en-US" sz="4000" dirty="0">
                <a:solidFill>
                  <a:srgbClr val="FF0000"/>
                </a:solidFill>
                <a:latin typeface="Calibri"/>
                <a:ea typeface="Calibri"/>
                <a:cs typeface="Calibri"/>
                <a:sym typeface="Calibri"/>
              </a:rPr>
            </a:br>
            <a:endParaRPr lang="en-US" sz="40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838200" y="1929384"/>
            <a:ext cx="10515600" cy="471965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FF0000"/>
              </a:buClr>
              <a:buSzPts val="2200"/>
              <a:buFont typeface="Arial"/>
              <a:buChar char="•"/>
            </a:pPr>
            <a:r>
              <a:rPr lang="en-US" sz="3000" b="1" dirty="0">
                <a:solidFill>
                  <a:srgbClr val="FF0000"/>
                </a:solidFill>
                <a:latin typeface="Times New Roman" panose="02020603050405020304" pitchFamily="18" charset="0"/>
              </a:rPr>
              <a:t>Implementation Process:</a:t>
            </a:r>
          </a:p>
          <a:p>
            <a:pPr marL="342900" marR="0" lvl="0" indent="-228600" algn="l" rtl="0">
              <a:lnSpc>
                <a:spcPct val="200000"/>
              </a:lnSpc>
              <a:spcBef>
                <a:spcPts val="800"/>
              </a:spcBef>
              <a:spcAft>
                <a:spcPts val="0"/>
              </a:spcAft>
              <a:buClr>
                <a:schemeClr val="dk1"/>
              </a:buClr>
              <a:buSzPts val="1000"/>
              <a:buFont typeface="Arial"/>
              <a:buChar char="•"/>
            </a:pPr>
            <a:r>
              <a:rPr lang="en-US" b="1" dirty="0">
                <a:solidFill>
                  <a:srgbClr val="000000"/>
                </a:solidFill>
                <a:effectLst/>
                <a:latin typeface="Times New Roman" panose="02020603050405020304" pitchFamily="18" charset="0"/>
                <a:ea typeface="Times New Roman" panose="02020603050405020304" pitchFamily="18" charset="0"/>
              </a:rPr>
              <a:t>Front End</a:t>
            </a:r>
          </a:p>
          <a:p>
            <a:pPr marL="342900" marR="0" lvl="0" indent="-228600" algn="l" rtl="0">
              <a:lnSpc>
                <a:spcPct val="200000"/>
              </a:lnSpc>
              <a:spcBef>
                <a:spcPts val="800"/>
              </a:spcBef>
              <a:spcAft>
                <a:spcPts val="0"/>
              </a:spcAft>
              <a:buClr>
                <a:schemeClr val="dk1"/>
              </a:buClr>
              <a:buSzPts val="1000"/>
              <a:buFont typeface="Arial"/>
              <a:buChar char="•"/>
            </a:pPr>
            <a:r>
              <a:rPr lang="en-US" b="1" dirty="0">
                <a:solidFill>
                  <a:srgbClr val="000000"/>
                </a:solidFill>
                <a:effectLst/>
                <a:latin typeface="Times New Roman" panose="02020603050405020304" pitchFamily="18" charset="0"/>
                <a:ea typeface="Times New Roman" panose="02020603050405020304" pitchFamily="18" charset="0"/>
              </a:rPr>
              <a:t>Back End</a:t>
            </a:r>
          </a:p>
          <a:p>
            <a:pPr marL="342900" marR="0" lvl="0" indent="-228600" algn="l" rtl="0">
              <a:lnSpc>
                <a:spcPct val="200000"/>
              </a:lnSpc>
              <a:spcBef>
                <a:spcPts val="800"/>
              </a:spcBef>
              <a:spcAft>
                <a:spcPts val="0"/>
              </a:spcAft>
              <a:buClr>
                <a:schemeClr val="dk1"/>
              </a:buClr>
              <a:buSzPts val="1000"/>
              <a:buFont typeface="Arial"/>
              <a:buChar char="•"/>
            </a:pPr>
            <a:r>
              <a:rPr lang="en-US" b="1" dirty="0">
                <a:solidFill>
                  <a:srgbClr val="000000"/>
                </a:solidFill>
                <a:effectLst/>
                <a:latin typeface="Times New Roman" panose="02020603050405020304" pitchFamily="18" charset="0"/>
                <a:ea typeface="Times New Roman" panose="02020603050405020304" pitchFamily="18" charset="0"/>
              </a:rPr>
              <a:t>Receiving and processing data</a:t>
            </a:r>
          </a:p>
          <a:p>
            <a:pPr marL="342900" indent="-228600" algn="l" rtl="0">
              <a:lnSpc>
                <a:spcPct val="200000"/>
              </a:lnSpc>
              <a:spcBef>
                <a:spcPts val="800"/>
              </a:spcBef>
              <a:buSzPts val="1000"/>
              <a:buFont typeface="Arial"/>
              <a:buChar char="•"/>
            </a:pPr>
            <a:r>
              <a:rPr lang="en-US" b="1" dirty="0">
                <a:solidFill>
                  <a:srgbClr val="000000"/>
                </a:solidFill>
                <a:effectLst/>
                <a:latin typeface="Times New Roman" panose="02020603050405020304" pitchFamily="18" charset="0"/>
                <a:ea typeface="Times New Roman" panose="02020603050405020304" pitchFamily="18" charset="0"/>
              </a:rPr>
              <a:t>Data Visualization </a:t>
            </a:r>
            <a:endParaRPr lang="en-US" dirty="0">
              <a:solidFill>
                <a:srgbClr val="000000"/>
              </a:solidFill>
              <a:effectLst/>
              <a:latin typeface="Times New Roman" panose="02020603050405020304" pitchFamily="18" charset="0"/>
              <a:ea typeface="Times New Roman" panose="02020603050405020304" pitchFamily="18" charset="0"/>
            </a:endParaRPr>
          </a:p>
          <a:p>
            <a:pPr marL="342900" indent="-228600" algn="l" rtl="0">
              <a:lnSpc>
                <a:spcPct val="200000"/>
              </a:lnSpc>
              <a:spcBef>
                <a:spcPts val="800"/>
              </a:spcBef>
              <a:buSzPts val="1000"/>
              <a:buFont typeface="Arial"/>
              <a:buChar char="•"/>
            </a:pPr>
            <a:r>
              <a:rPr lang="en-US" b="1" dirty="0">
                <a:solidFill>
                  <a:srgbClr val="000000"/>
                </a:solidFill>
                <a:effectLst/>
                <a:latin typeface="Times New Roman" panose="02020603050405020304" pitchFamily="18" charset="0"/>
                <a:ea typeface="Times New Roman" panose="02020603050405020304" pitchFamily="18" charset="0"/>
              </a:rPr>
              <a:t>Detecting abusive contents</a:t>
            </a:r>
            <a:endParaRPr lang="en-US" dirty="0">
              <a:solidFill>
                <a:srgbClr val="000000"/>
              </a:solidFill>
              <a:effectLst/>
              <a:latin typeface="Times New Roman" panose="02020603050405020304" pitchFamily="18" charset="0"/>
              <a:ea typeface="Times New Roman" panose="02020603050405020304" pitchFamily="18" charset="0"/>
            </a:endParaRPr>
          </a:p>
          <a:p>
            <a:pPr marL="342900" marR="0" lvl="0" indent="-228600" algn="l" rtl="0">
              <a:lnSpc>
                <a:spcPct val="200000"/>
              </a:lnSpc>
              <a:spcBef>
                <a:spcPts val="800"/>
              </a:spcBef>
              <a:spcAft>
                <a:spcPts val="0"/>
              </a:spcAft>
              <a:buClr>
                <a:schemeClr val="dk1"/>
              </a:buClr>
              <a:buSzPts val="1000"/>
              <a:buFont typeface="Arial"/>
              <a:buChar char="•"/>
            </a:pPr>
            <a:endParaRPr lang="en-US" sz="2200" b="1" dirty="0"/>
          </a:p>
          <a:p>
            <a:pPr marL="0" lvl="0" indent="139700" algn="l" rtl="0">
              <a:lnSpc>
                <a:spcPct val="90000"/>
              </a:lnSpc>
              <a:spcBef>
                <a:spcPts val="1800"/>
              </a:spcBef>
              <a:spcAft>
                <a:spcPts val="0"/>
              </a:spcAft>
              <a:buClr>
                <a:schemeClr val="dk1"/>
              </a:buClr>
              <a:buSzPts val="2200"/>
              <a:buFont typeface="Arial"/>
              <a:buNone/>
            </a:pPr>
            <a:endParaRPr sz="2200" dirty="0"/>
          </a:p>
        </p:txBody>
      </p:sp>
    </p:spTree>
    <p:extLst>
      <p:ext uri="{BB962C8B-B14F-4D97-AF65-F5344CB8AC3E}">
        <p14:creationId xmlns:p14="http://schemas.microsoft.com/office/powerpoint/2010/main" val="2527147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algn="l" rtl="0">
              <a:buClr>
                <a:srgbClr val="FF0000"/>
              </a:buClr>
              <a:buSzPts val="4200"/>
            </a:pPr>
            <a:r>
              <a:rPr lang="en-US" sz="4200" b="1" dirty="0">
                <a:solidFill>
                  <a:srgbClr val="FF0000"/>
                </a:solidFill>
              </a:rPr>
              <a:t>System Implementation:</a:t>
            </a:r>
            <a:br>
              <a:rPr lang="en-US" sz="1800" dirty="0">
                <a:effectLst/>
                <a:latin typeface="Times New Roman" panose="02020603050405020304" pitchFamily="18" charset="0"/>
                <a:ea typeface="Times New Roman" panose="02020603050405020304" pitchFamily="18" charset="0"/>
              </a:rPr>
            </a:br>
            <a:br>
              <a:rPr lang="en-US" sz="4200" dirty="0">
                <a:solidFill>
                  <a:srgbClr val="FF0000"/>
                </a:solidFill>
                <a:latin typeface="Calibri"/>
                <a:ea typeface="Calibri"/>
                <a:cs typeface="Calibri"/>
                <a:sym typeface="Calibri"/>
              </a:rPr>
            </a:b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838200" y="1577265"/>
            <a:ext cx="10515600" cy="4708710"/>
          </a:xfrm>
          <a:prstGeom prst="rect">
            <a:avLst/>
          </a:prstGeom>
          <a:noFill/>
          <a:ln>
            <a:noFill/>
          </a:ln>
        </p:spPr>
        <p:txBody>
          <a:bodyPr spcFirstLastPara="1" wrap="square" lIns="91425" tIns="45700" rIns="91425" bIns="45700" anchor="t" anchorCtr="0">
            <a:normAutofit lnSpcReduction="10000"/>
          </a:bodyPr>
          <a:lstStyle/>
          <a:p>
            <a:pPr marL="342900" marR="0" lvl="0" indent="-228600" algn="l" rtl="0">
              <a:lnSpc>
                <a:spcPct val="200000"/>
              </a:lnSpc>
              <a:spcBef>
                <a:spcPts val="800"/>
              </a:spcBef>
              <a:spcAft>
                <a:spcPts val="0"/>
              </a:spcAft>
              <a:buClr>
                <a:schemeClr val="dk1"/>
              </a:buClr>
              <a:buSzPts val="1000"/>
              <a:buFont typeface="Arial"/>
              <a:buChar char="•"/>
            </a:pPr>
            <a:r>
              <a:rPr lang="en-US" sz="2400" b="1" dirty="0">
                <a:solidFill>
                  <a:srgbClr val="FF0000"/>
                </a:solidFill>
                <a:effectLst/>
                <a:latin typeface="Times New Roman" panose="02020603050405020304" pitchFamily="18" charset="0"/>
                <a:ea typeface="Times New Roman" panose="02020603050405020304" pitchFamily="18" charset="0"/>
              </a:rPr>
              <a:t>Front End</a:t>
            </a:r>
          </a:p>
          <a:p>
            <a:pPr marL="495300" marR="0" algn="l" rtl="0">
              <a:lnSpc>
                <a:spcPct val="150000"/>
              </a:lnSpc>
              <a:spcBef>
                <a:spcPts val="0"/>
              </a:spcBef>
              <a:spcAft>
                <a:spcPts val="0"/>
              </a:spcAft>
            </a:pPr>
            <a:r>
              <a:rPr lang="en-US" sz="2000" b="1" dirty="0">
                <a:effectLst/>
                <a:latin typeface="Times New Roman" panose="02020603050405020304" pitchFamily="18" charset="0"/>
                <a:ea typeface="Times New Roman" panose="02020603050405020304" pitchFamily="18" charset="0"/>
              </a:rPr>
              <a:t>	The front end of a website is the part that users interact with. Everything that you see when you’re navigating around the Internet, from fonts and colors to dropdown menus and sliders, is a combo of HTML, CSS, and JavaScript being controlled by your computer’s browser.  </a:t>
            </a:r>
          </a:p>
          <a:p>
            <a:pPr marL="495300" marR="0" algn="l" rtl="0">
              <a:lnSpc>
                <a:spcPct val="150000"/>
              </a:lnSpc>
              <a:spcBef>
                <a:spcPts val="0"/>
              </a:spcBef>
              <a:spcAft>
                <a:spcPts val="0"/>
              </a:spcAft>
            </a:pPr>
            <a:endParaRPr lang="en-US" sz="2000" b="1" dirty="0">
              <a:effectLst/>
              <a:latin typeface="Times New Roman" panose="02020603050405020304" pitchFamily="18" charset="0"/>
              <a:ea typeface="Times New Roman" panose="02020603050405020304" pitchFamily="18" charset="0"/>
            </a:endParaRPr>
          </a:p>
          <a:p>
            <a:pPr marL="514350" marR="0" algn="l" rtl="0">
              <a:lnSpc>
                <a:spcPct val="150000"/>
              </a:lnSpc>
              <a:spcBef>
                <a:spcPts val="0"/>
              </a:spcBef>
              <a:spcAft>
                <a:spcPts val="1200"/>
              </a:spcAft>
            </a:pPr>
            <a:r>
              <a:rPr lang="en-US" sz="2000" b="1" dirty="0">
                <a:latin typeface="Times New Roman" panose="02020603050405020304" pitchFamily="18" charset="0"/>
              </a:rPr>
              <a:t>	we use HTML for the basic structure of webpages , CSS to designing and styling of the structure or html elements, JavaScript to making the webpages interactive. Plotly.js to create high-level interactive charts.</a:t>
            </a:r>
          </a:p>
          <a:p>
            <a:pPr marL="0" lvl="0" indent="139700" algn="l" rtl="0">
              <a:lnSpc>
                <a:spcPct val="90000"/>
              </a:lnSpc>
              <a:spcBef>
                <a:spcPts val="1800"/>
              </a:spcBef>
              <a:spcAft>
                <a:spcPts val="0"/>
              </a:spcAft>
              <a:buClr>
                <a:schemeClr val="dk1"/>
              </a:buClr>
              <a:buSzPts val="2200"/>
              <a:buFont typeface="Arial"/>
              <a:buNone/>
            </a:pPr>
            <a:endParaRPr sz="2200" dirty="0"/>
          </a:p>
        </p:txBody>
      </p:sp>
    </p:spTree>
    <p:extLst>
      <p:ext uri="{BB962C8B-B14F-4D97-AF65-F5344CB8AC3E}">
        <p14:creationId xmlns:p14="http://schemas.microsoft.com/office/powerpoint/2010/main" val="352405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algn="l" rtl="0">
              <a:buClr>
                <a:srgbClr val="FF0000"/>
              </a:buClr>
              <a:buSzPts val="4200"/>
            </a:pPr>
            <a:r>
              <a:rPr lang="en-US" sz="4200" b="1" dirty="0">
                <a:solidFill>
                  <a:srgbClr val="FF0000"/>
                </a:solidFill>
              </a:rPr>
              <a:t>System Implementation:</a:t>
            </a:r>
            <a:br>
              <a:rPr lang="en-US" sz="1800" dirty="0">
                <a:effectLst/>
                <a:latin typeface="Times New Roman" panose="02020603050405020304" pitchFamily="18" charset="0"/>
                <a:ea typeface="Times New Roman" panose="02020603050405020304" pitchFamily="18" charset="0"/>
              </a:rPr>
            </a:br>
            <a:br>
              <a:rPr lang="en-US" sz="4200" dirty="0">
                <a:solidFill>
                  <a:srgbClr val="FF0000"/>
                </a:solidFill>
                <a:latin typeface="Calibri"/>
                <a:ea typeface="Calibri"/>
                <a:cs typeface="Calibri"/>
                <a:sym typeface="Calibri"/>
              </a:rPr>
            </a:b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669036" y="1475632"/>
            <a:ext cx="11068262" cy="5017243"/>
          </a:xfrm>
          <a:prstGeom prst="rect">
            <a:avLst/>
          </a:prstGeom>
          <a:noFill/>
          <a:ln>
            <a:noFill/>
          </a:ln>
        </p:spPr>
        <p:txBody>
          <a:bodyPr spcFirstLastPara="1" wrap="square" lIns="91425" tIns="45700" rIns="91425" bIns="45700" anchor="t" anchorCtr="0">
            <a:normAutofit fontScale="92500" lnSpcReduction="10000"/>
          </a:bodyPr>
          <a:lstStyle/>
          <a:p>
            <a:pPr marL="342900" marR="0" lvl="0" indent="-228600" algn="l" rtl="0">
              <a:lnSpc>
                <a:spcPct val="200000"/>
              </a:lnSpc>
              <a:spcBef>
                <a:spcPts val="800"/>
              </a:spcBef>
              <a:spcAft>
                <a:spcPts val="0"/>
              </a:spcAft>
              <a:buClr>
                <a:schemeClr val="dk1"/>
              </a:buClr>
              <a:buSzPts val="1000"/>
              <a:buFont typeface="Arial"/>
              <a:buChar char="•"/>
            </a:pPr>
            <a:r>
              <a:rPr lang="en-US" sz="3000" b="1" dirty="0">
                <a:solidFill>
                  <a:srgbClr val="FF0000"/>
                </a:solidFill>
                <a:effectLst/>
                <a:latin typeface="Times New Roman" panose="02020603050405020304" pitchFamily="18" charset="0"/>
                <a:ea typeface="Times New Roman" panose="02020603050405020304" pitchFamily="18" charset="0"/>
              </a:rPr>
              <a:t>Back End</a:t>
            </a:r>
          </a:p>
          <a:p>
            <a:pPr marL="495300" marR="0" algn="l" rtl="0">
              <a:lnSpc>
                <a:spcPct val="150000"/>
              </a:lnSpc>
              <a:spcBef>
                <a:spcPts val="0"/>
              </a:spcBef>
              <a:spcAft>
                <a:spcPts val="0"/>
              </a:spcAft>
            </a:pPr>
            <a:r>
              <a:rPr lang="en-US" sz="2000" b="1"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The back end refers to parts of a computer application or a program's code that allow it to operate and that cannot be accessed by a user. Most data and operating syntax are stored and accessed in the back end of a computer system. Typically, the code is comprised of one or more programming languages. The back end is also called the data access layer of software or hardware and includes any functionality that needs to be accessed and navigated to by digital means.</a:t>
            </a:r>
          </a:p>
          <a:p>
            <a:pPr marL="495300" marR="0" algn="l" rtl="0">
              <a:lnSpc>
                <a:spcPct val="150000"/>
              </a:lnSpc>
              <a:spcBef>
                <a:spcPts val="0"/>
              </a:spcBef>
              <a:spcAft>
                <a:spcPts val="0"/>
              </a:spcAft>
            </a:pPr>
            <a:r>
              <a:rPr lang="en-US" sz="2200" b="1" dirty="0">
                <a:effectLst/>
                <a:latin typeface="Times New Roman" panose="02020603050405020304" pitchFamily="18" charset="0"/>
                <a:ea typeface="Times New Roman" panose="02020603050405020304" pitchFamily="18" charset="0"/>
              </a:rPr>
              <a:t> </a:t>
            </a:r>
          </a:p>
          <a:p>
            <a:pPr marL="514350" marR="0" algn="l" rtl="0">
              <a:lnSpc>
                <a:spcPct val="150000"/>
              </a:lnSpc>
              <a:spcBef>
                <a:spcPts val="0"/>
              </a:spcBef>
              <a:spcAft>
                <a:spcPts val="0"/>
              </a:spcAft>
            </a:pPr>
            <a:r>
              <a:rPr lang="en-US" sz="2200" b="1" dirty="0">
                <a:effectLst/>
                <a:latin typeface="Times New Roman" panose="02020603050405020304" pitchFamily="18" charset="0"/>
                <a:ea typeface="Times New Roman" panose="02020603050405020304" pitchFamily="18" charset="0"/>
              </a:rPr>
              <a:t>	For Back-End we used Python(Flask).And we do not use database because our web application is originally based on Twitter API, we take the data, process it, and then display it.</a:t>
            </a:r>
          </a:p>
          <a:p>
            <a:pPr marL="0" lvl="0" indent="139700" algn="l" rtl="0">
              <a:lnSpc>
                <a:spcPct val="90000"/>
              </a:lnSpc>
              <a:spcBef>
                <a:spcPts val="1800"/>
              </a:spcBef>
              <a:spcAft>
                <a:spcPts val="0"/>
              </a:spcAft>
              <a:buClr>
                <a:schemeClr val="dk1"/>
              </a:buClr>
              <a:buSzPts val="2200"/>
              <a:buFont typeface="Arial"/>
              <a:buNone/>
            </a:pPr>
            <a:endParaRPr sz="2200" dirty="0"/>
          </a:p>
        </p:txBody>
      </p:sp>
    </p:spTree>
    <p:extLst>
      <p:ext uri="{BB962C8B-B14F-4D97-AF65-F5344CB8AC3E}">
        <p14:creationId xmlns:p14="http://schemas.microsoft.com/office/powerpoint/2010/main" val="31567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3"/>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3"/>
          <p:cNvSpPr txBox="1">
            <a:spLocks noGrp="1"/>
          </p:cNvSpPr>
          <p:nvPr>
            <p:ph type="title"/>
          </p:nvPr>
        </p:nvSpPr>
        <p:spPr>
          <a:xfrm>
            <a:off x="669036" y="351810"/>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None/>
            </a:pPr>
            <a:r>
              <a:rPr lang="en-US" sz="3200" b="1" i="0" u="none" strike="noStrike" cap="none" dirty="0">
                <a:solidFill>
                  <a:srgbClr val="FF0000"/>
                </a:solidFill>
                <a:latin typeface="Arial"/>
                <a:ea typeface="Arial"/>
                <a:cs typeface="Arial"/>
                <a:sym typeface="Arial"/>
              </a:rPr>
              <a:t>Problem Statement:</a:t>
            </a:r>
          </a:p>
        </p:txBody>
      </p:sp>
      <p:sp>
        <p:nvSpPr>
          <p:cNvPr id="106" name="Google Shape;106;p3"/>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3"/>
          <p:cNvSpPr txBox="1"/>
          <p:nvPr/>
        </p:nvSpPr>
        <p:spPr>
          <a:xfrm>
            <a:off x="495300" y="2029183"/>
            <a:ext cx="11315700" cy="3687927"/>
          </a:xfrm>
          <a:prstGeom prst="rect">
            <a:avLst/>
          </a:prstGeom>
          <a:noFill/>
          <a:ln>
            <a:noFill/>
          </a:ln>
        </p:spPr>
        <p:txBody>
          <a:bodyPr spcFirstLastPara="1" wrap="square" lIns="91425" tIns="45700" rIns="91425" bIns="45700" anchor="t" anchorCtr="0">
            <a:normAutofit fontScale="92500" lnSpcReduction="10000"/>
          </a:bodyPr>
          <a:lstStyle/>
          <a:p>
            <a:pPr marL="342900" marR="0" lvl="0" indent="-342900" rtl="0">
              <a:spcBef>
                <a:spcPts val="0"/>
              </a:spcBef>
              <a:spcAft>
                <a:spcPts val="300"/>
              </a:spcAft>
              <a:buFont typeface="Arial" panose="020B0604020202020204" pitchFamily="34" charset="0"/>
              <a:buChar char="•"/>
              <a:tabLst>
                <a:tab pos="457200" algn="l"/>
              </a:tabLst>
            </a:pPr>
            <a:r>
              <a:rPr lang="en-US" sz="2000" b="1" dirty="0">
                <a:solidFill>
                  <a:schemeClr val="tx1"/>
                </a:solidFill>
              </a:rPr>
              <a:t>The content in social media have an impact on our society in many aspects including the spreading of abusive content ,fake news , misinformation.</a:t>
            </a:r>
          </a:p>
          <a:p>
            <a:pPr marL="457200" marR="0">
              <a:spcBef>
                <a:spcPts val="0"/>
              </a:spcBef>
              <a:spcAft>
                <a:spcPts val="0"/>
              </a:spcAft>
            </a:pPr>
            <a:r>
              <a:rPr lang="en-US" sz="2000" b="1" dirty="0">
                <a:solidFill>
                  <a:schemeClr val="tx1"/>
                </a:solidFill>
              </a:rPr>
              <a:t> </a:t>
            </a:r>
          </a:p>
          <a:p>
            <a:pPr marL="342900" marR="0" lvl="0" indent="-342900">
              <a:spcBef>
                <a:spcPts val="0"/>
              </a:spcBef>
              <a:spcAft>
                <a:spcPts val="300"/>
              </a:spcAft>
              <a:buFont typeface="Arial" panose="020B0604020202020204" pitchFamily="34" charset="0"/>
              <a:buChar char="•"/>
              <a:tabLst>
                <a:tab pos="457200" algn="l"/>
              </a:tabLst>
            </a:pPr>
            <a:r>
              <a:rPr lang="en-US" sz="2000" b="1" dirty="0">
                <a:solidFill>
                  <a:schemeClr val="tx1"/>
                </a:solidFill>
              </a:rPr>
              <a:t>The need of monitoring and tracking of these contents is very a priority for many sectors.</a:t>
            </a:r>
          </a:p>
          <a:p>
            <a:pPr marL="457200" marR="0">
              <a:spcBef>
                <a:spcPts val="0"/>
              </a:spcBef>
              <a:spcAft>
                <a:spcPts val="0"/>
              </a:spcAft>
            </a:pPr>
            <a:r>
              <a:rPr lang="en-US" sz="2000" b="1" dirty="0">
                <a:solidFill>
                  <a:schemeClr val="tx1"/>
                </a:solidFill>
              </a:rPr>
              <a:t> </a:t>
            </a:r>
          </a:p>
          <a:p>
            <a:pPr marL="457200" marR="0">
              <a:spcBef>
                <a:spcPts val="0"/>
              </a:spcBef>
              <a:spcAft>
                <a:spcPts val="300"/>
              </a:spcAft>
            </a:pPr>
            <a:r>
              <a:rPr lang="en-US" sz="2000" b="1" dirty="0">
                <a:solidFill>
                  <a:schemeClr val="tx1"/>
                </a:solidFill>
              </a:rPr>
              <a:t> </a:t>
            </a:r>
          </a:p>
          <a:p>
            <a:pPr marL="342900" marR="0" lvl="0" indent="-342900">
              <a:spcBef>
                <a:spcPts val="0"/>
              </a:spcBef>
              <a:spcAft>
                <a:spcPts val="300"/>
              </a:spcAft>
              <a:buFont typeface="Arial" panose="020B0604020202020204" pitchFamily="34" charset="0"/>
              <a:buChar char="•"/>
              <a:tabLst>
                <a:tab pos="457200" algn="l"/>
              </a:tabLst>
            </a:pPr>
            <a:r>
              <a:rPr lang="en-US" sz="2000" b="1" dirty="0">
                <a:solidFill>
                  <a:schemeClr val="tx1"/>
                </a:solidFill>
              </a:rPr>
              <a:t>Providing a dashboard for analyzing the contents and flexible to add features such as pre-trained machine learning models is our objective.</a:t>
            </a:r>
          </a:p>
          <a:p>
            <a:pPr marL="457200" marR="0">
              <a:lnSpc>
                <a:spcPct val="150000"/>
              </a:lnSpc>
              <a:spcBef>
                <a:spcPts val="0"/>
              </a:spcBef>
              <a:spcAft>
                <a:spcPts val="0"/>
              </a:spcAft>
            </a:pPr>
            <a:r>
              <a:rPr lang="en-US" sz="2000" b="1" dirty="0">
                <a:solidFill>
                  <a:schemeClr val="tx1"/>
                </a:solidFill>
              </a:rPr>
              <a:t> </a:t>
            </a:r>
          </a:p>
          <a:p>
            <a:pPr marL="342900" marR="0" lvl="0" indent="-342900">
              <a:lnSpc>
                <a:spcPct val="150000"/>
              </a:lnSpc>
              <a:spcBef>
                <a:spcPts val="0"/>
              </a:spcBef>
              <a:spcAft>
                <a:spcPts val="0"/>
              </a:spcAft>
              <a:buFont typeface="Arial" panose="020B0604020202020204" pitchFamily="34" charset="0"/>
              <a:buChar char="•"/>
              <a:tabLst>
                <a:tab pos="457200" algn="l"/>
              </a:tabLst>
            </a:pPr>
            <a:r>
              <a:rPr lang="en-US" sz="2000" b="1" dirty="0">
                <a:solidFill>
                  <a:schemeClr val="tx1"/>
                </a:solidFill>
              </a:rPr>
              <a:t>Analyzing the contents and understand their spreading are also very challenging and needs effective tools to monitor them.  </a:t>
            </a:r>
          </a:p>
        </p:txBody>
      </p:sp>
    </p:spTree>
    <p:extLst>
      <p:ext uri="{BB962C8B-B14F-4D97-AF65-F5344CB8AC3E}">
        <p14:creationId xmlns:p14="http://schemas.microsoft.com/office/powerpoint/2010/main" val="2562362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algn="l" rtl="0">
              <a:buClr>
                <a:srgbClr val="FF0000"/>
              </a:buClr>
              <a:buSzPts val="4200"/>
            </a:pPr>
            <a:r>
              <a:rPr lang="en-US" sz="3600" b="1" dirty="0">
                <a:solidFill>
                  <a:srgbClr val="FF0000"/>
                </a:solidFill>
                <a:latin typeface="Times New Roman" panose="02020603050405020304" pitchFamily="18" charset="0"/>
              </a:rPr>
              <a:t>System Implementation:</a:t>
            </a:r>
            <a:br>
              <a:rPr lang="en-US" sz="1800" dirty="0">
                <a:effectLst/>
                <a:latin typeface="Times New Roman" panose="02020603050405020304" pitchFamily="18" charset="0"/>
                <a:ea typeface="Times New Roman" panose="02020603050405020304" pitchFamily="18" charset="0"/>
              </a:rPr>
            </a:br>
            <a:br>
              <a:rPr lang="en-US" sz="4200" dirty="0">
                <a:solidFill>
                  <a:srgbClr val="FF0000"/>
                </a:solidFill>
                <a:latin typeface="Calibri"/>
                <a:ea typeface="Calibri"/>
                <a:cs typeface="Calibri"/>
                <a:sym typeface="Calibri"/>
              </a:rPr>
            </a:b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669036" y="1475632"/>
            <a:ext cx="10853928" cy="5017243"/>
          </a:xfrm>
          <a:prstGeom prst="rect">
            <a:avLst/>
          </a:prstGeom>
          <a:noFill/>
          <a:ln>
            <a:noFill/>
          </a:ln>
        </p:spPr>
        <p:txBody>
          <a:bodyPr spcFirstLastPara="1" wrap="square" lIns="91425" tIns="45700" rIns="91425" bIns="45700" anchor="t" anchorCtr="0">
            <a:normAutofit/>
          </a:bodyPr>
          <a:lstStyle/>
          <a:p>
            <a:pPr marL="342900" marR="0" lvl="0" indent="-228600" algn="l" rtl="0">
              <a:lnSpc>
                <a:spcPct val="200000"/>
              </a:lnSpc>
              <a:spcBef>
                <a:spcPts val="800"/>
              </a:spcBef>
              <a:spcAft>
                <a:spcPts val="0"/>
              </a:spcAft>
              <a:buClr>
                <a:schemeClr val="dk1"/>
              </a:buClr>
              <a:buSzPts val="1000"/>
              <a:buFont typeface="Arial"/>
              <a:buChar char="•"/>
            </a:pPr>
            <a:r>
              <a:rPr lang="en-US" sz="3000" b="1" dirty="0">
                <a:solidFill>
                  <a:srgbClr val="FF0000"/>
                </a:solidFill>
                <a:effectLst/>
                <a:latin typeface="Times New Roman" panose="02020603050405020304" pitchFamily="18" charset="0"/>
                <a:ea typeface="Times New Roman" panose="02020603050405020304" pitchFamily="18" charset="0"/>
              </a:rPr>
              <a:t>Receiving and processing data</a:t>
            </a:r>
          </a:p>
          <a:p>
            <a:pPr marL="495300" marR="0" algn="l" rtl="0">
              <a:lnSpc>
                <a:spcPct val="150000"/>
              </a:lnSpc>
              <a:spcBef>
                <a:spcPts val="0"/>
              </a:spcBef>
              <a:spcAft>
                <a:spcPts val="0"/>
              </a:spcAft>
            </a:pPr>
            <a:r>
              <a:rPr lang="en-US" sz="2000" b="1" dirty="0">
                <a:effectLst/>
                <a:latin typeface="Times New Roman" panose="02020603050405020304" pitchFamily="18" charset="0"/>
                <a:ea typeface="Times New Roman" panose="02020603050405020304" pitchFamily="18" charset="0"/>
              </a:rPr>
              <a:t>	To receive data like tweets ,trends, whatever on twitter, we use twitter API, also we use </a:t>
            </a:r>
            <a:r>
              <a:rPr lang="en-US" sz="2000" b="1" dirty="0" err="1">
                <a:effectLst/>
                <a:latin typeface="Times New Roman" panose="02020603050405020304" pitchFamily="18" charset="0"/>
                <a:ea typeface="Times New Roman" panose="02020603050405020304" pitchFamily="18" charset="0"/>
              </a:rPr>
              <a:t>Mapbox</a:t>
            </a:r>
            <a:r>
              <a:rPr lang="en-US" sz="2000" b="1" dirty="0">
                <a:effectLst/>
                <a:latin typeface="Times New Roman" panose="02020603050405020304" pitchFamily="18" charset="0"/>
                <a:ea typeface="Times New Roman" panose="02020603050405020304" pitchFamily="18" charset="0"/>
              </a:rPr>
              <a:t> API to get custom online maps.</a:t>
            </a:r>
          </a:p>
          <a:p>
            <a:pPr marL="495300" marR="0" algn="l" rtl="0">
              <a:lnSpc>
                <a:spcPct val="150000"/>
              </a:lnSpc>
              <a:spcBef>
                <a:spcPts val="0"/>
              </a:spcBef>
              <a:spcAft>
                <a:spcPts val="0"/>
              </a:spcAft>
            </a:pPr>
            <a:endParaRPr lang="en-US" sz="2000" b="1" dirty="0">
              <a:effectLst/>
              <a:latin typeface="Times New Roman" panose="02020603050405020304" pitchFamily="18" charset="0"/>
              <a:ea typeface="Times New Roman" panose="02020603050405020304" pitchFamily="18" charset="0"/>
            </a:endParaRPr>
          </a:p>
          <a:p>
            <a:pPr marL="495300" marR="0" algn="l" rtl="0">
              <a:lnSpc>
                <a:spcPct val="150000"/>
              </a:lnSpc>
              <a:spcBef>
                <a:spcPts val="0"/>
              </a:spcBef>
              <a:spcAft>
                <a:spcPts val="0"/>
              </a:spcAft>
            </a:pPr>
            <a:r>
              <a:rPr lang="en-US" sz="2000" b="1" dirty="0">
                <a:effectLst/>
                <a:latin typeface="Times New Roman" panose="02020603050405020304" pitchFamily="18" charset="0"/>
                <a:ea typeface="Times New Roman" panose="02020603050405020304" pitchFamily="18" charset="0"/>
              </a:rPr>
              <a:t>	After receiving data, we process it for analysis and visualization.</a:t>
            </a:r>
          </a:p>
          <a:p>
            <a:pPr marL="0" lvl="0" indent="139700" algn="l" rtl="0">
              <a:lnSpc>
                <a:spcPct val="90000"/>
              </a:lnSpc>
              <a:spcBef>
                <a:spcPts val="1800"/>
              </a:spcBef>
              <a:spcAft>
                <a:spcPts val="0"/>
              </a:spcAft>
              <a:buClr>
                <a:schemeClr val="dk1"/>
              </a:buClr>
              <a:buSzPts val="2200"/>
              <a:buFont typeface="Arial"/>
              <a:buNone/>
            </a:pPr>
            <a:endParaRPr sz="2200" dirty="0"/>
          </a:p>
        </p:txBody>
      </p:sp>
    </p:spTree>
    <p:extLst>
      <p:ext uri="{BB962C8B-B14F-4D97-AF65-F5344CB8AC3E}">
        <p14:creationId xmlns:p14="http://schemas.microsoft.com/office/powerpoint/2010/main" val="2596456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algn="l" rtl="0">
              <a:buClr>
                <a:srgbClr val="FF0000"/>
              </a:buClr>
              <a:buSzPts val="4200"/>
            </a:pPr>
            <a:r>
              <a:rPr lang="en-US" sz="4200" b="1" dirty="0">
                <a:solidFill>
                  <a:srgbClr val="FF0000"/>
                </a:solidFill>
              </a:rPr>
              <a:t>System Implementation:</a:t>
            </a:r>
            <a:br>
              <a:rPr lang="en-US" sz="1800" dirty="0">
                <a:effectLst/>
                <a:latin typeface="Times New Roman" panose="02020603050405020304" pitchFamily="18" charset="0"/>
                <a:ea typeface="Times New Roman" panose="02020603050405020304" pitchFamily="18" charset="0"/>
              </a:rPr>
            </a:br>
            <a:br>
              <a:rPr lang="en-US" sz="4200" dirty="0">
                <a:solidFill>
                  <a:srgbClr val="FF0000"/>
                </a:solidFill>
                <a:latin typeface="Calibri"/>
                <a:ea typeface="Calibri"/>
                <a:cs typeface="Calibri"/>
                <a:sym typeface="Calibri"/>
              </a:rPr>
            </a:b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669036" y="1475632"/>
            <a:ext cx="11038282" cy="5017243"/>
          </a:xfrm>
          <a:prstGeom prst="rect">
            <a:avLst/>
          </a:prstGeom>
          <a:noFill/>
          <a:ln>
            <a:noFill/>
          </a:ln>
        </p:spPr>
        <p:txBody>
          <a:bodyPr spcFirstLastPara="1" wrap="square" lIns="91425" tIns="45700" rIns="91425" bIns="45700" anchor="t" anchorCtr="0">
            <a:normAutofit/>
          </a:bodyPr>
          <a:lstStyle/>
          <a:p>
            <a:pPr marL="342900" marR="0" lvl="0" indent="-228600" algn="l" rtl="0">
              <a:lnSpc>
                <a:spcPct val="200000"/>
              </a:lnSpc>
              <a:spcBef>
                <a:spcPts val="800"/>
              </a:spcBef>
              <a:spcAft>
                <a:spcPts val="0"/>
              </a:spcAft>
              <a:buClr>
                <a:schemeClr val="dk1"/>
              </a:buClr>
              <a:buSzPts val="1000"/>
              <a:buFont typeface="Arial"/>
              <a:buChar char="•"/>
            </a:pPr>
            <a:r>
              <a:rPr lang="en-US" sz="3000" b="1" dirty="0">
                <a:solidFill>
                  <a:srgbClr val="FF0000"/>
                </a:solidFill>
                <a:effectLst/>
                <a:latin typeface="Times New Roman" panose="02020603050405020304" pitchFamily="18" charset="0"/>
                <a:ea typeface="Times New Roman" panose="02020603050405020304" pitchFamily="18" charset="0"/>
              </a:rPr>
              <a:t>Data Visualization </a:t>
            </a:r>
          </a:p>
          <a:p>
            <a:pPr marL="0" marR="0" algn="l" rtl="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b="1" dirty="0">
                <a:solidFill>
                  <a:srgbClr val="000000"/>
                </a:solidFill>
                <a:latin typeface="Times New Roman" panose="02020603050405020304" pitchFamily="18" charset="0"/>
                <a:ea typeface="Times New Roman" panose="02020603050405020304" pitchFamily="18" charset="0"/>
                <a:cs typeface="+mj-cs"/>
              </a:rPr>
              <a:t>        </a:t>
            </a:r>
            <a:r>
              <a:rPr lang="en-US" sz="2200" b="1" dirty="0">
                <a:solidFill>
                  <a:srgbClr val="000000"/>
                </a:solidFill>
                <a:effectLst/>
                <a:latin typeface="Times New Roman" panose="02020603050405020304" pitchFamily="18" charset="0"/>
                <a:ea typeface="Times New Roman" panose="02020603050405020304" pitchFamily="18" charset="0"/>
                <a:cs typeface="+mj-cs"/>
              </a:rPr>
              <a:t>After we have cleaned the data, we define the elements that we are going to 	Visualize, and at this phase we use plotly.js library, which provides interactive charts.</a:t>
            </a:r>
            <a:endParaRPr lang="en-US" sz="2200" b="1" dirty="0">
              <a:effectLst/>
              <a:latin typeface="Times New Roman" panose="02020603050405020304" pitchFamily="18" charset="0"/>
              <a:ea typeface="Times New Roman" panose="02020603050405020304" pitchFamily="18" charset="0"/>
              <a:cs typeface="+mj-cs"/>
            </a:endParaRPr>
          </a:p>
          <a:p>
            <a:pPr marL="0" marR="0" algn="l" rtl="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b="1" dirty="0">
                <a:solidFill>
                  <a:srgbClr val="000000"/>
                </a:solidFill>
                <a:effectLst/>
                <a:latin typeface="Times New Roman" panose="02020603050405020304" pitchFamily="18" charset="0"/>
                <a:ea typeface="Times New Roman" panose="02020603050405020304" pitchFamily="18" charset="0"/>
                <a:cs typeface="+mj-cs"/>
              </a:rPr>
              <a:t>	Also, we use </a:t>
            </a:r>
            <a:r>
              <a:rPr lang="en-US" sz="2200" b="1" dirty="0" err="1">
                <a:solidFill>
                  <a:srgbClr val="000000"/>
                </a:solidFill>
                <a:effectLst/>
                <a:latin typeface="Times New Roman" panose="02020603050405020304" pitchFamily="18" charset="0"/>
                <a:ea typeface="Times New Roman" panose="02020603050405020304" pitchFamily="18" charset="0"/>
                <a:cs typeface="+mj-cs"/>
              </a:rPr>
              <a:t>Mapbox</a:t>
            </a:r>
            <a:r>
              <a:rPr lang="en-US" sz="2200" b="1" dirty="0">
                <a:solidFill>
                  <a:srgbClr val="000000"/>
                </a:solidFill>
                <a:effectLst/>
                <a:latin typeface="Times New Roman" panose="02020603050405020304" pitchFamily="18" charset="0"/>
                <a:ea typeface="Times New Roman" panose="02020603050405020304" pitchFamily="18" charset="0"/>
                <a:cs typeface="+mj-cs"/>
              </a:rPr>
              <a:t> API to provide a geo maps.</a:t>
            </a:r>
          </a:p>
          <a:p>
            <a:pPr marL="0" marR="0" algn="l" rtl="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b="1" dirty="0">
              <a:effectLst/>
              <a:latin typeface="Times New Roman" panose="02020603050405020304" pitchFamily="18" charset="0"/>
              <a:ea typeface="Times New Roman" panose="02020603050405020304" pitchFamily="18" charset="0"/>
              <a:cs typeface="+mj-cs"/>
            </a:endParaRPr>
          </a:p>
          <a:p>
            <a:pPr marL="0" marR="0" algn="l" rtl="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000" b="1" dirty="0">
              <a:effectLst/>
              <a:latin typeface="Times New Roman" panose="02020603050405020304" pitchFamily="18" charset="0"/>
              <a:ea typeface="Times New Roman" panose="02020603050405020304" pitchFamily="18" charset="0"/>
              <a:cs typeface="+mj-cs"/>
            </a:endParaRPr>
          </a:p>
          <a:p>
            <a:pPr marL="0" marR="0" algn="l" rtl="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b="1" dirty="0">
                <a:solidFill>
                  <a:srgbClr val="0070C0"/>
                </a:solidFill>
                <a:effectLst/>
                <a:latin typeface="Times New Roman" panose="02020603050405020304" pitchFamily="18" charset="0"/>
                <a:ea typeface="Times New Roman" panose="02020603050405020304" pitchFamily="18" charset="0"/>
                <a:cs typeface="+mj-cs"/>
              </a:rPr>
              <a:t>	We have chosen </a:t>
            </a:r>
            <a:r>
              <a:rPr lang="en-US" sz="2200" b="1" dirty="0" err="1">
                <a:solidFill>
                  <a:srgbClr val="0070C0"/>
                </a:solidFill>
                <a:effectLst/>
                <a:latin typeface="Times New Roman" panose="02020603050405020304" pitchFamily="18" charset="0"/>
                <a:ea typeface="Times New Roman" panose="02020603050405020304" pitchFamily="18" charset="0"/>
                <a:cs typeface="+mj-cs"/>
              </a:rPr>
              <a:t>Mapbox</a:t>
            </a:r>
            <a:r>
              <a:rPr lang="en-US" sz="2200" b="1" dirty="0">
                <a:solidFill>
                  <a:srgbClr val="0070C0"/>
                </a:solidFill>
                <a:effectLst/>
                <a:latin typeface="Times New Roman" panose="02020603050405020304" pitchFamily="18" charset="0"/>
                <a:ea typeface="Times New Roman" panose="02020603050405020304" pitchFamily="18" charset="0"/>
                <a:cs typeface="+mj-cs"/>
              </a:rPr>
              <a:t> for the following reasons</a:t>
            </a:r>
            <a:r>
              <a:rPr lang="ar-SA" sz="2200" b="1" dirty="0">
                <a:solidFill>
                  <a:srgbClr val="0070C0"/>
                </a:solidFill>
                <a:effectLst/>
                <a:latin typeface="Times New Roman" panose="02020603050405020304" pitchFamily="18" charset="0"/>
                <a:ea typeface="Times New Roman" panose="02020603050405020304" pitchFamily="18" charset="0"/>
                <a:cs typeface="+mj-cs"/>
              </a:rPr>
              <a:t>:</a:t>
            </a:r>
            <a:endParaRPr lang="en-US" sz="2200" b="1" dirty="0">
              <a:solidFill>
                <a:srgbClr val="0070C0"/>
              </a:solidFill>
              <a:effectLst/>
              <a:latin typeface="Times New Roman" panose="02020603050405020304" pitchFamily="18" charset="0"/>
              <a:ea typeface="Times New Roman" panose="02020603050405020304" pitchFamily="18" charset="0"/>
              <a:cs typeface="+mj-cs"/>
            </a:endParaRPr>
          </a:p>
          <a:p>
            <a:pPr marL="0" marR="0" algn="l" rtl="0">
              <a:lnSpc>
                <a:spcPts val="27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b="1" dirty="0">
              <a:effectLst/>
              <a:latin typeface="Times New Roman" panose="02020603050405020304" pitchFamily="18" charset="0"/>
              <a:ea typeface="Times New Roman" panose="02020603050405020304" pitchFamily="18" charset="0"/>
              <a:cs typeface="+mj-cs"/>
            </a:endParaRPr>
          </a:p>
          <a:p>
            <a:pPr marL="800100" lvl="1" indent="-342900" algn="l" rtl="0">
              <a:lnSpc>
                <a:spcPts val="2700"/>
              </a:lnSpc>
              <a:spcBef>
                <a:spcPts val="0"/>
              </a:spcBef>
              <a:buFont typeface="Times New Roman" panose="02020603050405020304" pitchFamily="18"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b="1" dirty="0">
                <a:solidFill>
                  <a:srgbClr val="000000"/>
                </a:solidFill>
                <a:effectLst/>
                <a:latin typeface="Times New Roman" panose="02020603050405020304" pitchFamily="18" charset="0"/>
                <a:ea typeface="Times New Roman" panose="02020603050405020304" pitchFamily="18" charset="0"/>
                <a:cs typeface="+mj-cs"/>
              </a:rPr>
              <a:t>Free API up to 50,000 monthly loads.</a:t>
            </a:r>
            <a:endParaRPr lang="en-US" sz="2200" b="1" dirty="0">
              <a:effectLst/>
              <a:latin typeface="Times New Roman" panose="02020603050405020304" pitchFamily="18" charset="0"/>
              <a:ea typeface="Times New Roman" panose="02020603050405020304" pitchFamily="18" charset="0"/>
              <a:cs typeface="+mj-cs"/>
            </a:endParaRPr>
          </a:p>
          <a:p>
            <a:pPr marL="800100" lvl="1" indent="-342900" algn="l" rtl="0">
              <a:lnSpc>
                <a:spcPts val="2700"/>
              </a:lnSpc>
              <a:spcBef>
                <a:spcPts val="0"/>
              </a:spcBef>
              <a:buFont typeface="Times New Roman" panose="02020603050405020304" pitchFamily="18"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b="1" dirty="0">
                <a:solidFill>
                  <a:srgbClr val="000000"/>
                </a:solidFill>
                <a:effectLst/>
                <a:latin typeface="Times New Roman" panose="02020603050405020304" pitchFamily="18" charset="0"/>
                <a:ea typeface="Times New Roman" panose="02020603050405020304" pitchFamily="18" charset="0"/>
                <a:cs typeface="+mj-cs"/>
              </a:rPr>
              <a:t>Customization of maps is easy.</a:t>
            </a:r>
            <a:endParaRPr lang="en-US" sz="2200" b="1" dirty="0">
              <a:effectLst/>
              <a:latin typeface="Times New Roman" panose="02020603050405020304" pitchFamily="18" charset="0"/>
              <a:ea typeface="Times New Roman" panose="02020603050405020304" pitchFamily="18" charset="0"/>
              <a:cs typeface="+mj-cs"/>
            </a:endParaRPr>
          </a:p>
          <a:p>
            <a:pPr marL="800100" lvl="1" indent="-342900" algn="l" rtl="0">
              <a:lnSpc>
                <a:spcPts val="2700"/>
              </a:lnSpc>
              <a:spcBef>
                <a:spcPts val="0"/>
              </a:spcBef>
              <a:buFont typeface="Times New Roman" panose="02020603050405020304" pitchFamily="18"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b="1" dirty="0">
                <a:solidFill>
                  <a:srgbClr val="000000"/>
                </a:solidFill>
                <a:effectLst/>
                <a:latin typeface="Times New Roman" panose="02020603050405020304" pitchFamily="18" charset="0"/>
                <a:ea typeface="Times New Roman" panose="02020603050405020304" pitchFamily="18" charset="0"/>
                <a:cs typeface="+mj-cs"/>
              </a:rPr>
              <a:t>Easy to integrate.</a:t>
            </a:r>
            <a:endParaRPr lang="en-US" sz="2200" b="1" dirty="0">
              <a:effectLst/>
              <a:latin typeface="Times New Roman" panose="02020603050405020304" pitchFamily="18" charset="0"/>
              <a:ea typeface="Times New Roman" panose="02020603050405020304" pitchFamily="18" charset="0"/>
              <a:cs typeface="+mj-cs"/>
            </a:endParaRPr>
          </a:p>
          <a:p>
            <a:pPr marL="0" lvl="0" indent="139700" algn="l" rtl="0">
              <a:lnSpc>
                <a:spcPct val="90000"/>
              </a:lnSpc>
              <a:spcBef>
                <a:spcPts val="1800"/>
              </a:spcBef>
              <a:spcAft>
                <a:spcPts val="0"/>
              </a:spcAft>
              <a:buClr>
                <a:schemeClr val="dk1"/>
              </a:buClr>
              <a:buSzPts val="2200"/>
              <a:buFont typeface="Arial"/>
              <a:buNone/>
            </a:pPr>
            <a:endParaRPr sz="2200" dirty="0"/>
          </a:p>
        </p:txBody>
      </p:sp>
    </p:spTree>
    <p:extLst>
      <p:ext uri="{BB962C8B-B14F-4D97-AF65-F5344CB8AC3E}">
        <p14:creationId xmlns:p14="http://schemas.microsoft.com/office/powerpoint/2010/main" val="3002169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algn="l" rtl="0">
              <a:buClr>
                <a:srgbClr val="FF0000"/>
              </a:buClr>
              <a:buSzPts val="4200"/>
            </a:pPr>
            <a:r>
              <a:rPr lang="en-US" sz="4200" b="1" dirty="0">
                <a:solidFill>
                  <a:srgbClr val="FF0000"/>
                </a:solidFill>
              </a:rPr>
              <a:t>System Implementation:</a:t>
            </a:r>
            <a:br>
              <a:rPr lang="en-US" sz="1800" dirty="0">
                <a:effectLst/>
                <a:latin typeface="Times New Roman" panose="02020603050405020304" pitchFamily="18" charset="0"/>
                <a:ea typeface="Times New Roman" panose="02020603050405020304" pitchFamily="18" charset="0"/>
              </a:rPr>
            </a:br>
            <a:br>
              <a:rPr lang="en-US" sz="4200" dirty="0">
                <a:solidFill>
                  <a:srgbClr val="FF0000"/>
                </a:solidFill>
                <a:latin typeface="Calibri"/>
                <a:ea typeface="Calibri"/>
                <a:cs typeface="Calibri"/>
                <a:sym typeface="Calibri"/>
              </a:rPr>
            </a:b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669036" y="1475632"/>
            <a:ext cx="11038282" cy="5382368"/>
          </a:xfrm>
          <a:prstGeom prst="rect">
            <a:avLst/>
          </a:prstGeom>
          <a:noFill/>
          <a:ln>
            <a:noFill/>
          </a:ln>
        </p:spPr>
        <p:txBody>
          <a:bodyPr spcFirstLastPara="1" wrap="square" lIns="91425" tIns="45700" rIns="91425" bIns="45700" anchor="t" anchorCtr="0">
            <a:normAutofit/>
          </a:bodyPr>
          <a:lstStyle/>
          <a:p>
            <a:pPr marL="342900" marR="0" lvl="0" indent="-228600" algn="l" rtl="0">
              <a:lnSpc>
                <a:spcPct val="200000"/>
              </a:lnSpc>
              <a:spcBef>
                <a:spcPts val="800"/>
              </a:spcBef>
              <a:spcAft>
                <a:spcPts val="0"/>
              </a:spcAft>
              <a:buClr>
                <a:schemeClr val="dk1"/>
              </a:buClr>
              <a:buSzPts val="1000"/>
              <a:buFont typeface="Arial"/>
              <a:buChar char="•"/>
            </a:pPr>
            <a:r>
              <a:rPr lang="en-US" sz="3000" b="1" dirty="0">
                <a:solidFill>
                  <a:srgbClr val="FF0000"/>
                </a:solidFill>
                <a:effectLst/>
                <a:latin typeface="Times New Roman" panose="02020603050405020304" pitchFamily="18" charset="0"/>
                <a:ea typeface="Times New Roman" panose="02020603050405020304" pitchFamily="18" charset="0"/>
              </a:rPr>
              <a:t>Detecting abusive contents</a:t>
            </a:r>
            <a:r>
              <a:rPr lang="en-US" sz="2200" b="1" dirty="0">
                <a:solidFill>
                  <a:srgbClr val="000000"/>
                </a:solidFill>
                <a:latin typeface="Times New Roman" panose="02020603050405020304" pitchFamily="18" charset="0"/>
                <a:ea typeface="Times New Roman" panose="02020603050405020304" pitchFamily="18" charset="0"/>
                <a:cs typeface="+mj-cs"/>
              </a:rPr>
              <a:t> </a:t>
            </a:r>
          </a:p>
          <a:p>
            <a:pPr marL="495300" marR="0" algn="l" rtl="0">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      Unfortunately, after the decision to submit the study was issued, the time became very short and we were not able to complete this stage, as it is a stage that requires a lot of time and effort, for example: If we want to build an AI model to track the offending content, it is necessary to provide a huge number of data to train the model on it in order to achieve Acceptable or almost high accuracy in classifying content.</a:t>
            </a:r>
            <a:endParaRPr lang="en-US" sz="2000" b="1" dirty="0">
              <a:effectLst/>
              <a:latin typeface="Times New Roman" panose="02020603050405020304" pitchFamily="18" charset="0"/>
              <a:ea typeface="Times New Roman" panose="02020603050405020304" pitchFamily="18" charset="0"/>
            </a:endParaRPr>
          </a:p>
          <a:p>
            <a:pPr marL="0" lvl="0" indent="139700" algn="l" rtl="0">
              <a:lnSpc>
                <a:spcPct val="90000"/>
              </a:lnSpc>
              <a:spcBef>
                <a:spcPts val="1800"/>
              </a:spcBef>
              <a:spcAft>
                <a:spcPts val="0"/>
              </a:spcAft>
              <a:buClr>
                <a:schemeClr val="dk1"/>
              </a:buClr>
              <a:buSzPts val="2200"/>
              <a:buFont typeface="Arial"/>
              <a:buNone/>
            </a:pPr>
            <a:endParaRPr sz="2200" dirty="0"/>
          </a:p>
        </p:txBody>
      </p:sp>
    </p:spTree>
    <p:extLst>
      <p:ext uri="{BB962C8B-B14F-4D97-AF65-F5344CB8AC3E}">
        <p14:creationId xmlns:p14="http://schemas.microsoft.com/office/powerpoint/2010/main" val="3527614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l" rtl="0">
              <a:buClr>
                <a:srgbClr val="FF0000"/>
              </a:buClr>
              <a:buSzPts val="4200"/>
            </a:pPr>
            <a:r>
              <a:rPr lang="en-US" sz="4400" b="1" dirty="0">
                <a:solidFill>
                  <a:srgbClr val="FF0000"/>
                </a:solidFill>
                <a:latin typeface="Times New Roman" panose="02020603050405020304" pitchFamily="18" charset="0"/>
              </a:rPr>
              <a:t>SYSTEM TESTING:</a:t>
            </a: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838200" y="1929384"/>
            <a:ext cx="10515600" cy="4472051"/>
          </a:xfrm>
          <a:prstGeom prst="rect">
            <a:avLst/>
          </a:prstGeom>
          <a:noFill/>
          <a:ln>
            <a:noFill/>
          </a:ln>
        </p:spPr>
        <p:txBody>
          <a:bodyPr spcFirstLastPara="1" wrap="square" lIns="91425" tIns="45700" rIns="91425" bIns="45700" anchor="t" anchorCtr="0">
            <a:normAutofit fontScale="92500" lnSpcReduction="10000"/>
          </a:bodyPr>
          <a:lstStyle/>
          <a:p>
            <a:pPr marL="342900" marR="0" lvl="0" indent="-228600" algn="l" rtl="0">
              <a:lnSpc>
                <a:spcPct val="200000"/>
              </a:lnSpc>
              <a:spcBef>
                <a:spcPts val="800"/>
              </a:spcBef>
              <a:spcAft>
                <a:spcPts val="0"/>
              </a:spcAft>
              <a:buClr>
                <a:schemeClr val="dk1"/>
              </a:buClr>
              <a:buSzPts val="1000"/>
              <a:buFont typeface="Arial"/>
              <a:buChar char="•"/>
            </a:pPr>
            <a:r>
              <a:rPr lang="en-US" sz="2800" b="1" dirty="0">
                <a:effectLst/>
                <a:latin typeface="Times New Roman" panose="02020603050405020304" pitchFamily="18" charset="0"/>
                <a:ea typeface="Times New Roman" panose="02020603050405020304" pitchFamily="18" charset="0"/>
              </a:rPr>
              <a:t>Unit Testing</a:t>
            </a:r>
          </a:p>
          <a:p>
            <a:pPr marL="342900" indent="-228600" algn="l" rtl="0">
              <a:lnSpc>
                <a:spcPct val="200000"/>
              </a:lnSpc>
              <a:spcBef>
                <a:spcPts val="800"/>
              </a:spcBef>
              <a:buSzPts val="1000"/>
              <a:buFont typeface="Arial"/>
              <a:buChar char="•"/>
            </a:pPr>
            <a:r>
              <a:rPr lang="en-US" sz="2800" b="1" dirty="0">
                <a:effectLst/>
                <a:latin typeface="Times New Roman" panose="02020603050405020304" pitchFamily="18" charset="0"/>
                <a:ea typeface="Times New Roman" panose="02020603050405020304" pitchFamily="18" charset="0"/>
              </a:rPr>
              <a:t>Integration Testing</a:t>
            </a:r>
          </a:p>
          <a:p>
            <a:pPr marL="342900" indent="-228600" algn="l" rtl="0">
              <a:lnSpc>
                <a:spcPct val="200000"/>
              </a:lnSpc>
              <a:spcBef>
                <a:spcPts val="800"/>
              </a:spcBef>
              <a:buSzPts val="1000"/>
              <a:buFont typeface="Arial"/>
              <a:buChar char="•"/>
            </a:pPr>
            <a:r>
              <a:rPr lang="en-US" sz="2800" b="1" dirty="0">
                <a:latin typeface="Times New Roman" panose="02020603050405020304" pitchFamily="18" charset="0"/>
              </a:rPr>
              <a:t>Performance testing</a:t>
            </a:r>
          </a:p>
          <a:p>
            <a:pPr marL="342900" indent="-228600" algn="l" rtl="0">
              <a:lnSpc>
                <a:spcPct val="200000"/>
              </a:lnSpc>
              <a:spcBef>
                <a:spcPts val="800"/>
              </a:spcBef>
              <a:buSzPts val="1000"/>
              <a:buFont typeface="Arial"/>
              <a:buChar char="•"/>
            </a:pPr>
            <a:r>
              <a:rPr lang="en-US" sz="2800" b="1" dirty="0">
                <a:latin typeface="Times New Roman" panose="02020603050405020304" pitchFamily="18" charset="0"/>
              </a:rPr>
              <a:t>User acceptance testing</a:t>
            </a:r>
          </a:p>
          <a:p>
            <a:pPr marL="342900" indent="-228600" algn="l" rtl="0">
              <a:lnSpc>
                <a:spcPct val="200000"/>
              </a:lnSpc>
              <a:spcBef>
                <a:spcPts val="800"/>
              </a:spcBef>
              <a:buSzPts val="1000"/>
              <a:buFont typeface="Arial"/>
              <a:buChar char="•"/>
            </a:pPr>
            <a:r>
              <a:rPr lang="en-US" sz="2800" b="1" dirty="0">
                <a:effectLst/>
                <a:latin typeface="Times New Roman" panose="02020603050405020304" pitchFamily="18" charset="0"/>
                <a:ea typeface="Times New Roman" panose="02020603050405020304" pitchFamily="18" charset="0"/>
              </a:rPr>
              <a:t>Test Cases</a:t>
            </a:r>
            <a:endParaRPr lang="en-US" sz="2800" b="1" dirty="0"/>
          </a:p>
        </p:txBody>
      </p:sp>
    </p:spTree>
    <p:extLst>
      <p:ext uri="{BB962C8B-B14F-4D97-AF65-F5344CB8AC3E}">
        <p14:creationId xmlns:p14="http://schemas.microsoft.com/office/powerpoint/2010/main" val="2123033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l" rtl="0">
              <a:buClr>
                <a:srgbClr val="FF0000"/>
              </a:buClr>
              <a:buSzPts val="4200"/>
            </a:pPr>
            <a:r>
              <a:rPr lang="en-US" sz="4000" b="1" dirty="0">
                <a:solidFill>
                  <a:srgbClr val="FF0000"/>
                </a:solidFill>
                <a:latin typeface="Times New Roman" panose="02020603050405020304" pitchFamily="18" charset="0"/>
              </a:rPr>
              <a:t>SYSTEM TESTING:</a:t>
            </a: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669036" y="1475632"/>
            <a:ext cx="11038282" cy="5382368"/>
          </a:xfrm>
          <a:prstGeom prst="rect">
            <a:avLst/>
          </a:prstGeom>
          <a:noFill/>
          <a:ln>
            <a:noFill/>
          </a:ln>
        </p:spPr>
        <p:txBody>
          <a:bodyPr spcFirstLastPara="1" wrap="square" lIns="91425" tIns="45700" rIns="91425" bIns="45700" anchor="t" anchorCtr="0">
            <a:normAutofit/>
          </a:bodyPr>
          <a:lstStyle/>
          <a:p>
            <a:pPr marL="342900" indent="-228600" algn="l" rtl="0">
              <a:lnSpc>
                <a:spcPct val="200000"/>
              </a:lnSpc>
              <a:spcBef>
                <a:spcPts val="800"/>
              </a:spcBef>
              <a:buSzPts val="1000"/>
              <a:buFont typeface="Arial"/>
              <a:buChar char="•"/>
            </a:pPr>
            <a:r>
              <a:rPr lang="en-US" sz="3000" b="1" dirty="0">
                <a:solidFill>
                  <a:srgbClr val="FF0000"/>
                </a:solidFill>
                <a:latin typeface="Times New Roman" panose="02020603050405020304" pitchFamily="18" charset="0"/>
              </a:rPr>
              <a:t>Unit Testing</a:t>
            </a:r>
          </a:p>
          <a:p>
            <a:pPr marL="342900" marR="0" lvl="0" indent="-228600" algn="l" rtl="0">
              <a:lnSpc>
                <a:spcPct val="200000"/>
              </a:lnSpc>
              <a:spcBef>
                <a:spcPts val="800"/>
              </a:spcBef>
              <a:spcAft>
                <a:spcPts val="0"/>
              </a:spcAft>
              <a:buClr>
                <a:schemeClr val="dk1"/>
              </a:buClr>
              <a:buSzPts val="1000"/>
              <a:buFont typeface="Arial"/>
              <a:buChar char="•"/>
            </a:pPr>
            <a:endParaRPr lang="en-US" sz="2200" b="1" dirty="0">
              <a:solidFill>
                <a:srgbClr val="000000"/>
              </a:solidFill>
              <a:latin typeface="Times New Roman" panose="02020603050405020304" pitchFamily="18" charset="0"/>
              <a:ea typeface="Times New Roman" panose="02020603050405020304" pitchFamily="18" charset="0"/>
              <a:cs typeface="+mj-cs"/>
            </a:endParaRPr>
          </a:p>
          <a:p>
            <a:pPr marL="495300" marR="0" algn="l" rtl="0">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      </a:t>
            </a:r>
            <a:endParaRPr sz="2200" dirty="0"/>
          </a:p>
        </p:txBody>
      </p:sp>
    </p:spTree>
    <p:extLst>
      <p:ext uri="{BB962C8B-B14F-4D97-AF65-F5344CB8AC3E}">
        <p14:creationId xmlns:p14="http://schemas.microsoft.com/office/powerpoint/2010/main" val="1429257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graphicFrame>
        <p:nvGraphicFramePr>
          <p:cNvPr id="2" name="جدول 1">
            <a:extLst>
              <a:ext uri="{FF2B5EF4-FFF2-40B4-BE49-F238E27FC236}">
                <a16:creationId xmlns:a16="http://schemas.microsoft.com/office/drawing/2014/main" id="{72C2FFC4-F25C-4419-8FF4-985693BC2596}"/>
              </a:ext>
            </a:extLst>
          </p:cNvPr>
          <p:cNvGraphicFramePr>
            <a:graphicFrameLocks noGrp="1"/>
          </p:cNvGraphicFramePr>
          <p:nvPr>
            <p:extLst>
              <p:ext uri="{D42A27DB-BD31-4B8C-83A1-F6EECF244321}">
                <p14:modId xmlns:p14="http://schemas.microsoft.com/office/powerpoint/2010/main" val="1839487318"/>
              </p:ext>
            </p:extLst>
          </p:nvPr>
        </p:nvGraphicFramePr>
        <p:xfrm>
          <a:off x="333829" y="87088"/>
          <a:ext cx="11654972" cy="7082636"/>
        </p:xfrm>
        <a:graphic>
          <a:graphicData uri="http://schemas.openxmlformats.org/drawingml/2006/table">
            <a:tbl>
              <a:tblPr firstRow="1" firstCol="1" bandRow="1">
                <a:tableStyleId>{72833802-FEF1-4C79-8D5D-14CF1EAF98D9}</a:tableStyleId>
              </a:tblPr>
              <a:tblGrid>
                <a:gridCol w="3170854">
                  <a:extLst>
                    <a:ext uri="{9D8B030D-6E8A-4147-A177-3AD203B41FA5}">
                      <a16:colId xmlns:a16="http://schemas.microsoft.com/office/drawing/2014/main" val="58481018"/>
                    </a:ext>
                  </a:extLst>
                </a:gridCol>
                <a:gridCol w="8484118">
                  <a:extLst>
                    <a:ext uri="{9D8B030D-6E8A-4147-A177-3AD203B41FA5}">
                      <a16:colId xmlns:a16="http://schemas.microsoft.com/office/drawing/2014/main" val="2016346534"/>
                    </a:ext>
                  </a:extLst>
                </a:gridCol>
              </a:tblGrid>
              <a:tr h="530313">
                <a:tc>
                  <a:txBody>
                    <a:bodyPr/>
                    <a:lstStyle/>
                    <a:p>
                      <a:pPr marL="0" marR="0">
                        <a:spcBef>
                          <a:spcPts val="0"/>
                        </a:spcBef>
                        <a:spcAft>
                          <a:spcPts val="0"/>
                        </a:spcAft>
                        <a:tabLst>
                          <a:tab pos="3651250" algn="l"/>
                        </a:tabLst>
                      </a:pPr>
                      <a:r>
                        <a:rPr lang="en-US" sz="2000" spc="75" dirty="0">
                          <a:effectLst/>
                        </a:rPr>
                        <a:t>Test Case No.</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159" marR="44159" marT="0" marB="0"/>
                </a:tc>
                <a:tc>
                  <a:txBody>
                    <a:bodyPr/>
                    <a:lstStyle/>
                    <a:p>
                      <a:pPr marL="0" marR="0" algn="ctr">
                        <a:spcBef>
                          <a:spcPts val="0"/>
                        </a:spcBef>
                        <a:spcAft>
                          <a:spcPts val="0"/>
                        </a:spcAft>
                        <a:tabLst>
                          <a:tab pos="3651250" algn="l"/>
                        </a:tabLst>
                      </a:pPr>
                      <a:r>
                        <a:rPr lang="en-US" sz="2000">
                          <a:effectLst/>
                        </a:rPr>
                        <a:t>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44159" marR="44159" marT="0" marB="0"/>
                </a:tc>
                <a:extLst>
                  <a:ext uri="{0D108BD9-81ED-4DB2-BD59-A6C34878D82A}">
                    <a16:rowId xmlns:a16="http://schemas.microsoft.com/office/drawing/2014/main" val="2388669255"/>
                  </a:ext>
                </a:extLst>
              </a:tr>
              <a:tr h="604009">
                <a:tc>
                  <a:txBody>
                    <a:bodyPr/>
                    <a:lstStyle/>
                    <a:p>
                      <a:pPr marL="0" marR="0">
                        <a:spcBef>
                          <a:spcPts val="0"/>
                        </a:spcBef>
                        <a:spcAft>
                          <a:spcPts val="0"/>
                        </a:spcAft>
                        <a:tabLst>
                          <a:tab pos="3651250" algn="l"/>
                        </a:tabLst>
                      </a:pPr>
                      <a:r>
                        <a:rPr lang="en-US" sz="2000" spc="75" dirty="0">
                          <a:solidFill>
                            <a:srgbClr val="FF0000"/>
                          </a:solidFill>
                          <a:effectLst/>
                        </a:rPr>
                        <a:t>Test Data</a:t>
                      </a:r>
                      <a:endParaRPr lang="en-US" sz="20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159" marR="44159" marT="0" marB="0">
                    <a:lnR w="12700" cap="flat" cmpd="sng" algn="ctr">
                      <a:solidFill>
                        <a:srgbClr val="FFC000"/>
                      </a:solidFill>
                      <a:prstDash val="solid"/>
                      <a:round/>
                      <a:headEnd type="none" w="med" len="med"/>
                      <a:tailEnd type="none" w="med" len="med"/>
                    </a:lnR>
                  </a:tcPr>
                </a:tc>
                <a:tc>
                  <a:txBody>
                    <a:bodyPr/>
                    <a:lstStyle/>
                    <a:p>
                      <a:pPr marL="0" marR="0">
                        <a:spcBef>
                          <a:spcPts val="0"/>
                        </a:spcBef>
                        <a:spcAft>
                          <a:spcPts val="0"/>
                        </a:spcAft>
                        <a:tabLst>
                          <a:tab pos="3651250" algn="l"/>
                        </a:tabLst>
                      </a:pPr>
                      <a:r>
                        <a:rPr lang="en-US" sz="2000" b="1" spc="75" dirty="0">
                          <a:effectLst/>
                        </a:rPr>
                        <a:t>HTML search field in the index page.</a:t>
                      </a:r>
                      <a:endParaRPr lang="en-US" sz="20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159" marR="44159" marT="0" marB="0">
                    <a:lnL w="12700" cap="flat" cmpd="sng" algn="ctr">
                      <a:solidFill>
                        <a:srgbClr val="FFC000"/>
                      </a:solidFill>
                      <a:prstDash val="solid"/>
                      <a:round/>
                      <a:headEnd type="none" w="med" len="med"/>
                      <a:tailEnd type="none" w="med" len="med"/>
                    </a:lnL>
                  </a:tcPr>
                </a:tc>
                <a:extLst>
                  <a:ext uri="{0D108BD9-81ED-4DB2-BD59-A6C34878D82A}">
                    <a16:rowId xmlns:a16="http://schemas.microsoft.com/office/drawing/2014/main" val="3598168953"/>
                  </a:ext>
                </a:extLst>
              </a:tr>
              <a:tr h="2077352">
                <a:tc>
                  <a:txBody>
                    <a:bodyPr/>
                    <a:lstStyle/>
                    <a:p>
                      <a:pPr marL="0" marR="0">
                        <a:spcBef>
                          <a:spcPts val="0"/>
                        </a:spcBef>
                        <a:spcAft>
                          <a:spcPts val="0"/>
                        </a:spcAft>
                        <a:tabLst>
                          <a:tab pos="3651250" algn="l"/>
                        </a:tabLst>
                      </a:pPr>
                      <a:r>
                        <a:rPr lang="en-US" sz="2000" spc="75" dirty="0">
                          <a:solidFill>
                            <a:srgbClr val="FF0000"/>
                          </a:solidFill>
                          <a:effectLst/>
                        </a:rPr>
                        <a:t>Possibilities of defect</a:t>
                      </a:r>
                      <a:endParaRPr lang="en-US" sz="20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159" marR="44159" marT="0" marB="0">
                    <a:lnR w="12700" cap="flat" cmpd="sng" algn="ctr">
                      <a:solidFill>
                        <a:srgbClr val="FFC000"/>
                      </a:solidFill>
                      <a:prstDash val="solid"/>
                      <a:round/>
                      <a:headEnd type="none" w="med" len="med"/>
                      <a:tailEnd type="none" w="med" len="med"/>
                    </a:lnR>
                  </a:tcPr>
                </a:tc>
                <a:tc>
                  <a:txBody>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2000" b="1" dirty="0">
                          <a:solidFill>
                            <a:srgbClr val="0070C0"/>
                          </a:solidFill>
                          <a:effectLst/>
                        </a:rPr>
                        <a:t>No data: </a:t>
                      </a:r>
                      <a:r>
                        <a:rPr lang="en-US" sz="2000" dirty="0">
                          <a:effectLst/>
                        </a:rPr>
                        <a:t>Check system response when no data is submitted.</a:t>
                      </a:r>
                    </a:p>
                    <a:p>
                      <a:pPr marL="0" marR="0" lvl="0" indent="0">
                        <a:spcBef>
                          <a:spcPts val="0"/>
                        </a:spcBef>
                        <a:spcAft>
                          <a:spcPts val="0"/>
                        </a:spcAft>
                        <a:buSzPts val="1000"/>
                        <a:buFont typeface="Symbol" panose="05050102010706020507" pitchFamily="18" charset="2"/>
                        <a:buNone/>
                        <a:tabLst>
                          <a:tab pos="457200" algn="l"/>
                        </a:tabLst>
                      </a:pPr>
                      <a:endParaRPr lang="en-US" sz="2000" dirty="0">
                        <a:effectLst/>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000" b="1" dirty="0">
                          <a:solidFill>
                            <a:srgbClr val="0070C0"/>
                          </a:solidFill>
                          <a:effectLst/>
                        </a:rPr>
                        <a:t>Invalid data: </a:t>
                      </a:r>
                      <a:r>
                        <a:rPr lang="en-US" sz="2000" dirty="0">
                          <a:effectLst/>
                        </a:rPr>
                        <a:t>Check system response when Invalid test data is submitted.</a:t>
                      </a:r>
                    </a:p>
                    <a:p>
                      <a:pPr marL="0" marR="0" lvl="0" indent="0">
                        <a:spcBef>
                          <a:spcPts val="0"/>
                        </a:spcBef>
                        <a:spcAft>
                          <a:spcPts val="0"/>
                        </a:spcAft>
                        <a:buSzPts val="1000"/>
                        <a:buFont typeface="Symbol" panose="05050102010706020507" pitchFamily="18" charset="2"/>
                        <a:buNone/>
                        <a:tabLst>
                          <a:tab pos="457200" algn="l"/>
                        </a:tabLst>
                      </a:pPr>
                      <a:endParaRPr lang="en-US" sz="2000" dirty="0">
                        <a:effectLst/>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000" b="1" dirty="0">
                          <a:solidFill>
                            <a:srgbClr val="0070C0"/>
                          </a:solidFill>
                          <a:effectLst/>
                        </a:rPr>
                        <a:t>Illegal data format: </a:t>
                      </a:r>
                      <a:r>
                        <a:rPr lang="en-US" sz="2000" dirty="0">
                          <a:effectLst/>
                        </a:rPr>
                        <a:t>Check system response when test data is in an invalid format.</a:t>
                      </a:r>
                      <a:endParaRPr lang="en-US" sz="2000" dirty="0">
                        <a:solidFill>
                          <a:srgbClr val="222222"/>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159" marR="44159" marT="0" marB="0">
                    <a:lnL w="12700" cap="flat" cmpd="sng" algn="ctr">
                      <a:solidFill>
                        <a:srgbClr val="FFC000"/>
                      </a:solidFill>
                      <a:prstDash val="solid"/>
                      <a:round/>
                      <a:headEnd type="none" w="med" len="med"/>
                      <a:tailEnd type="none" w="med" len="med"/>
                    </a:lnL>
                  </a:tcPr>
                </a:tc>
                <a:extLst>
                  <a:ext uri="{0D108BD9-81ED-4DB2-BD59-A6C34878D82A}">
                    <a16:rowId xmlns:a16="http://schemas.microsoft.com/office/drawing/2014/main" val="1962410164"/>
                  </a:ext>
                </a:extLst>
              </a:tr>
              <a:tr h="2136705">
                <a:tc rowSpan="2">
                  <a:txBody>
                    <a:bodyPr/>
                    <a:lstStyle/>
                    <a:p>
                      <a:pPr marL="0" marR="0">
                        <a:spcBef>
                          <a:spcPts val="0"/>
                        </a:spcBef>
                        <a:spcAft>
                          <a:spcPts val="0"/>
                        </a:spcAft>
                        <a:tabLst>
                          <a:tab pos="3651250" algn="l"/>
                        </a:tabLst>
                      </a:pPr>
                      <a:r>
                        <a:rPr lang="en-US" sz="2000" spc="75" dirty="0">
                          <a:solidFill>
                            <a:srgbClr val="FF0000"/>
                          </a:solidFill>
                          <a:effectLst/>
                        </a:rPr>
                        <a:t>How was the defect resolved?</a:t>
                      </a:r>
                      <a:endParaRPr lang="en-US" sz="2000" dirty="0">
                        <a:solidFill>
                          <a:srgbClr val="FF0000"/>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4159" marR="44159" marT="0" marB="0">
                    <a:lnR w="12700" cap="flat" cmpd="sng" algn="ctr">
                      <a:solidFill>
                        <a:srgbClr val="FFC000"/>
                      </a:solidFill>
                      <a:prstDash val="solid"/>
                      <a:round/>
                      <a:headEnd type="none" w="med" len="med"/>
                      <a:tailEnd type="none" w="med" len="med"/>
                    </a:lnR>
                  </a:tcPr>
                </a:tc>
                <a:tc>
                  <a:txBody>
                    <a:bodyPr/>
                    <a:lstStyle/>
                    <a:p>
                      <a:pPr marL="0" marR="0">
                        <a:spcBef>
                          <a:spcPts val="0"/>
                        </a:spcBef>
                        <a:spcAft>
                          <a:spcPts val="0"/>
                        </a:spcAft>
                        <a:tabLst>
                          <a:tab pos="3651250" algn="l"/>
                        </a:tabLst>
                      </a:pPr>
                      <a:r>
                        <a:rPr lang="en-US" sz="1600" b="1" spc="75" dirty="0">
                          <a:solidFill>
                            <a:srgbClr val="FF0000"/>
                          </a:solidFill>
                          <a:effectLst/>
                        </a:rPr>
                        <a:t> </a:t>
                      </a:r>
                      <a:r>
                        <a:rPr lang="en-GB" sz="1600" b="1" spc="75" dirty="0">
                          <a:solidFill>
                            <a:srgbClr val="FF0000"/>
                          </a:solidFill>
                          <a:effectLst/>
                        </a:rPr>
                        <a:t>Name of Defect:</a:t>
                      </a:r>
                      <a:r>
                        <a:rPr lang="en-GB" sz="1600" b="1" dirty="0">
                          <a:effectLst/>
                        </a:rPr>
                        <a:t> No data</a:t>
                      </a:r>
                      <a:endParaRPr lang="en-US" sz="1600" b="1" dirty="0">
                        <a:effectLst/>
                      </a:endParaRPr>
                    </a:p>
                    <a:p>
                      <a:pPr marL="457200" marR="0">
                        <a:spcBef>
                          <a:spcPts val="0"/>
                        </a:spcBef>
                        <a:spcAft>
                          <a:spcPts val="0"/>
                        </a:spcAft>
                        <a:tabLst>
                          <a:tab pos="3651250" algn="l"/>
                        </a:tabLst>
                      </a:pPr>
                      <a:r>
                        <a:rPr lang="en-US" sz="1600" b="1" spc="75" dirty="0">
                          <a:effectLst/>
                        </a:rPr>
                        <a:t> </a:t>
                      </a:r>
                      <a:endParaRPr lang="en-US" sz="1600" b="1" dirty="0">
                        <a:effectLst/>
                      </a:endParaRPr>
                    </a:p>
                    <a:p>
                      <a:pPr marL="0" marR="0">
                        <a:spcBef>
                          <a:spcPts val="0"/>
                        </a:spcBef>
                        <a:spcAft>
                          <a:spcPts val="0"/>
                        </a:spcAft>
                        <a:tabLst>
                          <a:tab pos="3651250" algn="l"/>
                        </a:tabLst>
                      </a:pPr>
                      <a:r>
                        <a:rPr lang="en-US" sz="1600" b="1" spc="75" dirty="0">
                          <a:effectLst/>
                        </a:rPr>
                        <a:t> </a:t>
                      </a:r>
                      <a:r>
                        <a:rPr lang="en-GB" sz="1600" b="1" spc="75" dirty="0">
                          <a:solidFill>
                            <a:srgbClr val="0070C0"/>
                          </a:solidFill>
                          <a:effectLst/>
                        </a:rPr>
                        <a:t>Patching Steps:</a:t>
                      </a:r>
                      <a:endParaRPr lang="en-US" sz="1600" b="1" dirty="0">
                        <a:solidFill>
                          <a:srgbClr val="0070C0"/>
                        </a:solidFill>
                        <a:effectLst/>
                      </a:endParaRPr>
                    </a:p>
                    <a:p>
                      <a:pPr marL="457200" marR="0">
                        <a:spcBef>
                          <a:spcPts val="0"/>
                        </a:spcBef>
                        <a:spcAft>
                          <a:spcPts val="0"/>
                        </a:spcAft>
                        <a:tabLst>
                          <a:tab pos="3651250" algn="l"/>
                        </a:tabLst>
                      </a:pPr>
                      <a:r>
                        <a:rPr lang="en-GB" sz="1600" b="1" spc="75" dirty="0">
                          <a:effectLst/>
                        </a:rPr>
                        <a:t>By make the search element as required</a:t>
                      </a:r>
                      <a:endParaRPr lang="en-US" sz="1600" b="1" dirty="0">
                        <a:effectLst/>
                      </a:endParaRPr>
                    </a:p>
                    <a:p>
                      <a:pPr marL="0" marR="0">
                        <a:spcBef>
                          <a:spcPts val="0"/>
                        </a:spcBef>
                        <a:spcAft>
                          <a:spcPts val="0"/>
                        </a:spcAft>
                        <a:tabLst>
                          <a:tab pos="3651250" algn="l"/>
                        </a:tabLst>
                      </a:pPr>
                      <a:r>
                        <a:rPr lang="en-US" sz="1600" b="1" spc="75" dirty="0">
                          <a:effectLst/>
                        </a:rPr>
                        <a:t> </a:t>
                      </a:r>
                      <a:endParaRPr lang="en-US" sz="1600" b="1" dirty="0">
                        <a:effectLst/>
                      </a:endParaRPr>
                    </a:p>
                    <a:p>
                      <a:pPr marL="0" marR="0">
                        <a:spcBef>
                          <a:spcPts val="0"/>
                        </a:spcBef>
                        <a:spcAft>
                          <a:spcPts val="0"/>
                        </a:spcAft>
                        <a:tabLst>
                          <a:tab pos="3651250" algn="l"/>
                        </a:tabLst>
                      </a:pPr>
                      <a:r>
                        <a:rPr lang="en-US" sz="1600" b="1" spc="75" dirty="0">
                          <a:effectLst/>
                        </a:rPr>
                        <a:t>  </a:t>
                      </a:r>
                      <a:r>
                        <a:rPr lang="en-US" sz="1600" b="1" spc="75" dirty="0">
                          <a:solidFill>
                            <a:srgbClr val="0070C0"/>
                          </a:solidFill>
                          <a:effectLst/>
                        </a:rPr>
                        <a:t>Snippet code:</a:t>
                      </a:r>
                    </a:p>
                    <a:p>
                      <a:pPr marL="0" marR="0">
                        <a:spcBef>
                          <a:spcPts val="0"/>
                        </a:spcBef>
                        <a:spcAft>
                          <a:spcPts val="0"/>
                        </a:spcAft>
                        <a:tabLst>
                          <a:tab pos="3651250" algn="l"/>
                        </a:tabLst>
                      </a:pPr>
                      <a:endParaRPr lang="en-US" sz="1600" b="1" dirty="0">
                        <a:effectLst/>
                      </a:endParaRPr>
                    </a:p>
                    <a:p>
                      <a:pPr marL="0" marR="0">
                        <a:spcBef>
                          <a:spcPts val="0"/>
                        </a:spcBef>
                        <a:spcAft>
                          <a:spcPts val="0"/>
                        </a:spcAft>
                        <a:tabLst>
                          <a:tab pos="3651250" algn="l"/>
                        </a:tabLst>
                      </a:pPr>
                      <a:r>
                        <a:rPr lang="en-US" sz="1600" b="1" dirty="0">
                          <a:effectLst/>
                        </a:rPr>
                        <a:t>        &lt;</a:t>
                      </a:r>
                      <a:r>
                        <a:rPr lang="en-US" sz="1600" b="1" dirty="0">
                          <a:solidFill>
                            <a:srgbClr val="FF0000"/>
                          </a:solidFill>
                          <a:effectLst/>
                        </a:rPr>
                        <a:t>input</a:t>
                      </a:r>
                      <a:r>
                        <a:rPr lang="en-US" sz="1600" b="1" dirty="0">
                          <a:effectLst/>
                        </a:rPr>
                        <a:t> </a:t>
                      </a:r>
                      <a:r>
                        <a:rPr lang="en-US" sz="1600" b="1" dirty="0">
                          <a:solidFill>
                            <a:srgbClr val="0070C0"/>
                          </a:solidFill>
                          <a:effectLst/>
                        </a:rPr>
                        <a:t>type=</a:t>
                      </a:r>
                      <a:r>
                        <a:rPr lang="en-US" sz="1600" b="1" dirty="0">
                          <a:effectLst/>
                        </a:rPr>
                        <a:t>"</a:t>
                      </a:r>
                      <a:r>
                        <a:rPr lang="en-US" sz="1600" b="1" dirty="0">
                          <a:solidFill>
                            <a:srgbClr val="00B050"/>
                          </a:solidFill>
                          <a:effectLst/>
                        </a:rPr>
                        <a:t>search" </a:t>
                      </a:r>
                      <a:r>
                        <a:rPr lang="en-US" sz="1600" b="1" dirty="0">
                          <a:solidFill>
                            <a:srgbClr val="0070C0"/>
                          </a:solidFill>
                          <a:effectLst/>
                        </a:rPr>
                        <a:t>name="</a:t>
                      </a:r>
                      <a:r>
                        <a:rPr lang="en-US" sz="1600" b="1" dirty="0">
                          <a:solidFill>
                            <a:srgbClr val="00B050"/>
                          </a:solidFill>
                          <a:effectLst/>
                        </a:rPr>
                        <a:t>search</a:t>
                      </a:r>
                      <a:r>
                        <a:rPr lang="en-US" sz="1600" b="1" dirty="0">
                          <a:effectLst/>
                        </a:rPr>
                        <a:t>"    </a:t>
                      </a:r>
                    </a:p>
                    <a:p>
                      <a:pPr marL="0" marR="0">
                        <a:spcBef>
                          <a:spcPts val="0"/>
                        </a:spcBef>
                        <a:spcAft>
                          <a:spcPts val="0"/>
                        </a:spcAft>
                        <a:tabLst>
                          <a:tab pos="3651250" algn="l"/>
                        </a:tabLst>
                      </a:pPr>
                      <a:r>
                        <a:rPr lang="en-US" sz="1600" b="1" dirty="0">
                          <a:effectLst/>
                        </a:rPr>
                        <a:t>         </a:t>
                      </a:r>
                      <a:r>
                        <a:rPr lang="en-US" sz="1600" b="1" dirty="0">
                          <a:solidFill>
                            <a:srgbClr val="0070C0"/>
                          </a:solidFill>
                          <a:effectLst/>
                        </a:rPr>
                        <a:t>placeholder="</a:t>
                      </a:r>
                      <a:r>
                        <a:rPr lang="en-US" sz="1600" b="1" dirty="0">
                          <a:solidFill>
                            <a:srgbClr val="00B050"/>
                          </a:solidFill>
                          <a:effectLst/>
                        </a:rPr>
                        <a:t>Search ..." </a:t>
                      </a:r>
                      <a:r>
                        <a:rPr lang="en-US" sz="1600" b="1" dirty="0">
                          <a:solidFill>
                            <a:srgbClr val="0070C0"/>
                          </a:solidFill>
                          <a:effectLst/>
                        </a:rPr>
                        <a:t>required</a:t>
                      </a:r>
                      <a:r>
                        <a:rPr lang="en-US" sz="1600" b="1" dirty="0">
                          <a:effectLst/>
                        </a:rPr>
                        <a:t>&gt;</a:t>
                      </a:r>
                    </a:p>
                  </a:txBody>
                  <a:tcPr marL="44159" marR="44159" marT="0" marB="0">
                    <a:lnL w="12700" cap="flat" cmpd="sng" algn="ctr">
                      <a:solidFill>
                        <a:srgbClr val="FFC000"/>
                      </a:solidFill>
                      <a:prstDash val="solid"/>
                      <a:round/>
                      <a:headEnd type="none" w="med" len="med"/>
                      <a:tailEnd type="none" w="med" len="med"/>
                    </a:lnL>
                  </a:tcPr>
                </a:tc>
                <a:extLst>
                  <a:ext uri="{0D108BD9-81ED-4DB2-BD59-A6C34878D82A}">
                    <a16:rowId xmlns:a16="http://schemas.microsoft.com/office/drawing/2014/main" val="2071961063"/>
                  </a:ext>
                </a:extLst>
              </a:tr>
              <a:tr h="1620154">
                <a:tc vMerge="1">
                  <a:txBody>
                    <a:bodyPr/>
                    <a:lstStyle/>
                    <a:p>
                      <a:pPr rtl="1"/>
                      <a:endParaRPr lang="ar-SA"/>
                    </a:p>
                  </a:txBody>
                  <a:tcPr/>
                </a:tc>
                <a:tc>
                  <a:txBody>
                    <a:bodyPr/>
                    <a:lstStyle/>
                    <a:p>
                      <a:pPr marL="0" marR="0">
                        <a:spcBef>
                          <a:spcPts val="0"/>
                        </a:spcBef>
                        <a:spcAft>
                          <a:spcPts val="0"/>
                        </a:spcAft>
                        <a:tabLst>
                          <a:tab pos="3651250" algn="l"/>
                        </a:tabLst>
                      </a:pPr>
                      <a:r>
                        <a:rPr lang="en-US" sz="1600" b="1" spc="75" dirty="0">
                          <a:effectLst/>
                        </a:rPr>
                        <a:t> </a:t>
                      </a:r>
                      <a:endParaRPr lang="en-US" sz="1600" b="1" dirty="0">
                        <a:effectLst/>
                      </a:endParaRPr>
                    </a:p>
                    <a:p>
                      <a:pPr marL="0" marR="0">
                        <a:spcBef>
                          <a:spcPts val="0"/>
                        </a:spcBef>
                        <a:spcAft>
                          <a:spcPts val="0"/>
                        </a:spcAft>
                        <a:tabLst>
                          <a:tab pos="3651250" algn="l"/>
                        </a:tabLst>
                      </a:pPr>
                      <a:r>
                        <a:rPr lang="en-US" sz="1600" b="1" spc="75" dirty="0">
                          <a:effectLst/>
                        </a:rPr>
                        <a:t>  </a:t>
                      </a:r>
                      <a:r>
                        <a:rPr lang="en-GB" sz="1600" b="1" spc="75" dirty="0">
                          <a:solidFill>
                            <a:srgbClr val="FF0000"/>
                          </a:solidFill>
                          <a:effectLst/>
                        </a:rPr>
                        <a:t>Name of Defect:</a:t>
                      </a:r>
                      <a:r>
                        <a:rPr lang="en-GB" sz="1600" b="1" dirty="0">
                          <a:solidFill>
                            <a:srgbClr val="FF0000"/>
                          </a:solidFill>
                          <a:effectLst/>
                        </a:rPr>
                        <a:t> </a:t>
                      </a:r>
                      <a:r>
                        <a:rPr lang="en-GB" sz="1600" b="1" dirty="0">
                          <a:effectLst/>
                        </a:rPr>
                        <a:t>Invalid data</a:t>
                      </a:r>
                      <a:r>
                        <a:rPr lang="en-GB" sz="1600" b="1" spc="75" dirty="0">
                          <a:effectLst/>
                        </a:rPr>
                        <a:t> &amp; </a:t>
                      </a:r>
                      <a:r>
                        <a:rPr lang="en-GB" sz="1600" b="1" dirty="0">
                          <a:effectLst/>
                        </a:rPr>
                        <a:t>Illegal data format</a:t>
                      </a:r>
                      <a:endParaRPr lang="en-US" sz="1600" b="1" dirty="0">
                        <a:effectLst/>
                      </a:endParaRPr>
                    </a:p>
                    <a:p>
                      <a:pPr marL="457200" marR="0">
                        <a:spcBef>
                          <a:spcPts val="0"/>
                        </a:spcBef>
                        <a:spcAft>
                          <a:spcPts val="0"/>
                        </a:spcAft>
                        <a:tabLst>
                          <a:tab pos="3651250" algn="l"/>
                        </a:tabLst>
                      </a:pPr>
                      <a:r>
                        <a:rPr lang="ar-SA" sz="1600" b="1" spc="75" dirty="0">
                          <a:effectLst/>
                        </a:rPr>
                        <a:t> </a:t>
                      </a:r>
                      <a:endParaRPr lang="en-US" sz="1600" b="1" dirty="0">
                        <a:solidFill>
                          <a:srgbClr val="0070C0"/>
                        </a:solidFill>
                        <a:effectLst/>
                      </a:endParaRPr>
                    </a:p>
                    <a:p>
                      <a:pPr marL="0" marR="0">
                        <a:spcBef>
                          <a:spcPts val="0"/>
                        </a:spcBef>
                        <a:spcAft>
                          <a:spcPts val="0"/>
                        </a:spcAft>
                        <a:tabLst>
                          <a:tab pos="3651250" algn="l"/>
                        </a:tabLst>
                      </a:pPr>
                      <a:r>
                        <a:rPr lang="en-US" sz="1600" b="1" spc="75" dirty="0">
                          <a:solidFill>
                            <a:srgbClr val="0070C0"/>
                          </a:solidFill>
                          <a:effectLst/>
                        </a:rPr>
                        <a:t>  </a:t>
                      </a:r>
                      <a:r>
                        <a:rPr lang="en-GB" sz="1600" b="1" spc="75" dirty="0">
                          <a:solidFill>
                            <a:srgbClr val="0070C0"/>
                          </a:solidFill>
                          <a:effectLst/>
                        </a:rPr>
                        <a:t>Patching Steps:</a:t>
                      </a:r>
                      <a:endParaRPr lang="en-US" sz="1600" b="1" dirty="0">
                        <a:solidFill>
                          <a:srgbClr val="0070C0"/>
                        </a:solidFill>
                        <a:effectLst/>
                      </a:endParaRPr>
                    </a:p>
                    <a:p>
                      <a:pPr marL="0" marR="0">
                        <a:spcBef>
                          <a:spcPts val="0"/>
                        </a:spcBef>
                        <a:spcAft>
                          <a:spcPts val="0"/>
                        </a:spcAft>
                        <a:tabLst>
                          <a:tab pos="3651250" algn="l"/>
                        </a:tabLst>
                      </a:pPr>
                      <a:r>
                        <a:rPr lang="en-US" sz="1600" b="1" spc="75" dirty="0">
                          <a:effectLst/>
                        </a:rPr>
                        <a:t>     Redirect the user to the errors page.</a:t>
                      </a:r>
                      <a:endParaRPr lang="en-US" sz="1600" b="1" dirty="0">
                        <a:effectLst/>
                      </a:endParaRPr>
                    </a:p>
                    <a:p>
                      <a:pPr marL="0" marR="0">
                        <a:spcBef>
                          <a:spcPts val="0"/>
                        </a:spcBef>
                        <a:spcAft>
                          <a:spcPts val="0"/>
                        </a:spcAft>
                        <a:tabLst>
                          <a:tab pos="3651250" algn="l"/>
                        </a:tabLst>
                      </a:pPr>
                      <a:r>
                        <a:rPr lang="en-US" sz="1600" b="1" spc="75" dirty="0">
                          <a:effectLst/>
                        </a:rPr>
                        <a:t> </a:t>
                      </a:r>
                      <a:endParaRPr lang="en-US" sz="16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44159" marR="44159" marT="0" marB="0">
                    <a:lnL w="12700" cap="flat" cmpd="sng" algn="ctr">
                      <a:solidFill>
                        <a:srgbClr val="FFC000"/>
                      </a:solidFill>
                      <a:prstDash val="solid"/>
                      <a:round/>
                      <a:headEnd type="none" w="med" len="med"/>
                      <a:tailEnd type="none" w="med" len="med"/>
                    </a:lnL>
                  </a:tcPr>
                </a:tc>
                <a:extLst>
                  <a:ext uri="{0D108BD9-81ED-4DB2-BD59-A6C34878D82A}">
                    <a16:rowId xmlns:a16="http://schemas.microsoft.com/office/drawing/2014/main" val="554288603"/>
                  </a:ext>
                </a:extLst>
              </a:tr>
            </a:tbl>
          </a:graphicData>
        </a:graphic>
      </p:graphicFrame>
    </p:spTree>
    <p:extLst>
      <p:ext uri="{BB962C8B-B14F-4D97-AF65-F5344CB8AC3E}">
        <p14:creationId xmlns:p14="http://schemas.microsoft.com/office/powerpoint/2010/main" val="2047296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a16="http://schemas.microsoft.com/office/drawing/2014/main" id="{FFF93084-047D-4DC5-B26E-4CFE4AD29EB0}"/>
              </a:ext>
            </a:extLst>
          </p:cNvPr>
          <p:cNvPicPr>
            <a:picLocks noChangeAspect="1"/>
          </p:cNvPicPr>
          <p:nvPr/>
        </p:nvPicPr>
        <p:blipFill rotWithShape="1">
          <a:blip r:embed="rId2"/>
          <a:srcRect l="17208" t="32350" r="43047" b="7978"/>
          <a:stretch/>
        </p:blipFill>
        <p:spPr>
          <a:xfrm>
            <a:off x="2323475" y="1138926"/>
            <a:ext cx="6745574" cy="5719074"/>
          </a:xfrm>
          <a:prstGeom prst="rect">
            <a:avLst/>
          </a:prstGeom>
        </p:spPr>
      </p:pic>
      <p:sp>
        <p:nvSpPr>
          <p:cNvPr id="7" name="مربع نص 6">
            <a:extLst>
              <a:ext uri="{FF2B5EF4-FFF2-40B4-BE49-F238E27FC236}">
                <a16:creationId xmlns:a16="http://schemas.microsoft.com/office/drawing/2014/main" id="{DA295228-525E-42C8-890B-D1EEC09149EF}"/>
              </a:ext>
            </a:extLst>
          </p:cNvPr>
          <p:cNvSpPr txBox="1"/>
          <p:nvPr/>
        </p:nvSpPr>
        <p:spPr>
          <a:xfrm>
            <a:off x="2649512" y="-254833"/>
            <a:ext cx="6093500" cy="927177"/>
          </a:xfrm>
          <a:prstGeom prst="rect">
            <a:avLst/>
          </a:prstGeom>
          <a:noFill/>
        </p:spPr>
        <p:txBody>
          <a:bodyPr wrap="square">
            <a:spAutoFit/>
          </a:bodyPr>
          <a:lstStyle/>
          <a:p>
            <a:pPr marL="114300" algn="l" rtl="0">
              <a:lnSpc>
                <a:spcPct val="200000"/>
              </a:lnSpc>
              <a:spcBef>
                <a:spcPts val="800"/>
              </a:spcBef>
              <a:buSzPts val="1000"/>
            </a:pPr>
            <a:r>
              <a:rPr lang="en-US" sz="3200" b="1" dirty="0">
                <a:solidFill>
                  <a:srgbClr val="FF0000"/>
                </a:solidFill>
                <a:latin typeface="Times New Roman" panose="02020603050405020304" pitchFamily="18" charset="0"/>
              </a:rPr>
              <a:t>Unit Testing Summary</a:t>
            </a:r>
          </a:p>
        </p:txBody>
      </p:sp>
      <p:sp>
        <p:nvSpPr>
          <p:cNvPr id="10" name="Google Shape;268;p17">
            <a:extLst>
              <a:ext uri="{FF2B5EF4-FFF2-40B4-BE49-F238E27FC236}">
                <a16:creationId xmlns:a16="http://schemas.microsoft.com/office/drawing/2014/main" id="{9C672BC7-9BC9-4ACE-B30C-815F583B46AD}"/>
              </a:ext>
            </a:extLst>
          </p:cNvPr>
          <p:cNvSpPr/>
          <p:nvPr/>
        </p:nvSpPr>
        <p:spPr>
          <a:xfrm>
            <a:off x="3236576" y="717314"/>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67715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l" rtl="0">
              <a:buClr>
                <a:srgbClr val="FF0000"/>
              </a:buClr>
              <a:buSzPts val="4200"/>
            </a:pPr>
            <a:r>
              <a:rPr lang="en-US" sz="4000" b="1" dirty="0">
                <a:solidFill>
                  <a:srgbClr val="FF0000"/>
                </a:solidFill>
                <a:latin typeface="Times New Roman" panose="02020603050405020304" pitchFamily="18" charset="0"/>
              </a:rPr>
              <a:t>SYSTEM TESTING:</a:t>
            </a: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669036" y="1475632"/>
            <a:ext cx="11038282" cy="5382368"/>
          </a:xfrm>
          <a:prstGeom prst="rect">
            <a:avLst/>
          </a:prstGeom>
          <a:noFill/>
          <a:ln>
            <a:noFill/>
          </a:ln>
        </p:spPr>
        <p:txBody>
          <a:bodyPr spcFirstLastPara="1" wrap="square" lIns="91425" tIns="45700" rIns="91425" bIns="45700" anchor="t" anchorCtr="0">
            <a:normAutofit/>
          </a:bodyPr>
          <a:lstStyle/>
          <a:p>
            <a:pPr marL="342900" indent="-228600" algn="l" rtl="0">
              <a:lnSpc>
                <a:spcPct val="200000"/>
              </a:lnSpc>
              <a:spcBef>
                <a:spcPts val="800"/>
              </a:spcBef>
              <a:buSzPts val="1000"/>
              <a:buFont typeface="Arial"/>
              <a:buChar char="•"/>
            </a:pPr>
            <a:r>
              <a:rPr lang="en-US" sz="3000" b="1" dirty="0">
                <a:solidFill>
                  <a:srgbClr val="0070C0"/>
                </a:solidFill>
                <a:latin typeface="Times New Roman" panose="02020603050405020304" pitchFamily="18" charset="0"/>
              </a:rPr>
              <a:t>Integration Testing </a:t>
            </a:r>
            <a:r>
              <a:rPr lang="en-US" sz="2800" b="1" dirty="0">
                <a:solidFill>
                  <a:srgbClr val="0070C0"/>
                </a:solidFill>
                <a:latin typeface="Times New Roman" panose="02020603050405020304" pitchFamily="18" charset="0"/>
              </a:rPr>
              <a:t>Summary</a:t>
            </a:r>
            <a:endParaRPr lang="en-US" sz="3000" b="1" dirty="0">
              <a:solidFill>
                <a:srgbClr val="0070C0"/>
              </a:solidFill>
              <a:latin typeface="Times New Roman" panose="02020603050405020304" pitchFamily="18" charset="0"/>
            </a:endParaRPr>
          </a:p>
          <a:p>
            <a:pPr marL="342900" indent="-228600" algn="l" rtl="0">
              <a:lnSpc>
                <a:spcPct val="200000"/>
              </a:lnSpc>
              <a:spcBef>
                <a:spcPts val="800"/>
              </a:spcBef>
              <a:buSzPts val="1000"/>
              <a:buFont typeface="Arial"/>
              <a:buChar char="•"/>
            </a:pPr>
            <a:endParaRPr lang="en-US" sz="3000" b="1" dirty="0">
              <a:solidFill>
                <a:srgbClr val="FF0000"/>
              </a:solidFill>
              <a:latin typeface="Times New Roman" panose="02020603050405020304" pitchFamily="18" charset="0"/>
            </a:endParaRPr>
          </a:p>
          <a:p>
            <a:pPr marL="342900" marR="0" lvl="0" indent="-228600" algn="l" rtl="0">
              <a:lnSpc>
                <a:spcPct val="200000"/>
              </a:lnSpc>
              <a:spcBef>
                <a:spcPts val="800"/>
              </a:spcBef>
              <a:spcAft>
                <a:spcPts val="0"/>
              </a:spcAft>
              <a:buClr>
                <a:schemeClr val="dk1"/>
              </a:buClr>
              <a:buSzPts val="1000"/>
              <a:buFont typeface="Arial"/>
              <a:buChar char="•"/>
            </a:pPr>
            <a:endParaRPr lang="en-US" sz="2200" b="1" dirty="0">
              <a:solidFill>
                <a:srgbClr val="000000"/>
              </a:solidFill>
              <a:latin typeface="Times New Roman" panose="02020603050405020304" pitchFamily="18" charset="0"/>
              <a:ea typeface="Times New Roman" panose="02020603050405020304" pitchFamily="18" charset="0"/>
              <a:cs typeface="+mj-cs"/>
            </a:endParaRPr>
          </a:p>
          <a:p>
            <a:pPr marL="495300" marR="0" algn="l" rtl="0">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      </a:t>
            </a:r>
            <a:endParaRPr sz="2200" dirty="0"/>
          </a:p>
        </p:txBody>
      </p:sp>
      <p:pic>
        <p:nvPicPr>
          <p:cNvPr id="3" name="صورة 2">
            <a:extLst>
              <a:ext uri="{FF2B5EF4-FFF2-40B4-BE49-F238E27FC236}">
                <a16:creationId xmlns:a16="http://schemas.microsoft.com/office/drawing/2014/main" id="{17B15909-BDF3-4DD6-A4F0-D91D1B327AA0}"/>
              </a:ext>
            </a:extLst>
          </p:cNvPr>
          <p:cNvPicPr>
            <a:picLocks noChangeAspect="1"/>
          </p:cNvPicPr>
          <p:nvPr/>
        </p:nvPicPr>
        <p:blipFill rotWithShape="1">
          <a:blip r:embed="rId3"/>
          <a:srcRect l="17331" t="29797" r="13670" b="26986"/>
          <a:stretch/>
        </p:blipFill>
        <p:spPr>
          <a:xfrm>
            <a:off x="484682" y="2503059"/>
            <a:ext cx="11222636" cy="4263502"/>
          </a:xfrm>
          <a:prstGeom prst="rect">
            <a:avLst/>
          </a:prstGeom>
        </p:spPr>
      </p:pic>
    </p:spTree>
    <p:extLst>
      <p:ext uri="{BB962C8B-B14F-4D97-AF65-F5344CB8AC3E}">
        <p14:creationId xmlns:p14="http://schemas.microsoft.com/office/powerpoint/2010/main" val="3248669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l" rtl="0">
              <a:buClr>
                <a:srgbClr val="FF0000"/>
              </a:buClr>
              <a:buSzPts val="4200"/>
            </a:pPr>
            <a:r>
              <a:rPr lang="en-US" sz="4000" b="1" dirty="0">
                <a:solidFill>
                  <a:srgbClr val="FF0000"/>
                </a:solidFill>
                <a:latin typeface="Times New Roman" panose="02020603050405020304" pitchFamily="18" charset="0"/>
              </a:rPr>
              <a:t>SYSTEM TESTING:</a:t>
            </a: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669036" y="1475632"/>
            <a:ext cx="11038282" cy="5382368"/>
          </a:xfrm>
          <a:prstGeom prst="rect">
            <a:avLst/>
          </a:prstGeom>
          <a:noFill/>
          <a:ln>
            <a:noFill/>
          </a:ln>
        </p:spPr>
        <p:txBody>
          <a:bodyPr spcFirstLastPara="1" wrap="square" lIns="91425" tIns="45700" rIns="91425" bIns="45700" anchor="t" anchorCtr="0">
            <a:normAutofit/>
          </a:bodyPr>
          <a:lstStyle/>
          <a:p>
            <a:pPr marL="342900" indent="-228600" algn="l" rtl="0">
              <a:lnSpc>
                <a:spcPct val="200000"/>
              </a:lnSpc>
              <a:spcBef>
                <a:spcPts val="800"/>
              </a:spcBef>
              <a:buSzPts val="1000"/>
              <a:buFont typeface="Arial"/>
              <a:buChar char="•"/>
            </a:pPr>
            <a:r>
              <a:rPr lang="en-US" sz="3000" b="1" dirty="0">
                <a:solidFill>
                  <a:srgbClr val="0070C0"/>
                </a:solidFill>
                <a:latin typeface="Times New Roman" panose="02020603050405020304" pitchFamily="18" charset="0"/>
              </a:rPr>
              <a:t>Performance testing </a:t>
            </a:r>
            <a:r>
              <a:rPr lang="en-US" sz="2800" b="1" dirty="0">
                <a:solidFill>
                  <a:srgbClr val="0070C0"/>
                </a:solidFill>
                <a:latin typeface="Times New Roman" panose="02020603050405020304" pitchFamily="18" charset="0"/>
              </a:rPr>
              <a:t>Summary</a:t>
            </a:r>
            <a:endParaRPr lang="en-US" sz="3000" b="1" dirty="0">
              <a:solidFill>
                <a:srgbClr val="0070C0"/>
              </a:solidFill>
              <a:latin typeface="Times New Roman" panose="02020603050405020304" pitchFamily="18" charset="0"/>
            </a:endParaRPr>
          </a:p>
          <a:p>
            <a:pPr marL="342900" indent="-228600" algn="l" rtl="0">
              <a:lnSpc>
                <a:spcPct val="200000"/>
              </a:lnSpc>
              <a:spcBef>
                <a:spcPts val="800"/>
              </a:spcBef>
              <a:buSzPts val="1000"/>
              <a:buFont typeface="Arial"/>
              <a:buChar char="•"/>
            </a:pPr>
            <a:r>
              <a:rPr lang="en-US" sz="2000" b="1" dirty="0">
                <a:solidFill>
                  <a:srgbClr val="000000"/>
                </a:solidFill>
                <a:latin typeface="Times New Roman" panose="02020603050405020304" pitchFamily="18" charset="0"/>
              </a:rPr>
              <a:t>We have not deployed the system to an external server yet, so if we perform a performance test in the current situation, the result will be inaccurate.</a:t>
            </a:r>
          </a:p>
          <a:p>
            <a:pPr marL="342900" indent="-228600" algn="l" rtl="0">
              <a:lnSpc>
                <a:spcPct val="200000"/>
              </a:lnSpc>
              <a:spcBef>
                <a:spcPts val="800"/>
              </a:spcBef>
              <a:buSzPts val="1000"/>
              <a:buFont typeface="Arial"/>
              <a:buChar char="•"/>
            </a:pPr>
            <a:endParaRPr lang="en-US" sz="3000" b="1" dirty="0">
              <a:solidFill>
                <a:srgbClr val="FF0000"/>
              </a:solidFill>
              <a:latin typeface="Times New Roman" panose="02020603050405020304" pitchFamily="18" charset="0"/>
            </a:endParaRPr>
          </a:p>
          <a:p>
            <a:pPr marL="342900" marR="0" lvl="0" indent="-228600" algn="l" rtl="0">
              <a:lnSpc>
                <a:spcPct val="200000"/>
              </a:lnSpc>
              <a:spcBef>
                <a:spcPts val="800"/>
              </a:spcBef>
              <a:spcAft>
                <a:spcPts val="0"/>
              </a:spcAft>
              <a:buClr>
                <a:schemeClr val="dk1"/>
              </a:buClr>
              <a:buSzPts val="1000"/>
              <a:buFont typeface="Arial"/>
              <a:buChar char="•"/>
            </a:pPr>
            <a:endParaRPr lang="en-US" sz="2200" b="1" dirty="0">
              <a:solidFill>
                <a:srgbClr val="000000"/>
              </a:solidFill>
              <a:latin typeface="Times New Roman" panose="02020603050405020304" pitchFamily="18" charset="0"/>
              <a:ea typeface="Times New Roman" panose="02020603050405020304" pitchFamily="18" charset="0"/>
              <a:cs typeface="+mj-cs"/>
            </a:endParaRPr>
          </a:p>
          <a:p>
            <a:pPr marL="495300" marR="0" algn="l" rtl="0">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      </a:t>
            </a:r>
            <a:endParaRPr sz="2200" dirty="0"/>
          </a:p>
        </p:txBody>
      </p:sp>
    </p:spTree>
    <p:extLst>
      <p:ext uri="{BB962C8B-B14F-4D97-AF65-F5344CB8AC3E}">
        <p14:creationId xmlns:p14="http://schemas.microsoft.com/office/powerpoint/2010/main" val="2432402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595571"/>
          </a:xfrm>
          <a:prstGeom prst="rect">
            <a:avLst/>
          </a:prstGeom>
          <a:noFill/>
          <a:ln>
            <a:noFill/>
          </a:ln>
        </p:spPr>
        <p:txBody>
          <a:bodyPr spcFirstLastPara="1" wrap="square" lIns="91425" tIns="45700" rIns="91425" bIns="45700" anchor="ctr" anchorCtr="0">
            <a:normAutofit fontScale="90000"/>
          </a:bodyPr>
          <a:lstStyle/>
          <a:p>
            <a:pPr algn="l" rtl="0">
              <a:buClr>
                <a:srgbClr val="FF0000"/>
              </a:buClr>
              <a:buSzPts val="4200"/>
            </a:pPr>
            <a:r>
              <a:rPr lang="en-US" sz="4000" b="1" dirty="0">
                <a:solidFill>
                  <a:srgbClr val="FF0000"/>
                </a:solidFill>
                <a:latin typeface="Times New Roman" panose="02020603050405020304" pitchFamily="18" charset="0"/>
              </a:rPr>
              <a:t>SYSTEM TESTING:</a:t>
            </a: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7512" y="104305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669036" y="978984"/>
            <a:ext cx="11038282" cy="5879016"/>
          </a:xfrm>
          <a:prstGeom prst="rect">
            <a:avLst/>
          </a:prstGeom>
          <a:noFill/>
          <a:ln>
            <a:noFill/>
          </a:ln>
        </p:spPr>
        <p:txBody>
          <a:bodyPr spcFirstLastPara="1" wrap="square" lIns="91425" tIns="45700" rIns="91425" bIns="45700" anchor="t" anchorCtr="0">
            <a:normAutofit/>
          </a:bodyPr>
          <a:lstStyle/>
          <a:p>
            <a:pPr marL="342900" indent="-228600" algn="l" rtl="0">
              <a:lnSpc>
                <a:spcPct val="200000"/>
              </a:lnSpc>
              <a:spcBef>
                <a:spcPts val="800"/>
              </a:spcBef>
              <a:buSzPts val="1000"/>
              <a:buFont typeface="Arial"/>
              <a:buChar char="•"/>
            </a:pPr>
            <a:r>
              <a:rPr lang="en-US" sz="3000" b="1" dirty="0">
                <a:solidFill>
                  <a:srgbClr val="0070C0"/>
                </a:solidFill>
                <a:latin typeface="Times New Roman" panose="02020603050405020304" pitchFamily="18" charset="0"/>
              </a:rPr>
              <a:t>User acceptance testing </a:t>
            </a:r>
            <a:r>
              <a:rPr lang="en-US" sz="2800" b="1" dirty="0">
                <a:solidFill>
                  <a:srgbClr val="0070C0"/>
                </a:solidFill>
                <a:latin typeface="Times New Roman" panose="02020603050405020304" pitchFamily="18" charset="0"/>
              </a:rPr>
              <a:t>Summary</a:t>
            </a:r>
            <a:endParaRPr lang="en-US" sz="3000" b="1" dirty="0">
              <a:solidFill>
                <a:srgbClr val="0070C0"/>
              </a:solidFill>
              <a:latin typeface="Times New Roman" panose="02020603050405020304" pitchFamily="18" charset="0"/>
            </a:endParaRPr>
          </a:p>
          <a:p>
            <a:pPr marL="342900" indent="-228600" algn="l" rtl="0">
              <a:lnSpc>
                <a:spcPct val="200000"/>
              </a:lnSpc>
              <a:spcBef>
                <a:spcPts val="800"/>
              </a:spcBef>
              <a:buSzPts val="1000"/>
              <a:buFont typeface="Arial"/>
              <a:buChar char="•"/>
            </a:pPr>
            <a:endParaRPr lang="en-US" sz="3000" b="1" dirty="0">
              <a:solidFill>
                <a:srgbClr val="FF0000"/>
              </a:solidFill>
              <a:latin typeface="Times New Roman" panose="02020603050405020304" pitchFamily="18" charset="0"/>
            </a:endParaRPr>
          </a:p>
          <a:p>
            <a:pPr marL="342900" indent="-228600" algn="l" rtl="0">
              <a:lnSpc>
                <a:spcPct val="200000"/>
              </a:lnSpc>
              <a:spcBef>
                <a:spcPts val="800"/>
              </a:spcBef>
              <a:buSzPts val="1000"/>
              <a:buFont typeface="Arial"/>
              <a:buChar char="•"/>
            </a:pPr>
            <a:endParaRPr lang="en-US" sz="3000" b="1" dirty="0">
              <a:solidFill>
                <a:srgbClr val="FF0000"/>
              </a:solidFill>
              <a:latin typeface="Times New Roman" panose="02020603050405020304" pitchFamily="18" charset="0"/>
            </a:endParaRPr>
          </a:p>
          <a:p>
            <a:pPr marL="342900" marR="0" lvl="0" indent="-228600" algn="l" rtl="0">
              <a:lnSpc>
                <a:spcPct val="200000"/>
              </a:lnSpc>
              <a:spcBef>
                <a:spcPts val="800"/>
              </a:spcBef>
              <a:spcAft>
                <a:spcPts val="0"/>
              </a:spcAft>
              <a:buClr>
                <a:schemeClr val="dk1"/>
              </a:buClr>
              <a:buSzPts val="1000"/>
              <a:buFont typeface="Arial"/>
              <a:buChar char="•"/>
            </a:pPr>
            <a:endParaRPr lang="en-US" sz="2200" b="1" dirty="0">
              <a:solidFill>
                <a:srgbClr val="000000"/>
              </a:solidFill>
              <a:latin typeface="Times New Roman" panose="02020603050405020304" pitchFamily="18" charset="0"/>
              <a:ea typeface="Times New Roman" panose="02020603050405020304" pitchFamily="18" charset="0"/>
              <a:cs typeface="+mj-cs"/>
            </a:endParaRPr>
          </a:p>
          <a:p>
            <a:pPr marL="495300" marR="0" algn="l" rtl="0">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      </a:t>
            </a:r>
            <a:endParaRPr sz="2200" dirty="0"/>
          </a:p>
        </p:txBody>
      </p:sp>
      <p:pic>
        <p:nvPicPr>
          <p:cNvPr id="4" name="صورة 3">
            <a:extLst>
              <a:ext uri="{FF2B5EF4-FFF2-40B4-BE49-F238E27FC236}">
                <a16:creationId xmlns:a16="http://schemas.microsoft.com/office/drawing/2014/main" id="{2040EB21-4FF4-40A9-8551-416A1BADEC6D}"/>
              </a:ext>
            </a:extLst>
          </p:cNvPr>
          <p:cNvPicPr>
            <a:picLocks noChangeAspect="1"/>
          </p:cNvPicPr>
          <p:nvPr/>
        </p:nvPicPr>
        <p:blipFill rotWithShape="1">
          <a:blip r:embed="rId3"/>
          <a:srcRect l="14616" t="15082" r="14657" b="19160"/>
          <a:stretch/>
        </p:blipFill>
        <p:spPr>
          <a:xfrm>
            <a:off x="838200" y="2040325"/>
            <a:ext cx="10034665" cy="4707947"/>
          </a:xfrm>
          <a:prstGeom prst="rect">
            <a:avLst/>
          </a:prstGeom>
        </p:spPr>
      </p:pic>
    </p:spTree>
    <p:extLst>
      <p:ext uri="{BB962C8B-B14F-4D97-AF65-F5344CB8AC3E}">
        <p14:creationId xmlns:p14="http://schemas.microsoft.com/office/powerpoint/2010/main" val="2117791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200"/>
              <a:buFont typeface="Arial"/>
              <a:buNone/>
            </a:pPr>
            <a:r>
              <a:rPr lang="en-US" sz="4200" b="1">
                <a:solidFill>
                  <a:srgbClr val="FF0000"/>
                </a:solidFill>
                <a:latin typeface="Arial"/>
                <a:ea typeface="Arial"/>
                <a:cs typeface="Arial"/>
                <a:sym typeface="Arial"/>
              </a:rPr>
              <a:t>Project Scope: </a:t>
            </a:r>
            <a:br>
              <a:rPr lang="en-US" sz="4200" b="1">
                <a:solidFill>
                  <a:srgbClr val="FF0000"/>
                </a:solidFill>
                <a:latin typeface="Arial"/>
                <a:ea typeface="Arial"/>
                <a:cs typeface="Arial"/>
                <a:sym typeface="Arial"/>
              </a:rPr>
            </a:br>
            <a:endParaRPr sz="4200">
              <a:solidFill>
                <a:srgbClr val="FF0000"/>
              </a:solidFill>
            </a:endParaRPr>
          </a:p>
        </p:txBody>
      </p:sp>
      <p:sp>
        <p:nvSpPr>
          <p:cNvPr id="120" name="Google Shape;120;p4"/>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4"/>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200"/>
              <a:buChar char="•"/>
            </a:pPr>
            <a:r>
              <a:rPr lang="en-US" sz="2200" b="1" dirty="0">
                <a:latin typeface="Calibri"/>
                <a:ea typeface="Calibri"/>
                <a:cs typeface="Calibri"/>
                <a:sym typeface="Calibri"/>
              </a:rPr>
              <a:t>Artificial Intelligence, Natural Language Processing, Data Science, Sof</a:t>
            </a:r>
            <a:r>
              <a:rPr lang="en-US" sz="2200" b="1" dirty="0"/>
              <a:t>tware Engineering</a:t>
            </a:r>
            <a:r>
              <a:rPr lang="en-US" sz="2200" b="1" dirty="0">
                <a:latin typeface="Calibri"/>
                <a:ea typeface="Calibri"/>
                <a:cs typeface="Calibri"/>
                <a:sym typeface="Calibri"/>
              </a:rPr>
              <a:t>.</a:t>
            </a:r>
            <a:endParaRPr dirty="0"/>
          </a:p>
          <a:p>
            <a:pPr marL="228600" lvl="0" indent="-88900" algn="l" rtl="0">
              <a:lnSpc>
                <a:spcPct val="90000"/>
              </a:lnSpc>
              <a:spcBef>
                <a:spcPts val="1000"/>
              </a:spcBef>
              <a:spcAft>
                <a:spcPts val="0"/>
              </a:spcAft>
              <a:buClr>
                <a:schemeClr val="dk1"/>
              </a:buClr>
              <a:buSzPts val="2200"/>
              <a:buNone/>
            </a:pPr>
            <a:endParaRPr sz="2200" b="1" dirty="0">
              <a:latin typeface="Calibri"/>
              <a:ea typeface="Calibri"/>
              <a:cs typeface="Calibri"/>
              <a:sym typeface="Calibri"/>
            </a:endParaRPr>
          </a:p>
          <a:p>
            <a:pPr marL="228600" lvl="0" indent="-228600" algn="l" rtl="0">
              <a:lnSpc>
                <a:spcPct val="90000"/>
              </a:lnSpc>
              <a:spcBef>
                <a:spcPts val="1000"/>
              </a:spcBef>
              <a:spcAft>
                <a:spcPts val="0"/>
              </a:spcAft>
              <a:buClr>
                <a:schemeClr val="dk1"/>
              </a:buClr>
              <a:buSzPts val="2200"/>
              <a:buChar char="•"/>
            </a:pPr>
            <a:r>
              <a:rPr lang="en-US" sz="2200" b="1" dirty="0">
                <a:solidFill>
                  <a:schemeClr val="tx1"/>
                </a:solidFill>
                <a:latin typeface="Calibri"/>
                <a:ea typeface="Calibri"/>
                <a:cs typeface="Calibri"/>
                <a:sym typeface="Calibri"/>
              </a:rPr>
              <a:t>Applying pre-trained model to analyze the data on the Twitter platform.</a:t>
            </a:r>
            <a:endParaRPr sz="2200"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l" rtl="0">
              <a:buClr>
                <a:srgbClr val="FF0000"/>
              </a:buClr>
              <a:buSzPts val="4200"/>
            </a:pPr>
            <a:r>
              <a:rPr lang="en-US" sz="4000" b="1" dirty="0">
                <a:solidFill>
                  <a:srgbClr val="FF0000"/>
                </a:solidFill>
                <a:latin typeface="Times New Roman" panose="02020603050405020304" pitchFamily="18" charset="0"/>
              </a:rPr>
              <a:t>SYSTEM TESTING:</a:t>
            </a: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669036" y="1475632"/>
            <a:ext cx="11038282" cy="5382368"/>
          </a:xfrm>
          <a:prstGeom prst="rect">
            <a:avLst/>
          </a:prstGeom>
          <a:noFill/>
          <a:ln>
            <a:noFill/>
          </a:ln>
        </p:spPr>
        <p:txBody>
          <a:bodyPr spcFirstLastPara="1" wrap="square" lIns="91425" tIns="45700" rIns="91425" bIns="45700" anchor="t" anchorCtr="0">
            <a:normAutofit/>
          </a:bodyPr>
          <a:lstStyle/>
          <a:p>
            <a:pPr marL="342900" indent="-228600" algn="l" rtl="0">
              <a:lnSpc>
                <a:spcPct val="200000"/>
              </a:lnSpc>
              <a:spcBef>
                <a:spcPts val="800"/>
              </a:spcBef>
              <a:buSzPts val="1000"/>
              <a:buFont typeface="Arial"/>
              <a:buChar char="•"/>
            </a:pPr>
            <a:r>
              <a:rPr lang="en-US" sz="3000" b="1" dirty="0">
                <a:solidFill>
                  <a:srgbClr val="0070C0"/>
                </a:solidFill>
                <a:latin typeface="Times New Roman" panose="02020603050405020304" pitchFamily="18" charset="0"/>
              </a:rPr>
              <a:t>Test Cases </a:t>
            </a:r>
            <a:r>
              <a:rPr lang="en-US" sz="2800" b="1" dirty="0">
                <a:solidFill>
                  <a:srgbClr val="0070C0"/>
                </a:solidFill>
                <a:latin typeface="Times New Roman" panose="02020603050405020304" pitchFamily="18" charset="0"/>
              </a:rPr>
              <a:t>Summary</a:t>
            </a:r>
            <a:endParaRPr lang="en-US" sz="3000" b="1" dirty="0">
              <a:solidFill>
                <a:srgbClr val="0070C0"/>
              </a:solidFill>
              <a:latin typeface="Times New Roman" panose="02020603050405020304" pitchFamily="18" charset="0"/>
            </a:endParaRPr>
          </a:p>
          <a:p>
            <a:pPr marL="342900" indent="-228600" algn="l" rtl="0">
              <a:lnSpc>
                <a:spcPct val="200000"/>
              </a:lnSpc>
              <a:spcBef>
                <a:spcPts val="800"/>
              </a:spcBef>
              <a:buSzPts val="1000"/>
              <a:buFont typeface="Arial"/>
              <a:buChar char="•"/>
            </a:pPr>
            <a:endParaRPr lang="en-US" sz="3000" b="1" dirty="0">
              <a:solidFill>
                <a:srgbClr val="FF0000"/>
              </a:solidFill>
              <a:latin typeface="Times New Roman" panose="02020603050405020304" pitchFamily="18" charset="0"/>
            </a:endParaRPr>
          </a:p>
          <a:p>
            <a:pPr marL="342900" marR="0" lvl="0" indent="-228600" algn="l" rtl="0">
              <a:lnSpc>
                <a:spcPct val="200000"/>
              </a:lnSpc>
              <a:spcBef>
                <a:spcPts val="800"/>
              </a:spcBef>
              <a:spcAft>
                <a:spcPts val="0"/>
              </a:spcAft>
              <a:buClr>
                <a:schemeClr val="dk1"/>
              </a:buClr>
              <a:buSzPts val="1000"/>
              <a:buFont typeface="Arial"/>
              <a:buChar char="•"/>
            </a:pPr>
            <a:endParaRPr lang="en-US" sz="2200" b="1" dirty="0">
              <a:solidFill>
                <a:srgbClr val="000000"/>
              </a:solidFill>
              <a:latin typeface="Times New Roman" panose="02020603050405020304" pitchFamily="18" charset="0"/>
              <a:ea typeface="Times New Roman" panose="02020603050405020304" pitchFamily="18" charset="0"/>
              <a:cs typeface="+mj-cs"/>
            </a:endParaRPr>
          </a:p>
          <a:p>
            <a:pPr marL="495300" marR="0" algn="l" rtl="0">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      </a:t>
            </a:r>
            <a:endParaRPr sz="2200" dirty="0"/>
          </a:p>
        </p:txBody>
      </p:sp>
      <p:pic>
        <p:nvPicPr>
          <p:cNvPr id="3" name="صورة 2">
            <a:extLst>
              <a:ext uri="{FF2B5EF4-FFF2-40B4-BE49-F238E27FC236}">
                <a16:creationId xmlns:a16="http://schemas.microsoft.com/office/drawing/2014/main" id="{72B7E272-3CB1-4B80-A8E0-0D1489A4D4C9}"/>
              </a:ext>
            </a:extLst>
          </p:cNvPr>
          <p:cNvPicPr>
            <a:picLocks noChangeAspect="1"/>
          </p:cNvPicPr>
          <p:nvPr/>
        </p:nvPicPr>
        <p:blipFill rotWithShape="1">
          <a:blip r:embed="rId3"/>
          <a:srcRect l="17084" t="29977" r="14163" b="35445"/>
          <a:stretch/>
        </p:blipFill>
        <p:spPr>
          <a:xfrm>
            <a:off x="0" y="2808845"/>
            <a:ext cx="12096875" cy="3435685"/>
          </a:xfrm>
          <a:prstGeom prst="rect">
            <a:avLst/>
          </a:prstGeom>
        </p:spPr>
      </p:pic>
    </p:spTree>
    <p:extLst>
      <p:ext uri="{BB962C8B-B14F-4D97-AF65-F5344CB8AC3E}">
        <p14:creationId xmlns:p14="http://schemas.microsoft.com/office/powerpoint/2010/main" val="3419177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l" rtl="0">
              <a:buClr>
                <a:srgbClr val="FF0000"/>
              </a:buClr>
              <a:buSzPts val="4200"/>
            </a:pPr>
            <a:r>
              <a:rPr lang="en-US" sz="4400" b="1" dirty="0">
                <a:solidFill>
                  <a:srgbClr val="FF0000"/>
                </a:solidFill>
                <a:latin typeface="Times New Roman" panose="02020603050405020304" pitchFamily="18" charset="0"/>
              </a:rPr>
              <a:t>SYSTEM DEMONSTRATION :</a:t>
            </a: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838200" y="1929384"/>
            <a:ext cx="10515600" cy="4472051"/>
          </a:xfrm>
          <a:prstGeom prst="rect">
            <a:avLst/>
          </a:prstGeom>
          <a:noFill/>
          <a:ln>
            <a:noFill/>
          </a:ln>
        </p:spPr>
        <p:txBody>
          <a:bodyPr spcFirstLastPara="1" wrap="square" lIns="91425" tIns="45700" rIns="91425" bIns="45700" anchor="t" anchorCtr="0">
            <a:normAutofit/>
          </a:bodyPr>
          <a:lstStyle/>
          <a:p>
            <a:pPr marL="342900" marR="0" lvl="0" indent="-228600" algn="l" rtl="0">
              <a:lnSpc>
                <a:spcPct val="200000"/>
              </a:lnSpc>
              <a:spcBef>
                <a:spcPts val="800"/>
              </a:spcBef>
              <a:spcAft>
                <a:spcPts val="0"/>
              </a:spcAft>
              <a:buClr>
                <a:schemeClr val="dk1"/>
              </a:buClr>
              <a:buSzPts val="1000"/>
              <a:buFont typeface="Arial"/>
              <a:buChar char="•"/>
            </a:pPr>
            <a:r>
              <a:rPr lang="en-US" sz="2800" b="1" spc="20" dirty="0">
                <a:solidFill>
                  <a:srgbClr val="000000"/>
                </a:solidFill>
                <a:effectLst/>
                <a:latin typeface="Times New Roman" panose="02020603050405020304" pitchFamily="18" charset="0"/>
                <a:ea typeface="Times New Roman" panose="02020603050405020304" pitchFamily="18" charset="0"/>
              </a:rPr>
              <a:t>System Screen Flow</a:t>
            </a:r>
          </a:p>
          <a:p>
            <a:pPr marL="342900" marR="0" lvl="0" indent="-228600" algn="l" rtl="0">
              <a:lnSpc>
                <a:spcPct val="200000"/>
              </a:lnSpc>
              <a:spcBef>
                <a:spcPts val="800"/>
              </a:spcBef>
              <a:spcAft>
                <a:spcPts val="0"/>
              </a:spcAft>
              <a:buClr>
                <a:schemeClr val="dk1"/>
              </a:buClr>
              <a:buSzPts val="1000"/>
              <a:buFont typeface="Arial"/>
              <a:buChar char="•"/>
            </a:pPr>
            <a:r>
              <a:rPr lang="en-US" sz="2800" b="1" spc="20" dirty="0">
                <a:solidFill>
                  <a:srgbClr val="000000"/>
                </a:solidFill>
                <a:effectLst/>
                <a:latin typeface="Times New Roman" panose="02020603050405020304" pitchFamily="18" charset="0"/>
                <a:ea typeface="Times New Roman" panose="02020603050405020304" pitchFamily="18" charset="0"/>
              </a:rPr>
              <a:t>System Screens snapshots</a:t>
            </a:r>
          </a:p>
        </p:txBody>
      </p:sp>
    </p:spTree>
    <p:extLst>
      <p:ext uri="{BB962C8B-B14F-4D97-AF65-F5344CB8AC3E}">
        <p14:creationId xmlns:p14="http://schemas.microsoft.com/office/powerpoint/2010/main" val="3005128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l" rtl="0">
              <a:buClr>
                <a:srgbClr val="FF0000"/>
              </a:buClr>
              <a:buSzPts val="4200"/>
            </a:pPr>
            <a:r>
              <a:rPr lang="en-US" sz="4000" b="1" dirty="0">
                <a:solidFill>
                  <a:srgbClr val="FF0000"/>
                </a:solidFill>
                <a:latin typeface="Times New Roman" panose="02020603050405020304" pitchFamily="18" charset="0"/>
              </a:rPr>
              <a:t>SYSTEM DEMONSTRATION :</a:t>
            </a: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669036" y="1475632"/>
            <a:ext cx="11038282" cy="5382368"/>
          </a:xfrm>
          <a:prstGeom prst="rect">
            <a:avLst/>
          </a:prstGeom>
          <a:noFill/>
          <a:ln>
            <a:noFill/>
          </a:ln>
        </p:spPr>
        <p:txBody>
          <a:bodyPr spcFirstLastPara="1" wrap="square" lIns="91425" tIns="45700" rIns="91425" bIns="45700" anchor="t" anchorCtr="0">
            <a:normAutofit/>
          </a:bodyPr>
          <a:lstStyle/>
          <a:p>
            <a:pPr marL="342900" marR="0" lvl="0" indent="-228600" algn="l" rtl="0">
              <a:lnSpc>
                <a:spcPct val="200000"/>
              </a:lnSpc>
              <a:spcBef>
                <a:spcPts val="800"/>
              </a:spcBef>
              <a:spcAft>
                <a:spcPts val="0"/>
              </a:spcAft>
              <a:buClr>
                <a:schemeClr val="dk1"/>
              </a:buClr>
              <a:buSzPts val="1000"/>
              <a:buFont typeface="Arial"/>
              <a:buChar char="•"/>
            </a:pPr>
            <a:r>
              <a:rPr lang="en-US" sz="3200" b="1" spc="20" dirty="0">
                <a:solidFill>
                  <a:srgbClr val="000000"/>
                </a:solidFill>
                <a:effectLst/>
                <a:latin typeface="Times New Roman" panose="02020603050405020304" pitchFamily="18" charset="0"/>
                <a:ea typeface="Times New Roman" panose="02020603050405020304" pitchFamily="18" charset="0"/>
              </a:rPr>
              <a:t>System Screen Flow</a:t>
            </a:r>
          </a:p>
          <a:p>
            <a:pPr marL="342900" indent="-228600" algn="l" rtl="0">
              <a:lnSpc>
                <a:spcPct val="200000"/>
              </a:lnSpc>
              <a:spcBef>
                <a:spcPts val="800"/>
              </a:spcBef>
              <a:buSzPts val="1000"/>
              <a:buFont typeface="Arial"/>
              <a:buChar char="•"/>
            </a:pPr>
            <a:endParaRPr lang="en-US" sz="3000" b="1" dirty="0">
              <a:solidFill>
                <a:srgbClr val="FF0000"/>
              </a:solidFill>
              <a:latin typeface="Times New Roman" panose="02020603050405020304" pitchFamily="18" charset="0"/>
            </a:endParaRPr>
          </a:p>
          <a:p>
            <a:pPr marL="342900" marR="0" lvl="0" indent="-228600" algn="l" rtl="0">
              <a:lnSpc>
                <a:spcPct val="200000"/>
              </a:lnSpc>
              <a:spcBef>
                <a:spcPts val="800"/>
              </a:spcBef>
              <a:spcAft>
                <a:spcPts val="0"/>
              </a:spcAft>
              <a:buClr>
                <a:schemeClr val="dk1"/>
              </a:buClr>
              <a:buSzPts val="1000"/>
              <a:buFont typeface="Arial"/>
              <a:buChar char="•"/>
            </a:pPr>
            <a:endParaRPr lang="en-US" sz="2200" b="1" dirty="0">
              <a:solidFill>
                <a:srgbClr val="000000"/>
              </a:solidFill>
              <a:latin typeface="Times New Roman" panose="02020603050405020304" pitchFamily="18" charset="0"/>
              <a:ea typeface="Times New Roman" panose="02020603050405020304" pitchFamily="18" charset="0"/>
              <a:cs typeface="+mj-cs"/>
            </a:endParaRPr>
          </a:p>
          <a:p>
            <a:pPr marL="495300" marR="0" algn="l" rtl="0">
              <a:lnSpc>
                <a:spcPct val="150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rPr>
              <a:t>      </a:t>
            </a:r>
            <a:endParaRPr sz="2200" dirty="0"/>
          </a:p>
        </p:txBody>
      </p:sp>
      <p:pic>
        <p:nvPicPr>
          <p:cNvPr id="3" name="صورة 2">
            <a:extLst>
              <a:ext uri="{FF2B5EF4-FFF2-40B4-BE49-F238E27FC236}">
                <a16:creationId xmlns:a16="http://schemas.microsoft.com/office/drawing/2014/main" id="{798440D4-8F16-47F9-8BC6-E2772A3D17BF}"/>
              </a:ext>
            </a:extLst>
          </p:cNvPr>
          <p:cNvPicPr>
            <a:picLocks noChangeAspect="1"/>
          </p:cNvPicPr>
          <p:nvPr/>
        </p:nvPicPr>
        <p:blipFill rotWithShape="1">
          <a:blip r:embed="rId3"/>
          <a:srcRect r="772"/>
          <a:stretch/>
        </p:blipFill>
        <p:spPr>
          <a:xfrm>
            <a:off x="0" y="0"/>
            <a:ext cx="12082071" cy="6777505"/>
          </a:xfrm>
          <a:prstGeom prst="rect">
            <a:avLst/>
          </a:prstGeom>
        </p:spPr>
      </p:pic>
      <mc:AlternateContent xmlns:mc="http://schemas.openxmlformats.org/markup-compatibility/2006" xmlns:pslz="http://schemas.microsoft.com/office/powerpoint/2016/slidezoom">
        <mc:Choice Requires="pslz">
          <p:graphicFrame>
            <p:nvGraphicFramePr>
              <p:cNvPr id="4" name="صورة الشريحة 3">
                <a:extLst>
                  <a:ext uri="{FF2B5EF4-FFF2-40B4-BE49-F238E27FC236}">
                    <a16:creationId xmlns:a16="http://schemas.microsoft.com/office/drawing/2014/main" id="{F2E10C4A-0D5E-4ECD-8550-BB291D5818BF}"/>
                  </a:ext>
                </a:extLst>
              </p:cNvPr>
              <p:cNvGraphicFramePr>
                <a:graphicFrameLocks noChangeAspect="1"/>
              </p:cNvGraphicFramePr>
              <p:nvPr>
                <p:extLst>
                  <p:ext uri="{D42A27DB-BD31-4B8C-83A1-F6EECF244321}">
                    <p14:modId xmlns:p14="http://schemas.microsoft.com/office/powerpoint/2010/main" val="722923114"/>
                  </p:ext>
                </p:extLst>
              </p:nvPr>
            </p:nvGraphicFramePr>
            <p:xfrm>
              <a:off x="8505152" y="5792179"/>
              <a:ext cx="224121" cy="126068"/>
            </p:xfrm>
            <a:graphic>
              <a:graphicData uri="http://schemas.microsoft.com/office/powerpoint/2016/slidezoom">
                <pslz:sldZm>
                  <pslz:sldZmObj sldId="328" cId="1205107193">
                    <pslz:zmPr id="{2518BC0E-0BC6-49AC-834A-641BE75F9C4C}" returnToParent="0" transitionDur="1000">
                      <p166:blipFill xmlns:p166="http://schemas.microsoft.com/office/powerpoint/2016/6/main">
                        <a:blip r:embed="rId4"/>
                        <a:stretch>
                          <a:fillRect/>
                        </a:stretch>
                      </p166:blipFill>
                      <p166:spPr xmlns:p166="http://schemas.microsoft.com/office/powerpoint/2016/6/main">
                        <a:xfrm>
                          <a:off x="0" y="0"/>
                          <a:ext cx="224121" cy="126068"/>
                        </a:xfrm>
                        <a:prstGeom prst="rect">
                          <a:avLst/>
                        </a:prstGeom>
                        <a:ln w="3175">
                          <a:solidFill>
                            <a:prstClr val="ltGray"/>
                          </a:solidFill>
                        </a:ln>
                      </p166:spPr>
                    </pslz:zmPr>
                  </pslz:sldZmObj>
                </pslz:sldZm>
              </a:graphicData>
            </a:graphic>
          </p:graphicFrame>
        </mc:Choice>
        <mc:Fallback xmlns="">
          <p:pic>
            <p:nvPicPr>
              <p:cNvPr id="4" name="صورة الشريحة 3">
                <a:hlinkClick r:id="rId5" action="ppaction://hlinksldjump"/>
                <a:extLst>
                  <a:ext uri="{FF2B5EF4-FFF2-40B4-BE49-F238E27FC236}">
                    <a16:creationId xmlns:a16="http://schemas.microsoft.com/office/drawing/2014/main" id="{F2E10C4A-0D5E-4ECD-8550-BB291D5818BF}"/>
                  </a:ext>
                </a:extLst>
              </p:cNvPr>
              <p:cNvPicPr>
                <a:picLocks noGrp="1" noRot="1" noChangeAspect="1" noMove="1" noResize="1" noEditPoints="1" noAdjustHandles="1" noChangeArrowheads="1" noChangeShapeType="1"/>
              </p:cNvPicPr>
              <p:nvPr/>
            </p:nvPicPr>
            <p:blipFill>
              <a:blip r:embed="rId6"/>
              <a:stretch>
                <a:fillRect/>
              </a:stretch>
            </p:blipFill>
            <p:spPr>
              <a:xfrm>
                <a:off x="8505152" y="5792179"/>
                <a:ext cx="224121" cy="126068"/>
              </a:xfrm>
              <a:prstGeom prst="rect">
                <a:avLst/>
              </a:prstGeom>
              <a:ln w="3175">
                <a:solidFill>
                  <a:prstClr val="ltGray"/>
                </a:solidFill>
              </a:ln>
            </p:spPr>
          </p:pic>
        </mc:Fallback>
      </mc:AlternateContent>
    </p:spTree>
    <p:extLst>
      <p:ext uri="{BB962C8B-B14F-4D97-AF65-F5344CB8AC3E}">
        <p14:creationId xmlns:p14="http://schemas.microsoft.com/office/powerpoint/2010/main" val="3344920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966C637-AAE0-4B02-AEBC-4F0A7270448E}"/>
              </a:ext>
            </a:extLst>
          </p:cNvPr>
          <p:cNvSpPr>
            <a:spLocks noGrp="1"/>
          </p:cNvSpPr>
          <p:nvPr>
            <p:ph type="ctrTitle"/>
          </p:nvPr>
        </p:nvSpPr>
        <p:spPr/>
        <p:txBody>
          <a:bodyPr/>
          <a:lstStyle/>
          <a:p>
            <a:r>
              <a:rPr lang="en-US" dirty="0"/>
              <a:t>Index page</a:t>
            </a:r>
            <a:endParaRPr lang="ar-SA" dirty="0"/>
          </a:p>
        </p:txBody>
      </p:sp>
      <p:sp>
        <p:nvSpPr>
          <p:cNvPr id="3" name="عنوان فرعي 2">
            <a:extLst>
              <a:ext uri="{FF2B5EF4-FFF2-40B4-BE49-F238E27FC236}">
                <a16:creationId xmlns:a16="http://schemas.microsoft.com/office/drawing/2014/main" id="{E2D794DB-9A6B-4C62-831D-CC1CBFA8F10A}"/>
              </a:ext>
            </a:extLst>
          </p:cNvPr>
          <p:cNvSpPr>
            <a:spLocks noGrp="1"/>
          </p:cNvSpPr>
          <p:nvPr>
            <p:ph type="subTitle" idx="1"/>
          </p:nvPr>
        </p:nvSpPr>
        <p:spPr/>
        <p:txBody>
          <a:bodyPr/>
          <a:lstStyle/>
          <a:p>
            <a:endParaRPr lang="ar-SA"/>
          </a:p>
        </p:txBody>
      </p:sp>
      <p:pic>
        <p:nvPicPr>
          <p:cNvPr id="4" name="صورة 3">
            <a:extLst>
              <a:ext uri="{FF2B5EF4-FFF2-40B4-BE49-F238E27FC236}">
                <a16:creationId xmlns:a16="http://schemas.microsoft.com/office/drawing/2014/main" id="{57099CB8-B939-4E45-8204-65311EA94065}"/>
              </a:ext>
            </a:extLst>
          </p:cNvPr>
          <p:cNvPicPr/>
          <p:nvPr/>
        </p:nvPicPr>
        <p:blipFill rotWithShape="1">
          <a:blip r:embed="rId2">
            <a:extLst>
              <a:ext uri="{28A0092B-C50C-407E-A947-70E740481C1C}">
                <a14:useLocalDpi xmlns:a14="http://schemas.microsoft.com/office/drawing/2010/main" val="0"/>
              </a:ext>
            </a:extLst>
          </a:blip>
          <a:srcRect l="5305" t="5275" r="4834" b="7783"/>
          <a:stretch/>
        </p:blipFill>
        <p:spPr bwMode="auto">
          <a:xfrm>
            <a:off x="0" y="-368968"/>
            <a:ext cx="12192000" cy="8454189"/>
          </a:xfrm>
          <a:prstGeom prst="rect">
            <a:avLst/>
          </a:prstGeom>
          <a:noFill/>
          <a:ln>
            <a:noFill/>
          </a:ln>
        </p:spPr>
      </p:pic>
    </p:spTree>
    <p:extLst>
      <p:ext uri="{BB962C8B-B14F-4D97-AF65-F5344CB8AC3E}">
        <p14:creationId xmlns:p14="http://schemas.microsoft.com/office/powerpoint/2010/main" val="3146054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966C637-AAE0-4B02-AEBC-4F0A7270448E}"/>
              </a:ext>
            </a:extLst>
          </p:cNvPr>
          <p:cNvSpPr>
            <a:spLocks noGrp="1"/>
          </p:cNvSpPr>
          <p:nvPr>
            <p:ph type="ctrTitle"/>
          </p:nvPr>
        </p:nvSpPr>
        <p:spPr/>
        <p:txBody>
          <a:bodyPr/>
          <a:lstStyle/>
          <a:p>
            <a:r>
              <a:rPr lang="en-US" dirty="0"/>
              <a:t>User page</a:t>
            </a:r>
            <a:endParaRPr lang="ar-SA" dirty="0"/>
          </a:p>
        </p:txBody>
      </p:sp>
      <p:sp>
        <p:nvSpPr>
          <p:cNvPr id="3" name="عنوان فرعي 2">
            <a:extLst>
              <a:ext uri="{FF2B5EF4-FFF2-40B4-BE49-F238E27FC236}">
                <a16:creationId xmlns:a16="http://schemas.microsoft.com/office/drawing/2014/main" id="{E2D794DB-9A6B-4C62-831D-CC1CBFA8F10A}"/>
              </a:ext>
            </a:extLst>
          </p:cNvPr>
          <p:cNvSpPr>
            <a:spLocks noGrp="1"/>
          </p:cNvSpPr>
          <p:nvPr>
            <p:ph type="subTitle" idx="1"/>
          </p:nvPr>
        </p:nvSpPr>
        <p:spPr/>
        <p:txBody>
          <a:bodyPr/>
          <a:lstStyle/>
          <a:p>
            <a:endParaRPr lang="ar-SA"/>
          </a:p>
        </p:txBody>
      </p:sp>
      <p:pic>
        <p:nvPicPr>
          <p:cNvPr id="4" name="صورة 3">
            <a:extLst>
              <a:ext uri="{FF2B5EF4-FFF2-40B4-BE49-F238E27FC236}">
                <a16:creationId xmlns:a16="http://schemas.microsoft.com/office/drawing/2014/main" id="{78DD4194-FEEA-438D-862A-FF2D5C4323B2}"/>
              </a:ext>
            </a:extLst>
          </p:cNvPr>
          <p:cNvPicPr/>
          <p:nvPr/>
        </p:nvPicPr>
        <p:blipFill rotWithShape="1">
          <a:blip r:embed="rId2" cstate="print">
            <a:extLst>
              <a:ext uri="{28A0092B-C50C-407E-A947-70E740481C1C}">
                <a14:useLocalDpi xmlns:a14="http://schemas.microsoft.com/office/drawing/2010/main" val="0"/>
              </a:ext>
            </a:extLst>
          </a:blip>
          <a:srcRect l="1553" r="16358" b="28545"/>
          <a:stretch/>
        </p:blipFill>
        <p:spPr bwMode="auto">
          <a:xfrm>
            <a:off x="19050" y="11480"/>
            <a:ext cx="12172950" cy="702754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8611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l" rtl="0">
              <a:buClr>
                <a:srgbClr val="FF0000"/>
              </a:buClr>
              <a:buSzPts val="4200"/>
            </a:pPr>
            <a:r>
              <a:rPr lang="en-US" sz="4400" b="1" dirty="0">
                <a:solidFill>
                  <a:srgbClr val="FF0000"/>
                </a:solidFill>
                <a:latin typeface="Times New Roman" panose="02020603050405020304" pitchFamily="18" charset="0"/>
              </a:rPr>
              <a:t>Conclusion :</a:t>
            </a: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838200" y="1929384"/>
            <a:ext cx="10515600" cy="4472051"/>
          </a:xfrm>
          <a:prstGeom prst="rect">
            <a:avLst/>
          </a:prstGeom>
          <a:noFill/>
          <a:ln>
            <a:noFill/>
          </a:ln>
        </p:spPr>
        <p:txBody>
          <a:bodyPr spcFirstLastPara="1" wrap="square" lIns="91425" tIns="45700" rIns="91425" bIns="45700" anchor="t" anchorCtr="0">
            <a:normAutofit/>
          </a:bodyPr>
          <a:lstStyle/>
          <a:p>
            <a:pPr marL="342900" marR="0" lvl="0" indent="-228600" algn="l" rtl="0">
              <a:lnSpc>
                <a:spcPct val="200000"/>
              </a:lnSpc>
              <a:spcBef>
                <a:spcPts val="800"/>
              </a:spcBef>
              <a:spcAft>
                <a:spcPts val="0"/>
              </a:spcAft>
              <a:buClr>
                <a:schemeClr val="dk1"/>
              </a:buClr>
              <a:buSzPts val="1000"/>
              <a:buFont typeface="Arial"/>
              <a:buChar char="•"/>
            </a:pPr>
            <a:r>
              <a:rPr lang="en-US" sz="2800" b="1" dirty="0">
                <a:latin typeface="Times New Roman" panose="02020603050405020304" pitchFamily="18" charset="0"/>
              </a:rPr>
              <a:t>Summary</a:t>
            </a:r>
          </a:p>
          <a:p>
            <a:pPr marL="342900" indent="-228600" algn="l" rtl="0">
              <a:lnSpc>
                <a:spcPct val="200000"/>
              </a:lnSpc>
              <a:spcBef>
                <a:spcPts val="800"/>
              </a:spcBef>
              <a:buSzPts val="1000"/>
              <a:buFont typeface="Arial"/>
              <a:buChar char="•"/>
            </a:pPr>
            <a:r>
              <a:rPr lang="en-US" sz="2800" b="1" dirty="0">
                <a:latin typeface="Times New Roman" panose="02020603050405020304" pitchFamily="18" charset="0"/>
              </a:rPr>
              <a:t>Impact of the project on society</a:t>
            </a:r>
          </a:p>
          <a:p>
            <a:pPr marL="342900" indent="-228600" algn="l" rtl="0">
              <a:lnSpc>
                <a:spcPct val="200000"/>
              </a:lnSpc>
              <a:spcBef>
                <a:spcPts val="800"/>
              </a:spcBef>
              <a:buSzPts val="1000"/>
              <a:buFont typeface="Arial"/>
              <a:buChar char="•"/>
            </a:pPr>
            <a:r>
              <a:rPr lang="en-US" sz="2800" b="1" dirty="0">
                <a:latin typeface="Times New Roman" panose="02020603050405020304" pitchFamily="18" charset="0"/>
              </a:rPr>
              <a:t>Limitations and Future Work</a:t>
            </a:r>
          </a:p>
          <a:p>
            <a:pPr marL="342900" indent="-228600" algn="l" rtl="0">
              <a:lnSpc>
                <a:spcPct val="200000"/>
              </a:lnSpc>
              <a:spcBef>
                <a:spcPts val="800"/>
              </a:spcBef>
              <a:buSzPts val="1000"/>
              <a:buFont typeface="Arial"/>
              <a:buChar char="•"/>
            </a:pPr>
            <a:r>
              <a:rPr lang="en-US" sz="2800" b="1" dirty="0">
                <a:latin typeface="Times New Roman" panose="02020603050405020304" pitchFamily="18" charset="0"/>
              </a:rPr>
              <a:t>Lessons Learned</a:t>
            </a:r>
          </a:p>
        </p:txBody>
      </p:sp>
    </p:spTree>
    <p:extLst>
      <p:ext uri="{BB962C8B-B14F-4D97-AF65-F5344CB8AC3E}">
        <p14:creationId xmlns:p14="http://schemas.microsoft.com/office/powerpoint/2010/main" val="644107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l" rtl="0">
              <a:buClr>
                <a:srgbClr val="FF0000"/>
              </a:buClr>
              <a:buSzPts val="4200"/>
            </a:pPr>
            <a:r>
              <a:rPr lang="en-US" sz="4000" b="1" dirty="0">
                <a:solidFill>
                  <a:srgbClr val="FF0000"/>
                </a:solidFill>
                <a:latin typeface="Times New Roman" panose="02020603050405020304" pitchFamily="18" charset="0"/>
              </a:rPr>
              <a:t>Conclusion :</a:t>
            </a: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669036" y="1475632"/>
            <a:ext cx="11038282" cy="5382368"/>
          </a:xfrm>
          <a:prstGeom prst="rect">
            <a:avLst/>
          </a:prstGeom>
          <a:noFill/>
          <a:ln>
            <a:noFill/>
          </a:ln>
        </p:spPr>
        <p:txBody>
          <a:bodyPr spcFirstLastPara="1" wrap="square" lIns="91425" tIns="45700" rIns="91425" bIns="45700" anchor="t" anchorCtr="0">
            <a:normAutofit lnSpcReduction="10000"/>
          </a:bodyPr>
          <a:lstStyle/>
          <a:p>
            <a:pPr marL="342900" marR="0" lvl="0" indent="-228600" algn="l" rtl="0">
              <a:lnSpc>
                <a:spcPct val="200000"/>
              </a:lnSpc>
              <a:spcBef>
                <a:spcPts val="800"/>
              </a:spcBef>
              <a:spcAft>
                <a:spcPts val="0"/>
              </a:spcAft>
              <a:buClr>
                <a:schemeClr val="dk1"/>
              </a:buClr>
              <a:buSzPts val="1000"/>
              <a:buFont typeface="Arial"/>
              <a:buChar char="•"/>
            </a:pPr>
            <a:r>
              <a:rPr lang="en-US" sz="3200" b="1" dirty="0">
                <a:solidFill>
                  <a:srgbClr val="FF0000"/>
                </a:solidFill>
                <a:latin typeface="Times New Roman" panose="02020603050405020304" pitchFamily="18" charset="0"/>
              </a:rPr>
              <a:t>Summary</a:t>
            </a:r>
          </a:p>
          <a:p>
            <a:pPr marL="342900" indent="-228600" algn="l" rtl="0">
              <a:lnSpc>
                <a:spcPct val="200000"/>
              </a:lnSpc>
              <a:spcBef>
                <a:spcPts val="800"/>
              </a:spcBef>
              <a:buSzPts val="1000"/>
              <a:buFont typeface="Arial"/>
              <a:buChar char="•"/>
            </a:pPr>
            <a:r>
              <a:rPr lang="en-US" sz="2000" b="1" spc="5" dirty="0">
                <a:effectLst/>
                <a:latin typeface="Times New Roman" panose="02020603050405020304" pitchFamily="18" charset="0"/>
                <a:ea typeface="Times New Roman" panose="02020603050405020304" pitchFamily="18" charset="0"/>
              </a:rPr>
              <a:t>We have developed an analytical web application that is characterized by its full support for the Arabic language, and it also makes it easier for users to see the details of the latest trends at the real time, as it provides interactive charts for the user and also provides geographical maps, with this application the user will be able to know the most prominent words Which is circulating in the trends, as it will be known in the form of a word cloud, and it will also be able to know the number of tweets also mentions and the type of devices that have been tweeted from as well as a geographical map of the location of the users if they were allowing that.</a:t>
            </a:r>
            <a:endParaRPr lang="en-US" sz="2000" b="1" dirty="0">
              <a:effectLst/>
              <a:latin typeface="Times New Roman" panose="02020603050405020304" pitchFamily="18" charset="0"/>
              <a:ea typeface="Times New Roman" panose="02020603050405020304" pitchFamily="18" charset="0"/>
            </a:endParaRPr>
          </a:p>
          <a:p>
            <a:pPr marL="342900" marR="0" lvl="0" indent="-228600" algn="l" rtl="0">
              <a:lnSpc>
                <a:spcPct val="200000"/>
              </a:lnSpc>
              <a:spcBef>
                <a:spcPts val="800"/>
              </a:spcBef>
              <a:spcAft>
                <a:spcPts val="0"/>
              </a:spcAft>
              <a:buClr>
                <a:schemeClr val="dk1"/>
              </a:buClr>
              <a:buSzPts val="1000"/>
              <a:buFont typeface="Arial"/>
              <a:buChar char="•"/>
            </a:pPr>
            <a:endParaRPr lang="en-US" sz="3200" b="1" dirty="0">
              <a:latin typeface="Times New Roman" panose="02020603050405020304" pitchFamily="18" charset="0"/>
            </a:endParaRPr>
          </a:p>
        </p:txBody>
      </p:sp>
    </p:spTree>
    <p:extLst>
      <p:ext uri="{BB962C8B-B14F-4D97-AF65-F5344CB8AC3E}">
        <p14:creationId xmlns:p14="http://schemas.microsoft.com/office/powerpoint/2010/main" val="24697763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l" rtl="0">
              <a:buClr>
                <a:srgbClr val="FF0000"/>
              </a:buClr>
              <a:buSzPts val="4200"/>
            </a:pPr>
            <a:r>
              <a:rPr lang="en-US" sz="4000" b="1" dirty="0">
                <a:solidFill>
                  <a:srgbClr val="FF0000"/>
                </a:solidFill>
                <a:latin typeface="Times New Roman" panose="02020603050405020304" pitchFamily="18" charset="0"/>
              </a:rPr>
              <a:t>Conclusion :</a:t>
            </a: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669036" y="1475632"/>
            <a:ext cx="11038282" cy="5382368"/>
          </a:xfrm>
          <a:prstGeom prst="rect">
            <a:avLst/>
          </a:prstGeom>
          <a:noFill/>
          <a:ln>
            <a:noFill/>
          </a:ln>
        </p:spPr>
        <p:txBody>
          <a:bodyPr spcFirstLastPara="1" wrap="square" lIns="91425" tIns="45700" rIns="91425" bIns="45700" anchor="t" anchorCtr="0">
            <a:normAutofit/>
          </a:bodyPr>
          <a:lstStyle/>
          <a:p>
            <a:pPr marL="342900" indent="-228600" algn="l" rtl="0">
              <a:lnSpc>
                <a:spcPct val="200000"/>
              </a:lnSpc>
              <a:spcBef>
                <a:spcPts val="800"/>
              </a:spcBef>
              <a:buSzPts val="1000"/>
              <a:buFont typeface="Arial"/>
              <a:buChar char="•"/>
            </a:pPr>
            <a:r>
              <a:rPr lang="en-US" sz="3200" b="1" dirty="0">
                <a:solidFill>
                  <a:srgbClr val="FF0000"/>
                </a:solidFill>
                <a:latin typeface="Times New Roman" panose="02020603050405020304" pitchFamily="18" charset="0"/>
              </a:rPr>
              <a:t>Impact of the project on society</a:t>
            </a:r>
          </a:p>
          <a:p>
            <a:pPr marL="342900" indent="-228600" algn="l" rtl="0">
              <a:lnSpc>
                <a:spcPct val="200000"/>
              </a:lnSpc>
              <a:spcBef>
                <a:spcPts val="800"/>
              </a:spcBef>
              <a:buSzPts val="1000"/>
              <a:buFont typeface="Arial"/>
              <a:buChar char="•"/>
            </a:pPr>
            <a:r>
              <a:rPr lang="en-US" sz="2200" b="1" spc="5" dirty="0">
                <a:effectLst/>
                <a:latin typeface="Times New Roman" panose="02020603050405020304" pitchFamily="18" charset="0"/>
                <a:ea typeface="Times New Roman" panose="02020603050405020304" pitchFamily="18" charset="0"/>
              </a:rPr>
              <a:t>The users will be able to search for content and users on the Twitter platform, in more detail and easily, and he will see charts that provide many analyzes, which helps in understanding more easily.</a:t>
            </a:r>
            <a:endParaRPr lang="en-US" sz="2200" b="1" dirty="0">
              <a:effectLst/>
              <a:latin typeface="Times New Roman" panose="02020603050405020304" pitchFamily="18" charset="0"/>
              <a:ea typeface="Times New Roman" panose="02020603050405020304" pitchFamily="18" charset="0"/>
            </a:endParaRPr>
          </a:p>
          <a:p>
            <a:pPr marL="342900" indent="-228600" algn="l" rtl="0">
              <a:lnSpc>
                <a:spcPct val="200000"/>
              </a:lnSpc>
              <a:spcBef>
                <a:spcPts val="800"/>
              </a:spcBef>
              <a:buSzPts val="1000"/>
              <a:buFont typeface="Arial"/>
              <a:buChar char="•"/>
            </a:pPr>
            <a:endParaRPr lang="en-US" sz="3200" b="1" dirty="0">
              <a:latin typeface="Times New Roman" panose="02020603050405020304" pitchFamily="18" charset="0"/>
            </a:endParaRPr>
          </a:p>
        </p:txBody>
      </p:sp>
    </p:spTree>
    <p:extLst>
      <p:ext uri="{BB962C8B-B14F-4D97-AF65-F5344CB8AC3E}">
        <p14:creationId xmlns:p14="http://schemas.microsoft.com/office/powerpoint/2010/main" val="3776361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l" rtl="0">
              <a:buClr>
                <a:srgbClr val="FF0000"/>
              </a:buClr>
              <a:buSzPts val="4200"/>
            </a:pPr>
            <a:r>
              <a:rPr lang="en-US" sz="4000" b="1" dirty="0">
                <a:solidFill>
                  <a:srgbClr val="FF0000"/>
                </a:solidFill>
                <a:latin typeface="Times New Roman" panose="02020603050405020304" pitchFamily="18" charset="0"/>
              </a:rPr>
              <a:t>Conclusion :</a:t>
            </a: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669036" y="1475632"/>
            <a:ext cx="11038282" cy="5382368"/>
          </a:xfrm>
          <a:prstGeom prst="rect">
            <a:avLst/>
          </a:prstGeom>
          <a:noFill/>
          <a:ln>
            <a:noFill/>
          </a:ln>
        </p:spPr>
        <p:txBody>
          <a:bodyPr spcFirstLastPara="1" wrap="square" lIns="91425" tIns="45700" rIns="91425" bIns="45700" anchor="t" anchorCtr="0">
            <a:normAutofit/>
          </a:bodyPr>
          <a:lstStyle/>
          <a:p>
            <a:pPr marL="342900" indent="-228600" algn="l" rtl="0">
              <a:lnSpc>
                <a:spcPct val="200000"/>
              </a:lnSpc>
              <a:spcBef>
                <a:spcPts val="800"/>
              </a:spcBef>
              <a:buSzPts val="1000"/>
              <a:buFont typeface="Arial"/>
              <a:buChar char="•"/>
            </a:pPr>
            <a:r>
              <a:rPr lang="en-US" sz="3200" b="1" dirty="0">
                <a:solidFill>
                  <a:srgbClr val="FF0000"/>
                </a:solidFill>
                <a:latin typeface="Times New Roman" panose="02020603050405020304" pitchFamily="18" charset="0"/>
              </a:rPr>
              <a:t>Limitations</a:t>
            </a:r>
            <a:r>
              <a:rPr lang="en-US" sz="3200" b="1" dirty="0">
                <a:latin typeface="Times New Roman" panose="02020603050405020304" pitchFamily="18" charset="0"/>
              </a:rPr>
              <a:t> </a:t>
            </a:r>
          </a:p>
          <a:p>
            <a:pPr marL="71755" marR="0" algn="l" rtl="0">
              <a:spcBef>
                <a:spcPts val="0"/>
              </a:spcBef>
              <a:spcAft>
                <a:spcPts val="0"/>
              </a:spcAft>
            </a:pPr>
            <a:r>
              <a:rPr lang="en-US" sz="2200" b="1" spc="5" dirty="0">
                <a:effectLst/>
                <a:latin typeface="Times New Roman" panose="02020603050405020304" pitchFamily="18" charset="0"/>
                <a:ea typeface="Times New Roman" panose="02020603050405020304" pitchFamily="18" charset="0"/>
                <a:cs typeface="+mj-cs"/>
              </a:rPr>
              <a:t>The biggest challenge we faced was to complete the project on time, as a full month of project time was deducted because of the decision issued to submit the study.</a:t>
            </a:r>
            <a:endParaRPr lang="en-US" sz="2200" b="1" dirty="0">
              <a:effectLst/>
              <a:latin typeface="Times New Roman" panose="02020603050405020304" pitchFamily="18" charset="0"/>
              <a:ea typeface="Times New Roman" panose="02020603050405020304" pitchFamily="18" charset="0"/>
              <a:cs typeface="+mj-cs"/>
            </a:endParaRPr>
          </a:p>
          <a:p>
            <a:pPr marL="71755" marR="0" algn="l" rtl="0">
              <a:spcBef>
                <a:spcPts val="0"/>
              </a:spcBef>
              <a:spcAft>
                <a:spcPts val="0"/>
              </a:spcAft>
            </a:pPr>
            <a:r>
              <a:rPr lang="en-US" sz="2200" b="1" spc="5" dirty="0">
                <a:effectLst/>
                <a:latin typeface="Times New Roman" panose="02020603050405020304" pitchFamily="18" charset="0"/>
                <a:ea typeface="Times New Roman" panose="02020603050405020304" pitchFamily="18" charset="0"/>
                <a:cs typeface="+mj-cs"/>
              </a:rPr>
              <a:t> </a:t>
            </a:r>
            <a:endParaRPr lang="en-US" sz="2200" b="1" dirty="0">
              <a:effectLst/>
              <a:latin typeface="Times New Roman" panose="02020603050405020304" pitchFamily="18" charset="0"/>
              <a:ea typeface="Times New Roman" panose="02020603050405020304" pitchFamily="18" charset="0"/>
              <a:cs typeface="+mj-cs"/>
            </a:endParaRPr>
          </a:p>
          <a:p>
            <a:pPr marL="71755" marR="0" algn="l" rtl="0">
              <a:spcBef>
                <a:spcPts val="0"/>
              </a:spcBef>
              <a:spcAft>
                <a:spcPts val="0"/>
              </a:spcAft>
            </a:pPr>
            <a:r>
              <a:rPr lang="en-US" sz="2200" b="1" spc="5" dirty="0">
                <a:effectLst/>
                <a:latin typeface="Times New Roman" panose="02020603050405020304" pitchFamily="18" charset="0"/>
                <a:ea typeface="Times New Roman" panose="02020603050405020304" pitchFamily="18" charset="0"/>
                <a:cs typeface="+mj-cs"/>
              </a:rPr>
              <a:t> </a:t>
            </a:r>
            <a:endParaRPr lang="en-US" sz="2200" b="1" dirty="0">
              <a:effectLst/>
              <a:latin typeface="Times New Roman" panose="02020603050405020304" pitchFamily="18" charset="0"/>
              <a:ea typeface="Times New Roman" panose="02020603050405020304" pitchFamily="18" charset="0"/>
              <a:cs typeface="+mj-cs"/>
            </a:endParaRPr>
          </a:p>
          <a:p>
            <a:pPr marL="71755" marR="0" algn="l" rtl="0">
              <a:spcBef>
                <a:spcPts val="0"/>
              </a:spcBef>
              <a:spcAft>
                <a:spcPts val="0"/>
              </a:spcAft>
            </a:pPr>
            <a:r>
              <a:rPr lang="en-US" sz="2200" b="1" spc="5" dirty="0">
                <a:effectLst/>
                <a:latin typeface="Times New Roman" panose="02020603050405020304" pitchFamily="18" charset="0"/>
                <a:ea typeface="Times New Roman" panose="02020603050405020304" pitchFamily="18" charset="0"/>
                <a:cs typeface="+mj-cs"/>
              </a:rPr>
              <a:t>Twitter API has a rate limit of 900 requests/15-minutes.</a:t>
            </a:r>
            <a:r>
              <a:rPr lang="en-US" sz="2200" b="1" dirty="0">
                <a:effectLst/>
                <a:latin typeface="Times New Roman" panose="02020603050405020304" pitchFamily="18" charset="0"/>
                <a:ea typeface="Times New Roman" panose="02020603050405020304" pitchFamily="18" charset="0"/>
                <a:cs typeface="+mj-cs"/>
              </a:rPr>
              <a:t> </a:t>
            </a:r>
            <a:r>
              <a:rPr lang="en-US" sz="2200" b="1" spc="5" dirty="0">
                <a:effectLst/>
                <a:latin typeface="Times New Roman" panose="02020603050405020304" pitchFamily="18" charset="0"/>
                <a:ea typeface="Times New Roman" panose="02020603050405020304" pitchFamily="18" charset="0"/>
                <a:cs typeface="+mj-cs"/>
              </a:rPr>
              <a:t>This hinders the process of analyzing all trends content.</a:t>
            </a:r>
            <a:endParaRPr lang="en-US" sz="2200" b="1" dirty="0">
              <a:effectLst/>
              <a:latin typeface="Times New Roman" panose="02020603050405020304" pitchFamily="18" charset="0"/>
              <a:ea typeface="Times New Roman" panose="02020603050405020304" pitchFamily="18" charset="0"/>
              <a:cs typeface="+mj-cs"/>
            </a:endParaRPr>
          </a:p>
          <a:p>
            <a:pPr marL="71755" marR="0" algn="l" rtl="0">
              <a:spcBef>
                <a:spcPts val="0"/>
              </a:spcBef>
              <a:spcAft>
                <a:spcPts val="0"/>
              </a:spcAft>
            </a:pPr>
            <a:r>
              <a:rPr lang="ar-SA" sz="2200" b="1" spc="5" dirty="0">
                <a:effectLst/>
                <a:latin typeface="Times New Roman" panose="02020603050405020304" pitchFamily="18" charset="0"/>
                <a:ea typeface="Times New Roman" panose="02020603050405020304" pitchFamily="18" charset="0"/>
                <a:cs typeface="+mj-cs"/>
              </a:rPr>
              <a:t> </a:t>
            </a:r>
            <a:endParaRPr lang="en-US" sz="2200" b="1" spc="5" dirty="0">
              <a:effectLst/>
              <a:latin typeface="Times New Roman" panose="02020603050405020304" pitchFamily="18" charset="0"/>
              <a:ea typeface="Times New Roman" panose="02020603050405020304" pitchFamily="18" charset="0"/>
              <a:cs typeface="+mj-cs"/>
            </a:endParaRPr>
          </a:p>
          <a:p>
            <a:pPr marL="71755" marR="0" algn="l" rtl="0">
              <a:spcBef>
                <a:spcPts val="0"/>
              </a:spcBef>
              <a:spcAft>
                <a:spcPts val="0"/>
              </a:spcAft>
            </a:pPr>
            <a:endParaRPr lang="en-US" sz="2200" b="1" dirty="0">
              <a:effectLst/>
              <a:latin typeface="Times New Roman" panose="02020603050405020304" pitchFamily="18" charset="0"/>
              <a:ea typeface="Times New Roman" panose="02020603050405020304" pitchFamily="18" charset="0"/>
              <a:cs typeface="+mj-cs"/>
            </a:endParaRPr>
          </a:p>
          <a:p>
            <a:pPr marL="71755" marR="0" algn="l" rtl="0">
              <a:spcBef>
                <a:spcPts val="0"/>
              </a:spcBef>
              <a:spcAft>
                <a:spcPts val="0"/>
              </a:spcAft>
            </a:pPr>
            <a:r>
              <a:rPr lang="en-US" sz="2200" b="1" spc="5" dirty="0">
                <a:effectLst/>
                <a:latin typeface="Times New Roman" panose="02020603050405020304" pitchFamily="18" charset="0"/>
                <a:ea typeface="Times New Roman" panose="02020603050405020304" pitchFamily="18" charset="0"/>
                <a:cs typeface="+mj-cs"/>
              </a:rPr>
              <a:t>Combining words with symbols or numbers, and when we perform the process of cleaning the data, these symbols will be deleted and thus the words become meaningless.</a:t>
            </a:r>
            <a:endParaRPr lang="en-US" sz="2200" b="1" dirty="0">
              <a:effectLst/>
              <a:latin typeface="Times New Roman" panose="02020603050405020304" pitchFamily="18" charset="0"/>
              <a:ea typeface="Times New Roman" panose="02020603050405020304" pitchFamily="18" charset="0"/>
              <a:cs typeface="+mj-cs"/>
            </a:endParaRPr>
          </a:p>
          <a:p>
            <a:pPr marL="342900" indent="-228600" algn="l" rtl="0">
              <a:lnSpc>
                <a:spcPct val="200000"/>
              </a:lnSpc>
              <a:spcBef>
                <a:spcPts val="800"/>
              </a:spcBef>
              <a:buSzPts val="1000"/>
              <a:buFont typeface="Arial"/>
              <a:buChar char="•"/>
            </a:pPr>
            <a:endParaRPr lang="en-US" sz="3200" b="1" dirty="0">
              <a:latin typeface="Times New Roman" panose="02020603050405020304" pitchFamily="18" charset="0"/>
            </a:endParaRPr>
          </a:p>
        </p:txBody>
      </p:sp>
    </p:spTree>
    <p:extLst>
      <p:ext uri="{BB962C8B-B14F-4D97-AF65-F5344CB8AC3E}">
        <p14:creationId xmlns:p14="http://schemas.microsoft.com/office/powerpoint/2010/main" val="480939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a:spLocks noGrp="1"/>
          </p:cNvSpPr>
          <p:nvPr>
            <p:ph type="ctr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algn="l" rtl="0">
              <a:buClr>
                <a:srgbClr val="FF0000"/>
              </a:buClr>
              <a:buSzPts val="4200"/>
            </a:pPr>
            <a:r>
              <a:rPr lang="en-US" sz="4000" b="1" dirty="0">
                <a:solidFill>
                  <a:srgbClr val="FF0000"/>
                </a:solidFill>
                <a:latin typeface="Times New Roman" panose="02020603050405020304" pitchFamily="18" charset="0"/>
              </a:rPr>
              <a:t>Conclusion :</a:t>
            </a:r>
            <a:endParaRPr lang="en-US" sz="4200" dirty="0">
              <a:solidFill>
                <a:srgbClr val="FF0000"/>
              </a:solidFill>
              <a:latin typeface="Calibri"/>
              <a:ea typeface="Calibri"/>
              <a:cs typeface="Calibri"/>
              <a:sym typeface="Calibri"/>
            </a:endParaRPr>
          </a:p>
        </p:txBody>
      </p:sp>
      <p:sp>
        <p:nvSpPr>
          <p:cNvPr id="198" name="Google Shape;198;p11"/>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9" name="Google Shape;199;p11"/>
          <p:cNvSpPr txBox="1">
            <a:spLocks noGrp="1"/>
          </p:cNvSpPr>
          <p:nvPr>
            <p:ph type="subTitle" idx="1"/>
          </p:nvPr>
        </p:nvSpPr>
        <p:spPr>
          <a:xfrm>
            <a:off x="669036" y="1475632"/>
            <a:ext cx="11173194" cy="3905837"/>
          </a:xfrm>
          <a:prstGeom prst="rect">
            <a:avLst/>
          </a:prstGeom>
          <a:noFill/>
          <a:ln>
            <a:noFill/>
          </a:ln>
        </p:spPr>
        <p:txBody>
          <a:bodyPr spcFirstLastPara="1" wrap="square" lIns="91425" tIns="45700" rIns="91425" bIns="45700" anchor="t" anchorCtr="0">
            <a:normAutofit/>
          </a:bodyPr>
          <a:lstStyle/>
          <a:p>
            <a:pPr marL="342900" indent="-228600" algn="l" rtl="0">
              <a:lnSpc>
                <a:spcPct val="200000"/>
              </a:lnSpc>
              <a:spcBef>
                <a:spcPts val="800"/>
              </a:spcBef>
              <a:buSzPts val="1000"/>
              <a:buFont typeface="Arial"/>
              <a:buChar char="•"/>
            </a:pPr>
            <a:r>
              <a:rPr lang="en-US" sz="3200" b="1" dirty="0">
                <a:solidFill>
                  <a:srgbClr val="FF0000"/>
                </a:solidFill>
                <a:latin typeface="Times New Roman" panose="02020603050405020304" pitchFamily="18" charset="0"/>
              </a:rPr>
              <a:t>Future Work</a:t>
            </a:r>
          </a:p>
          <a:p>
            <a:pPr marL="342900" indent="-228600" algn="l" rtl="0">
              <a:lnSpc>
                <a:spcPct val="200000"/>
              </a:lnSpc>
              <a:spcBef>
                <a:spcPts val="800"/>
              </a:spcBef>
              <a:buSzPts val="1000"/>
              <a:buFont typeface="Arial"/>
              <a:buChar char="•"/>
            </a:pPr>
            <a:endParaRPr lang="en-US" sz="3200" b="1" dirty="0">
              <a:solidFill>
                <a:srgbClr val="FF0000"/>
              </a:solidFill>
              <a:latin typeface="Times New Roman" panose="02020603050405020304" pitchFamily="18" charset="0"/>
            </a:endParaRPr>
          </a:p>
          <a:p>
            <a:pPr marL="71755" marR="0" algn="l" rtl="0">
              <a:spcBef>
                <a:spcPts val="0"/>
              </a:spcBef>
              <a:spcAft>
                <a:spcPts val="0"/>
              </a:spcAft>
            </a:pPr>
            <a:r>
              <a:rPr lang="en-US" b="1" dirty="0">
                <a:effectLst/>
                <a:latin typeface="Times New Roman" panose="02020603050405020304" pitchFamily="18" charset="0"/>
                <a:ea typeface="Times New Roman" panose="02020603050405020304" pitchFamily="18" charset="0"/>
              </a:rPr>
              <a:t>	We recommend that there be more than one artificial intelligence model to classify the contents, whether in the classification of offensive content or the classification of feelings.</a:t>
            </a:r>
            <a:endParaRPr lang="en-US" b="1" dirty="0">
              <a:latin typeface="Times New Roman" panose="02020603050405020304" pitchFamily="18" charset="0"/>
            </a:endParaRPr>
          </a:p>
        </p:txBody>
      </p:sp>
    </p:spTree>
    <p:extLst>
      <p:ext uri="{BB962C8B-B14F-4D97-AF65-F5344CB8AC3E}">
        <p14:creationId xmlns:p14="http://schemas.microsoft.com/office/powerpoint/2010/main" val="2489549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200"/>
              <a:buFont typeface="Arial"/>
              <a:buNone/>
            </a:pPr>
            <a:r>
              <a:rPr lang="en-US" sz="4400" b="1" dirty="0">
                <a:solidFill>
                  <a:srgbClr val="FF0000"/>
                </a:solidFill>
                <a:latin typeface="Arial"/>
                <a:ea typeface="Arial"/>
                <a:cs typeface="Arial"/>
                <a:sym typeface="Arial"/>
              </a:rPr>
              <a:t>Aims and objectives:</a:t>
            </a:r>
            <a:endParaRPr sz="4200" dirty="0">
              <a:solidFill>
                <a:srgbClr val="FF0000"/>
              </a:solidFill>
            </a:endParaRPr>
          </a:p>
        </p:txBody>
      </p:sp>
      <p:sp>
        <p:nvSpPr>
          <p:cNvPr id="120" name="Google Shape;120;p4"/>
          <p:cNvSpPr/>
          <p:nvPr/>
        </p:nvSpPr>
        <p:spPr>
          <a:xfrm>
            <a:off x="669036" y="167737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4"/>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marL="342900" algn="l" rtl="0">
              <a:spcBef>
                <a:spcPts val="0"/>
              </a:spcBef>
              <a:buSzPts val="2900"/>
            </a:pPr>
            <a:r>
              <a:rPr lang="en-US" sz="2400" b="1" i="0" u="none" strike="noStrike" cap="none" dirty="0">
                <a:solidFill>
                  <a:schemeClr val="dk1"/>
                </a:solidFill>
                <a:latin typeface="Calibri"/>
                <a:ea typeface="Calibri"/>
                <a:cs typeface="Calibri"/>
                <a:sym typeface="Calibri"/>
              </a:rPr>
              <a:t>Building an interactive dashboard , where the user can search for specific content, such as (hashtag, user account, content) and review results about it.</a:t>
            </a:r>
            <a:endParaRPr lang="ar-SA" sz="2400" b="1" i="0" u="none" strike="noStrike" cap="none" dirty="0">
              <a:solidFill>
                <a:schemeClr val="dk1"/>
              </a:solidFill>
              <a:latin typeface="Calibri"/>
              <a:ea typeface="Calibri"/>
              <a:cs typeface="Calibri"/>
              <a:sym typeface="Calibri"/>
            </a:endParaRPr>
          </a:p>
          <a:p>
            <a:pPr marL="342900" algn="l" rtl="0">
              <a:spcBef>
                <a:spcPts val="0"/>
              </a:spcBef>
              <a:buSzPts val="2900"/>
            </a:pPr>
            <a:endParaRPr lang="ar-SA" sz="2400" b="1" dirty="0"/>
          </a:p>
          <a:p>
            <a:pPr marL="342900" algn="l" rtl="0">
              <a:spcBef>
                <a:spcPts val="0"/>
              </a:spcBef>
              <a:buSzPts val="2900"/>
            </a:pPr>
            <a:r>
              <a:rPr lang="en-US" sz="2400" b="1" i="0" u="none" strike="noStrike" cap="none" dirty="0">
                <a:solidFill>
                  <a:schemeClr val="dk1"/>
                </a:solidFill>
                <a:latin typeface="Calibri"/>
                <a:ea typeface="Calibri"/>
                <a:cs typeface="Calibri"/>
                <a:sym typeface="Calibri"/>
              </a:rPr>
              <a:t>Graphical representation of the analyzed data.</a:t>
            </a:r>
            <a:endParaRPr lang="en-US" sz="2400" b="0" i="0" u="none" strike="noStrike" cap="none" dirty="0">
              <a:solidFill>
                <a:schemeClr val="dk1"/>
              </a:solidFill>
              <a:latin typeface="Calibri"/>
              <a:ea typeface="Calibri"/>
              <a:cs typeface="Calibri"/>
              <a:sym typeface="Calibri"/>
            </a:endParaRPr>
          </a:p>
          <a:p>
            <a:pPr marL="0" marR="0" lvl="0" indent="0" algn="l" rtl="1">
              <a:lnSpc>
                <a:spcPct val="90000"/>
              </a:lnSpc>
              <a:spcBef>
                <a:spcPts val="0"/>
              </a:spcBef>
              <a:spcAft>
                <a:spcPts val="0"/>
              </a:spcAft>
              <a:buClr>
                <a:schemeClr val="dk1"/>
              </a:buClr>
              <a:buSzPts val="2900"/>
              <a:buFont typeface="Calibri"/>
              <a:buNone/>
            </a:pPr>
            <a:endParaRPr lang="en-US" sz="2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1993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B848C2E-9630-4A20-B1DC-9F2BDA3D22F6}"/>
              </a:ext>
            </a:extLst>
          </p:cNvPr>
          <p:cNvSpPr>
            <a:spLocks noGrp="1"/>
          </p:cNvSpPr>
          <p:nvPr>
            <p:ph type="title"/>
          </p:nvPr>
        </p:nvSpPr>
        <p:spPr>
          <a:xfrm>
            <a:off x="838200" y="365125"/>
            <a:ext cx="10515600" cy="1325563"/>
          </a:xfrm>
        </p:spPr>
        <p:txBody>
          <a:bodyPr wrap="square" anchor="ctr">
            <a:normAutofit/>
          </a:bodyPr>
          <a:lstStyle/>
          <a:p>
            <a:pPr algn="l" rtl="0"/>
            <a:r>
              <a:rPr lang="en-US" b="1" dirty="0">
                <a:solidFill>
                  <a:srgbClr val="FF0000"/>
                </a:solidFill>
                <a:latin typeface="Times New Roman" panose="02020603050405020304" pitchFamily="18" charset="0"/>
              </a:rPr>
              <a:t>Lessons Learned:</a:t>
            </a:r>
            <a:br>
              <a:rPr lang="en-US" b="1" dirty="0">
                <a:cs typeface="+mj-cs"/>
              </a:rPr>
            </a:br>
            <a:endParaRPr lang="ar-SA" dirty="0">
              <a:cs typeface="+mj-cs"/>
            </a:endParaRPr>
          </a:p>
        </p:txBody>
      </p:sp>
      <p:sp>
        <p:nvSpPr>
          <p:cNvPr id="4" name="Rectangle 1">
            <a:extLst>
              <a:ext uri="{FF2B5EF4-FFF2-40B4-BE49-F238E27FC236}">
                <a16:creationId xmlns:a16="http://schemas.microsoft.com/office/drawing/2014/main" id="{51268B9D-F577-4BD6-B43D-DD23E2370CCC}"/>
              </a:ext>
            </a:extLst>
          </p:cNvPr>
          <p:cNvSpPr>
            <a:spLocks noGrp="1" noChangeArrowheads="1"/>
          </p:cNvSpPr>
          <p:nvPr>
            <p:ph type="body" idx="1"/>
          </p:nvPr>
        </p:nvSpPr>
        <p:spPr bwMode="auto">
          <a:xfrm>
            <a:off x="838200" y="1451430"/>
            <a:ext cx="10515600" cy="540657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0" bIns="0" numCol="1" anchor="t" anchorCtr="0" compatLnSpc="1">
            <a:prstTxWarp prst="textNoShape">
              <a:avLst/>
            </a:prstTxWarp>
            <a:normAutofit fontScale="92500" lnSpcReduction="10000"/>
          </a:bodyPr>
          <a:lstStyle>
            <a:lvl1pPr eaLnBrk="0" fontAlgn="base" hangingPunct="0">
              <a:spcBef>
                <a:spcPct val="0"/>
              </a:spcBef>
              <a:spcAft>
                <a:spcPct val="0"/>
              </a:spcAft>
              <a:tabLst>
                <a:tab pos="365125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365125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365125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365125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365125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365125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365125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365125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3651250" algn="l"/>
              </a:tabLst>
              <a:defRPr>
                <a:solidFill>
                  <a:schemeClr val="tx1"/>
                </a:solidFill>
                <a:latin typeface="Arial" panose="020B0604020202020204" pitchFamily="34" charset="0"/>
              </a:defRPr>
            </a:lvl9pPr>
          </a:lstStyle>
          <a:p>
            <a:pPr marL="0" indent="0" algn="l" rtl="0">
              <a:spcAft>
                <a:spcPts val="600"/>
              </a:spcAft>
              <a:buClrTx/>
              <a:buSzTx/>
              <a:buNone/>
            </a:pPr>
            <a:r>
              <a:rPr lang="en-US" altLang="ar-SA" sz="2400" b="1" dirty="0">
                <a:solidFill>
                  <a:schemeClr val="dk1"/>
                </a:solidFill>
                <a:latin typeface="Times New Roman" panose="02020603050405020304" pitchFamily="18" charset="0"/>
              </a:rPr>
              <a:t>1- We learned how to be full stack developer , we learned the techniques and programming languages use in the front-end and Back-End.</a:t>
            </a:r>
          </a:p>
          <a:p>
            <a:pPr marL="1262063" indent="106363" algn="l" rtl="0">
              <a:lnSpc>
                <a:spcPct val="110000"/>
              </a:lnSpc>
              <a:spcBef>
                <a:spcPts val="800"/>
              </a:spcBef>
              <a:buSzPts val="1000"/>
              <a:buFont typeface="Arial"/>
              <a:buChar char="•"/>
            </a:pPr>
            <a:r>
              <a:rPr lang="en-US" sz="2400" b="1" dirty="0">
                <a:solidFill>
                  <a:srgbClr val="0070C0"/>
                </a:solidFill>
                <a:effectLst/>
                <a:latin typeface="Times New Roman" panose="02020603050405020304" pitchFamily="18" charset="0"/>
                <a:ea typeface="Times New Roman" panose="02020603050405020304" pitchFamily="18" charset="0"/>
              </a:rPr>
              <a:t>Front-End like : </a:t>
            </a:r>
            <a:r>
              <a:rPr lang="en-US" sz="2400" b="1" dirty="0">
                <a:solidFill>
                  <a:srgbClr val="000000"/>
                </a:solidFill>
                <a:effectLst/>
                <a:latin typeface="Times New Roman" panose="02020603050405020304" pitchFamily="18" charset="0"/>
                <a:ea typeface="Times New Roman" panose="02020603050405020304" pitchFamily="18" charset="0"/>
              </a:rPr>
              <a:t>HTML, CSS, JavaScript</a:t>
            </a:r>
            <a:r>
              <a:rPr lang="en-US" sz="2400" b="1" dirty="0">
                <a:solidFill>
                  <a:srgbClr val="0070C0"/>
                </a:solidFill>
                <a:effectLst/>
                <a:latin typeface="Times New Roman" panose="02020603050405020304" pitchFamily="18" charset="0"/>
                <a:ea typeface="Times New Roman" panose="02020603050405020304" pitchFamily="18" charset="0"/>
              </a:rPr>
              <a:t>.</a:t>
            </a:r>
          </a:p>
          <a:p>
            <a:pPr marL="1262063" indent="106363" algn="l" rtl="0">
              <a:lnSpc>
                <a:spcPct val="110000"/>
              </a:lnSpc>
              <a:spcBef>
                <a:spcPts val="800"/>
              </a:spcBef>
              <a:buSzPts val="1000"/>
              <a:buFont typeface="Arial"/>
              <a:buChar char="•"/>
            </a:pPr>
            <a:r>
              <a:rPr lang="en-US" sz="2400" b="1" dirty="0">
                <a:solidFill>
                  <a:srgbClr val="0070C0"/>
                </a:solidFill>
                <a:effectLst/>
                <a:latin typeface="Times New Roman" panose="02020603050405020304" pitchFamily="18" charset="0"/>
                <a:ea typeface="Times New Roman" panose="02020603050405020304" pitchFamily="18" charset="0"/>
              </a:rPr>
              <a:t>Back-End like : </a:t>
            </a:r>
            <a:r>
              <a:rPr lang="en-US" sz="2400" b="1" dirty="0">
                <a:solidFill>
                  <a:srgbClr val="000000"/>
                </a:solidFill>
                <a:effectLst/>
                <a:latin typeface="Times New Roman" panose="02020603050405020304" pitchFamily="18" charset="0"/>
                <a:ea typeface="Times New Roman" panose="02020603050405020304" pitchFamily="18" charset="0"/>
              </a:rPr>
              <a:t>Python , flask, APIs.</a:t>
            </a:r>
          </a:p>
          <a:p>
            <a:pPr marL="1262063" indent="106363" algn="l" rtl="0">
              <a:lnSpc>
                <a:spcPct val="110000"/>
              </a:lnSpc>
              <a:spcBef>
                <a:spcPts val="800"/>
              </a:spcBef>
              <a:buSzPts val="1000"/>
              <a:buFont typeface="Arial"/>
              <a:buChar char="•"/>
            </a:pPr>
            <a:endParaRPr lang="en-US" altLang="ar-SA" sz="2400" b="1" dirty="0">
              <a:solidFill>
                <a:schemeClr val="dk1"/>
              </a:solidFill>
              <a:latin typeface="Times New Roman" panose="02020603050405020304" pitchFamily="18" charset="0"/>
            </a:endParaRPr>
          </a:p>
          <a:p>
            <a:pPr marL="0" indent="0" algn="l" rtl="0">
              <a:lnSpc>
                <a:spcPct val="110000"/>
              </a:lnSpc>
              <a:spcAft>
                <a:spcPts val="600"/>
              </a:spcAft>
              <a:buClrTx/>
              <a:buSzTx/>
              <a:buNone/>
            </a:pPr>
            <a:r>
              <a:rPr lang="en-US" altLang="ar-SA" sz="2400" b="1" dirty="0">
                <a:solidFill>
                  <a:schemeClr val="dk1"/>
                </a:solidFill>
                <a:latin typeface="Times New Roman" panose="02020603050405020304" pitchFamily="18" charset="0"/>
              </a:rPr>
              <a:t>2- many libraries in python such as : pandas , </a:t>
            </a:r>
            <a:r>
              <a:rPr lang="en-US" altLang="ar-SA" sz="2400" b="1" dirty="0" err="1">
                <a:solidFill>
                  <a:schemeClr val="dk1"/>
                </a:solidFill>
                <a:latin typeface="Times New Roman" panose="02020603050405020304" pitchFamily="18" charset="0"/>
              </a:rPr>
              <a:t>tweetpy</a:t>
            </a:r>
            <a:r>
              <a:rPr lang="en-US" altLang="ar-SA" sz="2400" b="1" dirty="0">
                <a:solidFill>
                  <a:schemeClr val="dk1"/>
                </a:solidFill>
                <a:latin typeface="Times New Roman" panose="02020603050405020304" pitchFamily="18" charset="0"/>
              </a:rPr>
              <a:t>, requests and many, as we mentioned.</a:t>
            </a:r>
          </a:p>
          <a:p>
            <a:pPr marL="0" indent="0" algn="l" rtl="0">
              <a:lnSpc>
                <a:spcPct val="110000"/>
              </a:lnSpc>
              <a:spcAft>
                <a:spcPts val="600"/>
              </a:spcAft>
              <a:buClrTx/>
              <a:buSzTx/>
              <a:buNone/>
            </a:pPr>
            <a:r>
              <a:rPr lang="en-US" altLang="ar-SA" sz="2400" b="1" dirty="0">
                <a:solidFill>
                  <a:schemeClr val="dk1"/>
                </a:solidFill>
                <a:latin typeface="Times New Roman" panose="02020603050405020304" pitchFamily="18" charset="0"/>
              </a:rPr>
              <a:t>3- we learned how to visualize data. </a:t>
            </a:r>
          </a:p>
          <a:p>
            <a:pPr marL="0" indent="0" algn="l" rtl="0">
              <a:lnSpc>
                <a:spcPct val="110000"/>
              </a:lnSpc>
              <a:spcAft>
                <a:spcPts val="600"/>
              </a:spcAft>
              <a:buClrTx/>
              <a:buSzTx/>
              <a:buNone/>
            </a:pPr>
            <a:r>
              <a:rPr lang="en-US" altLang="ar-SA" sz="2400" b="1" dirty="0">
                <a:solidFill>
                  <a:schemeClr val="dk1"/>
                </a:solidFill>
                <a:latin typeface="Times New Roman" panose="02020603050405020304" pitchFamily="18" charset="0"/>
              </a:rPr>
              <a:t>4- How clean and processing and analysis data . </a:t>
            </a:r>
          </a:p>
          <a:p>
            <a:pPr marL="0" indent="0" algn="l" rtl="0">
              <a:lnSpc>
                <a:spcPct val="110000"/>
              </a:lnSpc>
              <a:spcAft>
                <a:spcPts val="600"/>
              </a:spcAft>
              <a:buClrTx/>
              <a:buSzTx/>
              <a:buNone/>
            </a:pPr>
            <a:r>
              <a:rPr lang="en-US" altLang="ar-SA" sz="2400" b="1" dirty="0">
                <a:solidFill>
                  <a:schemeClr val="dk1"/>
                </a:solidFill>
                <a:latin typeface="Times New Roman" panose="02020603050405020304" pitchFamily="18" charset="0"/>
              </a:rPr>
              <a:t>5- we learned how to be testing applications and handle errors.</a:t>
            </a:r>
          </a:p>
          <a:p>
            <a:pPr marL="0" indent="0" algn="l" rtl="0">
              <a:lnSpc>
                <a:spcPct val="110000"/>
              </a:lnSpc>
              <a:spcAft>
                <a:spcPts val="600"/>
              </a:spcAft>
              <a:buClrTx/>
              <a:buSzTx/>
              <a:buNone/>
            </a:pPr>
            <a:r>
              <a:rPr lang="en-US" altLang="ar-SA" sz="2400" b="1" dirty="0">
                <a:solidFill>
                  <a:schemeClr val="dk1"/>
                </a:solidFill>
                <a:latin typeface="Times New Roman" panose="02020603050405020304" pitchFamily="18" charset="0"/>
              </a:rPr>
              <a:t>6- Managing projects.</a:t>
            </a:r>
          </a:p>
          <a:p>
            <a:pPr marL="0" indent="0" algn="l" rtl="0">
              <a:lnSpc>
                <a:spcPct val="110000"/>
              </a:lnSpc>
              <a:spcAft>
                <a:spcPts val="600"/>
              </a:spcAft>
              <a:buClrTx/>
              <a:buSzTx/>
              <a:buNone/>
            </a:pPr>
            <a:r>
              <a:rPr lang="en-US" altLang="ar-SA" sz="2400" b="1" dirty="0">
                <a:solidFill>
                  <a:schemeClr val="dk1"/>
                </a:solidFill>
                <a:latin typeface="Times New Roman" panose="02020603050405020304" pitchFamily="18" charset="0"/>
              </a:rPr>
              <a:t>7- We developed the skill of working in a team, and using popular tools using in this field such as Slack.</a:t>
            </a:r>
          </a:p>
        </p:txBody>
      </p:sp>
      <p:sp>
        <p:nvSpPr>
          <p:cNvPr id="6" name="Google Shape;213;p13">
            <a:extLst>
              <a:ext uri="{FF2B5EF4-FFF2-40B4-BE49-F238E27FC236}">
                <a16:creationId xmlns:a16="http://schemas.microsoft.com/office/drawing/2014/main" id="{8F3E923F-AD9C-4EF5-872D-1F9C7BCE162A}"/>
              </a:ext>
            </a:extLst>
          </p:cNvPr>
          <p:cNvSpPr/>
          <p:nvPr/>
        </p:nvSpPr>
        <p:spPr>
          <a:xfrm rot="5400000">
            <a:off x="6091927" y="-4594122"/>
            <a:ext cx="45719" cy="1134163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815553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283"/>
        <p:cNvGrpSpPr/>
        <p:nvPr/>
      </p:nvGrpSpPr>
      <p:grpSpPr>
        <a:xfrm>
          <a:off x="0" y="0"/>
          <a:ext cx="0" cy="0"/>
          <a:chOff x="0" y="0"/>
          <a:chExt cx="0" cy="0"/>
        </a:xfrm>
      </p:grpSpPr>
      <p:sp>
        <p:nvSpPr>
          <p:cNvPr id="284" name="Google Shape;284;gc723fb97d3_0_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dirty="0">
                <a:solidFill>
                  <a:srgbClr val="FF0000"/>
                </a:solidFill>
              </a:rPr>
              <a:t>References</a:t>
            </a:r>
            <a:endParaRPr b="1" dirty="0">
              <a:solidFill>
                <a:srgbClr val="FF0000"/>
              </a:solidFill>
            </a:endParaRPr>
          </a:p>
        </p:txBody>
      </p:sp>
      <p:sp>
        <p:nvSpPr>
          <p:cNvPr id="285" name="Google Shape;285;gc723fb97d3_0_4"/>
          <p:cNvSpPr txBox="1">
            <a:spLocks noGrp="1"/>
          </p:cNvSpPr>
          <p:nvPr>
            <p:ph type="body" idx="1"/>
          </p:nvPr>
        </p:nvSpPr>
        <p:spPr>
          <a:xfrm>
            <a:off x="838200" y="1175828"/>
            <a:ext cx="10759500" cy="5682172"/>
          </a:xfrm>
          <a:prstGeom prst="rect">
            <a:avLst/>
          </a:prstGeom>
        </p:spPr>
        <p:txBody>
          <a:bodyPr spcFirstLastPara="1" wrap="square" lIns="91425" tIns="45700" rIns="91425" bIns="45700" anchor="t" anchorCtr="0">
            <a:normAutofit/>
          </a:bodyPr>
          <a:lstStyle/>
          <a:p>
            <a:pPr algn="r" rtl="0"/>
            <a:endParaRPr lang="ar-SA" sz="1800" b="0" i="0" u="none" strike="noStrike" baseline="0" dirty="0">
              <a:solidFill>
                <a:srgbClr val="000000"/>
              </a:solidFill>
              <a:latin typeface="Times New Roman" panose="02020603050405020304" pitchFamily="18" charset="0"/>
            </a:endParaRPr>
          </a:p>
          <a:p>
            <a:pPr algn="l" rtl="0"/>
            <a:r>
              <a:rPr lang="en-US" sz="1800" b="0" i="0" u="none" strike="noStrike" baseline="0" dirty="0">
                <a:solidFill>
                  <a:srgbClr val="0000FF"/>
                </a:solidFill>
                <a:latin typeface="Times New Roman" panose="02020603050405020304" pitchFamily="18" charset="0"/>
              </a:rPr>
              <a:t>1- https://www.imindq.com/uses/brainstorming </a:t>
            </a:r>
            <a:endParaRPr lang="en-US" sz="1800" b="0" i="0" u="none" strike="noStrike" baseline="0" dirty="0">
              <a:solidFill>
                <a:srgbClr val="000000"/>
              </a:solidFill>
              <a:latin typeface="Times New Roman" panose="02020603050405020304" pitchFamily="18" charset="0"/>
            </a:endParaRPr>
          </a:p>
          <a:p>
            <a:pPr algn="l" rtl="0"/>
            <a:r>
              <a:rPr lang="en-US" sz="1800" dirty="0">
                <a:solidFill>
                  <a:srgbClr val="0000FF"/>
                </a:solidFill>
                <a:latin typeface="Times New Roman" panose="02020603050405020304" pitchFamily="18" charset="0"/>
              </a:rPr>
              <a:t>2- https://www.socialbakers.com/company </a:t>
            </a:r>
          </a:p>
          <a:p>
            <a:pPr algn="l" rtl="0"/>
            <a:r>
              <a:rPr lang="en-US" sz="1800" dirty="0">
                <a:solidFill>
                  <a:srgbClr val="0000FF"/>
                </a:solidFill>
                <a:latin typeface="Times New Roman" panose="02020603050405020304" pitchFamily="18" charset="0"/>
              </a:rPr>
              <a:t>3- https://www.datapine.com/about-us </a:t>
            </a:r>
          </a:p>
          <a:p>
            <a:pPr algn="l" rtl="0"/>
            <a:r>
              <a:rPr lang="en-US" sz="1800" dirty="0">
                <a:solidFill>
                  <a:srgbClr val="0000FF"/>
                </a:solidFill>
                <a:latin typeface="Times New Roman" panose="02020603050405020304" pitchFamily="18" charset="0"/>
              </a:rPr>
              <a:t>4- https://www.dashboardom.com/ </a:t>
            </a:r>
          </a:p>
          <a:p>
            <a:pPr algn="l" rtl="0"/>
            <a:r>
              <a:rPr lang="en-US" sz="1800" dirty="0">
                <a:solidFill>
                  <a:srgbClr val="0000FF"/>
                </a:solidFill>
                <a:latin typeface="Times New Roman" panose="02020603050405020304" pitchFamily="18" charset="0"/>
              </a:rPr>
              <a:t>5- https://lucidya.com/2020/03/19/10-social-media-analytics-tools-you-should-be-using-for-your-brand/ </a:t>
            </a:r>
          </a:p>
          <a:p>
            <a:pPr algn="l" rtl="0"/>
            <a:r>
              <a:rPr lang="en-US" sz="1800" dirty="0">
                <a:solidFill>
                  <a:srgbClr val="0000FF"/>
                </a:solidFill>
                <a:latin typeface="Times New Roman" panose="02020603050405020304" pitchFamily="18" charset="0"/>
              </a:rPr>
              <a:t>6- https://www.guru99.com/what-is-incremental-model-in-sdlc-advantages-disadvantages.html </a:t>
            </a:r>
          </a:p>
          <a:p>
            <a:pPr algn="l" rtl="0"/>
            <a:r>
              <a:rPr lang="en-US" sz="1800" dirty="0">
                <a:solidFill>
                  <a:srgbClr val="0000FF"/>
                </a:solidFill>
                <a:latin typeface="Times New Roman" panose="02020603050405020304" pitchFamily="18" charset="0"/>
              </a:rPr>
              <a:t>7- https://www.visual-paradigm.com/guide/uml-unified-modeling-language/what-is-use-case-diagram/ </a:t>
            </a:r>
          </a:p>
          <a:p>
            <a:pPr algn="l" rtl="0"/>
            <a:r>
              <a:rPr lang="en-US" sz="1800" dirty="0">
                <a:solidFill>
                  <a:srgbClr val="0000FF"/>
                </a:solidFill>
                <a:latin typeface="Times New Roman" panose="02020603050405020304" pitchFamily="18" charset="0"/>
              </a:rPr>
              <a:t>8- https://www.geeksforgeeks.org/unified-modeling-language-uml-sequence-diagrams/ </a:t>
            </a:r>
          </a:p>
          <a:p>
            <a:pPr algn="l" rtl="0"/>
            <a:r>
              <a:rPr lang="en-US" sz="1800" dirty="0">
                <a:solidFill>
                  <a:srgbClr val="0000FF"/>
                </a:solidFill>
                <a:latin typeface="Times New Roman" panose="02020603050405020304" pitchFamily="18" charset="0"/>
              </a:rPr>
              <a:t>9- https://ozcoasts.org.au/conceptual-diagrams/ </a:t>
            </a:r>
          </a:p>
          <a:p>
            <a:pPr algn="l" rtl="0"/>
            <a:r>
              <a:rPr lang="en-US" sz="1800" dirty="0">
                <a:solidFill>
                  <a:srgbClr val="0000FF"/>
                </a:solidFill>
                <a:latin typeface="Times New Roman" panose="02020603050405020304" pitchFamily="18" charset="0"/>
              </a:rPr>
              <a:t>10- https://softwareengineering.stackexchange.com/questions/343643/software-architecture-vs-system-architecture-vs-class-diagrams </a:t>
            </a:r>
          </a:p>
          <a:p>
            <a:pPr algn="l" rtl="0"/>
            <a:r>
              <a:rPr lang="en-US" sz="1800" dirty="0">
                <a:solidFill>
                  <a:srgbClr val="0000FF"/>
                </a:solidFill>
                <a:latin typeface="Times New Roman" panose="02020603050405020304" pitchFamily="18" charset="0"/>
              </a:rPr>
              <a:t>11- https://www.visual-paradigm.com/guide/data-flow-diagram/what-is-data-flow-diagram/ </a:t>
            </a:r>
          </a:p>
          <a:p>
            <a:pPr algn="l" rtl="0"/>
            <a:r>
              <a:rPr lang="en-US" sz="1800" dirty="0">
                <a:solidFill>
                  <a:srgbClr val="0000FF"/>
                </a:solidFill>
                <a:latin typeface="Times New Roman" panose="02020603050405020304" pitchFamily="18" charset="0"/>
              </a:rPr>
              <a:t>12- https://www.visual-paradigm.com/guide/uml-unified-modeling-language/uml-class-diagram-tutorial/ </a:t>
            </a:r>
          </a:p>
          <a:p>
            <a:pPr algn="l" rtl="0"/>
            <a:r>
              <a:rPr lang="en-US" sz="1800" dirty="0">
                <a:solidFill>
                  <a:srgbClr val="0000FF"/>
                </a:solidFill>
                <a:latin typeface="Times New Roman" panose="02020603050405020304" pitchFamily="18" charset="0"/>
              </a:rPr>
              <a:t>13- </a:t>
            </a:r>
            <a:r>
              <a:rPr lang="en-US" sz="1800" b="0" i="0" u="none" strike="noStrike" baseline="0" dirty="0">
                <a:solidFill>
                  <a:srgbClr val="0000FF"/>
                </a:solidFill>
                <a:latin typeface="Times New Roman" panose="02020603050405020304" pitchFamily="18" charset="0"/>
              </a:rPr>
              <a:t>https://www.udacity.com/blog/2014/12/front-end-vs-back-end-vs-full-stack-web-developers.html </a:t>
            </a:r>
          </a:p>
        </p:txBody>
      </p:sp>
      <p:sp>
        <p:nvSpPr>
          <p:cNvPr id="4" name="Google Shape;268;p17">
            <a:extLst>
              <a:ext uri="{FF2B5EF4-FFF2-40B4-BE49-F238E27FC236}">
                <a16:creationId xmlns:a16="http://schemas.microsoft.com/office/drawing/2014/main" id="{0D88AF75-9305-4927-8CE3-59DB0BE06D29}"/>
              </a:ext>
            </a:extLst>
          </p:cNvPr>
          <p:cNvSpPr/>
          <p:nvPr/>
        </p:nvSpPr>
        <p:spPr>
          <a:xfrm>
            <a:off x="594300" y="1390788"/>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B1C5A65-424C-4B4F-9B6C-0A63A07A4AA2}"/>
              </a:ext>
            </a:extLst>
          </p:cNvPr>
          <p:cNvSpPr>
            <a:spLocks noGrp="1"/>
          </p:cNvSpPr>
          <p:nvPr>
            <p:ph type="ctrTitle"/>
          </p:nvPr>
        </p:nvSpPr>
        <p:spPr/>
        <p:txBody>
          <a:bodyPr/>
          <a:lstStyle/>
          <a:p>
            <a:r>
              <a:rPr lang="en-US" dirty="0">
                <a:solidFill>
                  <a:srgbClr val="FF0000"/>
                </a:solidFill>
              </a:rPr>
              <a:t>Any Questions?</a:t>
            </a:r>
            <a:endParaRPr lang="ar-SA" dirty="0">
              <a:solidFill>
                <a:srgbClr val="FF0000"/>
              </a:solidFill>
            </a:endParaRPr>
          </a:p>
        </p:txBody>
      </p:sp>
      <p:sp>
        <p:nvSpPr>
          <p:cNvPr id="3" name="Google Shape;268;p17">
            <a:extLst>
              <a:ext uri="{FF2B5EF4-FFF2-40B4-BE49-F238E27FC236}">
                <a16:creationId xmlns:a16="http://schemas.microsoft.com/office/drawing/2014/main" id="{42954A6B-A6DA-4FD6-B55B-1D160C84019E}"/>
              </a:ext>
            </a:extLst>
          </p:cNvPr>
          <p:cNvSpPr/>
          <p:nvPr/>
        </p:nvSpPr>
        <p:spPr>
          <a:xfrm>
            <a:off x="4468452" y="3759234"/>
            <a:ext cx="3255095" cy="18288"/>
          </a:xfrm>
          <a:custGeom>
            <a:avLst/>
            <a:gdLst/>
            <a:ahLst/>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404854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6"/>
          <p:cNvSpPr/>
          <p:nvPr/>
        </p:nvSpPr>
        <p:spPr>
          <a:xfrm>
            <a:off x="-1"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 name="Google Shape;144;p6"/>
          <p:cNvSpPr txBox="1">
            <a:spLocks noGrp="1"/>
          </p:cNvSpPr>
          <p:nvPr>
            <p:ph type="title"/>
          </p:nvPr>
        </p:nvSpPr>
        <p:spPr>
          <a:xfrm>
            <a:off x="838200" y="556995"/>
            <a:ext cx="10515600" cy="113369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0000"/>
              </a:buClr>
              <a:buSzPts val="3600"/>
              <a:buFont typeface="Open Sans"/>
              <a:buNone/>
            </a:pPr>
            <a:r>
              <a:rPr lang="en-US" sz="3600" b="1">
                <a:solidFill>
                  <a:srgbClr val="FF0000"/>
                </a:solidFill>
                <a:latin typeface="Open Sans"/>
                <a:ea typeface="Open Sans"/>
                <a:cs typeface="Open Sans"/>
                <a:sym typeface="Open Sans"/>
              </a:rPr>
              <a:t>Project motivation:</a:t>
            </a:r>
            <a:br>
              <a:rPr lang="en-US" sz="3600" b="1">
                <a:solidFill>
                  <a:srgbClr val="FF0000"/>
                </a:solidFill>
                <a:latin typeface="Open Sans"/>
                <a:ea typeface="Open Sans"/>
                <a:cs typeface="Open Sans"/>
                <a:sym typeface="Open Sans"/>
              </a:rPr>
            </a:br>
            <a:endParaRPr sz="3600" b="1">
              <a:solidFill>
                <a:srgbClr val="FF0000"/>
              </a:solidFill>
            </a:endParaRPr>
          </a:p>
        </p:txBody>
      </p:sp>
      <p:grpSp>
        <p:nvGrpSpPr>
          <p:cNvPr id="145" name="Google Shape;145;p6"/>
          <p:cNvGrpSpPr/>
          <p:nvPr/>
        </p:nvGrpSpPr>
        <p:grpSpPr>
          <a:xfrm>
            <a:off x="838200" y="1825625"/>
            <a:ext cx="10515600" cy="4351338"/>
            <a:chOff x="0" y="0"/>
            <a:chExt cx="10515600" cy="4351338"/>
          </a:xfrm>
        </p:grpSpPr>
        <p:cxnSp>
          <p:nvCxnSpPr>
            <p:cNvPr id="146" name="Google Shape;146;p6"/>
            <p:cNvCxnSpPr/>
            <p:nvPr/>
          </p:nvCxnSpPr>
          <p:spPr>
            <a:xfrm>
              <a:off x="0" y="0"/>
              <a:ext cx="105156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47" name="Google Shape;147;p6"/>
            <p:cNvSpPr/>
            <p:nvPr/>
          </p:nvSpPr>
          <p:spPr>
            <a:xfrm>
              <a:off x="0" y="0"/>
              <a:ext cx="10515600" cy="217566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txBox="1"/>
            <p:nvPr/>
          </p:nvSpPr>
          <p:spPr>
            <a:xfrm>
              <a:off x="0" y="0"/>
              <a:ext cx="10515600" cy="2175669"/>
            </a:xfrm>
            <a:prstGeom prst="rect">
              <a:avLst/>
            </a:prstGeom>
            <a:noFill/>
            <a:ln>
              <a:noFill/>
            </a:ln>
          </p:spPr>
          <p:txBody>
            <a:bodyPr spcFirstLastPara="1" wrap="square" lIns="129525" tIns="129525" rIns="129525" bIns="129525" anchor="t" anchorCtr="0">
              <a:noAutofit/>
            </a:bodyPr>
            <a:lstStyle/>
            <a:p>
              <a:pPr marL="0" marR="0" lvl="0" indent="0" algn="l" rtl="0">
                <a:lnSpc>
                  <a:spcPct val="90000"/>
                </a:lnSpc>
                <a:spcBef>
                  <a:spcPts val="0"/>
                </a:spcBef>
                <a:spcAft>
                  <a:spcPts val="0"/>
                </a:spcAft>
                <a:buClr>
                  <a:schemeClr val="dk1"/>
                </a:buClr>
                <a:buSzPts val="3400"/>
                <a:buFont typeface="Calibri"/>
                <a:buNone/>
              </a:pPr>
              <a:r>
                <a:rPr lang="en-US" sz="3400" b="0" i="0" u="none" strike="noStrike" cap="none" dirty="0">
                  <a:solidFill>
                    <a:schemeClr val="dk1"/>
                  </a:solidFill>
                  <a:latin typeface="Calibri"/>
                  <a:ea typeface="Calibri"/>
                  <a:cs typeface="Calibri"/>
                  <a:sym typeface="Calibri"/>
                </a:rPr>
                <a:t>Attempting to provide a unique dashboard that will benefit the user </a:t>
              </a:r>
              <a:r>
                <a:rPr lang="en-US" sz="3400" b="0" i="0" u="none" strike="noStrike" cap="none" dirty="0">
                  <a:solidFill>
                    <a:schemeClr val="tx1"/>
                  </a:solidFill>
                  <a:latin typeface="Calibri"/>
                  <a:ea typeface="Calibri"/>
                  <a:cs typeface="Calibri"/>
                  <a:sym typeface="Calibri"/>
                </a:rPr>
                <a:t>for</a:t>
              </a:r>
              <a:r>
                <a:rPr lang="en-US" sz="3400" b="0" i="0" u="none" strike="noStrike" cap="none" dirty="0">
                  <a:solidFill>
                    <a:srgbClr val="CC0000"/>
                  </a:solidFill>
                  <a:latin typeface="Calibri"/>
                  <a:ea typeface="Calibri"/>
                  <a:cs typeface="Calibri"/>
                  <a:sym typeface="Calibri"/>
                </a:rPr>
                <a:t> </a:t>
              </a:r>
              <a:r>
                <a:rPr lang="en-US" sz="3400" b="0" i="0" u="none" strike="noStrike" cap="none" dirty="0">
                  <a:solidFill>
                    <a:schemeClr val="dk1"/>
                  </a:solidFill>
                  <a:latin typeface="Calibri"/>
                  <a:ea typeface="Calibri"/>
                  <a:cs typeface="Calibri"/>
                  <a:sym typeface="Calibri"/>
                </a:rPr>
                <a:t>providing knowledge about the specified content.</a:t>
              </a:r>
              <a:br>
                <a:rPr lang="en-US" sz="3400" b="0" i="0" u="none" strike="noStrike" cap="none" dirty="0">
                  <a:solidFill>
                    <a:schemeClr val="dk1"/>
                  </a:solidFill>
                  <a:latin typeface="Calibri"/>
                  <a:ea typeface="Calibri"/>
                  <a:cs typeface="Calibri"/>
                  <a:sym typeface="Calibri"/>
                </a:rPr>
              </a:br>
              <a:endParaRPr sz="3400" b="0" i="0" u="none" strike="noStrike" cap="none" dirty="0">
                <a:solidFill>
                  <a:schemeClr val="dk1"/>
                </a:solidFill>
                <a:latin typeface="Calibri"/>
                <a:ea typeface="Calibri"/>
                <a:cs typeface="Calibri"/>
                <a:sym typeface="Calibri"/>
              </a:endParaRPr>
            </a:p>
          </p:txBody>
        </p:sp>
        <p:cxnSp>
          <p:nvCxnSpPr>
            <p:cNvPr id="149" name="Google Shape;149;p6"/>
            <p:cNvCxnSpPr/>
            <p:nvPr/>
          </p:nvCxnSpPr>
          <p:spPr>
            <a:xfrm>
              <a:off x="0" y="2175669"/>
              <a:ext cx="10515600" cy="0"/>
            </a:xfrm>
            <a:prstGeom prst="straightConnector1">
              <a:avLst/>
            </a:prstGeom>
            <a:solidFill>
              <a:schemeClr val="accent3"/>
            </a:solidFill>
            <a:ln w="12700" cap="flat" cmpd="sng">
              <a:solidFill>
                <a:schemeClr val="accent3"/>
              </a:solidFill>
              <a:prstDash val="solid"/>
              <a:miter lim="800000"/>
              <a:headEnd type="none" w="sm" len="sm"/>
              <a:tailEnd type="none" w="sm" len="sm"/>
            </a:ln>
          </p:spPr>
        </p:cxnSp>
        <p:sp>
          <p:nvSpPr>
            <p:cNvPr id="150" name="Google Shape;150;p6"/>
            <p:cNvSpPr/>
            <p:nvPr/>
          </p:nvSpPr>
          <p:spPr>
            <a:xfrm>
              <a:off x="0" y="2175669"/>
              <a:ext cx="10515600" cy="217566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txBox="1"/>
            <p:nvPr/>
          </p:nvSpPr>
          <p:spPr>
            <a:xfrm>
              <a:off x="0" y="2175669"/>
              <a:ext cx="10515600" cy="2175669"/>
            </a:xfrm>
            <a:prstGeom prst="rect">
              <a:avLst/>
            </a:prstGeom>
            <a:noFill/>
            <a:ln>
              <a:noFill/>
            </a:ln>
          </p:spPr>
          <p:txBody>
            <a:bodyPr spcFirstLastPara="1" wrap="square" lIns="129525" tIns="129525" rIns="129525" bIns="129525" anchor="t" anchorCtr="0">
              <a:noAutofit/>
            </a:bodyPr>
            <a:lstStyle/>
            <a:p>
              <a:pPr marL="0" marR="0" lvl="0" indent="0" algn="l" rtl="0">
                <a:lnSpc>
                  <a:spcPct val="90000"/>
                </a:lnSpc>
                <a:spcBef>
                  <a:spcPts val="0"/>
                </a:spcBef>
                <a:spcAft>
                  <a:spcPts val="0"/>
                </a:spcAft>
                <a:buClr>
                  <a:schemeClr val="dk1"/>
                </a:buClr>
                <a:buSzPts val="3400"/>
                <a:buFont typeface="Calibri"/>
                <a:buNone/>
              </a:pPr>
              <a:r>
                <a:rPr lang="en-US" sz="3400" b="0" i="0" u="none" strike="noStrike" cap="none" dirty="0">
                  <a:solidFill>
                    <a:schemeClr val="dk1"/>
                  </a:solidFill>
                  <a:latin typeface="Calibri"/>
                  <a:ea typeface="Calibri"/>
                  <a:cs typeface="Calibri"/>
                  <a:sym typeface="Calibri"/>
                </a:rPr>
                <a:t>To apply what we learned during college.</a:t>
              </a:r>
              <a:br>
                <a:rPr lang="en-US" sz="3400" b="0" i="0" u="none" strike="noStrike" cap="none" dirty="0">
                  <a:solidFill>
                    <a:schemeClr val="dk1"/>
                  </a:solidFill>
                  <a:latin typeface="Calibri"/>
                  <a:ea typeface="Calibri"/>
                  <a:cs typeface="Calibri"/>
                  <a:sym typeface="Calibri"/>
                </a:rPr>
              </a:br>
              <a:endParaRPr sz="3400" b="0" i="0" u="none" strike="noStrike" cap="none" dirty="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6" name="Google Shape;156;p7"/>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7"/>
          <p:cNvSpPr txBox="1">
            <a:spLocks noGrp="1"/>
          </p:cNvSpPr>
          <p:nvPr>
            <p:ph type="title"/>
          </p:nvPr>
        </p:nvSpPr>
        <p:spPr>
          <a:xfrm>
            <a:off x="635000" y="640823"/>
            <a:ext cx="3418659" cy="5583148"/>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rgbClr val="FF0000"/>
              </a:buClr>
              <a:buSzPts val="5400"/>
              <a:buFont typeface="Calibri"/>
              <a:buNone/>
            </a:pPr>
            <a:r>
              <a:rPr lang="en-US" sz="5400">
                <a:solidFill>
                  <a:srgbClr val="FF0000"/>
                </a:solidFill>
                <a:latin typeface="Calibri"/>
                <a:ea typeface="Calibri"/>
                <a:cs typeface="Calibri"/>
                <a:sym typeface="Calibri"/>
              </a:rPr>
              <a:t>Potential Benefits:</a:t>
            </a:r>
            <a:br>
              <a:rPr lang="en-US" sz="5400">
                <a:solidFill>
                  <a:srgbClr val="FF0000"/>
                </a:solidFill>
                <a:latin typeface="Open Sans"/>
                <a:ea typeface="Open Sans"/>
                <a:cs typeface="Open Sans"/>
                <a:sym typeface="Open Sans"/>
              </a:rPr>
            </a:br>
            <a:endParaRPr sz="5400">
              <a:solidFill>
                <a:srgbClr val="FF0000"/>
              </a:solidFill>
            </a:endParaRPr>
          </a:p>
        </p:txBody>
      </p:sp>
      <p:sp>
        <p:nvSpPr>
          <p:cNvPr id="158" name="Google Shape;158;p7"/>
          <p:cNvSpPr/>
          <p:nvPr/>
        </p:nvSpPr>
        <p:spPr>
          <a:xfrm rot="5400000">
            <a:off x="1627450" y="3462719"/>
            <a:ext cx="5410200" cy="18288"/>
          </a:xfrm>
          <a:custGeom>
            <a:avLst/>
            <a:gdLst/>
            <a:ahLst/>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59" name="Google Shape;159;p7"/>
          <p:cNvGrpSpPr/>
          <p:nvPr/>
        </p:nvGrpSpPr>
        <p:grpSpPr>
          <a:xfrm>
            <a:off x="4648018" y="640822"/>
            <a:ext cx="7319368" cy="5536140"/>
            <a:chOff x="0" y="0"/>
            <a:chExt cx="7319368" cy="5536140"/>
          </a:xfrm>
        </p:grpSpPr>
        <p:cxnSp>
          <p:nvCxnSpPr>
            <p:cNvPr id="160" name="Google Shape;160;p7"/>
            <p:cNvCxnSpPr/>
            <p:nvPr/>
          </p:nvCxnSpPr>
          <p:spPr>
            <a:xfrm>
              <a:off x="0" y="0"/>
              <a:ext cx="7319368"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161" name="Google Shape;161;p7"/>
            <p:cNvSpPr/>
            <p:nvPr/>
          </p:nvSpPr>
          <p:spPr>
            <a:xfrm>
              <a:off x="0" y="0"/>
              <a:ext cx="7319368" cy="13840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txBox="1"/>
            <p:nvPr/>
          </p:nvSpPr>
          <p:spPr>
            <a:xfrm>
              <a:off x="0" y="0"/>
              <a:ext cx="7319368" cy="1384035"/>
            </a:xfrm>
            <a:prstGeom prst="rect">
              <a:avLst/>
            </a:prstGeom>
            <a:noFill/>
            <a:ln>
              <a:noFill/>
            </a:ln>
          </p:spPr>
          <p:txBody>
            <a:bodyPr spcFirstLastPara="1" wrap="square" lIns="102850" tIns="102850" rIns="102850" bIns="102850" anchor="t" anchorCtr="0">
              <a:noAutofit/>
            </a:bodyPr>
            <a:lstStyle/>
            <a:p>
              <a:pPr marL="0" marR="0" lvl="0" indent="0" algn="l" rtl="1">
                <a:lnSpc>
                  <a:spcPct val="90000"/>
                </a:lnSpc>
                <a:spcBef>
                  <a:spcPts val="0"/>
                </a:spcBef>
                <a:spcAft>
                  <a:spcPts val="0"/>
                </a:spcAft>
                <a:buClr>
                  <a:schemeClr val="dk1"/>
                </a:buClr>
                <a:buSzPts val="2700"/>
                <a:buFont typeface="Calibri"/>
                <a:buNone/>
              </a:pPr>
              <a:r>
                <a:rPr lang="en-US" sz="2700" b="0" i="0" u="none" strike="noStrike" cap="none">
                  <a:solidFill>
                    <a:schemeClr val="dk1"/>
                  </a:solidFill>
                  <a:latin typeface="Calibri"/>
                  <a:ea typeface="Calibri"/>
                  <a:cs typeface="Calibri"/>
                  <a:sym typeface="Calibri"/>
                </a:rPr>
                <a:t>The user will be able to know  the results of the content analysis interactively, as he will be </a:t>
              </a:r>
              <a:r>
                <a:rPr lang="en-US" sz="2700" b="0" i="0" u="none" strike="noStrike" cap="none">
                  <a:solidFill>
                    <a:srgbClr val="FF0000"/>
                  </a:solidFill>
                  <a:latin typeface="Calibri"/>
                  <a:ea typeface="Calibri"/>
                  <a:cs typeface="Calibri"/>
                  <a:sym typeface="Calibri"/>
                </a:rPr>
                <a:t>able to know the following</a:t>
              </a:r>
              <a:r>
                <a:rPr lang="en-US" sz="2700" b="0" i="0" u="none" strike="noStrike" cap="none">
                  <a:solidFill>
                    <a:schemeClr val="dk1"/>
                  </a:solidFill>
                  <a:latin typeface="Calibri"/>
                  <a:ea typeface="Calibri"/>
                  <a:cs typeface="Calibri"/>
                  <a:sym typeface="Calibri"/>
                </a:rPr>
                <a:t>:</a:t>
              </a:r>
              <a:endParaRPr/>
            </a:p>
          </p:txBody>
        </p:sp>
        <p:cxnSp>
          <p:nvCxnSpPr>
            <p:cNvPr id="163" name="Google Shape;163;p7"/>
            <p:cNvCxnSpPr/>
            <p:nvPr/>
          </p:nvCxnSpPr>
          <p:spPr>
            <a:xfrm>
              <a:off x="0" y="1384035"/>
              <a:ext cx="7319368" cy="0"/>
            </a:xfrm>
            <a:prstGeom prst="straightConnector1">
              <a:avLst/>
            </a:prstGeom>
            <a:solidFill>
              <a:srgbClr val="D07A5B"/>
            </a:solidFill>
            <a:ln w="12700" cap="flat" cmpd="sng">
              <a:solidFill>
                <a:srgbClr val="D07A5B"/>
              </a:solidFill>
              <a:prstDash val="solid"/>
              <a:miter lim="800000"/>
              <a:headEnd type="none" w="sm" len="sm"/>
              <a:tailEnd type="none" w="sm" len="sm"/>
            </a:ln>
          </p:spPr>
        </p:cxnSp>
        <p:sp>
          <p:nvSpPr>
            <p:cNvPr id="164" name="Google Shape;164;p7"/>
            <p:cNvSpPr/>
            <p:nvPr/>
          </p:nvSpPr>
          <p:spPr>
            <a:xfrm>
              <a:off x="0" y="1384035"/>
              <a:ext cx="7319368" cy="13840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txBox="1"/>
            <p:nvPr/>
          </p:nvSpPr>
          <p:spPr>
            <a:xfrm>
              <a:off x="0" y="1384035"/>
              <a:ext cx="7319368" cy="1384035"/>
            </a:xfrm>
            <a:prstGeom prst="rect">
              <a:avLst/>
            </a:prstGeom>
            <a:noFill/>
            <a:ln>
              <a:noFill/>
            </a:ln>
          </p:spPr>
          <p:txBody>
            <a:bodyPr spcFirstLastPara="1" wrap="square" lIns="102850" tIns="102850" rIns="102850" bIns="102850" anchor="t" anchorCtr="0">
              <a:noAutofit/>
            </a:bodyPr>
            <a:lstStyle/>
            <a:p>
              <a:pPr marL="0" marR="0" lvl="0" indent="0" algn="l" rtl="1">
                <a:lnSpc>
                  <a:spcPct val="90000"/>
                </a:lnSpc>
                <a:spcBef>
                  <a:spcPts val="0"/>
                </a:spcBef>
                <a:spcAft>
                  <a:spcPts val="0"/>
                </a:spcAft>
                <a:buClr>
                  <a:schemeClr val="dk1"/>
                </a:buClr>
                <a:buSzPts val="2700"/>
                <a:buFont typeface="Calibri"/>
                <a:buNone/>
              </a:pPr>
              <a:r>
                <a:rPr lang="en-US" sz="2700" b="0" i="0" u="none" strike="noStrike" cap="none" dirty="0">
                  <a:solidFill>
                    <a:schemeClr val="dk1"/>
                  </a:solidFill>
                  <a:latin typeface="Calibri"/>
                  <a:ea typeface="Calibri"/>
                  <a:cs typeface="Calibri"/>
                  <a:sym typeface="Calibri"/>
                </a:rPr>
                <a:t>When did this abusive content start appearing.</a:t>
              </a:r>
              <a:endParaRPr dirty="0"/>
            </a:p>
          </p:txBody>
        </p:sp>
        <p:cxnSp>
          <p:nvCxnSpPr>
            <p:cNvPr id="166" name="Google Shape;166;p7"/>
            <p:cNvCxnSpPr/>
            <p:nvPr/>
          </p:nvCxnSpPr>
          <p:spPr>
            <a:xfrm>
              <a:off x="0" y="2768070"/>
              <a:ext cx="7319368" cy="0"/>
            </a:xfrm>
            <a:prstGeom prst="straightConnector1">
              <a:avLst/>
            </a:prstGeom>
            <a:solidFill>
              <a:srgbClr val="B88881"/>
            </a:solidFill>
            <a:ln w="12700" cap="flat" cmpd="sng">
              <a:solidFill>
                <a:srgbClr val="B88881"/>
              </a:solidFill>
              <a:prstDash val="solid"/>
              <a:miter lim="800000"/>
              <a:headEnd type="none" w="sm" len="sm"/>
              <a:tailEnd type="none" w="sm" len="sm"/>
            </a:ln>
          </p:spPr>
        </p:cxnSp>
        <p:sp>
          <p:nvSpPr>
            <p:cNvPr id="167" name="Google Shape;167;p7"/>
            <p:cNvSpPr/>
            <p:nvPr/>
          </p:nvSpPr>
          <p:spPr>
            <a:xfrm>
              <a:off x="0" y="2768070"/>
              <a:ext cx="7319368" cy="13840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txBox="1"/>
            <p:nvPr/>
          </p:nvSpPr>
          <p:spPr>
            <a:xfrm>
              <a:off x="0" y="2768070"/>
              <a:ext cx="7319368" cy="1384035"/>
            </a:xfrm>
            <a:prstGeom prst="rect">
              <a:avLst/>
            </a:prstGeom>
            <a:noFill/>
            <a:ln>
              <a:noFill/>
            </a:ln>
          </p:spPr>
          <p:txBody>
            <a:bodyPr spcFirstLastPara="1" wrap="square" lIns="102850" tIns="102850" rIns="102850" bIns="102850" anchor="t" anchorCtr="0">
              <a:noAutofit/>
            </a:bodyPr>
            <a:lstStyle/>
            <a:p>
              <a:pPr marL="0" marR="0" lvl="0" indent="0" algn="l" rtl="1">
                <a:lnSpc>
                  <a:spcPct val="90000"/>
                </a:lnSpc>
                <a:spcBef>
                  <a:spcPts val="0"/>
                </a:spcBef>
                <a:spcAft>
                  <a:spcPts val="0"/>
                </a:spcAft>
                <a:buClr>
                  <a:schemeClr val="dk1"/>
                </a:buClr>
                <a:buSzPts val="2700"/>
                <a:buFont typeface="Calibri"/>
                <a:buNone/>
              </a:pPr>
              <a:r>
                <a:rPr lang="en-US" sz="2700" b="0" i="0" u="none" strike="noStrike" cap="none">
                  <a:solidFill>
                    <a:schemeClr val="dk1"/>
                  </a:solidFill>
                  <a:latin typeface="Calibri"/>
                  <a:ea typeface="Calibri"/>
                  <a:cs typeface="Calibri"/>
                  <a:sym typeface="Calibri"/>
                </a:rPr>
                <a:t>The amount of interaction on this abusive content.</a:t>
              </a:r>
              <a:endParaRPr/>
            </a:p>
          </p:txBody>
        </p:sp>
        <p:cxnSp>
          <p:nvCxnSpPr>
            <p:cNvPr id="169" name="Google Shape;169;p7"/>
            <p:cNvCxnSpPr/>
            <p:nvPr/>
          </p:nvCxnSpPr>
          <p:spPr>
            <a:xfrm>
              <a:off x="0" y="4152105"/>
              <a:ext cx="7319368" cy="0"/>
            </a:xfrm>
            <a:prstGeom prst="straightConnector1">
              <a:avLst/>
            </a:prstGeom>
            <a:solidFill>
              <a:srgbClr val="A4A4A4"/>
            </a:solidFill>
            <a:ln w="12700" cap="flat" cmpd="sng">
              <a:solidFill>
                <a:srgbClr val="A4A4A4"/>
              </a:solidFill>
              <a:prstDash val="solid"/>
              <a:miter lim="800000"/>
              <a:headEnd type="none" w="sm" len="sm"/>
              <a:tailEnd type="none" w="sm" len="sm"/>
            </a:ln>
          </p:spPr>
        </p:cxnSp>
        <p:sp>
          <p:nvSpPr>
            <p:cNvPr id="170" name="Google Shape;170;p7"/>
            <p:cNvSpPr/>
            <p:nvPr/>
          </p:nvSpPr>
          <p:spPr>
            <a:xfrm>
              <a:off x="0" y="4152105"/>
              <a:ext cx="7319368" cy="138403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txBox="1"/>
            <p:nvPr/>
          </p:nvSpPr>
          <p:spPr>
            <a:xfrm>
              <a:off x="0" y="4152105"/>
              <a:ext cx="7319368" cy="1384035"/>
            </a:xfrm>
            <a:prstGeom prst="rect">
              <a:avLst/>
            </a:prstGeom>
            <a:noFill/>
            <a:ln>
              <a:noFill/>
            </a:ln>
          </p:spPr>
          <p:txBody>
            <a:bodyPr spcFirstLastPara="1" wrap="square" lIns="102850" tIns="102850" rIns="102850" bIns="102850" anchor="t" anchorCtr="0">
              <a:noAutofit/>
            </a:bodyPr>
            <a:lstStyle/>
            <a:p>
              <a:pPr marL="0" marR="0" lvl="0" indent="0" algn="l" rtl="1">
                <a:lnSpc>
                  <a:spcPct val="90000"/>
                </a:lnSpc>
                <a:spcBef>
                  <a:spcPts val="0"/>
                </a:spcBef>
                <a:spcAft>
                  <a:spcPts val="0"/>
                </a:spcAft>
                <a:buClr>
                  <a:schemeClr val="dk1"/>
                </a:buClr>
                <a:buSzPts val="2700"/>
                <a:buFont typeface="Calibri"/>
                <a:buNone/>
              </a:pPr>
              <a:r>
                <a:rPr lang="en-US" sz="2700" b="0" i="0" u="none" strike="noStrike" cap="none">
                  <a:solidFill>
                    <a:schemeClr val="dk1"/>
                  </a:solidFill>
                  <a:latin typeface="Calibri"/>
                  <a:ea typeface="Calibri"/>
                  <a:cs typeface="Calibri"/>
                  <a:sym typeface="Calibri"/>
                </a:rPr>
                <a:t>The percentage of abusive in this content.</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a:spLocks noGrp="1"/>
          </p:cNvSpPr>
          <p:nvPr>
            <p:ph type="title"/>
          </p:nvPr>
        </p:nvSpPr>
        <p:spPr>
          <a:xfrm>
            <a:off x="838200" y="365125"/>
            <a:ext cx="10515600" cy="844697"/>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rgbClr val="FF0000"/>
              </a:buClr>
              <a:buSzPts val="2800"/>
              <a:buFont typeface="Calibri"/>
              <a:buNone/>
            </a:pPr>
            <a:r>
              <a:rPr lang="en-US" sz="2800" b="1" u="sng">
                <a:solidFill>
                  <a:srgbClr val="FF0000"/>
                </a:solidFill>
                <a:latin typeface="Calibri"/>
                <a:ea typeface="Calibri"/>
                <a:cs typeface="Calibri"/>
                <a:sym typeface="Calibri"/>
              </a:rPr>
              <a:t>System Requirements Specification:</a:t>
            </a:r>
            <a:endParaRPr sz="6000"/>
          </a:p>
        </p:txBody>
      </p:sp>
      <p:pic>
        <p:nvPicPr>
          <p:cNvPr id="177" name="Google Shape;177;p8"/>
          <p:cNvPicPr preferRelativeResize="0">
            <a:picLocks noGrp="1"/>
          </p:cNvPicPr>
          <p:nvPr>
            <p:ph type="body" idx="1"/>
          </p:nvPr>
        </p:nvPicPr>
        <p:blipFill rotWithShape="1">
          <a:blip r:embed="rId3">
            <a:alphaModFix/>
          </a:blip>
          <a:srcRect/>
          <a:stretch/>
        </p:blipFill>
        <p:spPr>
          <a:xfrm>
            <a:off x="0" y="1097280"/>
            <a:ext cx="12192000" cy="57607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Google Shape;188;p10"/>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10"/>
          <p:cNvSpPr txBox="1">
            <a:spLocks noGrp="1"/>
          </p:cNvSpPr>
          <p:nvPr>
            <p:ph type="ctrTitle"/>
          </p:nvPr>
        </p:nvSpPr>
        <p:spPr>
          <a:xfrm>
            <a:off x="824702" y="548640"/>
            <a:ext cx="3617406"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600"/>
              <a:buFont typeface="Calibri"/>
              <a:buNone/>
            </a:pPr>
            <a:r>
              <a:rPr lang="en-US" sz="4600" b="1" dirty="0">
                <a:solidFill>
                  <a:srgbClr val="FF0000"/>
                </a:solidFill>
                <a:latin typeface="Calibri"/>
                <a:ea typeface="Calibri"/>
                <a:cs typeface="Calibri"/>
                <a:sym typeface="Calibri"/>
              </a:rPr>
              <a:t>Project Methodology:</a:t>
            </a:r>
            <a:r>
              <a:rPr lang="en-US" sz="4600" dirty="0">
                <a:solidFill>
                  <a:srgbClr val="FF0000"/>
                </a:solidFill>
                <a:latin typeface="Calibri"/>
                <a:ea typeface="Calibri"/>
                <a:cs typeface="Calibri"/>
                <a:sym typeface="Calibri"/>
              </a:rPr>
              <a:t> </a:t>
            </a:r>
            <a:br>
              <a:rPr lang="en-US" sz="4600" dirty="0">
                <a:solidFill>
                  <a:srgbClr val="FF0000"/>
                </a:solidFill>
                <a:latin typeface="Calibri"/>
                <a:ea typeface="Calibri"/>
                <a:cs typeface="Calibri"/>
                <a:sym typeface="Calibri"/>
              </a:rPr>
            </a:br>
            <a:endParaRPr sz="4600" dirty="0">
              <a:solidFill>
                <a:srgbClr val="FF0000"/>
              </a:solidFill>
              <a:latin typeface="Calibri"/>
              <a:ea typeface="Calibri"/>
              <a:cs typeface="Calibri"/>
              <a:sym typeface="Calibri"/>
            </a:endParaRPr>
          </a:p>
        </p:txBody>
      </p:sp>
      <p:sp>
        <p:nvSpPr>
          <p:cNvPr id="190" name="Google Shape;190;p10"/>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1" name="Google Shape;191;p10"/>
          <p:cNvSpPr txBox="1">
            <a:spLocks noGrp="1"/>
          </p:cNvSpPr>
          <p:nvPr>
            <p:ph type="subTitle" idx="1"/>
          </p:nvPr>
        </p:nvSpPr>
        <p:spPr>
          <a:xfrm>
            <a:off x="5126418" y="552091"/>
            <a:ext cx="6705918" cy="543153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200"/>
              <a:buFont typeface="Arial"/>
              <a:buChar char="•"/>
            </a:pPr>
            <a:r>
              <a:rPr lang="en-US" sz="2200" b="1" dirty="0"/>
              <a:t>We use </a:t>
            </a:r>
            <a:r>
              <a:rPr lang="en-US" sz="2200" b="1" dirty="0">
                <a:solidFill>
                  <a:srgbClr val="FF0000"/>
                </a:solidFill>
              </a:rPr>
              <a:t>Incremental Model</a:t>
            </a:r>
            <a:r>
              <a:rPr lang="en-US" sz="2200" b="1" dirty="0"/>
              <a:t>.</a:t>
            </a:r>
            <a:endParaRPr dirty="0"/>
          </a:p>
          <a:p>
            <a:pPr marL="0" lvl="0" indent="139700" algn="l" rtl="0">
              <a:lnSpc>
                <a:spcPct val="90000"/>
              </a:lnSpc>
              <a:spcBef>
                <a:spcPts val="1000"/>
              </a:spcBef>
              <a:spcAft>
                <a:spcPts val="0"/>
              </a:spcAft>
              <a:buClr>
                <a:schemeClr val="dk1"/>
              </a:buClr>
              <a:buSzPts val="2200"/>
              <a:buFont typeface="Arial"/>
              <a:buNone/>
            </a:pPr>
            <a:endParaRPr sz="2200" dirty="0"/>
          </a:p>
          <a:p>
            <a:pPr marL="0" lvl="0" indent="0" algn="l" rtl="0">
              <a:lnSpc>
                <a:spcPct val="90000"/>
              </a:lnSpc>
              <a:spcBef>
                <a:spcPts val="1000"/>
              </a:spcBef>
              <a:spcAft>
                <a:spcPts val="0"/>
              </a:spcAft>
              <a:buClr>
                <a:srgbClr val="FF0000"/>
              </a:buClr>
              <a:buSzPts val="2200"/>
              <a:buFont typeface="Arial"/>
              <a:buChar char="•"/>
            </a:pPr>
            <a:r>
              <a:rPr lang="en-US" sz="2200" b="1" dirty="0">
                <a:solidFill>
                  <a:srgbClr val="FF0000"/>
                </a:solidFill>
              </a:rPr>
              <a:t>Incremental Model: </a:t>
            </a:r>
            <a:r>
              <a:rPr lang="en-US" sz="2200" b="1" dirty="0"/>
              <a:t>is a process of software development where requirements are broken down into multiple standalone modules of software development cycle.</a:t>
            </a:r>
            <a:endParaRPr dirty="0"/>
          </a:p>
          <a:p>
            <a:pPr marL="0" lvl="0" indent="0" algn="l" rtl="0">
              <a:lnSpc>
                <a:spcPct val="90000"/>
              </a:lnSpc>
              <a:spcBef>
                <a:spcPts val="1000"/>
              </a:spcBef>
              <a:spcAft>
                <a:spcPts val="0"/>
              </a:spcAft>
              <a:buClr>
                <a:srgbClr val="FF0000"/>
              </a:buClr>
              <a:buSzPts val="2200"/>
              <a:buFont typeface="Arial"/>
              <a:buChar char="•"/>
            </a:pPr>
            <a:r>
              <a:rPr lang="en-US" sz="2200" b="1" dirty="0">
                <a:solidFill>
                  <a:srgbClr val="FF0000"/>
                </a:solidFill>
              </a:rPr>
              <a:t> Incremental development </a:t>
            </a:r>
            <a:r>
              <a:rPr lang="en-US" sz="2200" b="1" dirty="0"/>
              <a:t>is done in steps from analysis design, implementation, testing/verification, maintenance.</a:t>
            </a:r>
            <a:endParaRPr dirty="0"/>
          </a:p>
          <a:p>
            <a:pPr marL="0" lvl="0" indent="139700" algn="l" rtl="0">
              <a:lnSpc>
                <a:spcPct val="90000"/>
              </a:lnSpc>
              <a:spcBef>
                <a:spcPts val="1000"/>
              </a:spcBef>
              <a:spcAft>
                <a:spcPts val="0"/>
              </a:spcAft>
              <a:buClr>
                <a:schemeClr val="dk1"/>
              </a:buClr>
              <a:buSzPts val="2200"/>
              <a:buFont typeface="Arial"/>
              <a:buNone/>
            </a:pPr>
            <a:endParaRPr sz="2200" dirty="0"/>
          </a:p>
        </p:txBody>
      </p:sp>
    </p:spTree>
  </p:cSld>
  <p:clrMapOvr>
    <a:masterClrMapping/>
  </p:clrMapOvr>
</p:sld>
</file>

<file path=ppt/theme/theme1.xml><?xml version="1.0" encoding="utf-8"?>
<a:theme xmlns:a="http://schemas.openxmlformats.org/drawingml/2006/main" name="نسق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1311</TotalTime>
  <Words>1954</Words>
  <Application>Microsoft Office PowerPoint</Application>
  <PresentationFormat>Widescreen</PresentationFormat>
  <Paragraphs>271</Paragraphs>
  <Slides>52</Slides>
  <Notes>46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Open Sans</vt:lpstr>
      <vt:lpstr>Times New Roman</vt:lpstr>
      <vt:lpstr>Symbol</vt:lpstr>
      <vt:lpstr>Abadi</vt:lpstr>
      <vt:lpstr>Calibri</vt:lpstr>
      <vt:lpstr>Arial</vt:lpstr>
      <vt:lpstr>نسق Office</vt:lpstr>
      <vt:lpstr>Dashboard for analyzing the content in social media (Twitter)</vt:lpstr>
      <vt:lpstr>Abstract:</vt:lpstr>
      <vt:lpstr>Problem Statement:</vt:lpstr>
      <vt:lpstr>Project Scope:  </vt:lpstr>
      <vt:lpstr>Aims and objectives:</vt:lpstr>
      <vt:lpstr>Project motivation: </vt:lpstr>
      <vt:lpstr>Potential Benefits: </vt:lpstr>
      <vt:lpstr>System Requirements Specification:</vt:lpstr>
      <vt:lpstr>Project Methodology:  </vt:lpstr>
      <vt:lpstr>Project Methodology:  </vt:lpstr>
      <vt:lpstr>PowerPoint Presentation</vt:lpstr>
      <vt:lpstr>Data Flow Design </vt:lpstr>
      <vt:lpstr>System Architecture  </vt:lpstr>
      <vt:lpstr>Class Diagram  </vt:lpstr>
      <vt:lpstr>Use case Diagram </vt:lpstr>
      <vt:lpstr>Sequence Diagram  </vt:lpstr>
      <vt:lpstr>Activity Diagram </vt:lpstr>
      <vt:lpstr>Conceptual Diagram </vt:lpstr>
      <vt:lpstr>PowerPoint Presentation</vt:lpstr>
      <vt:lpstr>PowerPoint Presentation</vt:lpstr>
      <vt:lpstr>INFORMATION GATHERING</vt:lpstr>
      <vt:lpstr>Analysis of Existing System : </vt:lpstr>
      <vt:lpstr>Features of our application</vt:lpstr>
      <vt:lpstr>Tools and techniques used:</vt:lpstr>
      <vt:lpstr>System Implementation:  </vt:lpstr>
      <vt:lpstr>PowerPoint Presentation</vt:lpstr>
      <vt:lpstr>System Implementation:  </vt:lpstr>
      <vt:lpstr>System Implementation:  </vt:lpstr>
      <vt:lpstr>System Implementation:  </vt:lpstr>
      <vt:lpstr>System Implementation:  </vt:lpstr>
      <vt:lpstr>System Implementation:  </vt:lpstr>
      <vt:lpstr>System Implementation:  </vt:lpstr>
      <vt:lpstr>SYSTEM TESTING:</vt:lpstr>
      <vt:lpstr>SYSTEM TESTING:</vt:lpstr>
      <vt:lpstr>PowerPoint Presentation</vt:lpstr>
      <vt:lpstr>PowerPoint Presentation</vt:lpstr>
      <vt:lpstr>SYSTEM TESTING:</vt:lpstr>
      <vt:lpstr>SYSTEM TESTING:</vt:lpstr>
      <vt:lpstr>SYSTEM TESTING:</vt:lpstr>
      <vt:lpstr>SYSTEM TESTING:</vt:lpstr>
      <vt:lpstr>SYSTEM DEMONSTRATION :</vt:lpstr>
      <vt:lpstr>SYSTEM DEMONSTRATION :</vt:lpstr>
      <vt:lpstr>Index page</vt:lpstr>
      <vt:lpstr>User page</vt:lpstr>
      <vt:lpstr>Conclusion :</vt:lpstr>
      <vt:lpstr>Conclusion :</vt:lpstr>
      <vt:lpstr>Conclusion :</vt:lpstr>
      <vt:lpstr>Conclusion :</vt:lpstr>
      <vt:lpstr>Conclusion :</vt:lpstr>
      <vt:lpstr>Lessons Learned: </vt:lpstr>
      <vt:lpstr>References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and Tracking Abusive Contents in Social Media (Twitter)</dc:title>
  <dc:creator>ahmed .</dc:creator>
  <cp:lastModifiedBy>بيان بنت احمد آل عيشي البارقي</cp:lastModifiedBy>
  <cp:revision>82</cp:revision>
  <dcterms:created xsi:type="dcterms:W3CDTF">2021-03-09T21:43:33Z</dcterms:created>
  <dcterms:modified xsi:type="dcterms:W3CDTF">2023-09-03T06:54:45Z</dcterms:modified>
</cp:coreProperties>
</file>