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327" r:id="rId4"/>
    <p:sldId id="355" r:id="rId5"/>
    <p:sldId id="373" r:id="rId6"/>
    <p:sldId id="352" r:id="rId7"/>
    <p:sldId id="356" r:id="rId8"/>
    <p:sldId id="357" r:id="rId9"/>
    <p:sldId id="374" r:id="rId10"/>
    <p:sldId id="361" r:id="rId11"/>
    <p:sldId id="362" r:id="rId12"/>
    <p:sldId id="363" r:id="rId13"/>
    <p:sldId id="365" r:id="rId14"/>
    <p:sldId id="366" r:id="rId15"/>
    <p:sldId id="354" r:id="rId16"/>
    <p:sldId id="369" r:id="rId17"/>
    <p:sldId id="367" r:id="rId18"/>
    <p:sldId id="370" r:id="rId19"/>
    <p:sldId id="372" r:id="rId20"/>
    <p:sldId id="371" r:id="rId21"/>
    <p:sldId id="350" r:id="rId22"/>
    <p:sldId id="351" r:id="rId23"/>
  </p:sldIdLst>
  <p:sldSz cx="9144000" cy="5715000" type="screen16x10"/>
  <p:notesSz cx="6877050" cy="10001250"/>
  <p:embeddedFontLst>
    <p:embeddedFont>
      <p:font typeface="1훈새마을운동 R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210 체리블라썸 B" panose="02020603020101020101" pitchFamily="18" charset="-127"/>
      <p:regular r:id="rId29"/>
    </p:embeddedFont>
    <p:embeddedFont>
      <p:font typeface="210 동화책 R" panose="02020603020101020101" pitchFamily="18" charset="-127"/>
      <p:regular r:id="rId30"/>
    </p:embeddedFont>
    <p:embeddedFont>
      <p:font typeface="210 체리블라썸 R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오프닝" id="{2FEA2320-941D-4CAD-8403-B66D49DD42B6}">
          <p14:sldIdLst>
            <p14:sldId id="256"/>
            <p14:sldId id="284"/>
          </p14:sldIdLst>
        </p14:section>
        <p14:section name="개요" id="{7B52D2A0-F93E-402B-B0EB-44F80AD938E1}">
          <p14:sldIdLst>
            <p14:sldId id="327"/>
            <p14:sldId id="355"/>
          </p14:sldIdLst>
        </p14:section>
        <p14:section name="프로젝트 특징" id="{779773A7-A5F2-481B-93E2-8DF254209F5E}">
          <p14:sldIdLst>
            <p14:sldId id="373"/>
            <p14:sldId id="352"/>
            <p14:sldId id="356"/>
            <p14:sldId id="357"/>
            <p14:sldId id="374"/>
          </p14:sldIdLst>
        </p14:section>
        <p14:section name="개발내용" id="{AAE7D0F3-A379-4890-9B21-D18329C30130}">
          <p14:sldIdLst>
            <p14:sldId id="361"/>
            <p14:sldId id="362"/>
            <p14:sldId id="363"/>
            <p14:sldId id="365"/>
            <p14:sldId id="366"/>
          </p14:sldIdLst>
        </p14:section>
        <p14:section name="개발계획" id="{D64E9C65-51E7-4E87-A59E-6A1C6D758982}">
          <p14:sldIdLst>
            <p14:sldId id="354"/>
            <p14:sldId id="369"/>
            <p14:sldId id="367"/>
            <p14:sldId id="370"/>
            <p14:sldId id="372"/>
            <p14:sldId id="371"/>
            <p14:sldId id="350"/>
          </p14:sldIdLst>
        </p14:section>
        <p14:section name="엔딩" id="{21D5D0B3-A90D-42A7-9D80-EF9125839B5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0B"/>
    <a:srgbClr val="FCE3B5"/>
    <a:srgbClr val="EEECE1"/>
    <a:srgbClr val="FFFFCC"/>
    <a:srgbClr val="F4EB30"/>
    <a:srgbClr val="ECF1E7"/>
    <a:srgbClr val="FF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9" autoAdjust="0"/>
    <p:restoredTop sz="94775" autoAdjust="0"/>
  </p:normalViewPr>
  <p:slideViewPr>
    <p:cSldViewPr snapToObjects="1">
      <p:cViewPr varScale="1">
        <p:scale>
          <a:sx n="100" d="100"/>
          <a:sy n="100" d="100"/>
        </p:scale>
        <p:origin x="1080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9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74767-39B4-44AF-88FB-AA5D3FDBF92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7CD6ED-EF75-40B2-8F4C-130BE5D3AC6F}">
      <dgm:prSet phldrT="[텍스트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Server</a:t>
          </a:r>
        </a:p>
        <a:p>
          <a:pPr latinLnBrk="1"/>
          <a:endParaRPr lang="ko-KR" altLang="en-US" sz="18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E3BC2F0A-0B8D-4946-98DC-340FCDC0926B}" type="parTrans" cxnId="{40EBB6ED-D157-49B2-81B2-53A6F17A8564}">
      <dgm:prSet/>
      <dgm:spPr/>
      <dgm:t>
        <a:bodyPr/>
        <a:lstStyle/>
        <a:p>
          <a:pPr latinLnBrk="1"/>
          <a:endParaRPr lang="ko-KR" altLang="en-US"/>
        </a:p>
      </dgm:t>
    </dgm:pt>
    <dgm:pt modelId="{75FFC19C-633D-4228-85A3-145D77AA8A96}" type="sibTrans" cxnId="{40EBB6ED-D157-49B2-81B2-53A6F17A8564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/>
        </a:p>
      </dgm:t>
    </dgm:pt>
    <dgm:pt modelId="{A7F5575C-AFEA-496D-9A8C-900AAFA99564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User</a:t>
          </a:r>
          <a:endParaRPr lang="en-US" altLang="ko-KR" sz="2000" dirty="0" smtClean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  <a:p>
          <a:pPr latinLnBrk="1"/>
          <a:endParaRPr lang="ko-KR" altLang="en-US" sz="20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14425B12-727D-43CE-AFE4-0E7CF4FF18BD}" type="parTrans" cxnId="{9CCA4A39-5A4C-4AC3-AFA9-739863D7CB39}">
      <dgm:prSet/>
      <dgm:spPr/>
      <dgm:t>
        <a:bodyPr/>
        <a:lstStyle/>
        <a:p>
          <a:pPr latinLnBrk="1"/>
          <a:endParaRPr lang="ko-KR" altLang="en-US"/>
        </a:p>
      </dgm:t>
    </dgm:pt>
    <dgm:pt modelId="{FD2DDE58-6C7D-4834-8D25-FB207B789E17}" type="sibTrans" cxnId="{9CCA4A39-5A4C-4AC3-AFA9-739863D7CB39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 dirty="0"/>
        </a:p>
      </dgm:t>
    </dgm:pt>
    <dgm:pt modelId="{7803F778-332C-457A-A696-C62803F5A9FF}">
      <dgm:prSet phldrT="[텍스트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dist" latinLnBrk="1"/>
          <a:r>
            <a:rPr lang="en-US" altLang="en-US" sz="1800" spc="-15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Commercial Client</a:t>
          </a:r>
        </a:p>
        <a:p>
          <a:pPr algn="dist" latinLnBrk="1"/>
          <a:endParaRPr lang="ko-KR" altLang="en-US" sz="2000" spc="-15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B970F3A1-3F20-4780-AC48-65E9E33C91E6}" type="parTrans" cxnId="{21BE635F-4024-40FE-A87E-737934B0BF56}">
      <dgm:prSet/>
      <dgm:spPr/>
      <dgm:t>
        <a:bodyPr/>
        <a:lstStyle/>
        <a:p>
          <a:pPr latinLnBrk="1"/>
          <a:endParaRPr lang="ko-KR" altLang="en-US"/>
        </a:p>
      </dgm:t>
    </dgm:pt>
    <dgm:pt modelId="{43CBDB91-82F6-4E82-91AA-F07B53A62046}" type="sibTrans" cxnId="{21BE635F-4024-40FE-A87E-737934B0BF56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/>
        </a:p>
      </dgm:t>
    </dgm:pt>
    <dgm:pt modelId="{3FF03265-9617-4DBD-A8AB-3D86C675E1E7}" type="pres">
      <dgm:prSet presAssocID="{95A74767-39B4-44AF-88FB-AA5D3FDBF9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C36BBB-D511-4757-9DD2-7D8F63E0F7FB}" type="pres">
      <dgm:prSet presAssocID="{FD7CD6ED-EF75-40B2-8F4C-130BE5D3AC6F}" presName="node" presStyleLbl="node1" presStyleIdx="0" presStyleCnt="3" custScaleX="102864" custScaleY="104696" custRadScaleRad="100436" custRadScaleInc="88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D6FC9-1D19-4E5C-9BCC-C5F3437A4B86}" type="pres">
      <dgm:prSet presAssocID="{75FFC19C-633D-4228-85A3-145D77AA8A96}" presName="sibTrans" presStyleLbl="sibTrans2D1" presStyleIdx="0" presStyleCnt="3" custScaleX="112916" custLinFactNeighborX="28487"/>
      <dgm:spPr/>
      <dgm:t>
        <a:bodyPr/>
        <a:lstStyle/>
        <a:p>
          <a:pPr latinLnBrk="1"/>
          <a:endParaRPr lang="ko-KR" altLang="en-US"/>
        </a:p>
      </dgm:t>
    </dgm:pt>
    <dgm:pt modelId="{13E01096-6E6B-4BDE-9EE7-E590A841DAEF}" type="pres">
      <dgm:prSet presAssocID="{75FFC19C-633D-4228-85A3-145D77AA8A96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6294FB2-60BC-4252-A647-42DA43E08E6F}" type="pres">
      <dgm:prSet presAssocID="{A7F5575C-AFEA-496D-9A8C-900AAFA99564}" presName="node" presStyleLbl="node1" presStyleIdx="1" presStyleCnt="3" custScaleX="102864" custScaleY="104696" custRadScaleRad="124898" custRadScaleInc="-104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A1115-ADC1-421C-ABE4-C83E4E757C8E}" type="pres">
      <dgm:prSet presAssocID="{FD2DDE58-6C7D-4834-8D25-FB207B789E17}" presName="sibTrans" presStyleLbl="sibTrans2D1" presStyleIdx="1" presStyleCnt="3" custLinFactNeighborY="41597"/>
      <dgm:spPr/>
      <dgm:t>
        <a:bodyPr/>
        <a:lstStyle/>
        <a:p>
          <a:pPr latinLnBrk="1"/>
          <a:endParaRPr lang="ko-KR" altLang="en-US"/>
        </a:p>
      </dgm:t>
    </dgm:pt>
    <dgm:pt modelId="{CA9BCF86-E388-4182-B182-9E2F9302B8BB}" type="pres">
      <dgm:prSet presAssocID="{FD2DDE58-6C7D-4834-8D25-FB207B789E1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A6C22AF-6415-43A8-B24B-C78C40795786}" type="pres">
      <dgm:prSet presAssocID="{7803F778-332C-457A-A696-C62803F5A9FF}" presName="node" presStyleLbl="node1" presStyleIdx="2" presStyleCnt="3" custScaleX="102864" custScaleY="1046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62B-6318-4FD1-A784-C4C005A64487}" type="pres">
      <dgm:prSet presAssocID="{43CBDB91-82F6-4E82-91AA-F07B53A62046}" presName="sibTrans" presStyleLbl="sibTrans2D1" presStyleIdx="2" presStyleCnt="3" custScaleX="112916" custLinFactNeighborX="-22984" custLinFactNeighborY="155"/>
      <dgm:spPr/>
      <dgm:t>
        <a:bodyPr/>
        <a:lstStyle/>
        <a:p>
          <a:pPr latinLnBrk="1"/>
          <a:endParaRPr lang="ko-KR" altLang="en-US"/>
        </a:p>
      </dgm:t>
    </dgm:pt>
    <dgm:pt modelId="{966772A5-4E1E-453B-9269-EDF3ACC2FBE5}" type="pres">
      <dgm:prSet presAssocID="{43CBDB91-82F6-4E82-91AA-F07B53A62046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08F814CF-E82F-4473-8CBD-5AB4CD338464}" type="presOf" srcId="{43CBDB91-82F6-4E82-91AA-F07B53A62046}" destId="{C347A62B-6318-4FD1-A784-C4C005A64487}" srcOrd="0" destOrd="0" presId="urn:microsoft.com/office/officeart/2005/8/layout/cycle7"/>
    <dgm:cxn modelId="{BDA094D2-1A4F-40B0-A392-5409527BC9CD}" type="presOf" srcId="{FD2DDE58-6C7D-4834-8D25-FB207B789E17}" destId="{C0CA1115-ADC1-421C-ABE4-C83E4E757C8E}" srcOrd="0" destOrd="0" presId="urn:microsoft.com/office/officeart/2005/8/layout/cycle7"/>
    <dgm:cxn modelId="{131EB76D-D5BC-4FF2-84E9-C7BC14D4B2A2}" type="presOf" srcId="{FD7CD6ED-EF75-40B2-8F4C-130BE5D3AC6F}" destId="{A5C36BBB-D511-4757-9DD2-7D8F63E0F7FB}" srcOrd="0" destOrd="0" presId="urn:microsoft.com/office/officeart/2005/8/layout/cycle7"/>
    <dgm:cxn modelId="{10BD9557-17AE-4865-8D23-811EC3D84E86}" type="presOf" srcId="{95A74767-39B4-44AF-88FB-AA5D3FDBF929}" destId="{3FF03265-9617-4DBD-A8AB-3D86C675E1E7}" srcOrd="0" destOrd="0" presId="urn:microsoft.com/office/officeart/2005/8/layout/cycle7"/>
    <dgm:cxn modelId="{40EBB6ED-D157-49B2-81B2-53A6F17A8564}" srcId="{95A74767-39B4-44AF-88FB-AA5D3FDBF929}" destId="{FD7CD6ED-EF75-40B2-8F4C-130BE5D3AC6F}" srcOrd="0" destOrd="0" parTransId="{E3BC2F0A-0B8D-4946-98DC-340FCDC0926B}" sibTransId="{75FFC19C-633D-4228-85A3-145D77AA8A96}"/>
    <dgm:cxn modelId="{B14D9D40-78CF-43F8-B764-F1A01A990C17}" type="presOf" srcId="{A7F5575C-AFEA-496D-9A8C-900AAFA99564}" destId="{B6294FB2-60BC-4252-A647-42DA43E08E6F}" srcOrd="0" destOrd="0" presId="urn:microsoft.com/office/officeart/2005/8/layout/cycle7"/>
    <dgm:cxn modelId="{3E5D279D-241C-48CF-A969-641F6083033B}" type="presOf" srcId="{7803F778-332C-457A-A696-C62803F5A9FF}" destId="{5A6C22AF-6415-43A8-B24B-C78C40795786}" srcOrd="0" destOrd="0" presId="urn:microsoft.com/office/officeart/2005/8/layout/cycle7"/>
    <dgm:cxn modelId="{21BE635F-4024-40FE-A87E-737934B0BF56}" srcId="{95A74767-39B4-44AF-88FB-AA5D3FDBF929}" destId="{7803F778-332C-457A-A696-C62803F5A9FF}" srcOrd="2" destOrd="0" parTransId="{B970F3A1-3F20-4780-AC48-65E9E33C91E6}" sibTransId="{43CBDB91-82F6-4E82-91AA-F07B53A62046}"/>
    <dgm:cxn modelId="{B6030172-C7F4-4229-A84D-3270D173B226}" type="presOf" srcId="{43CBDB91-82F6-4E82-91AA-F07B53A62046}" destId="{966772A5-4E1E-453B-9269-EDF3ACC2FBE5}" srcOrd="1" destOrd="0" presId="urn:microsoft.com/office/officeart/2005/8/layout/cycle7"/>
    <dgm:cxn modelId="{9E02410B-DEB7-4644-9AF4-7B4F54D38C4D}" type="presOf" srcId="{FD2DDE58-6C7D-4834-8D25-FB207B789E17}" destId="{CA9BCF86-E388-4182-B182-9E2F9302B8BB}" srcOrd="1" destOrd="0" presId="urn:microsoft.com/office/officeart/2005/8/layout/cycle7"/>
    <dgm:cxn modelId="{3A21C78B-4424-4491-B55B-F3FF80B85892}" type="presOf" srcId="{75FFC19C-633D-4228-85A3-145D77AA8A96}" destId="{E89D6FC9-1D19-4E5C-9BCC-C5F3437A4B86}" srcOrd="0" destOrd="0" presId="urn:microsoft.com/office/officeart/2005/8/layout/cycle7"/>
    <dgm:cxn modelId="{9CCA4A39-5A4C-4AC3-AFA9-739863D7CB39}" srcId="{95A74767-39B4-44AF-88FB-AA5D3FDBF929}" destId="{A7F5575C-AFEA-496D-9A8C-900AAFA99564}" srcOrd="1" destOrd="0" parTransId="{14425B12-727D-43CE-AFE4-0E7CF4FF18BD}" sibTransId="{FD2DDE58-6C7D-4834-8D25-FB207B789E17}"/>
    <dgm:cxn modelId="{83D9EA54-26FC-4E53-A381-35C1E5DBF788}" type="presOf" srcId="{75FFC19C-633D-4228-85A3-145D77AA8A96}" destId="{13E01096-6E6B-4BDE-9EE7-E590A841DAEF}" srcOrd="1" destOrd="0" presId="urn:microsoft.com/office/officeart/2005/8/layout/cycle7"/>
    <dgm:cxn modelId="{BFD93FEE-004C-41A6-AA5F-AE9C36B1F09C}" type="presParOf" srcId="{3FF03265-9617-4DBD-A8AB-3D86C675E1E7}" destId="{A5C36BBB-D511-4757-9DD2-7D8F63E0F7FB}" srcOrd="0" destOrd="0" presId="urn:microsoft.com/office/officeart/2005/8/layout/cycle7"/>
    <dgm:cxn modelId="{C89B88C6-D976-4AAE-BBF5-D2960B5ACBB9}" type="presParOf" srcId="{3FF03265-9617-4DBD-A8AB-3D86C675E1E7}" destId="{E89D6FC9-1D19-4E5C-9BCC-C5F3437A4B86}" srcOrd="1" destOrd="0" presId="urn:microsoft.com/office/officeart/2005/8/layout/cycle7"/>
    <dgm:cxn modelId="{69A41222-3E8E-44A6-89ED-048D1E01CE6E}" type="presParOf" srcId="{E89D6FC9-1D19-4E5C-9BCC-C5F3437A4B86}" destId="{13E01096-6E6B-4BDE-9EE7-E590A841DAEF}" srcOrd="0" destOrd="0" presId="urn:microsoft.com/office/officeart/2005/8/layout/cycle7"/>
    <dgm:cxn modelId="{705D2436-AD3D-4862-96DE-39D57D3C2228}" type="presParOf" srcId="{3FF03265-9617-4DBD-A8AB-3D86C675E1E7}" destId="{B6294FB2-60BC-4252-A647-42DA43E08E6F}" srcOrd="2" destOrd="0" presId="urn:microsoft.com/office/officeart/2005/8/layout/cycle7"/>
    <dgm:cxn modelId="{1C744C30-F649-4F14-88C9-DB87490E515A}" type="presParOf" srcId="{3FF03265-9617-4DBD-A8AB-3D86C675E1E7}" destId="{C0CA1115-ADC1-421C-ABE4-C83E4E757C8E}" srcOrd="3" destOrd="0" presId="urn:microsoft.com/office/officeart/2005/8/layout/cycle7"/>
    <dgm:cxn modelId="{F4F2D294-DD0A-4CD2-9876-6C2E478039C1}" type="presParOf" srcId="{C0CA1115-ADC1-421C-ABE4-C83E4E757C8E}" destId="{CA9BCF86-E388-4182-B182-9E2F9302B8BB}" srcOrd="0" destOrd="0" presId="urn:microsoft.com/office/officeart/2005/8/layout/cycle7"/>
    <dgm:cxn modelId="{3673262D-53BF-4DD5-9F5F-C6548D820F8B}" type="presParOf" srcId="{3FF03265-9617-4DBD-A8AB-3D86C675E1E7}" destId="{5A6C22AF-6415-43A8-B24B-C78C40795786}" srcOrd="4" destOrd="0" presId="urn:microsoft.com/office/officeart/2005/8/layout/cycle7"/>
    <dgm:cxn modelId="{5AA9658E-B25F-453C-80D4-B028944DD8BF}" type="presParOf" srcId="{3FF03265-9617-4DBD-A8AB-3D86C675E1E7}" destId="{C347A62B-6318-4FD1-A784-C4C005A64487}" srcOrd="5" destOrd="0" presId="urn:microsoft.com/office/officeart/2005/8/layout/cycle7"/>
    <dgm:cxn modelId="{916D2384-1F8B-41C9-B392-B2E3F0C42DCD}" type="presParOf" srcId="{C347A62B-6318-4FD1-A784-C4C005A64487}" destId="{966772A5-4E1E-453B-9269-EDF3ACC2FBE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36BBB-D511-4757-9DD2-7D8F63E0F7FB}">
      <dsp:nvSpPr>
        <dsp:cNvPr id="0" name=""/>
        <dsp:cNvSpPr/>
      </dsp:nvSpPr>
      <dsp:spPr>
        <a:xfrm>
          <a:off x="1938029" y="-17580"/>
          <a:ext cx="1636063" cy="8326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Server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1962415" y="6806"/>
        <a:ext cx="1587291" cy="783828"/>
      </dsp:txXfrm>
    </dsp:sp>
    <dsp:sp modelId="{E89D6FC9-1D19-4E5C-9BCC-C5F3437A4B86}">
      <dsp:nvSpPr>
        <dsp:cNvPr id="0" name=""/>
        <dsp:cNvSpPr/>
      </dsp:nvSpPr>
      <dsp:spPr>
        <a:xfrm rot="3300909">
          <a:off x="3236352" y="1397474"/>
          <a:ext cx="1275833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319854" y="1453142"/>
        <a:ext cx="1108829" cy="167003"/>
      </dsp:txXfrm>
    </dsp:sp>
    <dsp:sp modelId="{B6294FB2-60BC-4252-A647-42DA43E08E6F}">
      <dsp:nvSpPr>
        <dsp:cNvPr id="0" name=""/>
        <dsp:cNvSpPr/>
      </dsp:nvSpPr>
      <dsp:spPr>
        <a:xfrm>
          <a:off x="3530698" y="2258267"/>
          <a:ext cx="1636063" cy="8326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User</a:t>
          </a:r>
          <a:endParaRPr lang="en-US" altLang="ko-KR" sz="2000" kern="1200" dirty="0" smtClean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3555084" y="2282653"/>
        <a:ext cx="1587291" cy="783828"/>
      </dsp:txXfrm>
    </dsp:sp>
    <dsp:sp modelId="{C0CA1115-ADC1-421C-ABE4-C83E4E757C8E}">
      <dsp:nvSpPr>
        <dsp:cNvPr id="0" name=""/>
        <dsp:cNvSpPr/>
      </dsp:nvSpPr>
      <dsp:spPr>
        <a:xfrm rot="10800000">
          <a:off x="2259565" y="2651179"/>
          <a:ext cx="1129895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 dirty="0"/>
        </a:p>
      </dsp:txBody>
      <dsp:txXfrm rot="10800000">
        <a:off x="2343067" y="2706847"/>
        <a:ext cx="962891" cy="167003"/>
      </dsp:txXfrm>
    </dsp:sp>
    <dsp:sp modelId="{5A6C22AF-6415-43A8-B24B-C78C40795786}">
      <dsp:nvSpPr>
        <dsp:cNvPr id="0" name=""/>
        <dsp:cNvSpPr/>
      </dsp:nvSpPr>
      <dsp:spPr>
        <a:xfrm>
          <a:off x="482265" y="2258267"/>
          <a:ext cx="1636063" cy="8326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dist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spc="-15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Commercial Client</a:t>
          </a:r>
        </a:p>
        <a:p>
          <a:pPr lvl="0" algn="dist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spc="-15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506651" y="2282653"/>
        <a:ext cx="1587291" cy="783828"/>
      </dsp:txXfrm>
    </dsp:sp>
    <dsp:sp modelId="{C347A62B-6318-4FD1-A784-C4C005A64487}">
      <dsp:nvSpPr>
        <dsp:cNvPr id="0" name=""/>
        <dsp:cNvSpPr/>
      </dsp:nvSpPr>
      <dsp:spPr>
        <a:xfrm rot="18156319">
          <a:off x="1130567" y="1397905"/>
          <a:ext cx="1275833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214069" y="1453573"/>
        <a:ext cx="1108829" cy="1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7C921-6233-4E4C-9506-AD76A675DE6F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B4B-B86E-4B80-8790-825BA7E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19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6610-7814-4E08-A99D-4C112E02B11A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750888"/>
            <a:ext cx="60007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502275" cy="45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C9F0-A53F-4C04-84B3-CFC544B56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9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AEEC-F07B-46B2-ACAF-8BACB4359D60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B15-50F8-473A-90E2-5137F6A15ABB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E6B2-CB8C-4745-AF35-0E3328CFB365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FB16-BE38-4B9D-B856-2C084386449B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66-21E7-406B-BEB3-565A428C2AFB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8BF2-CCA3-44CB-8309-46D4C723CBAF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DCF8-329B-475F-987D-AA2A2180C1A9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8762-B5CA-463D-B6CA-48F47A4E9219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5751-9DF7-4230-A9EA-E1C6C51CAF9E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AE8-96B0-43D0-9A05-DF8E7584E164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AFA9-2CEE-4E40-9DDF-DBDD51765A6D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gif"/><Relationship Id="rId7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95536" y="907025"/>
            <a:ext cx="5302307" cy="2444287"/>
          </a:xfrm>
          <a:prstGeom prst="roundRect">
            <a:avLst/>
          </a:prstGeom>
          <a:noFill/>
          <a:ln w="66675">
            <a:solidFill>
              <a:srgbClr val="F5A10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모여라 동전</a:t>
            </a:r>
            <a:r>
              <a:rPr lang="en-US" altLang="ko-KR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! </a:t>
            </a:r>
          </a:p>
          <a:p>
            <a:pPr algn="r"/>
            <a:r>
              <a:rPr lang="en-US" altLang="ko-KR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:</a:t>
            </a:r>
            <a:r>
              <a:rPr lang="ko-KR" altLang="en-US" sz="3600" dirty="0" err="1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모바일</a:t>
            </a:r>
            <a:r>
              <a:rPr lang="ko-KR" altLang="en-US" sz="3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 동전 지갑</a:t>
            </a:r>
            <a:r>
              <a:rPr lang="en-US" altLang="ko-KR" sz="3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 </a:t>
            </a:r>
            <a:endParaRPr lang="ko-KR" altLang="en-US" sz="4000" dirty="0">
              <a:solidFill>
                <a:srgbClr val="F5A10B"/>
              </a:solidFill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80665" y="3577580"/>
            <a:ext cx="2169506" cy="531028"/>
          </a:xfrm>
          <a:prstGeom prst="rect">
            <a:avLst/>
          </a:prstGeom>
          <a:solidFill>
            <a:srgbClr val="F5A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ko-KR" altLang="en-US" sz="20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20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665" y="4252623"/>
            <a:ext cx="2416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2011034018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김근태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2011105033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김태형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2012034084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박태환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2012034157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전현빈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2013105083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이흔정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2" name="Picture 2" descr="C:\Users\Lee Jiyoung\AppData\Local\Microsoft\Windows\Temporary Internet Files\Content.IE5\1PJ3PID0\MC90043485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" y="3346698"/>
            <a:ext cx="2414022" cy="24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95535" y="337220"/>
            <a:ext cx="5012230" cy="455517"/>
            <a:chOff x="5781278" y="2027695"/>
            <a:chExt cx="2754267" cy="455516"/>
          </a:xfrm>
        </p:grpSpPr>
        <p:sp>
          <p:nvSpPr>
            <p:cNvPr id="8" name="덧셈 기호 7"/>
            <p:cNvSpPr/>
            <p:nvPr/>
          </p:nvSpPr>
          <p:spPr>
            <a:xfrm>
              <a:off x="5781278" y="2027695"/>
              <a:ext cx="316552" cy="390421"/>
            </a:xfrm>
            <a:prstGeom prst="mathPlus">
              <a:avLst>
                <a:gd name="adj1" fmla="val 4452"/>
              </a:avLst>
            </a:prstGeom>
            <a:solidFill>
              <a:srgbClr val="F5A10B"/>
            </a:solidFill>
            <a:ln>
              <a:solidFill>
                <a:srgbClr val="F5A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8693" y="2083102"/>
              <a:ext cx="251685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종합설계프로젝트</a:t>
              </a:r>
              <a:r>
                <a:rPr lang="en-US" altLang="ko-KR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2+SW</a:t>
              </a:r>
              <a:r>
                <a:rPr lang="ko-KR" altLang="en-US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융합설계프로젝트</a:t>
              </a:r>
              <a:endParaRPr lang="ko-KR" altLang="en-US" sz="2000" dirty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코인 </a:t>
            </a:r>
            <a:r>
              <a:rPr lang="ko-KR" altLang="en-US" sz="13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적립기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ko-KR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Overview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943680" y="1336044"/>
            <a:ext cx="7114108" cy="4049580"/>
            <a:chOff x="1943680" y="1336044"/>
            <a:chExt cx="7114108" cy="4049580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3680" y="1336044"/>
              <a:ext cx="7114108" cy="4049580"/>
              <a:chOff x="770771" y="2067755"/>
              <a:chExt cx="11292760" cy="4971476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599943" y="2134630"/>
                <a:ext cx="8299621" cy="3772929"/>
                <a:chOff x="1885693" y="1086880"/>
                <a:chExt cx="8299621" cy="3772929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1885693" y="1086880"/>
                  <a:ext cx="8299621" cy="3772929"/>
                  <a:chOff x="1885693" y="1086880"/>
                  <a:chExt cx="8299621" cy="3772929"/>
                </a:xfrm>
              </p:grpSpPr>
              <p:graphicFrame>
                <p:nvGraphicFramePr>
                  <p:cNvPr id="27" name="다이어그램 2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414148215"/>
                      </p:ext>
                    </p:extLst>
                  </p:nvPr>
                </p:nvGraphicFramePr>
                <p:xfrm>
                  <a:off x="1885693" y="1086880"/>
                  <a:ext cx="8299621" cy="3772929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  <p:sp>
                <p:nvSpPr>
                  <p:cNvPr id="28" name="직사각형 27"/>
                  <p:cNvSpPr/>
                  <p:nvPr/>
                </p:nvSpPr>
                <p:spPr>
                  <a:xfrm>
                    <a:off x="5236208" y="1605473"/>
                    <a:ext cx="1990724" cy="2936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latin typeface="210 체리블라썸 B" panose="02020603020101020101" pitchFamily="18" charset="-127"/>
                        <a:ea typeface="210 체리블라썸 B" panose="02020603020101020101" pitchFamily="18" charset="-127"/>
                      </a:rPr>
                      <a:t>User Account</a:t>
                    </a:r>
                    <a:endParaRPr lang="ko-KR" altLang="en-US" sz="1200" dirty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7811013" y="4405673"/>
                    <a:ext cx="1924050" cy="27763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latin typeface="210 체리블라썸 B" panose="02020603020101020101" pitchFamily="18" charset="-127"/>
                        <a:ea typeface="210 체리블라썸 B" panose="02020603020101020101" pitchFamily="18" charset="-127"/>
                      </a:rPr>
                      <a:t>Smart Phone</a:t>
                    </a:r>
                    <a:endParaRPr lang="ko-KR" altLang="en-US" sz="1200" dirty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endParaRPr>
                  </a:p>
                </p:txBody>
              </p:sp>
            </p:grpSp>
            <p:sp>
              <p:nvSpPr>
                <p:cNvPr id="26" name="직사각형 25"/>
                <p:cNvSpPr/>
                <p:nvPr/>
              </p:nvSpPr>
              <p:spPr>
                <a:xfrm>
                  <a:off x="2954241" y="4389653"/>
                  <a:ext cx="1990724" cy="2936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rPr>
                    <a:t>Barcode Sensor</a:t>
                  </a:r>
                  <a:endParaRPr lang="ko-KR" altLang="en-US" sz="12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7769887" y="2067755"/>
                <a:ext cx="3184488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Maintain User Accounts </a:t>
                </a:r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information</a:t>
                </a:r>
                <a:endParaRPr lang="en-US" altLang="ko-KR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and Manage Transaction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899564" y="4906998"/>
                <a:ext cx="2163967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Use this system with smartphone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771" y="6132408"/>
                <a:ext cx="2525254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Save change or Charge Use as payment method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54893" y="3643782"/>
                <a:ext cx="2188838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Account Inquiry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01962" y="3602171"/>
                <a:ext cx="2351384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Request Payment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5577" y="6340221"/>
                <a:ext cx="3443310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Barcode based interaction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370602" y="2265875"/>
              <a:ext cx="1805526" cy="1257251"/>
              <a:chOff x="4370602" y="2265875"/>
              <a:chExt cx="1805526" cy="1257251"/>
            </a:xfrm>
          </p:grpSpPr>
          <p:sp>
            <p:nvSpPr>
              <p:cNvPr id="2" name="이등변 삼각형 1"/>
              <p:cNvSpPr/>
              <p:nvPr/>
            </p:nvSpPr>
            <p:spPr>
              <a:xfrm>
                <a:off x="4370602" y="2265875"/>
                <a:ext cx="1805526" cy="1257251"/>
              </a:xfrm>
              <a:prstGeom prst="triangle">
                <a:avLst>
                  <a:gd name="adj" fmla="val 5042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880" y="2677187"/>
                <a:ext cx="798969" cy="592569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684901" y="3206946"/>
                <a:ext cx="11769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Coin Machine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서버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10934" y="2659532"/>
            <a:ext cx="1636063" cy="832600"/>
            <a:chOff x="2411760" y="2441200"/>
            <a:chExt cx="1636063" cy="832600"/>
          </a:xfrm>
        </p:grpSpPr>
        <p:grpSp>
          <p:nvGrpSpPr>
            <p:cNvPr id="52" name="그룹 51"/>
            <p:cNvGrpSpPr/>
            <p:nvPr/>
          </p:nvGrpSpPr>
          <p:grpSpPr>
            <a:xfrm>
              <a:off x="2411760" y="2441200"/>
              <a:ext cx="1636063" cy="832600"/>
              <a:chOff x="2861505" y="-17580"/>
              <a:chExt cx="1636063" cy="83260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2861505" y="-17580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모서리가 둥근 직사각형 4"/>
              <p:cNvSpPr/>
              <p:nvPr/>
            </p:nvSpPr>
            <p:spPr>
              <a:xfrm>
                <a:off x="2885891" y="6806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800" kern="12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Server</a:t>
                </a:r>
              </a:p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800" kern="12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2602742" y="2857500"/>
              <a:ext cx="1254098" cy="239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User Account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22611" y="1168134"/>
            <a:ext cx="4888016" cy="3849606"/>
            <a:chOff x="3722611" y="1168134"/>
            <a:chExt cx="4888016" cy="384960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499992" y="1168134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서버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요청 처리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동전 적립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요청 처리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기타 기본적 서버역할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499992" y="2497460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데이터베이스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정보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내역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기부단체 정보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정보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499992" y="3865612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데이터 분석</a:t>
              </a:r>
              <a:endParaRPr lang="en-US" altLang="ko-KR" dirty="0" smtClean="0">
                <a:solidFill>
                  <a:prstClr val="black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적립 내역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내역 등을 분석하여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차 서비스 제공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및 맞춤 광고 서비스 제공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6" name="직선 연결선 5"/>
            <p:cNvCxnSpPr>
              <a:endCxn id="2" idx="1"/>
            </p:cNvCxnSpPr>
            <p:nvPr/>
          </p:nvCxnSpPr>
          <p:spPr>
            <a:xfrm flipV="1">
              <a:off x="3722611" y="1744198"/>
              <a:ext cx="777381" cy="93972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3" idx="3"/>
              <a:endCxn id="57" idx="1"/>
            </p:cNvCxnSpPr>
            <p:nvPr/>
          </p:nvCxnSpPr>
          <p:spPr>
            <a:xfrm flipV="1">
              <a:off x="3746997" y="3073524"/>
              <a:ext cx="752995" cy="230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58" idx="1"/>
            </p:cNvCxnSpPr>
            <p:nvPr/>
          </p:nvCxnSpPr>
          <p:spPr>
            <a:xfrm>
              <a:off x="3722611" y="3459043"/>
              <a:ext cx="777381" cy="9826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9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사용자 클라이언트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110934" y="2665862"/>
            <a:ext cx="1636063" cy="832600"/>
            <a:chOff x="3753968" y="2441200"/>
            <a:chExt cx="1636063" cy="832600"/>
          </a:xfrm>
        </p:grpSpPr>
        <p:grpSp>
          <p:nvGrpSpPr>
            <p:cNvPr id="29" name="그룹 28"/>
            <p:cNvGrpSpPr/>
            <p:nvPr/>
          </p:nvGrpSpPr>
          <p:grpSpPr>
            <a:xfrm>
              <a:off x="3753968" y="2441200"/>
              <a:ext cx="1636063" cy="832600"/>
              <a:chOff x="3530698" y="2258267"/>
              <a:chExt cx="1636063" cy="83260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3530698" y="2258267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모서리가 둥근 직사각형 4"/>
              <p:cNvSpPr/>
              <p:nvPr/>
            </p:nvSpPr>
            <p:spPr>
              <a:xfrm>
                <a:off x="3555084" y="2282653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800" kern="12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User</a:t>
                </a:r>
                <a:endParaRPr lang="en-US" altLang="ko-KR" sz="2000" kern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2000" kern="12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965951" y="2902989"/>
              <a:ext cx="1212095" cy="226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Smart Phone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499992" y="2218679"/>
            <a:ext cx="4110635" cy="172696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@</a:t>
            </a:r>
            <a:r>
              <a:rPr lang="ko-KR" altLang="en-US" dirty="0" err="1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모바일</a:t>
            </a:r>
            <a:r>
              <a:rPr lang="ko-KR" altLang="en-US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앱</a:t>
            </a:r>
            <a:endParaRPr lang="en-US" altLang="ko-KR" dirty="0" smtClean="0">
              <a:solidFill>
                <a:schemeClr val="tx1"/>
              </a:solidFill>
              <a:latin typeface="210 체리블라썸 B" panose="02020603020101020101" pitchFamily="18" charset="-127"/>
              <a:ea typeface="210 체리블라썸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회원가입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로그인 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고유 바코드 표시기능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</a:t>
            </a:r>
            <a:r>
              <a:rPr lang="ko-KR" altLang="en-US" sz="1600" dirty="0" err="1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적립액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및 내역 조회 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기부 기능 및 기부 내역 조회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0" idx="3"/>
            <a:endCxn id="53" idx="1"/>
          </p:cNvCxnSpPr>
          <p:nvPr/>
        </p:nvCxnSpPr>
        <p:spPr>
          <a:xfrm>
            <a:off x="3746997" y="3082162"/>
            <a:ext cx="7529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가맹점 클라이언트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117924" y="2657224"/>
            <a:ext cx="1636063" cy="832600"/>
            <a:chOff x="3753968" y="2441200"/>
            <a:chExt cx="1636063" cy="832600"/>
          </a:xfrm>
        </p:grpSpPr>
        <p:grpSp>
          <p:nvGrpSpPr>
            <p:cNvPr id="29" name="그룹 28"/>
            <p:cNvGrpSpPr/>
            <p:nvPr/>
          </p:nvGrpSpPr>
          <p:grpSpPr>
            <a:xfrm>
              <a:off x="3753968" y="2441200"/>
              <a:ext cx="1636063" cy="832600"/>
              <a:chOff x="482265" y="2258267"/>
              <a:chExt cx="1636063" cy="83260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482265" y="2258267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모서리가 둥근 직사각형 4"/>
              <p:cNvSpPr/>
              <p:nvPr/>
            </p:nvSpPr>
            <p:spPr>
              <a:xfrm>
                <a:off x="506651" y="2282653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dist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800" kern="1200" spc="-15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Commercial Client</a:t>
                </a:r>
              </a:p>
              <a:p>
                <a:pPr lvl="0" algn="dist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2000" kern="1200" spc="-15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944950" y="2887196"/>
              <a:ext cx="1254098" cy="2392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Barcode Sensor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53987" y="1495709"/>
            <a:ext cx="4881026" cy="3247104"/>
            <a:chOff x="3729601" y="801350"/>
            <a:chExt cx="4881026" cy="324710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499992" y="801350"/>
              <a:ext cx="4110635" cy="115212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기존 시스템용 확장 시스템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기존 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POS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 등에서 제공하는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바코드를 통해 거스름 돈 적립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적립액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사용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499992" y="2896326"/>
              <a:ext cx="4110635" cy="115212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무선 결제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적립 시스템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추가적 구현 사항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용 결제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노점 및 시장용 휴대용 결제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57" name="직선 연결선 56"/>
            <p:cNvCxnSpPr>
              <a:endCxn id="54" idx="1"/>
            </p:cNvCxnSpPr>
            <p:nvPr/>
          </p:nvCxnSpPr>
          <p:spPr>
            <a:xfrm flipV="1">
              <a:off x="3729601" y="1377414"/>
              <a:ext cx="770391" cy="736149"/>
            </a:xfrm>
            <a:prstGeom prst="line">
              <a:avLst/>
            </a:prstGeom>
            <a:ln w="38100">
              <a:solidFill>
                <a:srgbClr val="F5A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5" idx="1"/>
            </p:cNvCxnSpPr>
            <p:nvPr/>
          </p:nvCxnSpPr>
          <p:spPr>
            <a:xfrm>
              <a:off x="3729601" y="2637746"/>
              <a:ext cx="770391" cy="834644"/>
            </a:xfrm>
            <a:prstGeom prst="line">
              <a:avLst/>
            </a:prstGeom>
            <a:ln w="38100">
              <a:solidFill>
                <a:srgbClr val="F5A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동전 모음이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888907" y="2265875"/>
            <a:ext cx="1805526" cy="1257251"/>
            <a:chOff x="2551882" y="2265875"/>
            <a:chExt cx="1805526" cy="1257251"/>
          </a:xfrm>
        </p:grpSpPr>
        <p:sp>
          <p:nvSpPr>
            <p:cNvPr id="29" name="이등변 삼각형 28"/>
            <p:cNvSpPr/>
            <p:nvPr/>
          </p:nvSpPr>
          <p:spPr>
            <a:xfrm>
              <a:off x="2551882" y="2265875"/>
              <a:ext cx="1805526" cy="1257251"/>
            </a:xfrm>
            <a:prstGeom prst="triangle">
              <a:avLst>
                <a:gd name="adj" fmla="val 5042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60" y="2677187"/>
              <a:ext cx="798969" cy="5925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866181" y="3206946"/>
              <a:ext cx="1176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Coin Machine</a:t>
              </a:r>
              <a:endParaRPr lang="ko-KR" altLang="en-US" sz="14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722611" y="1168134"/>
            <a:ext cx="4888016" cy="3849606"/>
            <a:chOff x="3722611" y="1168134"/>
            <a:chExt cx="4888016" cy="384960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4499992" y="1168134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통신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서버에 접속하여 사용자 정보 수신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 서버로 전송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499992" y="2497460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사용자 인식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카메라를 이용한 바코드 인식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499992" y="3865612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동전 적립</a:t>
              </a:r>
              <a:endParaRPr lang="en-US" altLang="ko-KR" dirty="0" smtClean="0">
                <a:solidFill>
                  <a:prstClr val="black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동전 인식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lvl="0"/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현재 상태 표시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lvl="0"/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지폐환급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기능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추가적 구현 사항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56" name="직선 연결선 55"/>
            <p:cNvCxnSpPr>
              <a:endCxn id="53" idx="1"/>
            </p:cNvCxnSpPr>
            <p:nvPr/>
          </p:nvCxnSpPr>
          <p:spPr>
            <a:xfrm flipV="1">
              <a:off x="3722611" y="1744198"/>
              <a:ext cx="777381" cy="939720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54" idx="1"/>
            </p:cNvCxnSpPr>
            <p:nvPr/>
          </p:nvCxnSpPr>
          <p:spPr>
            <a:xfrm flipV="1">
              <a:off x="3746997" y="3073524"/>
              <a:ext cx="752995" cy="2308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5" idx="1"/>
            </p:cNvCxnSpPr>
            <p:nvPr/>
          </p:nvCxnSpPr>
          <p:spPr>
            <a:xfrm>
              <a:off x="3722611" y="3459043"/>
              <a:ext cx="777381" cy="982633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8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사용도구 및 활용방안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63959"/>
              </p:ext>
            </p:extLst>
          </p:nvPr>
        </p:nvGraphicFramePr>
        <p:xfrm>
          <a:off x="2290602" y="1163291"/>
          <a:ext cx="6313845" cy="42084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17112"/>
                <a:gridCol w="4696733"/>
              </a:tblGrid>
              <a:tr h="2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대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 상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A1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도구 및 활용방안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5A10B"/>
                    </a:solidFill>
                  </a:tcPr>
                </a:tc>
              </a:tr>
              <a:tr h="1040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서버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리눅스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서버 구축 예정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DBMS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오라클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or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클라이언트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모바일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앱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개발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안드로이드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스튜디오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클라이언트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JAVA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를 이용한 시스템 개발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바코드 스캐너를 통해 바코드 인식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Zxing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오픈소스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라이브러리 이용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TFT LCD,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인식기 등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사용도구 및 활용방안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4768" y="116850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개발 방법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: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XP(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eXtreme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Programming)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매주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1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회 이상 모여 함께 개발 예정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51" y="2554698"/>
            <a:ext cx="2027812" cy="216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96" y="2713484"/>
            <a:ext cx="3119808" cy="18426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역할 분담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66377"/>
              </p:ext>
            </p:extLst>
          </p:nvPr>
        </p:nvGraphicFramePr>
        <p:xfrm>
          <a:off x="2290602" y="1163291"/>
          <a:ext cx="6313845" cy="41995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17112"/>
                <a:gridCol w="4696733"/>
              </a:tblGrid>
              <a:tr h="30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이 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A1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역  할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5A10B"/>
                    </a:solidFill>
                  </a:tcPr>
                </a:tc>
              </a:tr>
              <a:tr h="8782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김근태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김태형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 및 서버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서버 및 통신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시스템 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바코드 인식 관련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박태환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전현빈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이흔정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클라이언트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DB,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시스템 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인식 관련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397010"/>
            <a:chOff x="1922563" y="1491727"/>
            <a:chExt cx="5401683" cy="2397010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</a:t>
                </a: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(3.2~3.8)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2</a:t>
                </a: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(3.9~3.15)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rgbClr val="F5A10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3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(3.16~3.22)</a:t>
                </a:r>
                <a:endParaRPr lang="ko-KR" altLang="en-US" dirty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4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(3.23~3.29)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Intro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주제 확정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회의 및 개발내용 확정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수행계획서 작성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Proposal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LINC </a:t>
              </a: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과제계획서 작성 및 제출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상세 시스템 설계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</a:t>
              </a: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UI</a:t>
              </a: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디자인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팀 결성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주제 선정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DB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설계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581675"/>
            <a:chOff x="1922563" y="1491727"/>
            <a:chExt cx="5401683" cy="2581675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5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(3.30~4.5)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6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(4.6~4.12)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7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(4.13~4.19)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8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(4.20~4.26)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시스템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관련 개발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Midterm presentation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준비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5696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시스템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구성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LINC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사업단 설명회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Midterm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중간 고사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개인 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5836" y="575891"/>
            <a:ext cx="2952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Index</a:t>
            </a:r>
            <a:endParaRPr lang="en-US" altLang="ko-KR" sz="6600" dirty="0" smtClean="0">
              <a:solidFill>
                <a:srgbClr val="F5A10B"/>
              </a:solidFill>
              <a:effectLst/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60" y="2316765"/>
            <a:ext cx="7848872" cy="2293823"/>
            <a:chOff x="335850" y="2961040"/>
            <a:chExt cx="6761668" cy="1908082"/>
          </a:xfrm>
        </p:grpSpPr>
        <p:grpSp>
          <p:nvGrpSpPr>
            <p:cNvPr id="3" name="그룹 2"/>
            <p:cNvGrpSpPr/>
            <p:nvPr/>
          </p:nvGrpSpPr>
          <p:grpSpPr>
            <a:xfrm>
              <a:off x="335850" y="2961040"/>
              <a:ext cx="6761668" cy="1908082"/>
              <a:chOff x="335850" y="2961040"/>
              <a:chExt cx="6761668" cy="1908082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335850" y="3710339"/>
                <a:ext cx="663760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/>
              <p:cNvGrpSpPr/>
              <p:nvPr/>
            </p:nvGrpSpPr>
            <p:grpSpPr>
              <a:xfrm>
                <a:off x="542526" y="2961040"/>
                <a:ext cx="6430925" cy="569603"/>
                <a:chOff x="504858" y="2709580"/>
                <a:chExt cx="6430925" cy="569603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504858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  요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2132879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err="1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특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  징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3760900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개발 내용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5388921" y="2709580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개발 계획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>
              <a:xfrm>
                <a:off x="2168482" y="3973055"/>
                <a:ext cx="1546862" cy="69125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기대 효과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수익 모델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비교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794438" y="3973055"/>
                <a:ext cx="1546862" cy="89606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Overview</a:t>
                </a: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서버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사용자 클라이언트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동전 모음이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26588" y="3973055"/>
                <a:ext cx="1670930" cy="69125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사용도구 및 활용방안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역할 분담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개발 일정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542526" y="3973055"/>
              <a:ext cx="1546862" cy="486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주제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선정 배경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397010"/>
            <a:chOff x="1922563" y="1491727"/>
            <a:chExt cx="5401683" cy="2397010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9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(4.27~5.3)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10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(5.4~5.10)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11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(5.11~5.17)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12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(5.18~5.24)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 및 클라이언트 연동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시스템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전체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데이터 분석법 연구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DB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구축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시스템 개발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관련 개발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전체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 </a:t>
              </a:r>
              <a:r>
                <a:rPr lang="ko-KR" altLang="en-US" sz="1200" dirty="0" err="1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데이터 분석법 연구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5631"/>
            <a:ext cx="3288658" cy="2023774"/>
            <a:chOff x="1922563" y="1495631"/>
            <a:chExt cx="2658574" cy="2023774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13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(5.24~5.30)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14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(5.31~)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최종보고서 제출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Final presentation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준비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최종보고서 작성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8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4" y="0"/>
            <a:ext cx="7863833" cy="3145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3668" y="475119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2016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월 </a:t>
            </a:r>
            <a:r>
              <a:rPr lang="en-US" altLang="ko-KR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16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 </a:t>
            </a:r>
            <a:r>
              <a:rPr lang="ko-KR" altLang="en-US" sz="1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요일</a:t>
            </a:r>
            <a:endParaRPr lang="en-US" altLang="ko-KR" sz="16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  <a:endParaRPr lang="ko-KR" altLang="en-US" sz="1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9464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개요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 개요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주제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모여라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: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모바일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동전 지갑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활용도가 떨어지는 소액의 동전을 모아 경제적으로 활용할 수 있도록 함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핀테크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FinTech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 +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사물인터넷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Iot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의 결합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바코드 기반 적립 및 결제 방식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45079"/>
            <a:ext cx="3564396" cy="23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9464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개요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선정 배경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선정 배경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짤랑거리는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소리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무게 등 휴대의 불편함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회수율 저조 및 그에 따른 발행 비용 증가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한국은행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동전없는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사회 추진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4" y="2569468"/>
            <a:ext cx="2448272" cy="1914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69468"/>
            <a:ext cx="2724150" cy="1872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0" y="2569468"/>
            <a:ext cx="2286000" cy="2447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67" y="2569468"/>
            <a:ext cx="2592288" cy="2512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8" y="2569468"/>
            <a:ext cx="5458979" cy="25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기대 효과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활용도 증가로 경제적인 사용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유통량 증대 및 동전 분실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미사용 방지로 인해 동전에 필요한 사회적 비용 절감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5492"/>
            <a:ext cx="2880320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85492"/>
            <a:ext cx="29251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기대 효과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바코드를 이용함으로써 기존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POS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기 등의 시스템에 큰 추가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비용없이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사용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앱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결제 시스템 등으로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확장 시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매우 큰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기대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전문적인 모금 시스템을 갖춤으로써 기부문화 활성화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ko-KR" altLang="en-US" b="1" dirty="0">
              <a:solidFill>
                <a:srgbClr val="F5A10B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33" y="2883768"/>
            <a:ext cx="2837690" cy="18311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16" y="2883768"/>
            <a:ext cx="2837690" cy="18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19" y="1273316"/>
            <a:ext cx="2939368" cy="936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수익 모델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69067" y="4579539"/>
            <a:ext cx="111134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거래 수수료</a:t>
            </a:r>
            <a:endParaRPr lang="ko-KR" altLang="en-US" b="1" dirty="0">
              <a:solidFill>
                <a:srgbClr val="F5A10B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06" y="3024153"/>
            <a:ext cx="1512168" cy="1439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87" y="2854251"/>
            <a:ext cx="1590288" cy="1631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71695" y="2171068"/>
            <a:ext cx="532518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광고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2127" y="4431333"/>
            <a:ext cx="130516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모금단체 지원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741084" y="2047248"/>
            <a:ext cx="1669240" cy="903840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342280" y="3517560"/>
            <a:ext cx="0" cy="1521336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3352820" y="2048225"/>
            <a:ext cx="1669240" cy="903840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52" y="2829368"/>
            <a:ext cx="523582" cy="5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비교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T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머니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일부 수단으로 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충전 시 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사용자에게 수수료 부가</a:t>
            </a: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가맹점 수수료 부가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NFC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방식으로 추가 단말기 설치 필요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편의점에서는 활용이 쉬우나 아직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범용성이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부족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신용카드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체크카드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청소년 이용제한 및 분실우려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마그네틱</a:t>
            </a: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IC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칩 방식으로 관련 장비가 많이 보급된 편이나 창업 등 신규 가맹점에 설치비용 발생 및 수수료 부가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비교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유사시스템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롯데마트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L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포인트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E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마트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포인트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해당 업체에서만 사용 가능하여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범용성이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매우 떨어짐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포인트 사용제한으로 편의성 부족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대형마트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및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대기업쪽에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집중되어 있어 동전 거래량이 많은 동네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마트나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시장등에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부적합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1176</Words>
  <Application>Microsoft Office PowerPoint</Application>
  <PresentationFormat>화면 슬라이드 쇼(16:10)</PresentationFormat>
  <Paragraphs>380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1훈새마을운동 R</vt:lpstr>
      <vt:lpstr>맑은 고딕</vt:lpstr>
      <vt:lpstr>210 체리블라썸 B</vt:lpstr>
      <vt:lpstr>210 동화책 R</vt:lpstr>
      <vt:lpstr>Wingdings</vt:lpstr>
      <vt:lpstr>210 체리블라썸 R</vt:lpstr>
      <vt:lpstr>Arial</vt:lpstr>
      <vt:lpstr>Office 테마</vt:lpstr>
      <vt:lpstr>PowerPoint 프레젠테이션</vt:lpstr>
      <vt:lpstr>PowerPoint 프레젠테이션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집짓기 품앗이 협동조합</dc:title>
  <dc:creator>XPSP3-081024</dc:creator>
  <cp:lastModifiedBy>woorizip</cp:lastModifiedBy>
  <cp:revision>337</cp:revision>
  <dcterms:created xsi:type="dcterms:W3CDTF">2013-05-24T05:12:58Z</dcterms:created>
  <dcterms:modified xsi:type="dcterms:W3CDTF">2016-03-14T16:24:13Z</dcterms:modified>
</cp:coreProperties>
</file>