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58" r:id="rId4"/>
    <p:sldId id="259" r:id="rId5"/>
    <p:sldId id="260" r:id="rId6"/>
    <p:sldId id="261" r:id="rId7"/>
    <p:sldId id="265" r:id="rId8"/>
    <p:sldId id="266" r:id="rId9"/>
    <p:sldId id="273" r:id="rId10"/>
    <p:sldId id="267" r:id="rId11"/>
    <p:sldId id="268" r:id="rId12"/>
    <p:sldId id="274" r:id="rId13"/>
    <p:sldId id="272" r:id="rId14"/>
    <p:sldId id="269" r:id="rId15"/>
    <p:sldId id="270" r:id="rId16"/>
    <p:sldId id="271" r:id="rId17"/>
    <p:sldId id="264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D1"/>
    <a:srgbClr val="FED0D0"/>
    <a:srgbClr val="F7D7D7"/>
    <a:srgbClr val="FFFF99"/>
    <a:srgbClr val="FFFC88"/>
    <a:srgbClr val="FFF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66" autoAdjust="0"/>
  </p:normalViewPr>
  <p:slideViewPr>
    <p:cSldViewPr>
      <p:cViewPr>
        <p:scale>
          <a:sx n="86" d="100"/>
          <a:sy n="86" d="100"/>
        </p:scale>
        <p:origin x="-108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CFB73-E399-4592-B75F-7BB7165C1236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79DC4-AAAF-438B-93BB-5C21D9D49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41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9DC4-AAAF-438B-93BB-5C21D9D4968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73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9DC4-AAAF-438B-93BB-5C21D9D4968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355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825" y="296652"/>
            <a:ext cx="9144000" cy="62646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37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19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69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825" y="296652"/>
            <a:ext cx="9144000" cy="62646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51520" y="1268760"/>
            <a:ext cx="655272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-18256" y="289681"/>
            <a:ext cx="539552" cy="6264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984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14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45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24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46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873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88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82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C9374-DA86-4D37-87C8-C0709DAAAA7B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51520" y="764704"/>
            <a:ext cx="8640960" cy="53285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825" y="296652"/>
            <a:ext cx="9144000" cy="62646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37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3" Type="http://schemas.openxmlformats.org/officeDocument/2006/relationships/image" Target="../media/image15.jpeg"/><Relationship Id="rId7" Type="http://schemas.openxmlformats.org/officeDocument/2006/relationships/image" Target="../media/image18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9.png"/><Relationship Id="rId3" Type="http://schemas.microsoft.com/office/2007/relationships/hdphoto" Target="../media/hdphoto4.wdp"/><Relationship Id="rId7" Type="http://schemas.microsoft.com/office/2007/relationships/hdphoto" Target="../media/hdphoto6.wdp"/><Relationship Id="rId12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3.wdp"/><Relationship Id="rId5" Type="http://schemas.microsoft.com/office/2007/relationships/hdphoto" Target="../media/hdphoto5.wdp"/><Relationship Id="rId10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microsoft.com/office/2007/relationships/hdphoto" Target="../media/hdphoto7.wdp"/><Relationship Id="rId14" Type="http://schemas.microsoft.com/office/2007/relationships/hdphoto" Target="../media/hdphoto8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3.png"/><Relationship Id="rId4" Type="http://schemas.microsoft.com/office/2007/relationships/hdphoto" Target="../media/hdphoto10.wdp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44201" y="767258"/>
            <a:ext cx="8640960" cy="53285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2411760" y="1556792"/>
            <a:ext cx="1800200" cy="2088232"/>
            <a:chOff x="2483768" y="1052736"/>
            <a:chExt cx="1800200" cy="2088232"/>
          </a:xfrm>
        </p:grpSpPr>
        <p:sp>
          <p:nvSpPr>
            <p:cNvPr id="4" name="타원 3"/>
            <p:cNvSpPr/>
            <p:nvPr/>
          </p:nvSpPr>
          <p:spPr>
            <a:xfrm>
              <a:off x="3491880" y="2996952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3637638" y="2492896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4105146" y="1935161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3349606" y="2073388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3419872" y="1484784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4139952" y="1484784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2987824" y="2564904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3059832" y="2996952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4139952" y="1052736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2483768" y="2852936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2905726" y="1967004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61939" y="4761148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문체부 쓰기 정체" pitchFamily="17" charset="-127"/>
              </a:rPr>
              <a:t>8</a:t>
            </a:r>
            <a:r>
              <a:rPr lang="ko-KR" altLang="en-US" sz="1600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문체부 쓰기 정체" pitchFamily="17" charset="-127"/>
              </a:rPr>
              <a:t>조 </a:t>
            </a:r>
            <a:r>
              <a:rPr lang="en-US" altLang="ko-KR" sz="1600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문체부 쓰기 정체" pitchFamily="17" charset="-127"/>
              </a:rPr>
              <a:t>/ </a:t>
            </a:r>
            <a:r>
              <a:rPr lang="ko-KR" altLang="en-US" sz="1600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문체부 쓰기 정체" pitchFamily="17" charset="-127"/>
              </a:rPr>
              <a:t>김태형</a:t>
            </a:r>
            <a:r>
              <a:rPr lang="en-US" altLang="ko-KR" sz="1600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문체부 쓰기 정체" pitchFamily="17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문체부 쓰기 정체" pitchFamily="17" charset="-127"/>
              </a:rPr>
              <a:t>김근태</a:t>
            </a:r>
            <a:r>
              <a:rPr lang="en-US" altLang="ko-KR" sz="1600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문체부 쓰기 정체" pitchFamily="17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문체부 쓰기 정체" pitchFamily="17" charset="-127"/>
              </a:rPr>
              <a:t>박태환</a:t>
            </a:r>
            <a:r>
              <a:rPr lang="en-US" altLang="ko-KR" sz="1600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문체부 쓰기 정체" pitchFamily="17" charset="-127"/>
              </a:rPr>
              <a:t>, </a:t>
            </a:r>
            <a:r>
              <a:rPr lang="ko-KR" altLang="en-US" sz="1600" dirty="0" err="1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문체부 쓰기 정체" pitchFamily="17" charset="-127"/>
              </a:rPr>
              <a:t>이흔정</a:t>
            </a:r>
            <a:r>
              <a:rPr lang="en-US" altLang="ko-KR" sz="1600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문체부 쓰기 정체" pitchFamily="17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문체부 쓰기 정체" pitchFamily="17" charset="-127"/>
              </a:rPr>
              <a:t>전현빈</a:t>
            </a:r>
            <a:endParaRPr lang="ko-KR" altLang="en-US" sz="1600" dirty="0">
              <a:ln>
                <a:solidFill>
                  <a:schemeClr val="tx2">
                    <a:lumMod val="75000"/>
                  </a:schemeClr>
                </a:solidFill>
              </a:ln>
              <a:solidFill>
                <a:schemeClr val="bg1"/>
              </a:solidFill>
              <a:latin typeface="서울남산체 M" pitchFamily="18" charset="-127"/>
              <a:ea typeface="문체부 쓰기 정체" pitchFamily="17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59632" y="5121188"/>
            <a:ext cx="6552728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2328" y1="22727" x2="42328" y2="22727"/>
                        <a14:foregroundMark x1="72487" y1="47273" x2="72487" y2="47273"/>
                        <a14:foregroundMark x1="49735" y1="52273" x2="49735" y2="52273"/>
                        <a14:foregroundMark x1="67196" y1="75455" x2="67196" y2="75455"/>
                        <a14:foregroundMark x1="95238" y1="90909" x2="95238" y2="90909"/>
                        <a14:foregroundMark x1="63492" y1="97727" x2="63492" y2="97727"/>
                        <a14:foregroundMark x1="39683" y1="96364" x2="39683" y2="96364"/>
                        <a14:foregroundMark x1="30688" y1="72727" x2="30688" y2="72727"/>
                        <a14:foregroundMark x1="5820" y1="45455" x2="5820" y2="45455"/>
                        <a14:foregroundMark x1="3704" y1="24545" x2="3704" y2="24545"/>
                        <a14:foregroundMark x1="3175" y1="5000" x2="3175" y2="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11">
            <a:off x="4581868" y="1609646"/>
            <a:ext cx="18002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628800"/>
            <a:ext cx="142875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397943" y="3392996"/>
            <a:ext cx="6192688" cy="1296144"/>
          </a:xfrm>
          <a:prstGeom prst="rect">
            <a:avLst/>
          </a:prstGeom>
          <a:solidFill>
            <a:schemeClr val="bg1"/>
          </a:solidFill>
          <a:ln w="57150" cmpd="dbl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문체부 쓰기 정체" pitchFamily="17" charset="-127"/>
              </a:rPr>
              <a:t>모여라 동전</a:t>
            </a:r>
            <a:endParaRPr lang="ko-KR" altLang="en-US" sz="4400" b="1" dirty="0">
              <a:solidFill>
                <a:schemeClr val="tx2">
                  <a:lumMod val="75000"/>
                </a:schemeClr>
              </a:solidFill>
              <a:latin typeface="서울남산체 M" pitchFamily="18" charset="-127"/>
              <a:ea typeface="문체부 쓰기 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845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704856" cy="952500"/>
          </a:xfrm>
        </p:spPr>
        <p:txBody>
          <a:bodyPr>
            <a:normAutofit/>
          </a:bodyPr>
          <a:lstStyle/>
          <a:p>
            <a:r>
              <a:rPr lang="ko-KR" altLang="en-US" b="1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가맹점 클라이언트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소개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043608" y="1562630"/>
            <a:ext cx="852626" cy="4610538"/>
            <a:chOff x="1331640" y="1554766"/>
            <a:chExt cx="852626" cy="461053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50224" y1="6637" x2="50224" y2="66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40" y="1554766"/>
              <a:ext cx="852626" cy="864096"/>
            </a:xfrm>
            <a:prstGeom prst="rect">
              <a:avLst/>
            </a:prstGeom>
          </p:spPr>
        </p:pic>
        <p:cxnSp>
          <p:nvCxnSpPr>
            <p:cNvPr id="7" name="직선 연결선 6"/>
            <p:cNvCxnSpPr>
              <a:stCxn id="5" idx="2"/>
            </p:cNvCxnSpPr>
            <p:nvPr/>
          </p:nvCxnSpPr>
          <p:spPr>
            <a:xfrm>
              <a:off x="1757953" y="2418862"/>
              <a:ext cx="0" cy="3746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419872" y="1626774"/>
            <a:ext cx="2064229" cy="4610538"/>
            <a:chOff x="3635896" y="1554766"/>
            <a:chExt cx="2064229" cy="4610538"/>
          </a:xfrm>
        </p:grpSpPr>
        <p:sp>
          <p:nvSpPr>
            <p:cNvPr id="8" name="직사각형 7"/>
            <p:cNvSpPr/>
            <p:nvPr/>
          </p:nvSpPr>
          <p:spPr>
            <a:xfrm>
              <a:off x="3635896" y="1554766"/>
              <a:ext cx="2064229" cy="864096"/>
            </a:xfrm>
            <a:prstGeom prst="rect">
              <a:avLst/>
            </a:prstGeom>
            <a:solidFill>
              <a:schemeClr val="bg1"/>
            </a:solidFill>
            <a:ln w="57150" cmpd="dbl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문체부 쓰기 정체" pitchFamily="17" charset="-127"/>
                </a:rPr>
                <a:t>가맹점 클라이언트</a:t>
              </a:r>
              <a:endParaRPr lang="ko-KR" altLang="en-US" sz="1600" b="1" dirty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문체부 쓰기 정체" pitchFamily="17" charset="-127"/>
              </a:endParaRPr>
            </a:p>
          </p:txBody>
        </p:sp>
        <p:cxnSp>
          <p:nvCxnSpPr>
            <p:cNvPr id="9" name="직선 연결선 8"/>
            <p:cNvCxnSpPr>
              <a:stCxn id="8" idx="2"/>
            </p:cNvCxnSpPr>
            <p:nvPr/>
          </p:nvCxnSpPr>
          <p:spPr>
            <a:xfrm flipH="1">
              <a:off x="4661428" y="2418862"/>
              <a:ext cx="6583" cy="3746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6804248" y="1570904"/>
            <a:ext cx="1728192" cy="4666408"/>
            <a:chOff x="6588225" y="1506760"/>
            <a:chExt cx="1728192" cy="4666408"/>
          </a:xfrm>
        </p:grpSpPr>
        <p:sp>
          <p:nvSpPr>
            <p:cNvPr id="11" name="타원 10"/>
            <p:cNvSpPr/>
            <p:nvPr/>
          </p:nvSpPr>
          <p:spPr>
            <a:xfrm>
              <a:off x="6588225" y="1506760"/>
              <a:ext cx="1728192" cy="960107"/>
            </a:xfrm>
            <a:prstGeom prst="ellipse">
              <a:avLst/>
            </a:prstGeom>
            <a:ln w="98425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서</a:t>
              </a:r>
              <a:r>
                <a:rPr lang="ko-KR" altLang="en-US" dirty="0"/>
                <a:t>버</a:t>
              </a:r>
            </a:p>
          </p:txBody>
        </p:sp>
        <p:cxnSp>
          <p:nvCxnSpPr>
            <p:cNvPr id="14" name="직선 연결선 13"/>
            <p:cNvCxnSpPr>
              <a:stCxn id="11" idx="4"/>
            </p:cNvCxnSpPr>
            <p:nvPr/>
          </p:nvCxnSpPr>
          <p:spPr>
            <a:xfrm>
              <a:off x="7452321" y="2466867"/>
              <a:ext cx="0" cy="3706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1403648" y="2562878"/>
            <a:ext cx="144016" cy="37464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379979" y="3111558"/>
            <a:ext cx="144016" cy="31977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596336" y="2708920"/>
            <a:ext cx="144016" cy="3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49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5832648" cy="952500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모바일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앱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 소개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359092" y="3212976"/>
            <a:ext cx="6984776" cy="2749877"/>
            <a:chOff x="1259632" y="3257174"/>
            <a:chExt cx="6984776" cy="274987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32" r="4965"/>
            <a:stretch/>
          </p:blipFill>
          <p:spPr>
            <a:xfrm>
              <a:off x="4788024" y="3299253"/>
              <a:ext cx="1656184" cy="2673119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39" r="7625"/>
            <a:stretch/>
          </p:blipFill>
          <p:spPr>
            <a:xfrm>
              <a:off x="6588224" y="3257174"/>
              <a:ext cx="1656184" cy="2749877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62" r="7218"/>
            <a:stretch/>
          </p:blipFill>
          <p:spPr>
            <a:xfrm>
              <a:off x="1259632" y="3330199"/>
              <a:ext cx="1602034" cy="2642174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77" r="7310"/>
            <a:stretch/>
          </p:blipFill>
          <p:spPr>
            <a:xfrm>
              <a:off x="2987824" y="3330199"/>
              <a:ext cx="1629678" cy="2642174"/>
            </a:xfrm>
            <a:prstGeom prst="rect">
              <a:avLst/>
            </a:prstGeom>
          </p:spPr>
        </p:pic>
      </p:grpSp>
      <p:pic>
        <p:nvPicPr>
          <p:cNvPr id="18" name="Picture 10" descr="http://t1.daumcdn.net/qna/image/50fd991d7f9c588cf25f08f1a47231178ba1e49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698" y="4576265"/>
            <a:ext cx="1091468" cy="49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꺾인 연결선 19"/>
          <p:cNvCxnSpPr/>
          <p:nvPr/>
        </p:nvCxnSpPr>
        <p:spPr>
          <a:xfrm rot="16200000" flipH="1" flipV="1">
            <a:off x="3022954" y="2394749"/>
            <a:ext cx="30946" cy="1813453"/>
          </a:xfrm>
          <a:prstGeom prst="bentConnector3">
            <a:avLst>
              <a:gd name="adj1" fmla="val -73870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endCxn id="2" idx="0"/>
          </p:cNvCxnSpPr>
          <p:nvPr/>
        </p:nvCxnSpPr>
        <p:spPr>
          <a:xfrm>
            <a:off x="2110185" y="2564904"/>
            <a:ext cx="3605391" cy="690151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971600" y="2780928"/>
            <a:ext cx="7776864" cy="36004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8072239" y="1969742"/>
            <a:ext cx="0" cy="8111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515776" y="1196752"/>
            <a:ext cx="1088990" cy="604994"/>
          </a:xfrm>
          <a:prstGeom prst="ellipse">
            <a:avLst/>
          </a:prstGeom>
          <a:ln w="984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</a:t>
            </a:r>
            <a:r>
              <a:rPr lang="ko-KR" altLang="en-US" dirty="0"/>
              <a:t>버</a:t>
            </a:r>
          </a:p>
        </p:txBody>
      </p:sp>
      <p:cxnSp>
        <p:nvCxnSpPr>
          <p:cNvPr id="30" name="직선 화살표 연결선 29"/>
          <p:cNvCxnSpPr>
            <a:stCxn id="26" idx="3"/>
          </p:cNvCxnSpPr>
          <p:nvPr/>
        </p:nvCxnSpPr>
        <p:spPr>
          <a:xfrm flipH="1">
            <a:off x="6012160" y="1713147"/>
            <a:ext cx="1663095" cy="27959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60" y="1423244"/>
            <a:ext cx="696640" cy="12856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0649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5832648" cy="952500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모바일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앱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 소개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043608" y="1562630"/>
            <a:ext cx="852626" cy="4610538"/>
            <a:chOff x="1331640" y="1554766"/>
            <a:chExt cx="852626" cy="461053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50224" y1="6637" x2="50224" y2="66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40" y="1554766"/>
              <a:ext cx="852626" cy="864096"/>
            </a:xfrm>
            <a:prstGeom prst="rect">
              <a:avLst/>
            </a:prstGeom>
          </p:spPr>
        </p:pic>
        <p:cxnSp>
          <p:nvCxnSpPr>
            <p:cNvPr id="7" name="직선 연결선 6"/>
            <p:cNvCxnSpPr>
              <a:stCxn id="5" idx="2"/>
            </p:cNvCxnSpPr>
            <p:nvPr/>
          </p:nvCxnSpPr>
          <p:spPr>
            <a:xfrm>
              <a:off x="1757953" y="2418862"/>
              <a:ext cx="0" cy="3746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419872" y="1626774"/>
            <a:ext cx="2064229" cy="4610538"/>
            <a:chOff x="3635896" y="1554766"/>
            <a:chExt cx="2064229" cy="4610538"/>
          </a:xfrm>
        </p:grpSpPr>
        <p:sp>
          <p:nvSpPr>
            <p:cNvPr id="8" name="직사각형 7"/>
            <p:cNvSpPr/>
            <p:nvPr/>
          </p:nvSpPr>
          <p:spPr>
            <a:xfrm>
              <a:off x="3635896" y="1554766"/>
              <a:ext cx="2064229" cy="864096"/>
            </a:xfrm>
            <a:prstGeom prst="rect">
              <a:avLst/>
            </a:prstGeom>
            <a:solidFill>
              <a:schemeClr val="bg1"/>
            </a:solidFill>
            <a:ln w="57150" cmpd="dbl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문체부 쓰기 정체" pitchFamily="17" charset="-127"/>
                </a:rPr>
                <a:t>모바일</a:t>
              </a:r>
              <a:r>
                <a:rPr lang="ko-KR" altLang="en-US" sz="1600" b="1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문체부 쓰기 정체" pitchFamily="17" charset="-127"/>
                </a:rPr>
                <a:t> </a:t>
              </a:r>
              <a:r>
                <a:rPr lang="ko-KR" altLang="en-US" sz="1600" b="1" dirty="0" err="1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문체부 쓰기 정체" pitchFamily="17" charset="-127"/>
                </a:rPr>
                <a:t>앱</a:t>
              </a:r>
              <a:endParaRPr lang="ko-KR" altLang="en-US" sz="1600" b="1" dirty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문체부 쓰기 정체" pitchFamily="17" charset="-127"/>
              </a:endParaRPr>
            </a:p>
          </p:txBody>
        </p:sp>
        <p:cxnSp>
          <p:nvCxnSpPr>
            <p:cNvPr id="9" name="직선 연결선 8"/>
            <p:cNvCxnSpPr>
              <a:stCxn id="8" idx="2"/>
            </p:cNvCxnSpPr>
            <p:nvPr/>
          </p:nvCxnSpPr>
          <p:spPr>
            <a:xfrm flipH="1">
              <a:off x="4661428" y="2418862"/>
              <a:ext cx="6583" cy="3746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6804248" y="1570904"/>
            <a:ext cx="1728192" cy="4666408"/>
            <a:chOff x="6588225" y="1506760"/>
            <a:chExt cx="1728192" cy="4666408"/>
          </a:xfrm>
        </p:grpSpPr>
        <p:sp>
          <p:nvSpPr>
            <p:cNvPr id="11" name="타원 10"/>
            <p:cNvSpPr/>
            <p:nvPr/>
          </p:nvSpPr>
          <p:spPr>
            <a:xfrm>
              <a:off x="6588225" y="1506760"/>
              <a:ext cx="1728192" cy="960107"/>
            </a:xfrm>
            <a:prstGeom prst="ellipse">
              <a:avLst/>
            </a:prstGeom>
            <a:ln w="98425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서</a:t>
              </a:r>
              <a:r>
                <a:rPr lang="ko-KR" altLang="en-US" dirty="0"/>
                <a:t>버</a:t>
              </a:r>
            </a:p>
          </p:txBody>
        </p:sp>
        <p:cxnSp>
          <p:nvCxnSpPr>
            <p:cNvPr id="14" name="직선 연결선 13"/>
            <p:cNvCxnSpPr>
              <a:stCxn id="11" idx="4"/>
            </p:cNvCxnSpPr>
            <p:nvPr/>
          </p:nvCxnSpPr>
          <p:spPr>
            <a:xfrm>
              <a:off x="7452321" y="2466867"/>
              <a:ext cx="0" cy="3706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1403648" y="2562878"/>
            <a:ext cx="144016" cy="37464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379979" y="2562878"/>
            <a:ext cx="144016" cy="37464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596336" y="2708920"/>
            <a:ext cx="144016" cy="3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33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6264696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서버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데이타베이스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구조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86789" y="3414658"/>
            <a:ext cx="1512168" cy="6480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사용자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순서도: 판단 21"/>
          <p:cNvSpPr/>
          <p:nvPr/>
        </p:nvSpPr>
        <p:spPr>
          <a:xfrm>
            <a:off x="5450952" y="2838594"/>
            <a:ext cx="1920213" cy="720080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적립</a:t>
            </a:r>
            <a:endParaRPr lang="en-US" altLang="ko-KR" sz="20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내역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순서도: 판단 22"/>
          <p:cNvSpPr/>
          <p:nvPr/>
        </p:nvSpPr>
        <p:spPr>
          <a:xfrm>
            <a:off x="2042572" y="2838594"/>
            <a:ext cx="1920213" cy="720080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거래</a:t>
            </a:r>
            <a:endParaRPr lang="en-US" altLang="ko-KR" sz="20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내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역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순서도: 판단 23"/>
          <p:cNvSpPr/>
          <p:nvPr/>
        </p:nvSpPr>
        <p:spPr>
          <a:xfrm>
            <a:off x="3806769" y="4391412"/>
            <a:ext cx="1836204" cy="688577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기부</a:t>
            </a:r>
            <a:endParaRPr lang="en-US" altLang="ko-KR" sz="20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내역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86789" y="5358874"/>
            <a:ext cx="1512168" cy="6480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bg1"/>
                </a:solidFill>
                <a:latin typeface="+mj-ea"/>
                <a:ea typeface="+mj-ea"/>
              </a:rPr>
              <a:t>모금단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체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67109" y="1974498"/>
            <a:ext cx="1512168" cy="6480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동전모음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142473" y="1974498"/>
            <a:ext cx="1512168" cy="6480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가맹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점</a:t>
            </a:r>
          </a:p>
        </p:txBody>
      </p:sp>
      <p:cxnSp>
        <p:nvCxnSpPr>
          <p:cNvPr id="28" name="직선 연결선 27"/>
          <p:cNvCxnSpPr>
            <a:stCxn id="23" idx="0"/>
            <a:endCxn id="27" idx="3"/>
          </p:cNvCxnSpPr>
          <p:nvPr/>
        </p:nvCxnSpPr>
        <p:spPr>
          <a:xfrm flipH="1" flipV="1">
            <a:off x="2654641" y="2298534"/>
            <a:ext cx="348038" cy="54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2" idx="0"/>
            <a:endCxn id="26" idx="1"/>
          </p:cNvCxnSpPr>
          <p:nvPr/>
        </p:nvCxnSpPr>
        <p:spPr>
          <a:xfrm flipV="1">
            <a:off x="6411059" y="2298534"/>
            <a:ext cx="456050" cy="54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4" idx="0"/>
            <a:endCxn id="21" idx="2"/>
          </p:cNvCxnSpPr>
          <p:nvPr/>
        </p:nvCxnSpPr>
        <p:spPr>
          <a:xfrm flipV="1">
            <a:off x="4724871" y="4062730"/>
            <a:ext cx="18002" cy="328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1" idx="1"/>
            <a:endCxn id="23" idx="2"/>
          </p:cNvCxnSpPr>
          <p:nvPr/>
        </p:nvCxnSpPr>
        <p:spPr>
          <a:xfrm flipH="1" flipV="1">
            <a:off x="3002679" y="3558674"/>
            <a:ext cx="984110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1" idx="3"/>
            <a:endCxn id="22" idx="2"/>
          </p:cNvCxnSpPr>
          <p:nvPr/>
        </p:nvCxnSpPr>
        <p:spPr>
          <a:xfrm flipV="1">
            <a:off x="5498957" y="3558674"/>
            <a:ext cx="912102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4" idx="2"/>
            <a:endCxn id="25" idx="0"/>
          </p:cNvCxnSpPr>
          <p:nvPr/>
        </p:nvCxnSpPr>
        <p:spPr>
          <a:xfrm>
            <a:off x="4724871" y="5079989"/>
            <a:ext cx="18002" cy="278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90645" y="1974498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n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05680" y="2469262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33672" y="3558674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656326" y="3702690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n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91834" y="3990722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n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24871" y="4134738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78877" y="4967267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490845" y="4998834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n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25960" y="3774698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n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8022" y="3587101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05112" y="2488979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58474" y="2000566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n</a:t>
            </a:r>
            <a:endParaRPr lang="en-US" altLang="ko-KR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153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5832648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진척 상황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611560" y="1410420"/>
            <a:ext cx="273630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smtClean="0">
                <a:latin typeface="서울남산체 EB" pitchFamily="18" charset="-127"/>
                <a:ea typeface="문체부 쓰기 정체" pitchFamily="17" charset="-127"/>
              </a:rPr>
              <a:t>동전 모음이</a:t>
            </a:r>
            <a:endParaRPr lang="ko-KR" altLang="en-US" sz="105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3455876" y="1412776"/>
            <a:ext cx="273630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smtClean="0">
                <a:latin typeface="서울남산체 EB" pitchFamily="18" charset="-127"/>
                <a:ea typeface="문체부 쓰기 정체" pitchFamily="17" charset="-127"/>
              </a:rPr>
              <a:t>가맹점 클라이언트</a:t>
            </a:r>
            <a:endParaRPr lang="ko-KR" altLang="en-US" sz="200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6300192" y="1449132"/>
            <a:ext cx="273630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err="1" smtClean="0">
                <a:latin typeface="서울남산체 EB" pitchFamily="18" charset="-127"/>
                <a:ea typeface="문체부 쓰기 정체" pitchFamily="17" charset="-127"/>
              </a:rPr>
              <a:t>모바일</a:t>
            </a:r>
            <a:r>
              <a:rPr lang="ko-KR" altLang="en-US" sz="2000" b="1" dirty="0" smtClean="0"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sz="2000" b="1" dirty="0" err="1" smtClean="0">
                <a:latin typeface="서울남산체 EB" pitchFamily="18" charset="-127"/>
                <a:ea typeface="문체부 쓰기 정체" pitchFamily="17" charset="-127"/>
              </a:rPr>
              <a:t>앱</a:t>
            </a:r>
            <a:endParaRPr lang="ko-KR" altLang="en-US" sz="200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3419872" y="1628800"/>
            <a:ext cx="0" cy="4608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00192" y="1628800"/>
            <a:ext cx="0" cy="4608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49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5832648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현재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TOPIC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11560" y="1410420"/>
            <a:ext cx="273630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smtClean="0">
                <a:latin typeface="서울남산체 EB" pitchFamily="18" charset="-127"/>
                <a:ea typeface="문체부 쓰기 정체" pitchFamily="17" charset="-127"/>
              </a:rPr>
              <a:t>동전 모음이</a:t>
            </a:r>
            <a:endParaRPr lang="ko-KR" altLang="en-US" sz="105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455876" y="1412776"/>
            <a:ext cx="273630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smtClean="0">
                <a:latin typeface="서울남산체 EB" pitchFamily="18" charset="-127"/>
                <a:ea typeface="문체부 쓰기 정체" pitchFamily="17" charset="-127"/>
              </a:rPr>
              <a:t>가맹점 클라이언트</a:t>
            </a:r>
            <a:endParaRPr lang="ko-KR" altLang="en-US" sz="200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300192" y="1449132"/>
            <a:ext cx="273630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err="1" smtClean="0">
                <a:latin typeface="서울남산체 EB" pitchFamily="18" charset="-127"/>
                <a:ea typeface="문체부 쓰기 정체" pitchFamily="17" charset="-127"/>
              </a:rPr>
              <a:t>모바일</a:t>
            </a:r>
            <a:r>
              <a:rPr lang="ko-KR" altLang="en-US" sz="2000" b="1" dirty="0" smtClean="0"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sz="2000" b="1" dirty="0" err="1" smtClean="0">
                <a:latin typeface="서울남산체 EB" pitchFamily="18" charset="-127"/>
                <a:ea typeface="문체부 쓰기 정체" pitchFamily="17" charset="-127"/>
              </a:rPr>
              <a:t>앱</a:t>
            </a:r>
            <a:endParaRPr lang="ko-KR" altLang="en-US" sz="200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19872" y="1628800"/>
            <a:ext cx="0" cy="4608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300192" y="1628800"/>
            <a:ext cx="0" cy="4608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75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5832648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일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정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55009" y="1484784"/>
            <a:ext cx="8208912" cy="2779647"/>
            <a:chOff x="1922563" y="1491727"/>
            <a:chExt cx="5401683" cy="2017023"/>
          </a:xfrm>
        </p:grpSpPr>
        <p:grpSp>
          <p:nvGrpSpPr>
            <p:cNvPr id="5" name="그룹 17"/>
            <p:cNvGrpSpPr/>
            <p:nvPr/>
          </p:nvGrpSpPr>
          <p:grpSpPr>
            <a:xfrm>
              <a:off x="1922563" y="1491727"/>
              <a:ext cx="5385108" cy="794762"/>
              <a:chOff x="504858" y="2709580"/>
              <a:chExt cx="6430925" cy="79476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504858" y="2713484"/>
                <a:ext cx="1546862" cy="790858"/>
              </a:xfrm>
              <a:prstGeom prst="roundRect">
                <a:avLst/>
              </a:prstGeom>
              <a:solidFill>
                <a:schemeClr val="accent1"/>
              </a:solidFill>
              <a:ln w="2222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+mj-lt"/>
                    <a:ea typeface="서울남산체 M" pitchFamily="18" charset="-127"/>
                  </a:rPr>
                  <a:t>9</a:t>
                </a:r>
                <a:r>
                  <a:rPr lang="ko-KR" altLang="en-US" sz="2400" dirty="0">
                    <a:solidFill>
                      <a:schemeClr val="bg1"/>
                    </a:solidFill>
                    <a:latin typeface="+mj-lt"/>
                    <a:ea typeface="서울남산체 M" pitchFamily="18" charset="-127"/>
                  </a:rPr>
                  <a:t>주차</a:t>
                </a:r>
                <a:endParaRPr lang="en-US" altLang="ko-KR" sz="2400" dirty="0">
                  <a:solidFill>
                    <a:schemeClr val="bg1"/>
                  </a:solidFill>
                  <a:latin typeface="+mj-lt"/>
                  <a:ea typeface="서울남산체 M" pitchFamily="18" charset="-127"/>
                </a:endParaRPr>
              </a:p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+mj-lt"/>
                    <a:ea typeface="서울남산체 M" pitchFamily="18" charset="-127"/>
                  </a:rPr>
                  <a:t>(</a:t>
                </a:r>
                <a:r>
                  <a:rPr lang="en-US" altLang="ko-KR" sz="2400" dirty="0" smtClean="0">
                    <a:solidFill>
                      <a:schemeClr val="bg1"/>
                    </a:solidFill>
                    <a:latin typeface="+mj-lt"/>
                    <a:ea typeface="서울남산체 M" pitchFamily="18" charset="-127"/>
                  </a:rPr>
                  <a:t>4.27~5.3)</a:t>
                </a:r>
                <a:endParaRPr lang="ko-KR" altLang="en-US" sz="2400" dirty="0">
                  <a:solidFill>
                    <a:schemeClr val="bg1"/>
                  </a:solidFill>
                  <a:latin typeface="+mj-lt"/>
                  <a:ea typeface="서울남산체 M" pitchFamily="18" charset="-127"/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2132879" y="2713484"/>
                <a:ext cx="1546862" cy="790858"/>
              </a:xfrm>
              <a:prstGeom prst="roundRect">
                <a:avLst/>
              </a:prstGeom>
              <a:solidFill>
                <a:schemeClr val="bg1"/>
              </a:solidFill>
              <a:ln w="2222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10</a:t>
                </a:r>
                <a:r>
                  <a:rPr lang="ko-KR" altLang="en-US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주차</a:t>
                </a:r>
                <a:endParaRPr lang="en-US" altLang="ko-KR" sz="2400" b="1" dirty="0">
                  <a:solidFill>
                    <a:schemeClr val="tx2"/>
                  </a:solidFill>
                  <a:latin typeface="+mj-lt"/>
                  <a:ea typeface="서울남산체 M" pitchFamily="18" charset="-127"/>
                </a:endParaRPr>
              </a:p>
              <a:p>
                <a:pPr algn="ctr"/>
                <a:r>
                  <a:rPr lang="en-US" altLang="ko-KR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(5.4~5.10)</a:t>
                </a:r>
                <a:endParaRPr lang="ko-KR" altLang="en-US" sz="2400" b="1" dirty="0">
                  <a:solidFill>
                    <a:schemeClr val="tx2"/>
                  </a:solidFill>
                  <a:latin typeface="+mj-lt"/>
                  <a:ea typeface="서울남산체 M" pitchFamily="18" charset="-127"/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760900" y="2713484"/>
                <a:ext cx="1546862" cy="790858"/>
              </a:xfrm>
              <a:prstGeom prst="roundRect">
                <a:avLst/>
              </a:prstGeom>
              <a:solidFill>
                <a:schemeClr val="bg1"/>
              </a:solidFill>
              <a:ln w="2222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11</a:t>
                </a:r>
                <a:r>
                  <a:rPr lang="ko-KR" altLang="en-US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주차</a:t>
                </a:r>
                <a:endParaRPr lang="en-US" altLang="ko-KR" sz="2400" b="1" dirty="0">
                  <a:solidFill>
                    <a:schemeClr val="tx2"/>
                  </a:solidFill>
                  <a:latin typeface="+mj-lt"/>
                  <a:ea typeface="서울남산체 M" pitchFamily="18" charset="-127"/>
                </a:endParaRPr>
              </a:p>
              <a:p>
                <a:pPr algn="ctr"/>
                <a:r>
                  <a:rPr lang="en-US" altLang="ko-KR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(5.11~5.17)</a:t>
                </a:r>
                <a:endParaRPr lang="ko-KR" altLang="en-US" sz="2400" b="1" dirty="0">
                  <a:solidFill>
                    <a:schemeClr val="tx2"/>
                  </a:solidFill>
                  <a:latin typeface="+mj-lt"/>
                  <a:ea typeface="서울남산체 M" pitchFamily="18" charset="-127"/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5388921" y="2709580"/>
                <a:ext cx="1546862" cy="790858"/>
              </a:xfrm>
              <a:prstGeom prst="roundRect">
                <a:avLst/>
              </a:prstGeom>
              <a:solidFill>
                <a:schemeClr val="bg1"/>
              </a:solidFill>
              <a:ln w="2222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12</a:t>
                </a:r>
                <a:r>
                  <a:rPr lang="ko-KR" altLang="en-US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주차</a:t>
                </a:r>
                <a:endParaRPr lang="en-US" altLang="ko-KR" sz="2400" b="1" dirty="0">
                  <a:solidFill>
                    <a:schemeClr val="tx2"/>
                  </a:solidFill>
                  <a:latin typeface="+mj-lt"/>
                  <a:ea typeface="서울남산체 M" pitchFamily="18" charset="-127"/>
                </a:endParaRPr>
              </a:p>
              <a:p>
                <a:pPr algn="ctr"/>
                <a:r>
                  <a:rPr lang="en-US" altLang="ko-KR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(5.18~5.24)</a:t>
                </a:r>
                <a:endParaRPr lang="ko-KR" altLang="en-US" sz="2400" b="1" dirty="0">
                  <a:solidFill>
                    <a:schemeClr val="tx2"/>
                  </a:solidFill>
                  <a:latin typeface="+mj-lt"/>
                  <a:ea typeface="서울남산체 M" pitchFamily="18" charset="-127"/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3284101" y="2503742"/>
              <a:ext cx="1295307" cy="87100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서버 및 클라이언트 연동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클라이언트 시스템 </a:t>
              </a:r>
              <a:r>
                <a:rPr lang="ko-KR" altLang="en-US" sz="1200" dirty="0" err="1">
                  <a:latin typeface="+mj-lt"/>
                  <a:ea typeface="서울남산체 M" pitchFamily="18" charset="-127"/>
                </a:rPr>
                <a:t>테스팅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자료 조사 및 </a:t>
              </a:r>
              <a:r>
                <a:rPr lang="en-US" altLang="ko-KR" sz="1200" dirty="0">
                  <a:latin typeface="+mj-lt"/>
                  <a:ea typeface="서울남산체 M" pitchFamily="18" charset="-127"/>
                </a:rPr>
                <a:t>study</a:t>
              </a: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endParaRPr lang="en-US" altLang="ko-KR" sz="1200" dirty="0">
                <a:latin typeface="+mj-lt"/>
                <a:ea typeface="서울남산체 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645639" y="2503742"/>
              <a:ext cx="1295307" cy="73700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전체</a:t>
              </a:r>
              <a:r>
                <a:rPr lang="en-US" altLang="ko-KR" sz="1200" dirty="0">
                  <a:latin typeface="+mj-lt"/>
                  <a:ea typeface="서울남산체 M" pitchFamily="18" charset="-127"/>
                </a:rPr>
                <a:t> </a:t>
              </a:r>
              <a:r>
                <a:rPr lang="ko-KR" altLang="en-US" sz="1200" dirty="0">
                  <a:latin typeface="+mj-lt"/>
                  <a:ea typeface="서울남산체 M" pitchFamily="18" charset="-127"/>
                </a:rPr>
                <a:t>시스템 </a:t>
              </a:r>
              <a:r>
                <a:rPr lang="ko-KR" altLang="en-US" sz="1200" dirty="0" err="1">
                  <a:latin typeface="+mj-lt"/>
                  <a:ea typeface="서울남산체 M" pitchFamily="18" charset="-127"/>
                </a:rPr>
                <a:t>테스팅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사용자 데이터 분석법 </a:t>
              </a:r>
              <a:endParaRPr lang="en-US" altLang="ko-KR" sz="1200" dirty="0" smtClean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+mj-lt"/>
                  <a:ea typeface="서울남산체 M" pitchFamily="18" charset="-127"/>
                </a:rPr>
                <a:t>연구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미비사항 보완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자료 조사 및 </a:t>
              </a:r>
              <a:r>
                <a:rPr lang="en-US" altLang="ko-KR" sz="1200" dirty="0">
                  <a:latin typeface="+mj-lt"/>
                  <a:ea typeface="서울남산체 M" pitchFamily="18" charset="-127"/>
                </a:rPr>
                <a:t>study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22563" y="2503742"/>
              <a:ext cx="1295307" cy="1005008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서버</a:t>
              </a:r>
              <a:r>
                <a:rPr lang="en-US" altLang="ko-KR" sz="1200" dirty="0">
                  <a:latin typeface="+mj-lt"/>
                  <a:ea typeface="서울남산체 M" pitchFamily="18" charset="-127"/>
                </a:rPr>
                <a:t> </a:t>
              </a:r>
              <a:r>
                <a:rPr lang="ko-KR" altLang="en-US" sz="1200" dirty="0">
                  <a:latin typeface="+mj-lt"/>
                  <a:ea typeface="서울남산체 M" pitchFamily="18" charset="-127"/>
                </a:rPr>
                <a:t>및 </a:t>
              </a:r>
              <a:r>
                <a:rPr lang="en-US" altLang="ko-KR" sz="1200" dirty="0">
                  <a:latin typeface="+mj-lt"/>
                  <a:ea typeface="서울남산체 M" pitchFamily="18" charset="-127"/>
                </a:rPr>
                <a:t>DB</a:t>
              </a:r>
              <a:r>
                <a:rPr lang="ko-KR" altLang="en-US" sz="1200" dirty="0">
                  <a:latin typeface="+mj-lt"/>
                  <a:ea typeface="서울남산체 M" pitchFamily="18" charset="-127"/>
                </a:rPr>
                <a:t>구축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클라이언트 시스템 개발</a:t>
              </a:r>
              <a:r>
                <a:rPr lang="en-US" altLang="ko-KR" sz="1200" dirty="0">
                  <a:latin typeface="+mj-lt"/>
                  <a:ea typeface="서울남산체 M" pitchFamily="18" charset="-127"/>
                </a:rPr>
                <a:t>(</a:t>
              </a:r>
              <a:r>
                <a:rPr lang="ko-KR" altLang="en-US" sz="1200" dirty="0" err="1">
                  <a:latin typeface="+mj-lt"/>
                  <a:ea typeface="서울남산체 M" pitchFamily="18" charset="-127"/>
                </a:rPr>
                <a:t>프로토타입</a:t>
              </a:r>
              <a:r>
                <a:rPr lang="en-US" altLang="ko-KR" sz="1200" dirty="0">
                  <a:latin typeface="+mj-lt"/>
                  <a:ea typeface="서울남산체 M" pitchFamily="18" charset="-127"/>
                </a:rPr>
                <a:t>)</a:t>
              </a: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err="1">
                  <a:latin typeface="+mj-lt"/>
                  <a:ea typeface="서울남산체 M" pitchFamily="18" charset="-127"/>
                </a:rPr>
                <a:t>라즈베리파이</a:t>
              </a:r>
              <a:r>
                <a:rPr lang="ko-KR" altLang="en-US" sz="1200" dirty="0">
                  <a:latin typeface="+mj-lt"/>
                  <a:ea typeface="서울남산체 M" pitchFamily="18" charset="-127"/>
                </a:rPr>
                <a:t> 관련 개발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자료 조사 및 </a:t>
              </a:r>
              <a:r>
                <a:rPr lang="en-US" altLang="ko-KR" sz="1200" dirty="0">
                  <a:latin typeface="+mj-lt"/>
                  <a:ea typeface="서울남산체 M" pitchFamily="18" charset="-127"/>
                </a:rPr>
                <a:t>study</a:t>
              </a: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endParaRPr lang="en-US" altLang="ko-KR" sz="1200" dirty="0">
                <a:latin typeface="+mj-lt"/>
                <a:ea typeface="서울남산체 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028939" y="2503742"/>
              <a:ext cx="1295307" cy="73700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전체</a:t>
              </a:r>
              <a:r>
                <a:rPr lang="en-US" altLang="ko-KR" sz="1200" dirty="0">
                  <a:latin typeface="+mj-lt"/>
                  <a:ea typeface="서울남산체 M" pitchFamily="18" charset="-127"/>
                </a:rPr>
                <a:t> </a:t>
              </a:r>
              <a:r>
                <a:rPr lang="ko-KR" altLang="en-US" sz="1200" dirty="0">
                  <a:latin typeface="+mj-lt"/>
                  <a:ea typeface="서울남산체 M" pitchFamily="18" charset="-127"/>
                </a:rPr>
                <a:t>시스템 </a:t>
              </a:r>
              <a:r>
                <a:rPr lang="ko-KR" altLang="en-US" sz="1200" dirty="0" err="1">
                  <a:latin typeface="+mj-lt"/>
                  <a:ea typeface="서울남산체 M" pitchFamily="18" charset="-127"/>
                </a:rPr>
                <a:t>테스팅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사용자 데이터 분석법 </a:t>
              </a:r>
              <a:endParaRPr lang="en-US" altLang="ko-KR" sz="1200" dirty="0" smtClean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+mj-lt"/>
                  <a:ea typeface="서울남산체 M" pitchFamily="18" charset="-127"/>
                </a:rPr>
                <a:t>연구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미비사항 보완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자료 조사 및 </a:t>
              </a:r>
              <a:r>
                <a:rPr lang="en-US" altLang="ko-KR" sz="1200" dirty="0">
                  <a:latin typeface="+mj-lt"/>
                  <a:ea typeface="서울남산체 M" pitchFamily="18" charset="-127"/>
                </a:rPr>
                <a:t>study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704021" y="4437112"/>
            <a:ext cx="4040222" cy="2220269"/>
            <a:chOff x="1922563" y="1495631"/>
            <a:chExt cx="2658574" cy="1611116"/>
          </a:xfrm>
        </p:grpSpPr>
        <p:grpSp>
          <p:nvGrpSpPr>
            <p:cNvPr id="15" name="그룹 17"/>
            <p:cNvGrpSpPr/>
            <p:nvPr/>
          </p:nvGrpSpPr>
          <p:grpSpPr>
            <a:xfrm>
              <a:off x="1922563" y="1495631"/>
              <a:ext cx="2658574" cy="790858"/>
              <a:chOff x="504858" y="2713484"/>
              <a:chExt cx="3174883" cy="790858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504858" y="2713484"/>
                <a:ext cx="1546862" cy="790858"/>
              </a:xfrm>
              <a:prstGeom prst="roundRect">
                <a:avLst/>
              </a:prstGeom>
              <a:solidFill>
                <a:schemeClr val="bg1"/>
              </a:solidFill>
              <a:ln w="2222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13</a:t>
                </a:r>
                <a:r>
                  <a:rPr lang="ko-KR" altLang="en-US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주차</a:t>
                </a:r>
                <a:endParaRPr lang="en-US" altLang="ko-KR" sz="2400" b="1" dirty="0">
                  <a:solidFill>
                    <a:schemeClr val="tx2"/>
                  </a:solidFill>
                  <a:latin typeface="+mj-lt"/>
                  <a:ea typeface="서울남산체 M" pitchFamily="18" charset="-127"/>
                </a:endParaRPr>
              </a:p>
              <a:p>
                <a:pPr algn="ctr"/>
                <a:r>
                  <a:rPr lang="en-US" altLang="ko-KR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(5.24~5.30)</a:t>
                </a:r>
                <a:endParaRPr lang="ko-KR" altLang="en-US" sz="2400" b="1" dirty="0">
                  <a:solidFill>
                    <a:schemeClr val="tx2"/>
                  </a:solidFill>
                  <a:latin typeface="+mj-lt"/>
                  <a:ea typeface="서울남산체 M" pitchFamily="18" charset="-127"/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2132879" y="2713484"/>
                <a:ext cx="1546862" cy="790858"/>
              </a:xfrm>
              <a:prstGeom prst="roundRect">
                <a:avLst/>
              </a:prstGeom>
              <a:solidFill>
                <a:schemeClr val="bg1"/>
              </a:solidFill>
              <a:ln w="2222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14</a:t>
                </a:r>
                <a:r>
                  <a:rPr lang="ko-KR" altLang="en-US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주차</a:t>
                </a:r>
                <a:endParaRPr lang="en-US" altLang="ko-KR" sz="2400" b="1" dirty="0">
                  <a:solidFill>
                    <a:schemeClr val="tx2"/>
                  </a:solidFill>
                  <a:latin typeface="+mj-lt"/>
                  <a:ea typeface="서울남산체 M" pitchFamily="18" charset="-127"/>
                </a:endParaRPr>
              </a:p>
              <a:p>
                <a:pPr algn="ctr"/>
                <a:r>
                  <a:rPr lang="en-US" altLang="ko-KR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(5.31~)</a:t>
                </a:r>
                <a:endParaRPr lang="ko-KR" altLang="en-US" sz="2400" b="1" dirty="0">
                  <a:solidFill>
                    <a:schemeClr val="tx2"/>
                  </a:solidFill>
                  <a:latin typeface="+mj-lt"/>
                  <a:ea typeface="서울남산체 M" pitchFamily="18" charset="-127"/>
                </a:endParaRPr>
              </a:p>
            </p:txBody>
          </p:sp>
        </p:grpSp>
        <p:sp>
          <p:nvSpPr>
            <p:cNvPr id="16" name="직사각형 15"/>
            <p:cNvSpPr/>
            <p:nvPr/>
          </p:nvSpPr>
          <p:spPr>
            <a:xfrm>
              <a:off x="3284101" y="2503742"/>
              <a:ext cx="1295307" cy="33500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+mj-lt"/>
                  <a:ea typeface="서울남산체 M" pitchFamily="18" charset="-127"/>
                </a:rPr>
                <a:t>Final presentation</a:t>
              </a: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최종보고서 제출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922563" y="2503742"/>
              <a:ext cx="1295307" cy="60300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+mj-lt"/>
                  <a:ea typeface="서울남산체 M" pitchFamily="18" charset="-127"/>
                </a:rPr>
                <a:t>Final presentation </a:t>
              </a:r>
              <a:r>
                <a:rPr lang="ko-KR" altLang="en-US" sz="1200" dirty="0">
                  <a:latin typeface="+mj-lt"/>
                  <a:ea typeface="서울남산체 M" pitchFamily="18" charset="-127"/>
                </a:rPr>
                <a:t>준비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최종보고서 작성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미비사항 보완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endParaRPr lang="en-US" altLang="ko-KR" sz="1200" dirty="0">
                <a:latin typeface="+mj-lt"/>
                <a:ea typeface="서울남산체 M" pitchFamily="18" charset="-127"/>
              </a:endParaRP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655009" y="4221088"/>
            <a:ext cx="8183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2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75656" y="2132856"/>
            <a:ext cx="6192688" cy="2592288"/>
          </a:xfrm>
          <a:prstGeom prst="rect">
            <a:avLst/>
          </a:prstGeom>
          <a:solidFill>
            <a:schemeClr val="bg1"/>
          </a:solidFill>
          <a:ln w="57150" cmpd="dbl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문체부 쓰기 정체" pitchFamily="17" charset="-127"/>
              </a:rPr>
              <a:t>경청해주셔서 </a:t>
            </a:r>
            <a:endParaRPr lang="en-US" altLang="ko-KR" sz="4400" b="1" dirty="0" smtClean="0">
              <a:solidFill>
                <a:schemeClr val="tx2">
                  <a:lumMod val="75000"/>
                </a:schemeClr>
              </a:solidFill>
              <a:latin typeface="서울남산체 M" pitchFamily="18" charset="-127"/>
              <a:ea typeface="문체부 쓰기 정체" pitchFamily="17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문체부 쓰기 정체" pitchFamily="17" charset="-127"/>
              </a:rPr>
              <a:t>감사합니다</a:t>
            </a:r>
            <a:endParaRPr lang="ko-KR" altLang="en-US" sz="4400" b="1" dirty="0">
              <a:solidFill>
                <a:schemeClr val="tx2">
                  <a:lumMod val="75000"/>
                </a:schemeClr>
              </a:solidFill>
              <a:latin typeface="서울남산체 M" pitchFamily="18" charset="-127"/>
              <a:ea typeface="문체부 쓰기 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40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932040" y="2247318"/>
            <a:ext cx="3888432" cy="17225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 txBox="1">
            <a:spLocks/>
          </p:cNvSpPr>
          <p:nvPr/>
        </p:nvSpPr>
        <p:spPr>
          <a:xfrm>
            <a:off x="395536" y="2764532"/>
            <a:ext cx="3960440" cy="9525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800" b="1" dirty="0" smtClean="0">
                <a:solidFill>
                  <a:schemeClr val="tx2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목차</a:t>
            </a:r>
            <a:endParaRPr lang="ko-KR" altLang="en-US" sz="8800" b="1" dirty="0">
              <a:solidFill>
                <a:schemeClr val="tx2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572000" y="1124744"/>
            <a:ext cx="0" cy="46085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"/>
          <p:cNvSpPr txBox="1">
            <a:spLocks/>
          </p:cNvSpPr>
          <p:nvPr/>
        </p:nvSpPr>
        <p:spPr>
          <a:xfrm>
            <a:off x="5374391" y="919688"/>
            <a:ext cx="3003731" cy="476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조원 별 역할 분담</a:t>
            </a:r>
            <a:r>
              <a:rPr lang="en-US" altLang="ko-KR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endParaRPr lang="ko-KR" altLang="en-US" sz="1100" b="1" dirty="0">
              <a:solidFill>
                <a:schemeClr val="tx2"/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374391" y="1583503"/>
            <a:ext cx="3003730" cy="476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모여라 동전이란</a:t>
            </a:r>
            <a:r>
              <a:rPr lang="en-US" altLang="ko-KR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?</a:t>
            </a:r>
            <a:endParaRPr lang="ko-KR" altLang="en-US" sz="2400" b="1" dirty="0">
              <a:solidFill>
                <a:schemeClr val="tx2"/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302383" y="2304678"/>
            <a:ext cx="3147747" cy="476250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전체 시스템 소개</a:t>
            </a:r>
            <a:endParaRPr lang="ko-KR" altLang="en-US" sz="2400" b="1" dirty="0">
              <a:solidFill>
                <a:schemeClr val="tx2"/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968044" y="3501008"/>
            <a:ext cx="3816424" cy="436034"/>
          </a:xfrm>
          <a:prstGeom prst="rect">
            <a:avLst/>
          </a:prstGeom>
          <a:solidFill>
            <a:schemeClr val="bg1"/>
          </a:solidFill>
        </p:spPr>
        <p:txBody>
          <a:bodyPr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 err="1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데이타베이스</a:t>
            </a:r>
            <a:r>
              <a:rPr lang="ko-KR" altLang="en-US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 구조</a:t>
            </a:r>
          </a:p>
          <a:p>
            <a:endParaRPr lang="ko-KR" altLang="en-US" sz="2400" b="1" dirty="0">
              <a:solidFill>
                <a:schemeClr val="tx2"/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5358882" y="4157445"/>
            <a:ext cx="3034749" cy="423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진척 상황</a:t>
            </a:r>
            <a:endParaRPr lang="en-US" altLang="ko-KR" sz="2400" b="1" dirty="0" smtClean="0">
              <a:solidFill>
                <a:schemeClr val="tx2"/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110123" y="2911133"/>
            <a:ext cx="3532266" cy="43514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358882" y="4768354"/>
            <a:ext cx="3034749" cy="424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 TOPIC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358882" y="5380150"/>
            <a:ext cx="3034749" cy="4971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일정</a:t>
            </a:r>
            <a:endParaRPr lang="en-US" altLang="ko-KR" sz="2400" b="1" dirty="0" smtClean="0">
              <a:solidFill>
                <a:schemeClr val="tx2"/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45371" y="2897874"/>
            <a:ext cx="346441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2400" b="1" dirty="0" err="1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시스템별</a:t>
            </a:r>
            <a:r>
              <a:rPr lang="ko-KR" altLang="en-US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 작동과정 설명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11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316260"/>
            <a:ext cx="5832648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조원 별 역할 분담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endParaRPr lang="ko-KR" altLang="en-US" sz="2000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834395"/>
              </p:ext>
            </p:extLst>
          </p:nvPr>
        </p:nvGraphicFramePr>
        <p:xfrm>
          <a:off x="1009507" y="1772816"/>
          <a:ext cx="7594941" cy="4248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2945"/>
                <a:gridCol w="1452945"/>
                <a:gridCol w="4689051"/>
              </a:tblGrid>
              <a:tr h="440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서울남산체 M" pitchFamily="18" charset="-127"/>
                          <a:ea typeface="문체부 쓰기 정체" pitchFamily="17" charset="-127"/>
                        </a:rPr>
                        <a:t>이름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서울남산체 M" pitchFamily="18" charset="-127"/>
                        <a:ea typeface="문체부 쓰기 정체" pitchFamily="17" charset="-127"/>
                      </a:endParaRPr>
                    </a:p>
                  </a:txBody>
                  <a:tcPr marL="103704" marR="103704" marT="51852" marB="51852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서울남산체 M" pitchFamily="18" charset="-127"/>
                          <a:ea typeface="문체부 쓰기 정체" pitchFamily="17" charset="-127"/>
                        </a:rPr>
                        <a:t>전공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서울남산체 M" pitchFamily="18" charset="-127"/>
                        <a:ea typeface="문체부 쓰기 정체" pitchFamily="17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서울남산체 M" pitchFamily="18" charset="-127"/>
                          <a:ea typeface="문체부 쓰기 정체" pitchFamily="17" charset="-127"/>
                        </a:rPr>
                        <a:t>역할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서울남산체 M" pitchFamily="18" charset="-127"/>
                        <a:ea typeface="문체부 쓰기 정체" pitchFamily="17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725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김태형</a:t>
                      </a:r>
                      <a:endParaRPr lang="ko-KR" altLang="en-US" sz="2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103704" marR="103704" marT="51852" marB="51852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컴퓨터</a:t>
                      </a:r>
                      <a:endParaRPr lang="en-US" altLang="ko-KR" sz="2000" dirty="0" smtClean="0"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학부</a:t>
                      </a:r>
                      <a:endParaRPr lang="ko-KR" altLang="en-US" sz="2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kern="1200" dirty="0" smtClean="0">
                          <a:latin typeface="HY강M" pitchFamily="18" charset="-127"/>
                          <a:ea typeface="HY강M" pitchFamily="18" charset="-127"/>
                        </a:rPr>
                        <a:t>팀장 서버</a:t>
                      </a:r>
                      <a:r>
                        <a:rPr lang="en-US" altLang="ko-KR" sz="2000" kern="1200" dirty="0" smtClean="0">
                          <a:latin typeface="HY강M" pitchFamily="18" charset="-127"/>
                          <a:ea typeface="HY강M" pitchFamily="18" charset="-127"/>
                        </a:rPr>
                        <a:t>, </a:t>
                      </a:r>
                      <a:r>
                        <a:rPr lang="ko-KR" altLang="en-US" sz="2000" kern="1200" dirty="0" smtClean="0">
                          <a:latin typeface="HY강M" pitchFamily="18" charset="-127"/>
                          <a:ea typeface="HY강M" pitchFamily="18" charset="-127"/>
                        </a:rPr>
                        <a:t>하드웨어 및 </a:t>
                      </a:r>
                      <a:endParaRPr lang="en-US" altLang="ko-KR" sz="2000" kern="1200" dirty="0" smtClean="0"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algn="ctr"/>
                      <a:r>
                        <a:rPr lang="ko-KR" altLang="en-US" sz="2000" kern="1200" dirty="0" smtClean="0">
                          <a:latin typeface="HY강M" pitchFamily="18" charset="-127"/>
                          <a:ea typeface="HY강M" pitchFamily="18" charset="-127"/>
                        </a:rPr>
                        <a:t>전체 </a:t>
                      </a:r>
                      <a:r>
                        <a:rPr lang="ko-KR" altLang="en-US" sz="2000" kern="1200" dirty="0" smtClean="0">
                          <a:latin typeface="HY강M" pitchFamily="18" charset="-127"/>
                          <a:ea typeface="HY강M" pitchFamily="18" charset="-127"/>
                        </a:rPr>
                        <a:t>시스템 개발</a:t>
                      </a:r>
                      <a:endParaRPr lang="ko-KR" altLang="en-US" sz="2000" kern="1200" dirty="0" smtClean="0">
                        <a:solidFill>
                          <a:schemeClr val="dk1"/>
                        </a:solidFill>
                        <a:latin typeface="HY강M" pitchFamily="18" charset="-127"/>
                        <a:ea typeface="HY강M" pitchFamily="18" charset="-127"/>
                        <a:cs typeface="+mn-cs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0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김근태</a:t>
                      </a:r>
                      <a:endParaRPr lang="ko-KR" altLang="en-US" sz="2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103704" marR="103704" marT="51852" marB="51852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경영학부</a:t>
                      </a:r>
                      <a:endParaRPr lang="ko-KR" altLang="en-US" sz="2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kern="1200" dirty="0" smtClean="0">
                          <a:latin typeface="HY강M" pitchFamily="18" charset="-127"/>
                          <a:ea typeface="HY강M" pitchFamily="18" charset="-127"/>
                        </a:rPr>
                        <a:t>가맹점 클라이언트 </a:t>
                      </a:r>
                      <a:endParaRPr lang="en-US" altLang="ko-KR" sz="2000" kern="1200" dirty="0" smtClean="0"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algn="ctr"/>
                      <a:r>
                        <a:rPr lang="ko-KR" altLang="en-US" sz="2000" kern="1200" dirty="0" smtClean="0">
                          <a:latin typeface="HY강M" pitchFamily="18" charset="-127"/>
                          <a:ea typeface="HY강M" pitchFamily="18" charset="-127"/>
                        </a:rPr>
                        <a:t>상품 관리구현</a:t>
                      </a:r>
                      <a:endParaRPr lang="ko-KR" altLang="en-US" sz="2000" kern="1200" dirty="0" smtClean="0">
                        <a:solidFill>
                          <a:schemeClr val="dk1"/>
                        </a:solidFill>
                        <a:latin typeface="HY강M" pitchFamily="18" charset="-127"/>
                        <a:ea typeface="HY강M" pitchFamily="18" charset="-127"/>
                        <a:cs typeface="+mn-cs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0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박태환</a:t>
                      </a:r>
                      <a:endParaRPr lang="ko-KR" altLang="en-US" sz="2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103704" marR="103704" marT="51852" marB="51852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경영학부</a:t>
                      </a:r>
                      <a:endParaRPr lang="ko-KR" altLang="en-US" sz="2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kern="1200" dirty="0" smtClean="0">
                          <a:latin typeface="HY강M" pitchFamily="18" charset="-127"/>
                          <a:ea typeface="HY강M" pitchFamily="18" charset="-127"/>
                        </a:rPr>
                        <a:t>가맹점 클라이언트 </a:t>
                      </a:r>
                      <a:endParaRPr lang="en-US" altLang="ko-KR" sz="2000" kern="1200" dirty="0" smtClean="0"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algn="ctr"/>
                      <a:r>
                        <a:rPr lang="ko-KR" altLang="en-US" sz="2000" kern="1200" dirty="0" smtClean="0">
                          <a:latin typeface="HY강M" pitchFamily="18" charset="-127"/>
                          <a:ea typeface="HY강M" pitchFamily="18" charset="-127"/>
                        </a:rPr>
                        <a:t>결제 기능구현</a:t>
                      </a:r>
                      <a:endParaRPr lang="en-US" altLang="ko-KR" sz="2000" kern="1200" dirty="0" smtClean="0">
                        <a:solidFill>
                          <a:schemeClr val="dk1"/>
                        </a:solidFill>
                        <a:latin typeface="HY강M" pitchFamily="18" charset="-127"/>
                        <a:ea typeface="HY강M" pitchFamily="18" charset="-127"/>
                        <a:cs typeface="+mn-cs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0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latin typeface="HY강M" pitchFamily="18" charset="-127"/>
                          <a:ea typeface="HY강M" pitchFamily="18" charset="-127"/>
                        </a:rPr>
                        <a:t>이흔정</a:t>
                      </a:r>
                      <a:endParaRPr lang="ko-KR" altLang="en-US" sz="2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103704" marR="103704" marT="51852" marB="51852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컴퓨터</a:t>
                      </a:r>
                      <a:endParaRPr lang="en-US" altLang="ko-KR" sz="2000" dirty="0" smtClean="0"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학부</a:t>
                      </a:r>
                      <a:endParaRPr lang="ko-KR" altLang="en-US" sz="2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latin typeface="HY강M" pitchFamily="18" charset="-127"/>
                          <a:ea typeface="HY강M" pitchFamily="18" charset="-127"/>
                        </a:rPr>
                        <a:t>모바일</a:t>
                      </a:r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 </a:t>
                      </a:r>
                      <a:r>
                        <a:rPr lang="ko-KR" altLang="en-US" sz="2000" dirty="0" err="1" smtClean="0">
                          <a:latin typeface="HY강M" pitchFamily="18" charset="-127"/>
                          <a:ea typeface="HY강M" pitchFamily="18" charset="-127"/>
                        </a:rPr>
                        <a:t>앱</a:t>
                      </a:r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 구현</a:t>
                      </a:r>
                      <a:endParaRPr lang="en-US" altLang="ko-KR" sz="2000" dirty="0" smtClean="0"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동전모음이 구현</a:t>
                      </a:r>
                      <a:endParaRPr lang="ko-KR" altLang="en-US" sz="2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0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전현빈</a:t>
                      </a:r>
                      <a:endParaRPr lang="ko-KR" altLang="en-US" sz="2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103704" marR="103704" marT="51852" marB="51852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경영학부</a:t>
                      </a:r>
                      <a:endParaRPr lang="ko-KR" altLang="en-US" sz="2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1200" dirty="0" smtClean="0">
                          <a:latin typeface="HY강M" pitchFamily="18" charset="-127"/>
                          <a:ea typeface="HY강M" pitchFamily="18" charset="-127"/>
                        </a:rPr>
                        <a:t>가맹점 클라이언트 </a:t>
                      </a:r>
                      <a:endParaRPr lang="en-US" altLang="ko-KR" sz="2000" kern="1200" dirty="0" smtClean="0"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algn="ctr" latinLnBrk="1"/>
                      <a:r>
                        <a:rPr lang="en-US" altLang="ko-KR" sz="2000" dirty="0" smtClean="0">
                          <a:latin typeface="HY강M" pitchFamily="18" charset="-127"/>
                          <a:ea typeface="HY강M" pitchFamily="18" charset="-127"/>
                        </a:rPr>
                        <a:t>GUI</a:t>
                      </a:r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구현</a:t>
                      </a:r>
                      <a:endParaRPr lang="ko-KR" altLang="en-US" sz="2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01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70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5832648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모여라 동전이란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?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2339752" y="2861320"/>
            <a:ext cx="864096" cy="864096"/>
          </a:xfrm>
          <a:prstGeom prst="ellipse">
            <a:avLst/>
          </a:prstGeom>
          <a:solidFill>
            <a:schemeClr val="accent1"/>
          </a:solidFill>
          <a:ln w="88900" cmpd="dbl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100</a:t>
            </a:r>
            <a:endParaRPr lang="ko-KR" altLang="en-US" sz="2000" dirty="0"/>
          </a:p>
        </p:txBody>
      </p:sp>
      <p:sp>
        <p:nvSpPr>
          <p:cNvPr id="5" name="타원 4"/>
          <p:cNvSpPr/>
          <p:nvPr/>
        </p:nvSpPr>
        <p:spPr>
          <a:xfrm>
            <a:off x="2502294" y="3986707"/>
            <a:ext cx="701554" cy="701554"/>
          </a:xfrm>
          <a:prstGeom prst="ellipse">
            <a:avLst/>
          </a:prstGeom>
          <a:solidFill>
            <a:schemeClr val="accent1"/>
          </a:solidFill>
          <a:ln w="88900" cmpd="dbl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060104" y="4517504"/>
            <a:ext cx="711696" cy="711696"/>
          </a:xfrm>
          <a:prstGeom prst="ellipse">
            <a:avLst/>
          </a:prstGeom>
          <a:solidFill>
            <a:schemeClr val="accent1"/>
          </a:solidFill>
          <a:ln w="88900" cmpd="dbl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50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115616" y="3113348"/>
            <a:ext cx="1224136" cy="1224136"/>
          </a:xfrm>
          <a:prstGeom prst="ellipse">
            <a:avLst/>
          </a:prstGeom>
          <a:solidFill>
            <a:schemeClr val="accent1"/>
          </a:solidFill>
          <a:ln w="88900" cmpd="dbl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500</a:t>
            </a:r>
            <a:endParaRPr lang="ko-KR" altLang="en-US" sz="2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266900"/>
            <a:ext cx="1800200" cy="33223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오른쪽 화살표 8"/>
          <p:cNvSpPr/>
          <p:nvPr/>
        </p:nvSpPr>
        <p:spPr>
          <a:xfrm>
            <a:off x="3491880" y="3501008"/>
            <a:ext cx="2520280" cy="872480"/>
          </a:xfrm>
          <a:prstGeom prst="rightArrow">
            <a:avLst>
              <a:gd name="adj1" fmla="val 50000"/>
              <a:gd name="adj2" fmla="val 6767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611959" y="2833846"/>
            <a:ext cx="1464697" cy="2092424"/>
          </a:xfrm>
          <a:prstGeom prst="rect">
            <a:avLst/>
          </a:prstGeom>
          <a:solidFill>
            <a:schemeClr val="accent1"/>
          </a:solidFill>
          <a:ln w="63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660 P</a:t>
            </a:r>
            <a:endParaRPr lang="ko-KR" altLang="en-US" sz="3600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365866" y="4860104"/>
            <a:ext cx="291632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latin typeface="서울남산체 EB" pitchFamily="18" charset="-127"/>
                <a:ea typeface="문체부 쓰기 정체" pitchFamily="17" charset="-127"/>
              </a:rPr>
              <a:t>2. </a:t>
            </a:r>
            <a:r>
              <a:rPr lang="ko-KR" altLang="en-US" sz="2000" b="1" dirty="0" smtClean="0">
                <a:latin typeface="서울남산체 EB" pitchFamily="18" charset="-127"/>
                <a:ea typeface="문체부 쓰기 정체" pitchFamily="17" charset="-127"/>
              </a:rPr>
              <a:t>가맹점 클라이언트</a:t>
            </a:r>
            <a:endParaRPr lang="ko-KR" altLang="en-US" sz="105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3365866" y="4368732"/>
            <a:ext cx="291632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latin typeface="서울남산체 EB" pitchFamily="18" charset="-127"/>
                <a:ea typeface="문체부 쓰기 정체" pitchFamily="17" charset="-127"/>
              </a:rPr>
              <a:t>1. </a:t>
            </a:r>
            <a:r>
              <a:rPr lang="ko-KR" altLang="en-US" sz="2000" b="1" dirty="0" smtClean="0">
                <a:latin typeface="서울남산체 EB" pitchFamily="18" charset="-127"/>
                <a:ea typeface="문체부 쓰기 정체" pitchFamily="17" charset="-127"/>
              </a:rPr>
              <a:t>동전 모음이</a:t>
            </a:r>
            <a:endParaRPr lang="ko-KR" altLang="en-US" sz="105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01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70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51920" y="1772816"/>
            <a:ext cx="2064229" cy="864096"/>
          </a:xfrm>
          <a:prstGeom prst="rect">
            <a:avLst/>
          </a:prstGeom>
          <a:solidFill>
            <a:schemeClr val="bg1"/>
          </a:solidFill>
          <a:ln w="57150" cmpd="dbl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문체부 쓰기 정체" pitchFamily="17" charset="-127"/>
              </a:rPr>
              <a:t>가맹점 클라이언트</a:t>
            </a: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서울남산체 M" pitchFamily="18" charset="-127"/>
              <a:ea typeface="문체부 쓰기 정체" pitchFamily="17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18082" y="5191048"/>
            <a:ext cx="2064229" cy="864096"/>
          </a:xfrm>
          <a:prstGeom prst="rect">
            <a:avLst/>
          </a:prstGeom>
          <a:solidFill>
            <a:schemeClr val="bg1"/>
          </a:solidFill>
          <a:ln w="57150" cmpd="dbl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문체부 쓰기 정체" pitchFamily="17" charset="-127"/>
              </a:rPr>
              <a:t>모바일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문체부 쓰기 정체" pitchFamily="17" charset="-127"/>
              </a:rPr>
              <a:t> </a:t>
            </a:r>
            <a:r>
              <a:rPr lang="ko-KR" altLang="en-US" sz="1600" b="1" dirty="0" err="1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문체부 쓰기 정체" pitchFamily="17" charset="-127"/>
              </a:rPr>
              <a:t>앱</a:t>
            </a: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서울남산체 M" pitchFamily="18" charset="-127"/>
              <a:ea typeface="문체부 쓰기 정체" pitchFamily="17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85756" y="5191048"/>
            <a:ext cx="2064229" cy="864096"/>
          </a:xfrm>
          <a:prstGeom prst="rect">
            <a:avLst/>
          </a:prstGeom>
          <a:solidFill>
            <a:schemeClr val="bg1"/>
          </a:solidFill>
          <a:ln w="57150" cmpd="dbl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문체부 쓰기 정체" pitchFamily="17" charset="-127"/>
              </a:rPr>
              <a:t>동전 모음이</a:t>
            </a: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서울남산체 M" pitchFamily="18" charset="-127"/>
              <a:ea typeface="문체부 쓰기 정체" pitchFamily="17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782311" y="3448491"/>
            <a:ext cx="2203445" cy="1224136"/>
          </a:xfrm>
          <a:prstGeom prst="ellipse">
            <a:avLst/>
          </a:prstGeom>
          <a:ln w="984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</a:t>
            </a:r>
            <a:r>
              <a:rPr lang="ko-KR" altLang="en-US" dirty="0"/>
              <a:t>버</a:t>
            </a:r>
          </a:p>
        </p:txBody>
      </p:sp>
      <p:cxnSp>
        <p:nvCxnSpPr>
          <p:cNvPr id="8" name="직선 연결선 7"/>
          <p:cNvCxnSpPr>
            <a:stCxn id="2" idx="2"/>
            <a:endCxn id="6" idx="0"/>
          </p:cNvCxnSpPr>
          <p:nvPr/>
        </p:nvCxnSpPr>
        <p:spPr>
          <a:xfrm flipH="1">
            <a:off x="4884034" y="2636912"/>
            <a:ext cx="1" cy="8115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6" idx="3"/>
            <a:endCxn id="3" idx="0"/>
          </p:cNvCxnSpPr>
          <p:nvPr/>
        </p:nvCxnSpPr>
        <p:spPr>
          <a:xfrm flipH="1">
            <a:off x="2750197" y="4493356"/>
            <a:ext cx="1354801" cy="6976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6" idx="5"/>
            <a:endCxn id="4" idx="0"/>
          </p:cNvCxnSpPr>
          <p:nvPr/>
        </p:nvCxnSpPr>
        <p:spPr>
          <a:xfrm>
            <a:off x="5663069" y="4493356"/>
            <a:ext cx="1354802" cy="6976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843808" y="4493356"/>
            <a:ext cx="792088" cy="4478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3411376" y="4646006"/>
            <a:ext cx="728464" cy="4236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744323" y="2808151"/>
            <a:ext cx="0" cy="5488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5076056" y="2808151"/>
            <a:ext cx="0" cy="5488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5583835" y="4641939"/>
            <a:ext cx="803842" cy="4317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926465" y="4401262"/>
            <a:ext cx="828010" cy="4409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5832648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전체 시스템 소개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cxnSp>
        <p:nvCxnSpPr>
          <p:cNvPr id="43" name="직선 연결선 42"/>
          <p:cNvCxnSpPr>
            <a:stCxn id="6" idx="7"/>
          </p:cNvCxnSpPr>
          <p:nvPr/>
        </p:nvCxnSpPr>
        <p:spPr>
          <a:xfrm flipV="1">
            <a:off x="5663069" y="3448491"/>
            <a:ext cx="493107" cy="179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자기 디스크 46"/>
          <p:cNvSpPr/>
          <p:nvPr/>
        </p:nvSpPr>
        <p:spPr>
          <a:xfrm>
            <a:off x="6032304" y="2947186"/>
            <a:ext cx="555920" cy="819611"/>
          </a:xfrm>
          <a:prstGeom prst="flowChartMagneticDisk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6588224" y="3151512"/>
            <a:ext cx="1458162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데이터 베이스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49" name="제목 1"/>
          <p:cNvSpPr txBox="1">
            <a:spLocks/>
          </p:cNvSpPr>
          <p:nvPr/>
        </p:nvSpPr>
        <p:spPr>
          <a:xfrm>
            <a:off x="599832" y="2996952"/>
            <a:ext cx="3275578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 smtClean="0">
                <a:latin typeface="서울남산체 EB" pitchFamily="18" charset="-127"/>
                <a:ea typeface="문체부 쓰기 정체" pitchFamily="17" charset="-127"/>
              </a:rPr>
              <a:t>서버를 경유하여 </a:t>
            </a:r>
            <a:endParaRPr lang="en-US" altLang="ko-KR" sz="2400" b="1" dirty="0" smtClean="0">
              <a:latin typeface="서울남산체 EB" pitchFamily="18" charset="-127"/>
              <a:ea typeface="문체부 쓰기 정체" pitchFamily="17" charset="-127"/>
            </a:endParaRPr>
          </a:p>
          <a:p>
            <a:pPr algn="l"/>
            <a:r>
              <a:rPr lang="ko-KR" altLang="en-US" sz="2400" b="1" dirty="0" smtClean="0">
                <a:latin typeface="서울남산체 EB" pitchFamily="18" charset="-127"/>
                <a:ea typeface="문체부 쓰기 정체" pitchFamily="17" charset="-127"/>
              </a:rPr>
              <a:t>각 시스템간 상호작용</a:t>
            </a:r>
            <a:endParaRPr lang="ko-KR" altLang="en-US" sz="2400" b="1" dirty="0">
              <a:latin typeface="서울남산체 EB" pitchFamily="18" charset="-127"/>
              <a:ea typeface="문체부 쓰기 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70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5832648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동전모음이 소개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2" name="AutoShape 6" descr="data:image/jpeg;base64,/9j/4AAQSkZJRgABAQAAAQABAAD/2wCEAAkGBxEQEhUQEhIVFRUVFhUVFxUXFxcVFxUYFRcXFxYXFRUYHSggGB0lGxUVIjEhJSkrLi4uFx8zODMsNygtLisBCgoKDg0OGxAQGi0lHyUtLS0tLTAtLS0tLy01Ky0tLi0tLS0tLS01LSstLiswNi0tLS0tKy0tNS0tLS0tLSstL//AABEIAOEA4QMBIgACEQEDEQH/xAAcAAEAAgMBAQEAAAAAAAAAAAAABAUDBgcCAQj/xABEEAACAQIDBQUFBAYIBwEAAAABAgADEQQSIQUGMUFREyJhcYEHMlKRoRRCscEjYnKCkvAVQ1OistHh8TNjk6OzwtI0/8QAGgEBAQADAQEAAAAAAAAAAAAAAAECAwUEBv/EACURAQACAgICAQMFAAAAAAAAAAABAgMREiEEMUEFE1EicYGRof/aAAwDAQACEQMRAD8A7jERAREQEREBERAREQEREBERAREQEREBERAREQEREBERAREQEREBERAREQEREBERAREQEREBERAREQET47AAkmwAuT0AnIjv/WOIZy5FMuTTH3Qt7KGXncfjJM6asmauOYi3y69ErdibZp4pbrow95b3I8R1HjLKVtIiICIiAiIgIiICIiAiIgIiICIiAiIgIiICIiAiIgIiIGq+0na32fBsoNnrHsl8j75/hBHqJxfAYV65IUjRSwU8wLAC/U3E2z2p7X7bFmkD3MOuXwztZnPp3R6TUdg4xKRLl8tlK5TcEjQgjqdB85pvM/Dm2mmXNMX9R0s9gbwVMKysGIA91ua3toRzFuU7JutvPQx6nIy9ols6A3tfgy9VPXlwnF8LsRWw9bGVWqUbKxQsL03YHNkIFzZgSARaxAOvPBsLaz4R1qKSoHeHVLjgeo8JnHTLFkth1F56n0/RkTX9096qOPTukCoo7y8j+svUcNOIv6nYJm98Tv0REQpERAREQEREBERAREQEREBERAREQEREBE81KirqxAHibSBX27hU96vT9Gzf4bwLGQts7QXDUKlduFNC3mRwHqbD1lTX32wS/fZvJT+dpqPtD3ppYuglDDkkM+apcZbBdVGuhudf3ZJYZLTWkzHtzrE1DUZnc3ZyzMepY3P4mRWGQZrdoQVbK2ofKQcrDmCBYz3iK4TjINPHd64vYm1jawFuI8b/AEmEbcXHhyzPqfy2ve7eKnj2o4bDu2W3a1r91Qq5ciX4N3vrbnpKfNK18R2JZqbBc4IbS+YfCNNLnnJYqRLPzLTfVpjSz2VtF8M6uhIANwRxQ9R4Tte6e86YxApIFUC5HJv1l/MTgyVJN2fjXw7B6bEAG+nFT1ERK+N5fCeN/T9GxNW3O3uTGKEcha3TgHAHFfHqJtM2bdiJiY3BERCkREBERAREQERIO19r4fCU+1xFVKSdWNrnoo4sfAQJ0Tm2N9tOzEJCLXq+Koig/wDUdT9J8w/tdw1b/hoVPSof/nT6wOlROZYn2h1T7uRfIX/G8qcVvtiG/rWHkcv4WgdiZgNTpIlfauHT3qyDwzAn5CcRxO8FR9S5PmbyBV2qx5wN/wB7988cSaeAFCmvDt6zZmPilNQQPNr+QnM9qYrbTm77RqNztTqvTH8KZR9J6qbQPWYHxhgVY3jx1E/pmZx1Y5v7x1+sucLtsVlzKfMcx5yBXqBtDrKavh2pN2tE2I5ciOYI5iBs74w9ZgfEk85Ao4paqdoultHT4G5funl8p4NSBnrANxmIUgJjNSfBUhNPVQeM8HEFdTwHOGaYnMkxtryYa3jtkobUJN8vd89QOtpe4eqCAQbggTVji+ysMotcnh1GoPhLDZGKGW3IE/LjMbQ5vl+LFa7q2fBV2osHQnQg2GhFtbgzsG5u9a4tAlRgKvAHgH9OTeHy8OM4d5Lw1VqLConLUgfiOkkS0eJ5s454X9P0LE1bc3ehcUoR27/I8M48f1h9eM2mbHdiYmNwREQpERAREQKHfTeijsvDNiamp92nTHGpUI0UeGhJPIAz8ybwbdxGPrGvi3Z2N8qjRKY5KgPur9Tzm4e1Db/23GVXvejhGOHoryaqLdrU8dRbyRTOeufW8ok7PwLV6i0qa3d72Gn3QWJuegUn0kirsTEU0Wv2bqjKHFRdQFIRrnL7otUTjbiehtE2djGo1UrKASjKwB4GxvY2l1jN6qr0Dh0prTDlu0Km+dSFVUsR3bKiLcHUIvDW9Q2dtItanUIDHRH+63gehkirWKkg6ETXaLXuCLqeI6eI6GXNGsayFWN6tMXB/tafXzEgyHEGeDXkPtJ87SRUo1Z5NWRc8+M8CSas8M95Hzz4WgYlqmhU7QC6nuuvVTxEm1rA6G4NiD1B4GRKq3BEx4Or3ch4odPI/wCv4wJWeC0x3ny8DLnnhmnm88loGPELmFp82fWK/wA2h2kUNZpJastdw3TZ9W/lYfPX8rS3pNNY2PW/nz4zYqT6TW+a8qmrpuDxDUHzpe1wSo/xL0M63utvImJRVY9+2jfH/k3h/tOMU69IKl7l2sXa57lxeyi9iBcaW1APW8s9l1mp1ABzbKy/rA2JHqIi3boYr5fE4xk7rP8Aju8Su2FXqPSBqcQbX5kWHHx5eksZth2YncbIiIUlTvZtX7Hg8RiudKk7r4sFOQerWEtpo/tlrW2Y1PlVrYemfEGqrEfJTA4fiNmu7UMHTymotI1Cpb36rKarrduLEDS/G9ucw7fC4quroLVXpq+IUKFp03ygZVGpvYAkHUFrHvBpm/pOga2LSupy1wUWoBm7J0DKjMg1Zb5Tobgouh1Bz7uUiabVnJL1WJLMbsddSSeJzZjeVFBisKKQudJX9sLyXtvE9pVIHuqbCVzHlCp1NxYi1wbc7WIIYH6W9T4GTVpVqK0q5WwfO1O5F3VCBU7vHKbmx4EqbSnpsQZuX9P0m2c1CoL1s9NaZFi1qeVleozG4VULU1C6atca3hFJiCL3X3TqPIzHmmFX5eJt5HWe5Fey0+M083iB6vPl58iB9JkSscrhuukkyPjB3b9DAk5ucUjnYKupJsB5yLqUE97NYIxJVrm1mBsV7wzG3O63HK17wJvZqQSrai1/UXH4SMxks4LI3adopAFhw7wsQNL3B14cpFI1gliaYXW8klZiqpDGVnsp7GblsTBPiH7OnbNYt3iFFgOp9B6zSdncZ0nYCfZ8HUxRYq7sFpagZspFmQgXzB7kjgQuo1DDXrtxc2KL5O/XuVPSwiKWWolTMvdAXLbu6WYk902FjoevhNg3XwpqVS5+5c6fE2unz+sog9gSf95ftivsWHpqVJd2DkC17DXjy1tMZj5TxZyeVkrFvVXYtn4fs6aoeIGp6k6n6yRKPdPeNNoUjUVGpsrZWRtbcwQ1hcEfnLybYd3WuiIiUJzv25NbAUj0xdEn+Gp/pOiTQfbhhy+yqjD+rq0H/wC4E/8AeB+dcS12J6kn5mX2DxuWiqjkv5XmvGZ6dU2AlRBBuSfOeaC3YX4X1npefrPlORVxtehRWmCgF/D0lZRe4mWnhalQaE+UwUkKkg8jEEvbNYg/z/OskyOReSFgJ9n20zUsJUZWdUYqgBZgpIUHgWI4QMESYuzahonE2HZhxTJvrmIvw/ORcsDzaYsUO6fKSAsx4pe6fKBjwY7omdVn3D0rInioPzJmTLAx2jLMoSewkCOUmGsknZJjxFGwBI4nTyGh+v4SSwyTqspGx8I1RrDgql2OlkQEZm148RoNSSALkzet6a6h6dBGDJTp07EW+HuA26Lra5sXci2YqNf2JgWo0ftLCmyuGU0qhsKtO99CCGVs1NmXUX7PTUWP1q5qO9RrZnZnNtBdyWNvUzCeocjyLapMfMrfY+FNaqqch328hw+v4SzOKFd6tVSGtZRw7qKbA+pJMh06hw2DetwesezTrrxI8hcy63J2Hm7CgR757er4IB3F9R/5JjP4dP6Xg+3j5y6Nufs/sMMlx3n/AEjfvDQei2+su4iboeiZ3OyIiEJSb7bNOKwGKw4F2ejUC/tgZk/vAS7iB+Tt0RR7dBWUMtRHVbrns7L3CF7N9SbKLIxGfQX1EKlhSrNTOpRmQ26qSD9QZsG92yn2fja6pp9nrCtS007N27Wn5gE5T+wZk3xwbYbFJXqqqfaAWakpZuztlB7ze+NRqABdWUABZUabjKRpvbkdRI76G82/a+yhVS6+8NVPIjpeak6kHKwsRCpmD2q1JSFAub6nW1/CNipTevTFZrU2q0xUa9rKWAcluWhOvKVxWX26QqriFekuaoi1HCBgrt3Cv6LQ3qANnAAJ7ml7REDJtfCUlrIKIAWotJ8gqCsKZe907Qe9oA2utmF5GenYkdCZb107bH8GvnAcsoRi9GiBWZlXRSal2IHxSEyXJPUkxIi9nN+2o9fs6jjDVKSdkwbtKlNAGdBTI7P3iFQWRbcSTxmqbPwRq1EpqAS7KoBuBqbakagTadr0qpw9no0aNMIDTUIQczOQQGqHR8iliQL6qOcg1/ZPZ06L1KtBqoDqFuHNFdO8SVYDPqhsfeGml7yFtJ0qVXemmRCe6oAFhYDgNBexNhoL2lls0JSAqfaalNjcFKSktYfESyrY9NfKQqoLMWPMk8AOPgNB6QIYpyLtPu0z8pa9nIgoCviaVHlmDP0CL3nuf2VMCRicPkyp8CU1PmFF/qTMQpydim7R2f4mLeVzwmPJAjinBsNOZ4CSCLSK1NQ/acWtlHQDwHz+cD0wjGEOyquoRFQW5m5ZrfvM08M19Je7obM7WuHI7lO7ksO5ddVV2JAW55kzGe+njz35TFIetqYarQpUqDOr07swswfsqq92tSBU6alWKkaXHA3v42ZhjVdaYGrED05zBjcSatRjmYrmJFyCeAXMxAAZiFW7Wu1rmX27wFClVxjD3BlTxY6AepIExl4eH3csVj0zbSQYnGU8KL9lQFn8ABmqH5ADznUNxMEcr4phY1TZR0ReAHy/uzmu6Gz3dR/aYp8t/wBQNd29W/wzt+Ew60kWmvBQFHpJSNzt9BeOFIrDNERNrSREQEREDmnti2ICtPaIW4pDscQLXvQqHRv3HN/J2nENr4d6bsjksRlyuWJvTsbW6/d8spE/W2IoLUVqbqGV1Ksp1DKwsQRzBBn57323WbB1PsVQ/oyScFXPNeeHqN8S6AdRY+EqNQ2ftY017N9V5Hmvh4iY8dXSprofH+dZY7Ao0E+1pilTOKJFNX0JfX/hNwD3ygczm6BgbHa+5dGg1YnEVMlJO2OWnTdjSas9NQL1VJfKtz3bXB1Gko0woo4CXm72Pw9GnVNWkjVEalWovfLUDK1iEbmATTfIQQQr8DYit2rguwrVKN7hHZQebLe6N6qVPrIyvY6am+g8eUg2nd9iTWrublKbAnrWxDZnPmBlHpMIpydhcGaVFaPMnPU8XPL0GkyU8ESQACSdAOsio+BpqGu1RqdtQygs1+gAI/ESVWFNwtOkruxcs1R1GdtAAqhSxsO8bXNyfCW39EUkX9ItUvzCkIt+nfS/yvM2ydjMP0pc0wvAgd43uCF9Lj+TArto7NoUqZy53ZmKo5IC/oyA/d4jmLEc/C7VIoTZ6mzalRixzt4ucxA8TKLbG1MPh7qHV3+FSGt5kcJBWbQqikpY+gmLd7DsEeu3vVu6vhTvdj+8QB5A9Zi2TsqvtGrnZT2YOp+7+yDzPlOj4HdGu9stJiOA0sPnwlGnDDmfThT0nTMH7Paze9lTzN/ot5j3u3EqUaHa4Z2YqCagAsbfEltbDmJJYZLcazOtuTYzMpt9JgWmW46SdUTXWeLTDk51vLtb0xCnNrpUDhtnkkd6scwDa92ouTPSHD3HsWGoz2I90is3d2auJrCkzZRlJ5XYi2guRwBLHnZTbW0z7y48VqoCZQlNQoCWNPMQM5p20y6KOWijQcIjqNtdZ1Wbz+yro07kAcSbfObHtuh/+fAUzc6M/TM2ig+QuT6SLuvhlNRqz2yUVLknhoL/AITPulVbFPVxljnqOadNejPpb0QgfvTGfT2/TcXc3l0jcHZoLtWt3KSijS9Bq38/FN6kPY+AXD0Uoj7o1PVjqx+cmTbWNQ9t7cp2RESsSIiAiIgJW7xbCw+PoNhsQmZG9GRhwdD91h1/IyyiB+bt+9zMZgNaqGvQFwmJQd5RyFYa5T4nTx5TT6W2sQqPTWqclRcjAm90BYhbkEgXdjpb3jP2ARfQzVtq+zrZWJYu+EQMeLU70yfMIQDLsfl2tVdzmZiToL3LEhQFGp6AAeQmzbmbv1KrCtkOUe6Twv1X4j48p3XZ/sw2RRbMMKHP/MZ6g/gY5fpNroYWnTFkRVA0AVQv4SDkuE3Qrvwpt5kW+pmwbN3HqKbnKD4nUdbWvOgRA1XD7k0hYu17C1lULb/P1lrS3ewy2uma2gzEnh4cJaxA1Lb3s6wGNJNUVhf7q16oT0plio9AJC2b7JNj0SG+zmoR/a1HdfVLhT6ib1ECNhMBRogLSpIgGgCqFsOgsJJiICIiBy32jbjWzYvDLpqalMcurKOnUcpy0rP1JOU+0XcbLmxeGXu6mpTH3erKPh8OXlwwtVzvK8bX66fzDSdi7Cq11FSnUCvq6Dge4bA5h7pvw9JUsDc5r5rm9+N7638b3lzuvtVcLVDObABlYHS6Mb93xBt8pk2Thxi8W1S1kNR6hB+EsSAfpNcTtpyUpNa8PcrjAbIqJhkpqjt2pD1Sqk2UahTbmSPoZtu4+7LU6vavRNNU1VSMt3Ol7eA/KbfsLCdlSGli3eI6XGg9Bb1vLGbOPe3XxTwx8IIiJmEREBERAREQEREBERAREQEREBERAREQEREBERAT4RPsQOT+0HcXsy2Kwy9zi6D7niP1fw8uEj2cbDsAWGrHMf2F5eROnrOnkX0Mw4bB06d8iBb9BaY8e3ljxK1y84/pniImT1EREBERAREQEREBERAREQEREBERAREQEREBERAREQEREBERAREQEREBERAREQEREBERAREQEREBERAREQEREBERAREQEREBERAREQEREBERAREQEREBERAREQEREBERAREQEREBERAREQEREBERAREQEREBERAREQP/2Q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977547" y="1424124"/>
            <a:ext cx="4386541" cy="4980730"/>
            <a:chOff x="689515" y="1424124"/>
            <a:chExt cx="4386541" cy="4980730"/>
          </a:xfrm>
        </p:grpSpPr>
        <p:sp>
          <p:nvSpPr>
            <p:cNvPr id="23" name="직사각형 22"/>
            <p:cNvSpPr/>
            <p:nvPr/>
          </p:nvSpPr>
          <p:spPr>
            <a:xfrm>
              <a:off x="689515" y="1424124"/>
              <a:ext cx="4386541" cy="4962499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689515" y="3465732"/>
              <a:ext cx="1584176" cy="1340346"/>
              <a:chOff x="2267744" y="3212976"/>
              <a:chExt cx="1584176" cy="1340346"/>
            </a:xfrm>
          </p:grpSpPr>
          <p:pic>
            <p:nvPicPr>
              <p:cNvPr id="2050" name="Picture 2" descr="http://files.idg.co.kr/itworld/image/2016/03/pi3-15-100647447-hero-2up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235" b="95370" l="0" r="98969">
                            <a14:foregroundMark x1="85773" y1="16358" x2="85773" y2="16358"/>
                            <a14:foregroundMark x1="90309" y1="24691" x2="90309" y2="24691"/>
                            <a14:foregroundMark x1="89691" y1="21605" x2="89691" y2="21605"/>
                            <a14:foregroundMark x1="90515" y1="30247" x2="88660" y2="36728"/>
                            <a14:foregroundMark x1="88660" y1="39506" x2="88660" y2="39506"/>
                            <a14:foregroundMark x1="86186" y1="52778" x2="86186" y2="52778"/>
                            <a14:foregroundMark x1="85361" y1="59568" x2="85361" y2="59568"/>
                            <a14:foregroundMark x1="84536" y1="58025" x2="84536" y2="58025"/>
                            <a14:foregroundMark x1="85773" y1="55864" x2="85773" y2="55864"/>
                            <a14:foregroundMark x1="83505" y1="63580" x2="83505" y2="63580"/>
                            <a14:foregroundMark x1="14845" y1="30247" x2="14845" y2="30247"/>
                            <a14:foregroundMark x1="10722" y1="44753" x2="10722" y2="44753"/>
                            <a14:foregroundMark x1="12577" y1="41358" x2="12577" y2="41358"/>
                            <a14:foregroundMark x1="12577" y1="37654" x2="12577" y2="37654"/>
                            <a14:foregroundMark x1="12990" y1="35494" x2="12990" y2="35494"/>
                            <a14:foregroundMark x1="12165" y1="39815" x2="12165" y2="39815"/>
                            <a14:foregroundMark x1="9691" y1="47222" x2="9485" y2="48148"/>
                            <a14:foregroundMark x1="9485" y1="50926" x2="9485" y2="52160"/>
                            <a14:foregroundMark x1="9485" y1="53704" x2="9485" y2="53704"/>
                            <a14:foregroundMark x1="15670" y1="27778" x2="15670" y2="27778"/>
                            <a14:foregroundMark x1="15876" y1="27469" x2="15876" y2="2746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7744" y="3212976"/>
                <a:ext cx="1584176" cy="10582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제목 1"/>
              <p:cNvSpPr txBox="1">
                <a:spLocks/>
              </p:cNvSpPr>
              <p:nvPr/>
            </p:nvSpPr>
            <p:spPr>
              <a:xfrm>
                <a:off x="2267744" y="4077072"/>
                <a:ext cx="1458162" cy="47625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ko-KR" altLang="en-US" sz="1600" b="1" dirty="0" err="1" smtClean="0">
                    <a:solidFill>
                      <a:schemeClr val="accent1">
                        <a:lumMod val="75000"/>
                      </a:schemeClr>
                    </a:solidFill>
                    <a:latin typeface="서울남산체 EB" pitchFamily="18" charset="-127"/>
                    <a:ea typeface="문체부 쓰기 정체" pitchFamily="17" charset="-127"/>
                  </a:rPr>
                  <a:t>라즈베리파이</a:t>
                </a:r>
                <a:r>
                  <a:rPr lang="en-US" altLang="ko-KR" sz="1600" b="1" dirty="0">
                    <a:solidFill>
                      <a:schemeClr val="accent1">
                        <a:lumMod val="75000"/>
                      </a:schemeClr>
                    </a:solidFill>
                    <a:latin typeface="서울남산체 EB" pitchFamily="18" charset="-127"/>
                    <a:ea typeface="문체부 쓰기 정체" pitchFamily="17" charset="-127"/>
                  </a:rPr>
                  <a:t>3</a:t>
                </a:r>
                <a:endParaRPr lang="ko-KR" altLang="en-US" sz="1600" b="1" dirty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2920895" y="4373291"/>
              <a:ext cx="1713084" cy="2031563"/>
              <a:chOff x="2174175" y="3428482"/>
              <a:chExt cx="1713084" cy="2031563"/>
            </a:xfrm>
          </p:grpSpPr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95968" l="9972" r="89744">
                            <a14:foregroundMark x1="48718" y1="6452" x2="46724" y2="7527"/>
                            <a14:foregroundMark x1="50997" y1="18817" x2="50997" y2="18817"/>
                            <a14:foregroundMark x1="50712" y1="22043" x2="50712" y2="22043"/>
                            <a14:foregroundMark x1="45584" y1="14247" x2="45584" y2="1424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74175" y="3428482"/>
                <a:ext cx="1713084" cy="1815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" name="제목 1"/>
              <p:cNvSpPr txBox="1">
                <a:spLocks/>
              </p:cNvSpPr>
              <p:nvPr/>
            </p:nvSpPr>
            <p:spPr>
              <a:xfrm>
                <a:off x="2301636" y="4983795"/>
                <a:ext cx="1458162" cy="47625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ko-KR" altLang="en-US" sz="1600" b="1" dirty="0" smtClean="0">
                    <a:solidFill>
                      <a:schemeClr val="accent1">
                        <a:lumMod val="75000"/>
                      </a:schemeClr>
                    </a:solidFill>
                    <a:latin typeface="서울남산체 EB" pitchFamily="18" charset="-127"/>
                    <a:ea typeface="문체부 쓰기 정체" pitchFamily="17" charset="-127"/>
                  </a:rPr>
                  <a:t>동전 </a:t>
                </a:r>
                <a:r>
                  <a:rPr lang="ko-KR" altLang="en-US" sz="1600" b="1" dirty="0" err="1" smtClean="0">
                    <a:solidFill>
                      <a:schemeClr val="accent1">
                        <a:lumMod val="75000"/>
                      </a:schemeClr>
                    </a:solidFill>
                    <a:latin typeface="서울남산체 EB" pitchFamily="18" charset="-127"/>
                    <a:ea typeface="문체부 쓰기 정체" pitchFamily="17" charset="-127"/>
                  </a:rPr>
                  <a:t>투입기</a:t>
                </a:r>
                <a:endParaRPr lang="ko-KR" altLang="en-US" sz="1600" b="1" dirty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2909338" y="2765614"/>
              <a:ext cx="1689681" cy="1589446"/>
              <a:chOff x="2267181" y="1876909"/>
              <a:chExt cx="1689681" cy="1589446"/>
            </a:xfrm>
          </p:grpSpPr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225" b="89865" l="5297" r="97034">
                            <a14:foregroundMark x1="48729" y1="42117" x2="48729" y2="42117"/>
                            <a14:foregroundMark x1="58898" y1="43243" x2="45975" y2="30856"/>
                            <a14:foregroundMark x1="43008" y1="30405" x2="42373" y2="42117"/>
                            <a14:foregroundMark x1="38559" y1="11937" x2="19492" y2="44369"/>
                            <a14:foregroundMark x1="72881" y1="76577" x2="72881" y2="76577"/>
                            <a14:foregroundMark x1="20339" y1="45946" x2="18856" y2="44369"/>
                            <a14:foregroundMark x1="38559" y1="12387" x2="89831" y2="42342"/>
                            <a14:foregroundMark x1="89831" y1="42568" x2="73517" y2="76351"/>
                            <a14:foregroundMark x1="73093" y1="76351" x2="18856" y2="44820"/>
                            <a14:foregroundMark x1="70551" y1="65090" x2="60169" y2="33108"/>
                            <a14:foregroundMark x1="67585" y1="64640" x2="55932" y2="46847"/>
                            <a14:foregroundMark x1="71610" y1="51351" x2="55932" y2="5157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756197">
                <a:off x="2267181" y="1876909"/>
                <a:ext cx="1689681" cy="1589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1" name="제목 1"/>
              <p:cNvSpPr txBox="1">
                <a:spLocks/>
              </p:cNvSpPr>
              <p:nvPr/>
            </p:nvSpPr>
            <p:spPr>
              <a:xfrm>
                <a:off x="2483768" y="2949007"/>
                <a:ext cx="1458162" cy="47625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20000"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ko-KR" sz="1600" b="1" dirty="0" smtClean="0">
                    <a:solidFill>
                      <a:schemeClr val="accent1">
                        <a:lumMod val="75000"/>
                      </a:schemeClr>
                    </a:solidFill>
                    <a:latin typeface="서울남산체 EB" pitchFamily="18" charset="-127"/>
                    <a:ea typeface="문체부 쓰기 정체" pitchFamily="17" charset="-127"/>
                  </a:rPr>
                  <a:t>5</a:t>
                </a:r>
                <a:r>
                  <a:rPr lang="ko-KR" altLang="en-US" sz="1600" b="1" dirty="0" smtClean="0">
                    <a:solidFill>
                      <a:schemeClr val="accent1">
                        <a:lumMod val="75000"/>
                      </a:schemeClr>
                    </a:solidFill>
                    <a:latin typeface="서울남산체 EB" pitchFamily="18" charset="-127"/>
                    <a:ea typeface="문체부 쓰기 정체" pitchFamily="17" charset="-127"/>
                  </a:rPr>
                  <a:t>인치</a:t>
                </a:r>
                <a:endParaRPr lang="en-US" altLang="ko-KR" sz="1600" b="1" dirty="0" smtClean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endParaRPr>
              </a:p>
              <a:p>
                <a:r>
                  <a:rPr lang="ko-KR" altLang="en-US" sz="1600" b="1" dirty="0" smtClean="0">
                    <a:solidFill>
                      <a:schemeClr val="accent1">
                        <a:lumMod val="75000"/>
                      </a:schemeClr>
                    </a:solidFill>
                    <a:latin typeface="서울남산체 EB" pitchFamily="18" charset="-127"/>
                    <a:ea typeface="문체부 쓰기 정체" pitchFamily="17" charset="-127"/>
                  </a:rPr>
                  <a:t>터치 모니터</a:t>
                </a:r>
                <a:endParaRPr lang="ko-KR" altLang="en-US" sz="1600" b="1" dirty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3125925" y="1531736"/>
              <a:ext cx="1458162" cy="1181146"/>
              <a:chOff x="3713498" y="1429335"/>
              <a:chExt cx="1458162" cy="1181146"/>
            </a:xfrm>
          </p:grpSpPr>
          <p:pic>
            <p:nvPicPr>
              <p:cNvPr id="2056" name="Picture 8" descr="http://www.arducam.com/wp-content/uploads/2013/11/RaspberryPI_Camera_9.jp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3429" r="96429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1659172">
                <a:off x="3867409" y="1429335"/>
                <a:ext cx="995203" cy="9952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제목 1"/>
              <p:cNvSpPr txBox="1">
                <a:spLocks/>
              </p:cNvSpPr>
              <p:nvPr/>
            </p:nvSpPr>
            <p:spPr>
              <a:xfrm>
                <a:off x="3713498" y="2134231"/>
                <a:ext cx="1458162" cy="47625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ko-KR" altLang="en-US" sz="1600" b="1" dirty="0" smtClean="0">
                    <a:solidFill>
                      <a:schemeClr val="accent1">
                        <a:lumMod val="75000"/>
                      </a:schemeClr>
                    </a:solidFill>
                    <a:latin typeface="서울남산체 EB" pitchFamily="18" charset="-127"/>
                    <a:ea typeface="문체부 쓰기 정체" pitchFamily="17" charset="-127"/>
                  </a:rPr>
                  <a:t>카메라 모듈</a:t>
                </a:r>
                <a:endParaRPr lang="ko-KR" altLang="en-US" sz="1600" b="1" dirty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endParaRPr>
              </a:p>
            </p:txBody>
          </p:sp>
        </p:grpSp>
      </p:grpSp>
      <p:cxnSp>
        <p:nvCxnSpPr>
          <p:cNvPr id="13" name="직선 연결선 12"/>
          <p:cNvCxnSpPr>
            <a:stCxn id="12" idx="1"/>
            <a:endCxn id="2050" idx="0"/>
          </p:cNvCxnSpPr>
          <p:nvPr/>
        </p:nvCxnSpPr>
        <p:spPr>
          <a:xfrm flipH="1">
            <a:off x="1769635" y="2474757"/>
            <a:ext cx="1644322" cy="990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2051" idx="1"/>
            <a:endCxn id="4" idx="2"/>
          </p:cNvCxnSpPr>
          <p:nvPr/>
        </p:nvCxnSpPr>
        <p:spPr>
          <a:xfrm flipH="1" flipV="1">
            <a:off x="1706628" y="4806078"/>
            <a:ext cx="1502299" cy="475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2052" idx="1"/>
            <a:endCxn id="2050" idx="3"/>
          </p:cNvCxnSpPr>
          <p:nvPr/>
        </p:nvCxnSpPr>
        <p:spPr>
          <a:xfrm flipH="1">
            <a:off x="2561723" y="3992045"/>
            <a:ext cx="754276" cy="2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6791525" y="1478194"/>
            <a:ext cx="1800200" cy="3483628"/>
            <a:chOff x="6516216" y="2236633"/>
            <a:chExt cx="1800200" cy="3483628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2474757"/>
              <a:ext cx="1271978" cy="2347485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29" name="제목 1"/>
            <p:cNvSpPr txBox="1">
              <a:spLocks/>
            </p:cNvSpPr>
            <p:nvPr/>
          </p:nvSpPr>
          <p:spPr>
            <a:xfrm>
              <a:off x="6711156" y="4822242"/>
              <a:ext cx="1458162" cy="76699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800" b="1" dirty="0" smtClean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rPr>
                <a:t>사용자 </a:t>
              </a:r>
              <a:endParaRPr lang="en-US" altLang="ko-KR" sz="1800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endParaRPr>
            </a:p>
            <a:p>
              <a:r>
                <a:rPr lang="ko-KR" altLang="en-US" sz="1800" b="1" dirty="0" err="1" smtClean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rPr>
                <a:t>모바일</a:t>
              </a:r>
              <a:r>
                <a:rPr lang="ko-KR" altLang="en-US" sz="1800" b="1" dirty="0" smtClean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rPr>
                <a:t> </a:t>
              </a:r>
              <a:r>
                <a:rPr lang="ko-KR" altLang="en-US" sz="1800" b="1" dirty="0" err="1" smtClean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rPr>
                <a:t>앱</a:t>
              </a:r>
              <a:endParaRPr lang="ko-KR" altLang="en-US" sz="1800" b="1" dirty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516216" y="2236633"/>
              <a:ext cx="1800200" cy="3483628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제목 1"/>
          <p:cNvSpPr txBox="1">
            <a:spLocks/>
          </p:cNvSpPr>
          <p:nvPr/>
        </p:nvSpPr>
        <p:spPr>
          <a:xfrm>
            <a:off x="953598" y="5758346"/>
            <a:ext cx="1458162" cy="76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동전모음이</a:t>
            </a:r>
            <a:endParaRPr lang="ko-KR" altLang="en-US" sz="1800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pic>
        <p:nvPicPr>
          <p:cNvPr id="2058" name="Picture 10" descr="http://t1.daumcdn.net/qna/image/50fd991d7f9c588cf25f08f1a47231178ba1e49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274053"/>
            <a:ext cx="1091468" cy="49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ncc.phinf.naver.net/20130821_278/kim_aeryung_1377054097335V0bop_JPEG/blue.jpg?type=w35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6610" b="100000" l="44000" r="99429">
                        <a14:foregroundMark x1="79143" y1="19190" x2="79143" y2="191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634" y="4263187"/>
            <a:ext cx="1437074" cy="192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/>
          <p:cNvSpPr/>
          <p:nvPr/>
        </p:nvSpPr>
        <p:spPr>
          <a:xfrm>
            <a:off x="5750989" y="4628214"/>
            <a:ext cx="702000" cy="702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100</a:t>
            </a:r>
            <a:endParaRPr lang="ko-KR" altLang="en-US" sz="1400" dirty="0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4794550" y="5043578"/>
            <a:ext cx="78556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4872119" y="3837713"/>
            <a:ext cx="956455" cy="6863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4670683" y="2029337"/>
            <a:ext cx="2315782" cy="4944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1292868" y="2404627"/>
            <a:ext cx="0" cy="10611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736405" y="1631638"/>
            <a:ext cx="1088990" cy="604994"/>
          </a:xfrm>
          <a:prstGeom prst="ellipse">
            <a:avLst/>
          </a:prstGeom>
          <a:ln w="984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</a:t>
            </a:r>
            <a:r>
              <a:rPr lang="ko-KR" altLang="en-US" dirty="0"/>
              <a:t>버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635896" y="3220008"/>
            <a:ext cx="406314" cy="425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기부</a:t>
            </a:r>
            <a:endParaRPr lang="ko-KR" altLang="en-US" sz="1100" dirty="0"/>
          </a:p>
        </p:txBody>
      </p:sp>
      <p:sp>
        <p:nvSpPr>
          <p:cNvPr id="55" name="직사각형 54"/>
          <p:cNvSpPr/>
          <p:nvPr/>
        </p:nvSpPr>
        <p:spPr>
          <a:xfrm>
            <a:off x="4093678" y="3220008"/>
            <a:ext cx="406314" cy="425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적립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570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206068" y="1487241"/>
            <a:ext cx="7150442" cy="48220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720976" y="3487830"/>
            <a:ext cx="271849" cy="271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490743" y="3192470"/>
            <a:ext cx="1606378" cy="8732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Sleep 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상태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275049" y="4508035"/>
            <a:ext cx="1606378" cy="8732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인증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상태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513474" y="3688826"/>
            <a:ext cx="1606378" cy="8732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처리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상태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8748464" y="3759679"/>
            <a:ext cx="271849" cy="271849"/>
            <a:chOff x="9765956" y="2792627"/>
            <a:chExt cx="271849" cy="271849"/>
          </a:xfrm>
        </p:grpSpPr>
        <p:sp>
          <p:nvSpPr>
            <p:cNvPr id="65" name="타원 64"/>
            <p:cNvSpPr/>
            <p:nvPr/>
          </p:nvSpPr>
          <p:spPr>
            <a:xfrm>
              <a:off x="9765956" y="2792627"/>
              <a:ext cx="271849" cy="2718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9823622" y="2866766"/>
              <a:ext cx="123568" cy="12356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cxnSp>
        <p:nvCxnSpPr>
          <p:cNvPr id="42" name="직선 화살표 연결선 41"/>
          <p:cNvCxnSpPr>
            <a:stCxn id="37" idx="6"/>
            <a:endCxn id="38" idx="2"/>
          </p:cNvCxnSpPr>
          <p:nvPr/>
        </p:nvCxnSpPr>
        <p:spPr>
          <a:xfrm>
            <a:off x="992825" y="3623755"/>
            <a:ext cx="497918" cy="53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6" idx="3"/>
            <a:endCxn id="65" idx="2"/>
          </p:cNvCxnSpPr>
          <p:nvPr/>
        </p:nvCxnSpPr>
        <p:spPr>
          <a:xfrm flipV="1">
            <a:off x="8356510" y="3895604"/>
            <a:ext cx="391954" cy="2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8" idx="6"/>
            <a:endCxn id="46" idx="2"/>
          </p:cNvCxnSpPr>
          <p:nvPr/>
        </p:nvCxnSpPr>
        <p:spPr>
          <a:xfrm flipV="1">
            <a:off x="3097121" y="2550641"/>
            <a:ext cx="1655244" cy="10784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9" idx="6"/>
            <a:endCxn id="40" idx="3"/>
          </p:cNvCxnSpPr>
          <p:nvPr/>
        </p:nvCxnSpPr>
        <p:spPr>
          <a:xfrm flipV="1">
            <a:off x="4881427" y="4434158"/>
            <a:ext cx="1867296" cy="5104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4752365" y="2114035"/>
            <a:ext cx="1606378" cy="8732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비인증</a:t>
            </a:r>
            <a:r>
              <a:rPr lang="ko-KR" altLang="en-US" dirty="0" smtClean="0">
                <a:solidFill>
                  <a:schemeClr val="bg1"/>
                </a:solidFill>
              </a:rPr>
              <a:t> 상태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7" name="직선 화살표 연결선 46"/>
          <p:cNvCxnSpPr>
            <a:stCxn id="46" idx="4"/>
            <a:endCxn id="39" idx="0"/>
          </p:cNvCxnSpPr>
          <p:nvPr/>
        </p:nvCxnSpPr>
        <p:spPr>
          <a:xfrm flipH="1">
            <a:off x="4078238" y="2987246"/>
            <a:ext cx="1477316" cy="1520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6" idx="6"/>
            <a:endCxn id="40" idx="1"/>
          </p:cNvCxnSpPr>
          <p:nvPr/>
        </p:nvCxnSpPr>
        <p:spPr>
          <a:xfrm>
            <a:off x="6358743" y="2550641"/>
            <a:ext cx="389980" cy="12660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 48"/>
          <p:cNvCxnSpPr>
            <a:stCxn id="46" idx="7"/>
            <a:endCxn id="46" idx="1"/>
          </p:cNvCxnSpPr>
          <p:nvPr/>
        </p:nvCxnSpPr>
        <p:spPr>
          <a:xfrm rot="16200000" flipV="1">
            <a:off x="5555554" y="1673974"/>
            <a:ext cx="12700" cy="1135880"/>
          </a:xfrm>
          <a:prstGeom prst="curvedConnector3">
            <a:avLst>
              <a:gd name="adj1" fmla="val 280692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 49"/>
          <p:cNvCxnSpPr>
            <a:stCxn id="39" idx="5"/>
            <a:endCxn id="39" idx="3"/>
          </p:cNvCxnSpPr>
          <p:nvPr/>
        </p:nvCxnSpPr>
        <p:spPr>
          <a:xfrm rot="5400000">
            <a:off x="4078238" y="4685427"/>
            <a:ext cx="12700" cy="1135880"/>
          </a:xfrm>
          <a:prstGeom prst="curvedConnector3">
            <a:avLst>
              <a:gd name="adj1" fmla="val 280692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80"/>
          <p:cNvSpPr txBox="1"/>
          <p:nvPr/>
        </p:nvSpPr>
        <p:spPr>
          <a:xfrm>
            <a:off x="666489" y="3817656"/>
            <a:ext cx="1079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/>
              <a:t>Power on</a:t>
            </a:r>
            <a:endParaRPr lang="ko-KR" altLang="en-US" sz="1400" dirty="0"/>
          </a:p>
        </p:txBody>
      </p:sp>
      <p:sp>
        <p:nvSpPr>
          <p:cNvPr id="52" name="TextBox 81"/>
          <p:cNvSpPr txBox="1"/>
          <p:nvPr/>
        </p:nvSpPr>
        <p:spPr>
          <a:xfrm>
            <a:off x="8092900" y="3971544"/>
            <a:ext cx="1079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/>
              <a:t>Power off</a:t>
            </a:r>
            <a:endParaRPr lang="ko-KR" altLang="en-US" sz="1400" dirty="0"/>
          </a:p>
        </p:txBody>
      </p:sp>
      <p:sp>
        <p:nvSpPr>
          <p:cNvPr id="53" name="TextBox 82"/>
          <p:cNvSpPr txBox="1"/>
          <p:nvPr/>
        </p:nvSpPr>
        <p:spPr>
          <a:xfrm>
            <a:off x="3143186" y="2798797"/>
            <a:ext cx="1079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센서 감지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54" name="TextBox 83"/>
          <p:cNvSpPr txBox="1"/>
          <p:nvPr/>
        </p:nvSpPr>
        <p:spPr>
          <a:xfrm>
            <a:off x="4024024" y="3562324"/>
            <a:ext cx="1456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사용자 인증 성공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55" name="TextBox 84"/>
          <p:cNvSpPr txBox="1"/>
          <p:nvPr/>
        </p:nvSpPr>
        <p:spPr>
          <a:xfrm>
            <a:off x="5675550" y="3209987"/>
            <a:ext cx="1756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coin_flag</a:t>
            </a:r>
            <a:r>
              <a:rPr lang="en-US" altLang="ko-KR" sz="1200" dirty="0" smtClean="0"/>
              <a:t>&amp;&amp;</a:t>
            </a:r>
            <a:r>
              <a:rPr lang="ko-KR" altLang="en-US" sz="1200" dirty="0" smtClean="0"/>
              <a:t>기부하기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56" name="TextBox 85"/>
          <p:cNvSpPr txBox="1"/>
          <p:nvPr/>
        </p:nvSpPr>
        <p:spPr>
          <a:xfrm>
            <a:off x="5489479" y="4705015"/>
            <a:ext cx="17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coin_flag</a:t>
            </a:r>
            <a:r>
              <a:rPr lang="en-US" altLang="ko-KR" sz="1200" dirty="0" smtClean="0"/>
              <a:t>&amp;&amp;</a:t>
            </a:r>
            <a:br>
              <a:rPr lang="en-US" altLang="ko-KR" sz="1200" dirty="0" smtClean="0"/>
            </a:br>
            <a:r>
              <a:rPr lang="en-US" altLang="ko-KR" sz="1200" dirty="0" smtClean="0"/>
              <a:t>(</a:t>
            </a:r>
            <a:r>
              <a:rPr lang="ko-KR" altLang="en-US" sz="1200" dirty="0" smtClean="0"/>
              <a:t>기부하기</a:t>
            </a:r>
            <a:r>
              <a:rPr lang="en-US" altLang="ko-KR" sz="1200" dirty="0" smtClean="0"/>
              <a:t>)||</a:t>
            </a:r>
            <a:r>
              <a:rPr lang="ko-KR" altLang="en-US" sz="1200" dirty="0" smtClean="0"/>
              <a:t>적립하기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57" name="TextBox 86"/>
          <p:cNvSpPr txBox="1"/>
          <p:nvPr/>
        </p:nvSpPr>
        <p:spPr>
          <a:xfrm>
            <a:off x="4881427" y="1616576"/>
            <a:ext cx="1756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동전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지폐 센서 감지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58" name="TextBox 87"/>
          <p:cNvSpPr txBox="1"/>
          <p:nvPr/>
        </p:nvSpPr>
        <p:spPr>
          <a:xfrm>
            <a:off x="3237599" y="5589240"/>
            <a:ext cx="1756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동전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지폐 센서 감지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cxnSp>
        <p:nvCxnSpPr>
          <p:cNvPr id="59" name="꺾인 연결선 58"/>
          <p:cNvCxnSpPr>
            <a:stCxn id="40" idx="4"/>
            <a:endCxn id="38" idx="4"/>
          </p:cNvCxnSpPr>
          <p:nvPr/>
        </p:nvCxnSpPr>
        <p:spPr>
          <a:xfrm rot="5400000" flipH="1">
            <a:off x="4557120" y="1802494"/>
            <a:ext cx="496356" cy="5022731"/>
          </a:xfrm>
          <a:prstGeom prst="bentConnector3">
            <a:avLst>
              <a:gd name="adj1" fmla="val -27688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93"/>
          <p:cNvSpPr txBox="1"/>
          <p:nvPr/>
        </p:nvSpPr>
        <p:spPr>
          <a:xfrm>
            <a:off x="3874182" y="5960313"/>
            <a:ext cx="1756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[30</a:t>
            </a:r>
            <a:r>
              <a:rPr lang="ko-KR" altLang="en-US" sz="1200" dirty="0" smtClean="0"/>
              <a:t>초 초과 </a:t>
            </a:r>
            <a:r>
              <a:rPr lang="en-US" altLang="ko-KR" sz="1200" dirty="0" smtClean="0"/>
              <a:t>|| </a:t>
            </a:r>
            <a:r>
              <a:rPr lang="ko-KR" altLang="en-US" sz="1200" dirty="0" smtClean="0"/>
              <a:t>처리 성공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cxnSp>
        <p:nvCxnSpPr>
          <p:cNvPr id="61" name="꺾인 연결선 60"/>
          <p:cNvCxnSpPr>
            <a:stCxn id="46" idx="0"/>
            <a:endCxn id="38" idx="0"/>
          </p:cNvCxnSpPr>
          <p:nvPr/>
        </p:nvCxnSpPr>
        <p:spPr>
          <a:xfrm rot="16200000" flipH="1" flipV="1">
            <a:off x="3385525" y="1022441"/>
            <a:ext cx="1078435" cy="3261622"/>
          </a:xfrm>
          <a:prstGeom prst="bentConnector3">
            <a:avLst>
              <a:gd name="adj1" fmla="val -587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114"/>
          <p:cNvSpPr txBox="1"/>
          <p:nvPr/>
        </p:nvSpPr>
        <p:spPr>
          <a:xfrm>
            <a:off x="3221770" y="1755076"/>
            <a:ext cx="1756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[5</a:t>
            </a:r>
            <a:r>
              <a:rPr lang="ko-KR" altLang="en-US" sz="1200" dirty="0" smtClean="0"/>
              <a:t>분 초과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cxnSp>
        <p:nvCxnSpPr>
          <p:cNvPr id="63" name="꺾인 연결선 62"/>
          <p:cNvCxnSpPr>
            <a:stCxn id="39" idx="2"/>
            <a:endCxn id="38" idx="5"/>
          </p:cNvCxnSpPr>
          <p:nvPr/>
        </p:nvCxnSpPr>
        <p:spPr>
          <a:xfrm rot="10800000">
            <a:off x="2861873" y="3937803"/>
            <a:ext cx="413177" cy="100683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119"/>
          <p:cNvSpPr txBox="1"/>
          <p:nvPr/>
        </p:nvSpPr>
        <p:spPr>
          <a:xfrm>
            <a:off x="2483768" y="5166680"/>
            <a:ext cx="1756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[5</a:t>
            </a:r>
            <a:r>
              <a:rPr lang="ko-KR" altLang="en-US" sz="1200" dirty="0" smtClean="0"/>
              <a:t>분 초과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139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5832648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동전모음이 소개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140" name="TextBox 93"/>
          <p:cNvSpPr txBox="1"/>
          <p:nvPr/>
        </p:nvSpPr>
        <p:spPr>
          <a:xfrm>
            <a:off x="1206068" y="6032321"/>
            <a:ext cx="2310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*Coin flag : </a:t>
            </a:r>
            <a:r>
              <a:rPr lang="ko-KR" altLang="en-US" sz="1200" dirty="0" smtClean="0"/>
              <a:t>입력된 동전 유무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02837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5832648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동전모음이 소개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043608" y="1562630"/>
            <a:ext cx="852626" cy="4610538"/>
            <a:chOff x="1331640" y="1554766"/>
            <a:chExt cx="852626" cy="461053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50224" y1="6637" x2="50224" y2="66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40" y="1554766"/>
              <a:ext cx="852626" cy="864096"/>
            </a:xfrm>
            <a:prstGeom prst="rect">
              <a:avLst/>
            </a:prstGeom>
          </p:spPr>
        </p:pic>
        <p:cxnSp>
          <p:nvCxnSpPr>
            <p:cNvPr id="7" name="직선 연결선 6"/>
            <p:cNvCxnSpPr>
              <a:stCxn id="5" idx="2"/>
            </p:cNvCxnSpPr>
            <p:nvPr/>
          </p:nvCxnSpPr>
          <p:spPr>
            <a:xfrm>
              <a:off x="1757953" y="2418862"/>
              <a:ext cx="0" cy="3746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419872" y="1626774"/>
            <a:ext cx="2064229" cy="4610538"/>
            <a:chOff x="3635896" y="1554766"/>
            <a:chExt cx="2064229" cy="4610538"/>
          </a:xfrm>
        </p:grpSpPr>
        <p:sp>
          <p:nvSpPr>
            <p:cNvPr id="8" name="직사각형 7"/>
            <p:cNvSpPr/>
            <p:nvPr/>
          </p:nvSpPr>
          <p:spPr>
            <a:xfrm>
              <a:off x="3635896" y="1554766"/>
              <a:ext cx="2064229" cy="864096"/>
            </a:xfrm>
            <a:prstGeom prst="rect">
              <a:avLst/>
            </a:prstGeom>
            <a:solidFill>
              <a:schemeClr val="bg1"/>
            </a:solidFill>
            <a:ln w="57150" cmpd="dbl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문체부 쓰기 정체" pitchFamily="17" charset="-127"/>
                </a:rPr>
                <a:t>동전 모음이</a:t>
              </a:r>
              <a:endParaRPr lang="ko-KR" altLang="en-US" sz="1600" b="1" dirty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문체부 쓰기 정체" pitchFamily="17" charset="-127"/>
              </a:endParaRPr>
            </a:p>
          </p:txBody>
        </p:sp>
        <p:cxnSp>
          <p:nvCxnSpPr>
            <p:cNvPr id="9" name="직선 연결선 8"/>
            <p:cNvCxnSpPr>
              <a:stCxn id="8" idx="2"/>
            </p:cNvCxnSpPr>
            <p:nvPr/>
          </p:nvCxnSpPr>
          <p:spPr>
            <a:xfrm flipH="1">
              <a:off x="4661428" y="2418862"/>
              <a:ext cx="6583" cy="3746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6804248" y="1570904"/>
            <a:ext cx="1728192" cy="4666408"/>
            <a:chOff x="6588225" y="1506760"/>
            <a:chExt cx="1728192" cy="4666408"/>
          </a:xfrm>
        </p:grpSpPr>
        <p:sp>
          <p:nvSpPr>
            <p:cNvPr id="11" name="타원 10"/>
            <p:cNvSpPr/>
            <p:nvPr/>
          </p:nvSpPr>
          <p:spPr>
            <a:xfrm>
              <a:off x="6588225" y="1506760"/>
              <a:ext cx="1728192" cy="960107"/>
            </a:xfrm>
            <a:prstGeom prst="ellipse">
              <a:avLst/>
            </a:prstGeom>
            <a:ln w="98425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서</a:t>
              </a:r>
              <a:r>
                <a:rPr lang="ko-KR" altLang="en-US" dirty="0"/>
                <a:t>버</a:t>
              </a:r>
            </a:p>
          </p:txBody>
        </p:sp>
        <p:cxnSp>
          <p:nvCxnSpPr>
            <p:cNvPr id="14" name="직선 연결선 13"/>
            <p:cNvCxnSpPr>
              <a:stCxn id="11" idx="4"/>
            </p:cNvCxnSpPr>
            <p:nvPr/>
          </p:nvCxnSpPr>
          <p:spPr>
            <a:xfrm>
              <a:off x="7452321" y="2466867"/>
              <a:ext cx="0" cy="3706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1403648" y="2562878"/>
            <a:ext cx="144016" cy="37464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379979" y="3111558"/>
            <a:ext cx="144016" cy="31977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596336" y="2708920"/>
            <a:ext cx="144016" cy="3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57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704856" cy="952500"/>
          </a:xfrm>
        </p:spPr>
        <p:txBody>
          <a:bodyPr>
            <a:normAutofit/>
          </a:bodyPr>
          <a:lstStyle/>
          <a:p>
            <a:r>
              <a:rPr lang="ko-KR" altLang="en-US" b="1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가맹점 클라이언트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소개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cxnSp>
        <p:nvCxnSpPr>
          <p:cNvPr id="10" name="구부러진 연결선 9"/>
          <p:cNvCxnSpPr>
            <a:endCxn id="2" idx="1"/>
          </p:cNvCxnSpPr>
          <p:nvPr/>
        </p:nvCxnSpPr>
        <p:spPr>
          <a:xfrm rot="16200000" flipV="1">
            <a:off x="851135" y="3687448"/>
            <a:ext cx="2815216" cy="1566174"/>
          </a:xfrm>
          <a:prstGeom prst="curvedConnector4">
            <a:avLst>
              <a:gd name="adj1" fmla="val 31456"/>
              <a:gd name="adj2" fmla="val 11459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475656" y="2018811"/>
            <a:ext cx="3132348" cy="4362517"/>
            <a:chOff x="1042807" y="1657900"/>
            <a:chExt cx="3132348" cy="4362517"/>
          </a:xfrm>
        </p:grpSpPr>
        <p:grpSp>
          <p:nvGrpSpPr>
            <p:cNvPr id="3" name="그룹 2"/>
            <p:cNvGrpSpPr/>
            <p:nvPr/>
          </p:nvGrpSpPr>
          <p:grpSpPr>
            <a:xfrm>
              <a:off x="1042807" y="1657900"/>
              <a:ext cx="3132348" cy="2088232"/>
              <a:chOff x="1115616" y="1982968"/>
              <a:chExt cx="3672408" cy="2448272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1115616" y="1982968"/>
                <a:ext cx="3672408" cy="2448272"/>
              </a:xfrm>
              <a:prstGeom prst="rect">
                <a:avLst/>
              </a:prstGeom>
              <a:ln w="92075" cmpd="dbl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05148" y="2174537"/>
                <a:ext cx="3093343" cy="20651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132" b="95434" l="9639" r="100000">
                          <a14:foregroundMark x1="97992" y1="65297" x2="97992" y2="65297"/>
                          <a14:foregroundMark x1="96787" y1="65297" x2="96787" y2="65297"/>
                          <a14:foregroundMark x1="89157" y1="69406" x2="89157" y2="69406"/>
                          <a14:foregroundMark x1="90361" y1="70320" x2="90361" y2="70320"/>
                          <a14:foregroundMark x1="94378" y1="68037" x2="89960" y2="70776"/>
                          <a14:foregroundMark x1="87952" y1="72603" x2="81928" y2="75799"/>
                          <a14:foregroundMark x1="81928" y1="77169" x2="78313" y2="78995"/>
                          <a14:foregroundMark x1="78313" y1="80365" x2="78313" y2="80365"/>
                          <a14:foregroundMark x1="75904" y1="81735" x2="74297" y2="81735"/>
                          <a14:backgroundMark x1="45783" y1="46575" x2="45783" y2="46575"/>
                          <a14:backgroundMark x1="35341" y1="36986" x2="56627" y2="452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235520" y="4257585"/>
              <a:ext cx="1801186" cy="1584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제목 1"/>
            <p:cNvSpPr txBox="1">
              <a:spLocks/>
            </p:cNvSpPr>
            <p:nvPr/>
          </p:nvSpPr>
          <p:spPr>
            <a:xfrm>
              <a:off x="1825894" y="3672830"/>
              <a:ext cx="1458162" cy="4762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600" b="1" dirty="0" smtClean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rPr>
                <a:t>가맹점 </a:t>
              </a:r>
              <a:r>
                <a:rPr lang="ko-KR" altLang="en-US" sz="1600" b="1" dirty="0" err="1" smtClean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rPr>
                <a:t>포스기</a:t>
              </a:r>
              <a:endParaRPr lang="ko-KR" altLang="en-US" sz="1600" b="1" dirty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endParaRPr>
            </a:p>
          </p:txBody>
        </p:sp>
        <p:sp>
          <p:nvSpPr>
            <p:cNvPr id="23" name="제목 1"/>
            <p:cNvSpPr txBox="1">
              <a:spLocks/>
            </p:cNvSpPr>
            <p:nvPr/>
          </p:nvSpPr>
          <p:spPr>
            <a:xfrm>
              <a:off x="1996674" y="5544167"/>
              <a:ext cx="1458162" cy="4762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600" b="1" dirty="0" smtClean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rPr>
                <a:t>바코드 스캐너</a:t>
              </a:r>
              <a:endParaRPr lang="ko-KR" altLang="en-US" sz="1600" b="1" dirty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491081" y="2969708"/>
            <a:ext cx="1800200" cy="3483628"/>
            <a:chOff x="6516216" y="2236633"/>
            <a:chExt cx="1800200" cy="3483628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2474757"/>
              <a:ext cx="1271978" cy="2347485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27" name="제목 1"/>
            <p:cNvSpPr txBox="1">
              <a:spLocks/>
            </p:cNvSpPr>
            <p:nvPr/>
          </p:nvSpPr>
          <p:spPr>
            <a:xfrm>
              <a:off x="6711156" y="4822242"/>
              <a:ext cx="1458162" cy="76699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800" b="1" dirty="0" smtClean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rPr>
                <a:t>사용자 </a:t>
              </a:r>
              <a:endParaRPr lang="en-US" altLang="ko-KR" sz="1800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endParaRPr>
            </a:p>
            <a:p>
              <a:r>
                <a:rPr lang="ko-KR" altLang="en-US" sz="1800" b="1" dirty="0" err="1" smtClean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rPr>
                <a:t>모바일</a:t>
              </a:r>
              <a:r>
                <a:rPr lang="ko-KR" altLang="en-US" sz="1800" b="1" dirty="0" smtClean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rPr>
                <a:t> </a:t>
              </a:r>
              <a:r>
                <a:rPr lang="ko-KR" altLang="en-US" sz="1800" b="1" dirty="0" err="1" smtClean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rPr>
                <a:t>앱</a:t>
              </a:r>
              <a:endParaRPr lang="ko-KR" altLang="en-US" sz="1800" b="1" dirty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516216" y="2236633"/>
              <a:ext cx="1800200" cy="3483628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971600" y="1412776"/>
            <a:ext cx="3888432" cy="504056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6014010" y="1412776"/>
            <a:ext cx="1465581" cy="1925680"/>
            <a:chOff x="5551605" y="4495763"/>
            <a:chExt cx="1465581" cy="1925680"/>
          </a:xfrm>
        </p:grpSpPr>
        <p:pic>
          <p:nvPicPr>
            <p:cNvPr id="32" name="Picture 12" descr="http://ncc.phinf.naver.net/20130821_278/kim_aeryung_1377054097335V0bop_JPEG/blue.jpg?type=w35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6610" b="100000" l="44000" r="99429">
                          <a14:foregroundMark x1="79143" y1="19190" x2="79143" y2="19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4495763"/>
              <a:ext cx="1437074" cy="1925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 rot="20328927">
              <a:off x="5551605" y="5076962"/>
              <a:ext cx="934561" cy="360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1000</a:t>
              </a:r>
              <a:endParaRPr lang="ko-KR" altLang="en-US" dirty="0"/>
            </a:p>
          </p:txBody>
        </p:sp>
      </p:grpSp>
      <p:cxnSp>
        <p:nvCxnSpPr>
          <p:cNvPr id="35" name="직선 화살표 연결선 34"/>
          <p:cNvCxnSpPr/>
          <p:nvPr/>
        </p:nvCxnSpPr>
        <p:spPr>
          <a:xfrm flipH="1">
            <a:off x="4716016" y="2375616"/>
            <a:ext cx="1080121" cy="326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10" descr="http://t1.daumcdn.net/qna/image/50fd991d7f9c588cf25f08f1a47231178ba1e49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368" y="3859860"/>
            <a:ext cx="1091468" cy="49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화살표 연결선 42"/>
          <p:cNvCxnSpPr/>
          <p:nvPr/>
        </p:nvCxnSpPr>
        <p:spPr>
          <a:xfrm flipV="1">
            <a:off x="4325153" y="4221088"/>
            <a:ext cx="2360868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 flipV="1">
            <a:off x="973076" y="1632514"/>
            <a:ext cx="544495" cy="7431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428581" y="1027519"/>
            <a:ext cx="1088990" cy="604994"/>
          </a:xfrm>
          <a:prstGeom prst="ellipse">
            <a:avLst/>
          </a:prstGeom>
          <a:ln w="984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</a:t>
            </a:r>
            <a:r>
              <a:rPr lang="ko-KR" altLang="en-US" dirty="0"/>
              <a:t>버</a:t>
            </a:r>
          </a:p>
        </p:txBody>
      </p:sp>
    </p:spTree>
    <p:extLst>
      <p:ext uri="{BB962C8B-B14F-4D97-AF65-F5344CB8AC3E}">
        <p14:creationId xmlns:p14="http://schemas.microsoft.com/office/powerpoint/2010/main" val="342818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385</Words>
  <Application>Microsoft Office PowerPoint</Application>
  <PresentationFormat>화면 슬라이드 쇼(4:3)</PresentationFormat>
  <Paragraphs>177</Paragraphs>
  <Slides>17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조원 별 역할 분담 </vt:lpstr>
      <vt:lpstr>모여라 동전이란?</vt:lpstr>
      <vt:lpstr>전체 시스템 소개</vt:lpstr>
      <vt:lpstr>동전모음이 소개</vt:lpstr>
      <vt:lpstr>동전모음이 소개</vt:lpstr>
      <vt:lpstr>동전모음이 소개</vt:lpstr>
      <vt:lpstr>가맹점 클라이언트 소개</vt:lpstr>
      <vt:lpstr>가맹점 클라이언트 소개</vt:lpstr>
      <vt:lpstr>모바일 앱 소개</vt:lpstr>
      <vt:lpstr>모바일 앱 소개</vt:lpstr>
      <vt:lpstr>서버 데이타베이스 구조</vt:lpstr>
      <vt:lpstr>진척 상황</vt:lpstr>
      <vt:lpstr>현재 TOPIC</vt:lpstr>
      <vt:lpstr>일정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22</cp:revision>
  <dcterms:created xsi:type="dcterms:W3CDTF">2016-04-24T07:21:15Z</dcterms:created>
  <dcterms:modified xsi:type="dcterms:W3CDTF">2016-04-24T10:53:23Z</dcterms:modified>
</cp:coreProperties>
</file>