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8" r:id="rId4"/>
    <p:sldId id="259" r:id="rId5"/>
    <p:sldId id="260" r:id="rId6"/>
    <p:sldId id="287" r:id="rId7"/>
    <p:sldId id="289" r:id="rId8"/>
    <p:sldId id="261" r:id="rId9"/>
    <p:sldId id="265" r:id="rId10"/>
    <p:sldId id="286" r:id="rId11"/>
    <p:sldId id="282" r:id="rId12"/>
    <p:sldId id="284" r:id="rId13"/>
    <p:sldId id="273" r:id="rId14"/>
    <p:sldId id="267" r:id="rId15"/>
    <p:sldId id="291" r:id="rId16"/>
    <p:sldId id="296" r:id="rId17"/>
    <p:sldId id="272" r:id="rId18"/>
    <p:sldId id="276" r:id="rId19"/>
    <p:sldId id="293" r:id="rId20"/>
    <p:sldId id="269" r:id="rId21"/>
    <p:sldId id="295" r:id="rId22"/>
    <p:sldId id="271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508" autoAdjust="0"/>
  </p:normalViewPr>
  <p:slideViewPr>
    <p:cSldViewPr>
      <p:cViewPr>
        <p:scale>
          <a:sx n="88" d="100"/>
          <a:sy n="88" d="100"/>
        </p:scale>
        <p:origin x="-1277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8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649" y="931912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/23</a:t>
            </a:r>
            <a:endParaRPr lang="ko-KR" altLang="en-US" sz="20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WbkO7xObjf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youtu.be/WbkO7xObjf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microsoft.com/office/2007/relationships/hdphoto" Target="../media/hdphoto10.wdp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KnMCCUDeFw0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youtu.be/KnMCCUDeFw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EqrdLJLSi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uEqrdLJLSio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5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407707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8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조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김근태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김태형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박태환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이흔정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전현빈</a:t>
            </a:r>
            <a:endParaRPr lang="ko-KR" altLang="en-US" sz="2000" kern="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4797152"/>
            <a:ext cx="6552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75656" y="2348880"/>
            <a:ext cx="6192688" cy="1296144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모여라 동전</a:t>
            </a:r>
            <a:endParaRPr lang="ko-KR" altLang="en-US" sz="5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530120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아직 미완성이나 슬라이드 중간 시연영상 보여드리고자 </a:t>
            </a:r>
            <a:endParaRPr lang="en-US" altLang="ko-KR" dirty="0" smtClean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업로드 했습니다</a:t>
            </a:r>
            <a:r>
              <a:rPr lang="en-US" altLang="ko-KR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발표 후에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완성본으로</a:t>
            </a:r>
            <a:r>
              <a:rPr lang="ko-KR" altLang="en-US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 업로드 하겠습니다</a:t>
            </a:r>
            <a:r>
              <a:rPr lang="en-US" altLang="ko-KR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적립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07/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65466" y="2485032"/>
            <a:ext cx="140250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440672" y="1484784"/>
            <a:ext cx="791005" cy="3778020"/>
            <a:chOff x="1331640" y="1554766"/>
            <a:chExt cx="852626" cy="461053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56" name="직선 연결선 55"/>
            <p:cNvCxnSpPr>
              <a:stCxn id="5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879360" y="1548928"/>
            <a:ext cx="1915044" cy="3778020"/>
            <a:chOff x="3716938" y="1554766"/>
            <a:chExt cx="2064229" cy="4610538"/>
          </a:xfrm>
        </p:grpSpPr>
        <p:sp>
          <p:nvSpPr>
            <p:cNvPr id="58" name="직사각형 57"/>
            <p:cNvSpPr/>
            <p:nvPr/>
          </p:nvSpPr>
          <p:spPr>
            <a:xfrm>
              <a:off x="3716938" y="1554766"/>
              <a:ext cx="2064229" cy="864095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</a:p>
          </p:txBody>
        </p:sp>
        <p:cxnSp>
          <p:nvCxnSpPr>
            <p:cNvPr id="59" name="직선 연결선 58"/>
            <p:cNvCxnSpPr>
              <a:stCxn id="58" idx="2"/>
            </p:cNvCxnSpPr>
            <p:nvPr/>
          </p:nvCxnSpPr>
          <p:spPr>
            <a:xfrm flipH="1">
              <a:off x="4742470" y="2418861"/>
              <a:ext cx="6583" cy="374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7020272" y="1493059"/>
            <a:ext cx="1603293" cy="3823802"/>
            <a:chOff x="6588225" y="1506760"/>
            <a:chExt cx="1728192" cy="4666408"/>
          </a:xfrm>
        </p:grpSpPr>
        <p:sp>
          <p:nvSpPr>
            <p:cNvPr id="61" name="타원 6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</a:t>
              </a:r>
            </a:p>
          </p:txBody>
        </p:sp>
        <p:cxnSp>
          <p:nvCxnSpPr>
            <p:cNvPr id="62" name="직선 연결선 61"/>
            <p:cNvCxnSpPr>
              <a:stCxn id="6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1760966" y="2485032"/>
            <a:ext cx="147696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737356" y="2485032"/>
            <a:ext cx="162591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908024" y="300793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/>
          <p:nvPr/>
        </p:nvSpPr>
        <p:spPr>
          <a:xfrm>
            <a:off x="1961060" y="272095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서비스 타입 선택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07704" y="3872034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2"/>
          <p:cNvSpPr txBox="1"/>
          <p:nvPr/>
        </p:nvSpPr>
        <p:spPr>
          <a:xfrm>
            <a:off x="1961060" y="3595035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동전 입력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907704" y="3463604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82"/>
          <p:cNvSpPr txBox="1"/>
          <p:nvPr/>
        </p:nvSpPr>
        <p:spPr>
          <a:xfrm>
            <a:off x="1961060" y="3151954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사용자 인증</a:t>
            </a:r>
            <a:r>
              <a:rPr lang="en-US" altLang="ko-KR" sz="1200" dirty="0"/>
              <a:t>(</a:t>
            </a:r>
            <a:r>
              <a:rPr lang="ko-KR" altLang="en-US" sz="1200" dirty="0"/>
              <a:t>바코드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sp>
        <p:nvSpPr>
          <p:cNvPr id="74" name="TextBox 82"/>
          <p:cNvSpPr txBox="1"/>
          <p:nvPr/>
        </p:nvSpPr>
        <p:spPr>
          <a:xfrm>
            <a:off x="1961060" y="3955075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916440" y="509174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2"/>
          <p:cNvSpPr txBox="1"/>
          <p:nvPr/>
        </p:nvSpPr>
        <p:spPr>
          <a:xfrm>
            <a:off x="5060367" y="4808138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인증 요청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907704" y="4222057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4896794" y="2720948"/>
            <a:ext cx="2880000" cy="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82"/>
          <p:cNvSpPr txBox="1"/>
          <p:nvPr/>
        </p:nvSpPr>
        <p:spPr>
          <a:xfrm>
            <a:off x="5060367" y="2442907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서버 접속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899592" y="3128533"/>
            <a:ext cx="7776864" cy="326378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899592" y="4664122"/>
            <a:ext cx="77768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2"/>
          <p:cNvSpPr txBox="1"/>
          <p:nvPr/>
        </p:nvSpPr>
        <p:spPr>
          <a:xfrm>
            <a:off x="827584" y="3176638"/>
            <a:ext cx="9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[alt] </a:t>
            </a:r>
            <a:r>
              <a:rPr lang="ko-KR" altLang="en-US" sz="1200" dirty="0" smtClean="0"/>
              <a:t>서비스타입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= </a:t>
            </a:r>
            <a:r>
              <a:rPr lang="ko-KR" altLang="en-US" sz="1200" dirty="0" smtClean="0"/>
              <a:t>적립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27584" y="4914439"/>
            <a:ext cx="9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서비스타입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기부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16440" y="3639954"/>
            <a:ext cx="2880000" cy="16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2"/>
          <p:cNvSpPr txBox="1"/>
          <p:nvPr/>
        </p:nvSpPr>
        <p:spPr>
          <a:xfrm>
            <a:off x="5060367" y="333348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인증 요청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916440" y="4351417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2"/>
          <p:cNvSpPr txBox="1"/>
          <p:nvPr/>
        </p:nvSpPr>
        <p:spPr>
          <a:xfrm>
            <a:off x="5060367" y="4099091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결과 반영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07704" y="5787496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2"/>
          <p:cNvSpPr txBox="1"/>
          <p:nvPr/>
        </p:nvSpPr>
        <p:spPr>
          <a:xfrm>
            <a:off x="2654999" y="5528218"/>
            <a:ext cx="123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동전 입력</a:t>
            </a:r>
            <a:endParaRPr lang="ko-KR" altLang="en-US" sz="12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907704" y="497577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82"/>
          <p:cNvSpPr txBox="1"/>
          <p:nvPr/>
        </p:nvSpPr>
        <p:spPr>
          <a:xfrm>
            <a:off x="1961060" y="466412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사용자 인증</a:t>
            </a:r>
            <a:r>
              <a:rPr lang="en-US" altLang="ko-KR" sz="1200" dirty="0"/>
              <a:t>(</a:t>
            </a:r>
            <a:r>
              <a:rPr lang="ko-KR" altLang="en-US" sz="1200" dirty="0"/>
              <a:t>바코드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sp>
        <p:nvSpPr>
          <p:cNvPr id="92" name="TextBox 82"/>
          <p:cNvSpPr txBox="1"/>
          <p:nvPr/>
        </p:nvSpPr>
        <p:spPr>
          <a:xfrm>
            <a:off x="1979712" y="5816250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1907704" y="610428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907704" y="552821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82"/>
          <p:cNvSpPr txBox="1"/>
          <p:nvPr/>
        </p:nvSpPr>
        <p:spPr>
          <a:xfrm>
            <a:off x="1961060" y="5216568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기부단체 선택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4916440" y="538420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82"/>
          <p:cNvSpPr txBox="1"/>
          <p:nvPr/>
        </p:nvSpPr>
        <p:spPr>
          <a:xfrm>
            <a:off x="5060367" y="5096170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기부 단체 목록 요청</a:t>
            </a:r>
            <a:endParaRPr lang="ko-KR" altLang="en-US" sz="1200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4896345" y="624829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2"/>
          <p:cNvSpPr txBox="1"/>
          <p:nvPr/>
        </p:nvSpPr>
        <p:spPr>
          <a:xfrm>
            <a:off x="5060367" y="5960266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결과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모음이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구성요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소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73432" y="1379112"/>
            <a:ext cx="7719048" cy="3101408"/>
            <a:chOff x="35496" y="1300322"/>
            <a:chExt cx="11090384" cy="50089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750" y="1801478"/>
              <a:ext cx="8013941" cy="450784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269745" y="4406744"/>
              <a:ext cx="2708694" cy="1587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8958" y="3464623"/>
              <a:ext cx="1469364" cy="79749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29404" y="3690753"/>
              <a:ext cx="1469364" cy="101984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94434" y="5019220"/>
              <a:ext cx="1038048" cy="75818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32482" y="2652168"/>
              <a:ext cx="2050206" cy="205843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220" y="2957350"/>
              <a:ext cx="954534" cy="32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릴레이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13" name="직선 화살표 연결선 12"/>
            <p:cNvCxnSpPr>
              <a:stCxn id="12" idx="3"/>
              <a:endCxn id="8" idx="1"/>
            </p:cNvCxnSpPr>
            <p:nvPr/>
          </p:nvCxnSpPr>
          <p:spPr>
            <a:xfrm>
              <a:off x="1192753" y="3119544"/>
              <a:ext cx="1626204" cy="74382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496" y="5398310"/>
              <a:ext cx="1548446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터치스크린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28" y="1308192"/>
              <a:ext cx="1745411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5185" y="1300322"/>
              <a:ext cx="1745411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동전 </a:t>
              </a:r>
              <a:r>
                <a:rPr lang="ko-KR" altLang="en-US" sz="1400" dirty="0" err="1" smtClean="0">
                  <a:latin typeface="서울남산체 M" pitchFamily="18" charset="-127"/>
                  <a:ea typeface="서울남산체 M" pitchFamily="18" charset="-127"/>
                </a:rPr>
                <a:t>투입기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20884" y="5398310"/>
              <a:ext cx="1504996" cy="32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카메라모듈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0"/>
              <a:endCxn id="6" idx="1"/>
            </p:cNvCxnSpPr>
            <p:nvPr/>
          </p:nvCxnSpPr>
          <p:spPr>
            <a:xfrm flipV="1">
              <a:off x="809720" y="5200375"/>
              <a:ext cx="1460025" cy="1979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9" idx="0"/>
            </p:cNvCxnSpPr>
            <p:nvPr/>
          </p:nvCxnSpPr>
          <p:spPr>
            <a:xfrm>
              <a:off x="5694434" y="1672602"/>
              <a:ext cx="169652" cy="201815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1" idx="0"/>
            </p:cNvCxnSpPr>
            <p:nvPr/>
          </p:nvCxnSpPr>
          <p:spPr>
            <a:xfrm flipH="1">
              <a:off x="7757586" y="1664732"/>
              <a:ext cx="720306" cy="98743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7" idx="1"/>
              <a:endCxn id="10" idx="3"/>
            </p:cNvCxnSpPr>
            <p:nvPr/>
          </p:nvCxnSpPr>
          <p:spPr>
            <a:xfrm flipH="1" flipV="1">
              <a:off x="6732481" y="5398311"/>
              <a:ext cx="2888403" cy="16219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58966"/>
              </p:ext>
            </p:extLst>
          </p:nvPr>
        </p:nvGraphicFramePr>
        <p:xfrm>
          <a:off x="1533472" y="4624536"/>
          <a:ext cx="68440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48"/>
                <a:gridCol w="4709034"/>
              </a:tblGrid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기능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라즈베리파이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전체 구성요소 제어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서버와 통신</a:t>
                      </a:r>
                      <a:endParaRPr lang="en-US" altLang="ko-KR" sz="1400" b="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터치스크린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GUI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표시 및 사용자 입력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카메라모듈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사용자 바코드 인식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릴레이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</a:t>
                      </a:r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투입기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전원 제어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</a:t>
                      </a:r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투입기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인식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(50, 100, 500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원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)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동전 모음이 진척 상황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772816"/>
            <a:ext cx="367240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바코드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인식 기능 구현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동전 인식 기능 구현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연동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를 통한 각 기능 연결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기부 기능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투입 금액 확인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4842301"/>
            <a:ext cx="38606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서울남산체 M" pitchFamily="18" charset="-127"/>
                <a:ea typeface="서울남산체 M" pitchFamily="18" charset="-127"/>
                <a:hlinkClick r:id="rId4"/>
              </a:rPr>
              <a:t>https://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  <a:hlinkClick r:id="rId4"/>
              </a:rPr>
              <a:t>youtu.be/WbkO7xObjfg</a:t>
            </a:r>
            <a:endParaRPr lang="en-US" altLang="ko-KR" sz="105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6" name="WbkO7xObjfg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15819" y="2204864"/>
            <a:ext cx="3572605" cy="26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 52"/>
          <p:cNvSpPr/>
          <p:nvPr/>
        </p:nvSpPr>
        <p:spPr>
          <a:xfrm>
            <a:off x="4485736" y="5460521"/>
            <a:ext cx="1509622" cy="733295"/>
          </a:xfrm>
          <a:custGeom>
            <a:avLst/>
            <a:gdLst>
              <a:gd name="connsiteX0" fmla="*/ 0 w 1509622"/>
              <a:gd name="connsiteY0" fmla="*/ 0 h 733295"/>
              <a:gd name="connsiteX1" fmla="*/ 845389 w 1509622"/>
              <a:gd name="connsiteY1" fmla="*/ 733245 h 733295"/>
              <a:gd name="connsiteX2" fmla="*/ 1509622 w 1509622"/>
              <a:gd name="connsiteY2" fmla="*/ 34505 h 73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2" h="733295">
                <a:moveTo>
                  <a:pt x="0" y="0"/>
                </a:moveTo>
                <a:cubicBezTo>
                  <a:pt x="296892" y="363747"/>
                  <a:pt x="593785" y="727494"/>
                  <a:pt x="845389" y="733245"/>
                </a:cubicBezTo>
                <a:cubicBezTo>
                  <a:pt x="1096993" y="738996"/>
                  <a:pt x="1370162" y="253041"/>
                  <a:pt x="1509622" y="34505"/>
                </a:cubicBezTo>
              </a:path>
            </a:pathLst>
          </a:cu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17665" y="3501008"/>
            <a:ext cx="1091468" cy="16561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가맹점 클라이언트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95434" l="9639" r="100000">
                        <a14:foregroundMark x1="97992" y1="65297" x2="97992" y2="65297"/>
                        <a14:foregroundMark x1="96787" y1="65297" x2="96787" y2="65297"/>
                        <a14:foregroundMark x1="89157" y1="69406" x2="89157" y2="69406"/>
                        <a14:foregroundMark x1="90361" y1="70320" x2="90361" y2="70320"/>
                        <a14:foregroundMark x1="94378" y1="68037" x2="89960" y2="70776"/>
                        <a14:foregroundMark x1="87952" y1="72603" x2="81928" y2="75799"/>
                        <a14:foregroundMark x1="81928" y1="77169" x2="78313" y2="78995"/>
                        <a14:foregroundMark x1="78313" y1="80365" x2="78313" y2="80365"/>
                        <a14:foregroundMark x1="75904" y1="81735" x2="74297" y2="81735"/>
                        <a14:backgroundMark x1="45783" y1="46575" x2="45783" y2="46575"/>
                        <a14:backgroundMark x1="35341" y1="36986" x2="56627" y2="45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15623" y="4256599"/>
            <a:ext cx="180118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2411760" y="5473030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포스기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778134" y="5589240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바코드 스캐너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10" y="3207832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7434318" y="5555317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063774" y="1268760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1000</a:t>
              </a:r>
              <a:endParaRPr lang="ko-KR" altLang="en-US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5364088" y="2203497"/>
            <a:ext cx="1728194" cy="5774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61" y="3927812"/>
            <a:ext cx="942992" cy="43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5364088" y="3666923"/>
            <a:ext cx="2166966" cy="2608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1583668" y="2398010"/>
            <a:ext cx="360040" cy="2637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4320480" cy="266358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  <p:sp>
        <p:nvSpPr>
          <p:cNvPr id="37" name="순서도: 자기 디스크 36"/>
          <p:cNvSpPr/>
          <p:nvPr/>
        </p:nvSpPr>
        <p:spPr>
          <a:xfrm>
            <a:off x="827584" y="1439512"/>
            <a:ext cx="936104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서버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755576" y="5705450"/>
            <a:ext cx="1368152" cy="5318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가맹점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클라이언트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적립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서</a:t>
              </a:r>
              <a:r>
                <a:rPr lang="ko-KR" altLang="en-US" dirty="0">
                  <a:latin typeface="서울남산체 M" pitchFamily="18" charset="-127"/>
                  <a:ea typeface="서울남산체 M" pitchFamily="18" charset="-127"/>
                </a:rPr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5960" y="2924944"/>
            <a:ext cx="2832315" cy="312762"/>
            <a:chOff x="1525960" y="4149080"/>
            <a:chExt cx="2832315" cy="31276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1525960" y="446184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2"/>
            <p:cNvSpPr txBox="1"/>
            <p:nvPr/>
          </p:nvSpPr>
          <p:spPr>
            <a:xfrm>
              <a:off x="1525960" y="414908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적립하기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1083" y="3573016"/>
            <a:ext cx="2904321" cy="288032"/>
            <a:chOff x="1541083" y="3573016"/>
            <a:chExt cx="2904321" cy="288032"/>
          </a:xfrm>
        </p:grpSpPr>
        <p:sp>
          <p:nvSpPr>
            <p:cNvPr id="21" name="TextBox 82"/>
            <p:cNvSpPr txBox="1"/>
            <p:nvPr/>
          </p:nvSpPr>
          <p:spPr>
            <a:xfrm>
              <a:off x="1547664" y="3573016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사용자 인증 요청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1541083" y="3861048"/>
              <a:ext cx="290432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515107" y="4161447"/>
            <a:ext cx="2854020" cy="276999"/>
            <a:chOff x="1525960" y="5096217"/>
            <a:chExt cx="2854020" cy="276999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[</a:t>
              </a:r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바코드 입력</a:t>
              </a:r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]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4523996" y="5109914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2"/>
          <p:cNvSpPr txBox="1"/>
          <p:nvPr/>
        </p:nvSpPr>
        <p:spPr>
          <a:xfrm>
            <a:off x="4523996" y="4797152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적립하기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(</a:t>
            </a:r>
            <a:r>
              <a:rPr lang="en-US" altLang="ko-KR" sz="1200" dirty="0" err="1" smtClean="0">
                <a:latin typeface="서울남산체 M" pitchFamily="18" charset="-127"/>
                <a:ea typeface="서울남산체 M" pitchFamily="18" charset="-127"/>
              </a:rPr>
              <a:t>coin_count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인식 바코드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)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가맹점 클라이언트 진척상황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상품 등록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검색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삭제 기능 구현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바코드리더기를 이용한 결제기능 구현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일부 기능 서버와 연결 성공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연동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상품 등록 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검색</a:t>
            </a: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삭제기능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연동 완료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7" y="5066020"/>
            <a:ext cx="388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4"/>
              </a:rPr>
              <a:t>https://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4"/>
              </a:rPr>
              <a:t>youtu.be/KnMCCUDeFw0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6" name="KnMCCUDeFw0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644008" y="2168282"/>
            <a:ext cx="3889203" cy="29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44912" y="1412776"/>
            <a:ext cx="1152128" cy="1152128"/>
            <a:chOff x="1259632" y="1772816"/>
            <a:chExt cx="1296144" cy="1440160"/>
          </a:xfrm>
        </p:grpSpPr>
        <p:sp>
          <p:nvSpPr>
            <p:cNvPr id="5" name="직사각형 4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서울남산체 M" pitchFamily="18" charset="-127"/>
                  <a:ea typeface="서울남산체 M" pitchFamily="18" charset="-127"/>
                </a:rPr>
                <a:t>g</a:t>
              </a:r>
              <a:r>
                <a:rPr lang="en-US" altLang="ko-KR" sz="1400" dirty="0" err="1" smtClean="0">
                  <a:latin typeface="서울남산체 M" pitchFamily="18" charset="-127"/>
                  <a:ea typeface="서울남산체 M" pitchFamily="18" charset="-127"/>
                </a:rPr>
                <a:t>roupUser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629088" y="1412776"/>
            <a:ext cx="1152128" cy="1152128"/>
            <a:chOff x="1259632" y="1772816"/>
            <a:chExt cx="1296144" cy="1440160"/>
          </a:xfrm>
        </p:grpSpPr>
        <p:sp>
          <p:nvSpPr>
            <p:cNvPr id="8" name="직사각형 7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회원가입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,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탈퇴하기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groupUser</a:t>
              </a:r>
              <a:endParaRPr lang="en-US" altLang="ko-KR" sz="12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생성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, Login</a:t>
              </a:r>
              <a:endParaRPr lang="ko-KR" altLang="en-US" sz="1200" dirty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Single</a:t>
              </a:r>
            </a:p>
            <a:p>
              <a:pPr algn="ctr"/>
              <a:r>
                <a:rPr lang="en-US" altLang="ko-KR" sz="1400" dirty="0" err="1" smtClean="0">
                  <a:latin typeface="서울남산체 M" pitchFamily="18" charset="-127"/>
                  <a:ea typeface="서울남산체 M" pitchFamily="18" charset="-127"/>
                </a:rPr>
                <a:t>UserAdmin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85272" y="1412776"/>
            <a:ext cx="1152128" cy="1152128"/>
            <a:chOff x="1259632" y="1772816"/>
            <a:chExt cx="1296144" cy="1440160"/>
          </a:xfrm>
        </p:grpSpPr>
        <p:sp>
          <p:nvSpPr>
            <p:cNvPr id="11" name="직사각형 10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Barcode</a:t>
              </a:r>
            </a:p>
            <a:p>
              <a:pPr algn="ctr"/>
              <a:r>
                <a:rPr lang="en-US" altLang="ko-KR" sz="1400" dirty="0" err="1" smtClean="0">
                  <a:latin typeface="서울남산체 M" pitchFamily="18" charset="-127"/>
                  <a:ea typeface="서울남산체 M" pitchFamily="18" charset="-127"/>
                </a:rPr>
                <a:t>Creater</a:t>
              </a:r>
              <a:endParaRPr lang="en-US" altLang="ko-KR" sz="1400" dirty="0" smtClean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44912" y="2924944"/>
            <a:ext cx="1152128" cy="1152128"/>
            <a:chOff x="1259632" y="1772816"/>
            <a:chExt cx="1296144" cy="1440160"/>
          </a:xfrm>
        </p:grpSpPr>
        <p:sp>
          <p:nvSpPr>
            <p:cNvPr id="14" name="직사각형 13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Single </a:t>
              </a:r>
              <a:r>
                <a:rPr lang="en-US" altLang="ko-KR" sz="1200" dirty="0" err="1" smtClean="0">
                  <a:latin typeface="서울남산체 M" pitchFamily="18" charset="-127"/>
                  <a:ea typeface="서울남산체 M" pitchFamily="18" charset="-127"/>
                </a:rPr>
                <a:t>DonationOrgn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29088" y="2708920"/>
            <a:ext cx="1152128" cy="1152128"/>
            <a:chOff x="1259632" y="1772816"/>
            <a:chExt cx="1296144" cy="1440160"/>
          </a:xfrm>
        </p:grpSpPr>
        <p:sp>
          <p:nvSpPr>
            <p:cNvPr id="18" name="직사각형 17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User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92080" y="2708920"/>
            <a:ext cx="1152128" cy="1152128"/>
            <a:chOff x="1259632" y="1772816"/>
            <a:chExt cx="1296144" cy="1440160"/>
          </a:xfrm>
        </p:grpSpPr>
        <p:sp>
          <p:nvSpPr>
            <p:cNvPr id="22" name="직사각형 21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Single</a:t>
              </a:r>
            </a:p>
            <a:p>
              <a:pPr algn="ctr"/>
              <a:r>
                <a:rPr lang="en-US" altLang="ko-KR" sz="1400" dirty="0" err="1" smtClean="0">
                  <a:latin typeface="서울남산체 M" pitchFamily="18" charset="-127"/>
                  <a:ea typeface="서울남산체 M" pitchFamily="18" charset="-127"/>
                </a:rPr>
                <a:t>StoreAdmin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4912" y="4509120"/>
            <a:ext cx="1152128" cy="1152128"/>
            <a:chOff x="1259632" y="1772816"/>
            <a:chExt cx="1296144" cy="1440160"/>
          </a:xfrm>
        </p:grpSpPr>
        <p:sp>
          <p:nvSpPr>
            <p:cNvPr id="25" name="직사각형 24"/>
            <p:cNvSpPr/>
            <p:nvPr/>
          </p:nvSpPr>
          <p:spPr>
            <a:xfrm>
              <a:off x="1259632" y="2204864"/>
              <a:ext cx="1296144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Donation</a:t>
              </a:r>
            </a:p>
            <a:p>
              <a:pPr algn="ctr"/>
              <a:r>
                <a:rPr lang="en-US" altLang="ko-KR" sz="1200" dirty="0" err="1" smtClean="0">
                  <a:latin typeface="서울남산체 M" pitchFamily="18" charset="-127"/>
                  <a:ea typeface="서울남산체 M" pitchFamily="18" charset="-127"/>
                </a:rPr>
                <a:t>Orgn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629087" y="4077072"/>
            <a:ext cx="1347518" cy="1152128"/>
            <a:chOff x="1259632" y="1772816"/>
            <a:chExt cx="1515958" cy="1440160"/>
          </a:xfrm>
        </p:grpSpPr>
        <p:sp>
          <p:nvSpPr>
            <p:cNvPr id="28" name="직사각형 27"/>
            <p:cNvSpPr/>
            <p:nvPr/>
          </p:nvSpPr>
          <p:spPr>
            <a:xfrm>
              <a:off x="1259632" y="2204864"/>
              <a:ext cx="1515958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59632" y="1772816"/>
              <a:ext cx="151595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Coin Collector Admin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29088" y="5373216"/>
            <a:ext cx="1152128" cy="1166530"/>
            <a:chOff x="1259632" y="1772816"/>
            <a:chExt cx="1296144" cy="1458163"/>
          </a:xfrm>
        </p:grpSpPr>
        <p:sp>
          <p:nvSpPr>
            <p:cNvPr id="31" name="직사각형 30"/>
            <p:cNvSpPr/>
            <p:nvPr/>
          </p:nvSpPr>
          <p:spPr>
            <a:xfrm>
              <a:off x="1259632" y="2222866"/>
              <a:ext cx="1296144" cy="1008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addPoint</a:t>
              </a:r>
              <a:endParaRPr lang="en-US" altLang="ko-KR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rPr>
                <a:t>Usepoint</a:t>
              </a:r>
              <a:endParaRPr lang="ko-KR" altLang="en-US" sz="1400" dirty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59632" y="1772816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Coin</a:t>
              </a:r>
            </a:p>
            <a:p>
              <a:pPr algn="ctr"/>
              <a:r>
                <a:rPr lang="en-US" altLang="ko-KR" sz="1400" dirty="0" smtClean="0">
                  <a:latin typeface="서울남산체 M" pitchFamily="18" charset="-127"/>
                  <a:ea typeface="서울남산체 M" pitchFamily="18" charset="-127"/>
                </a:rPr>
                <a:t>Collector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33" name="직선 연결선 32"/>
          <p:cNvCxnSpPr>
            <a:stCxn id="5" idx="3"/>
            <a:endCxn id="8" idx="1"/>
          </p:cNvCxnSpPr>
          <p:nvPr/>
        </p:nvCxnSpPr>
        <p:spPr>
          <a:xfrm>
            <a:off x="3197040" y="2161659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8" idx="3"/>
            <a:endCxn id="11" idx="1"/>
          </p:cNvCxnSpPr>
          <p:nvPr/>
        </p:nvCxnSpPr>
        <p:spPr>
          <a:xfrm>
            <a:off x="4781216" y="2161659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2"/>
            <a:endCxn id="19" idx="0"/>
          </p:cNvCxnSpPr>
          <p:nvPr/>
        </p:nvCxnSpPr>
        <p:spPr>
          <a:xfrm>
            <a:off x="4205152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3"/>
            <a:endCxn id="18" idx="1"/>
          </p:cNvCxnSpPr>
          <p:nvPr/>
        </p:nvCxnSpPr>
        <p:spPr>
          <a:xfrm flipV="1">
            <a:off x="3197040" y="3457803"/>
            <a:ext cx="432048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8" idx="3"/>
            <a:endCxn id="22" idx="1"/>
          </p:cNvCxnSpPr>
          <p:nvPr/>
        </p:nvCxnSpPr>
        <p:spPr>
          <a:xfrm>
            <a:off x="4781216" y="3457803"/>
            <a:ext cx="510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2"/>
            <a:endCxn id="26" idx="0"/>
          </p:cNvCxnSpPr>
          <p:nvPr/>
        </p:nvCxnSpPr>
        <p:spPr>
          <a:xfrm>
            <a:off x="2620976" y="4077072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8" idx="2"/>
            <a:endCxn id="29" idx="0"/>
          </p:cNvCxnSpPr>
          <p:nvPr/>
        </p:nvCxnSpPr>
        <p:spPr>
          <a:xfrm>
            <a:off x="4205152" y="3861048"/>
            <a:ext cx="9769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2"/>
            <a:endCxn id="32" idx="0"/>
          </p:cNvCxnSpPr>
          <p:nvPr/>
        </p:nvCxnSpPr>
        <p:spPr>
          <a:xfrm flipH="1">
            <a:off x="4205152" y="5229200"/>
            <a:ext cx="9769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데이터베이스 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789" y="341465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545095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적립</a:t>
            </a:r>
            <a:endParaRPr lang="en-US" altLang="ko-KR" sz="2000" dirty="0" smtClean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204257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3806769" y="4391412"/>
            <a:ext cx="1836204" cy="6885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기부</a:t>
            </a:r>
            <a:endParaRPr lang="en-US" altLang="ko-KR" sz="2000" dirty="0" smtClean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86789" y="535887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모금단</a:t>
            </a:r>
            <a:r>
              <a:rPr lang="ko-KR" altLang="en-US" sz="200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체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67109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동전모음</a:t>
            </a:r>
            <a:r>
              <a:rPr lang="ko-KR" altLang="en-US" sz="2000" dirty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2473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654641" y="2298534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  <a:endCxn id="26" idx="1"/>
          </p:cNvCxnSpPr>
          <p:nvPr/>
        </p:nvCxnSpPr>
        <p:spPr>
          <a:xfrm flipV="1">
            <a:off x="6411059" y="2298534"/>
            <a:ext cx="45605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1" idx="2"/>
          </p:cNvCxnSpPr>
          <p:nvPr/>
        </p:nvCxnSpPr>
        <p:spPr>
          <a:xfrm flipV="1">
            <a:off x="4724871" y="4062730"/>
            <a:ext cx="18002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3002679" y="3558674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22" idx="2"/>
          </p:cNvCxnSpPr>
          <p:nvPr/>
        </p:nvCxnSpPr>
        <p:spPr>
          <a:xfrm flipV="1">
            <a:off x="5498957" y="3558674"/>
            <a:ext cx="91210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2"/>
            <a:endCxn id="25" idx="0"/>
          </p:cNvCxnSpPr>
          <p:nvPr/>
        </p:nvCxnSpPr>
        <p:spPr>
          <a:xfrm>
            <a:off x="4724871" y="5079989"/>
            <a:ext cx="18002" cy="2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0645" y="19744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5680" y="246926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n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3672" y="355867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n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326" y="370269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91834" y="399072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4871" y="413473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8877" y="507589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845" y="494116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n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5960" y="37746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8022" y="3587101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n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5112" y="2488979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8474" y="200056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서버 데이터베이스 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892" y="290294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655675" y="2326880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146278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267744" y="1786820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2615782" y="3046960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3748" y="146278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1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8783" y="195754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6775" y="304696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n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69429" y="319097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1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13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39493"/>
              </p:ext>
            </p:extLst>
          </p:nvPr>
        </p:nvGraphicFramePr>
        <p:xfrm>
          <a:off x="1187624" y="5733256"/>
          <a:ext cx="7632852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pw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가입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날짜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포인트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직업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나이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기부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바코드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18203"/>
              </p:ext>
            </p:extLst>
          </p:nvPr>
        </p:nvGraphicFramePr>
        <p:xfrm>
          <a:off x="1235201" y="3789040"/>
          <a:ext cx="4068456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구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상세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주소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0" name="꺾인 연결선 49"/>
          <p:cNvCxnSpPr>
            <a:endCxn id="48" idx="1"/>
          </p:cNvCxnSpPr>
          <p:nvPr/>
        </p:nvCxnSpPr>
        <p:spPr>
          <a:xfrm rot="16200000" flipV="1">
            <a:off x="1761593" y="3550680"/>
            <a:ext cx="720080" cy="1772864"/>
          </a:xfrm>
          <a:prstGeom prst="bentConnector4">
            <a:avLst>
              <a:gd name="adj1" fmla="val 30000"/>
              <a:gd name="adj2" fmla="val 11443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7" idx="1"/>
          </p:cNvCxnSpPr>
          <p:nvPr/>
        </p:nvCxnSpPr>
        <p:spPr>
          <a:xfrm rot="5400000">
            <a:off x="1133620" y="4851157"/>
            <a:ext cx="1224135" cy="1116126"/>
          </a:xfrm>
          <a:prstGeom prst="bentConnector4">
            <a:avLst>
              <a:gd name="adj1" fmla="val -7663"/>
              <a:gd name="adj2" fmla="val 1204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/>
          <p:cNvSpPr txBox="1">
            <a:spLocks/>
          </p:cNvSpPr>
          <p:nvPr/>
        </p:nvSpPr>
        <p:spPr>
          <a:xfrm>
            <a:off x="5430326" y="3835532"/>
            <a:ext cx="151216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M" pitchFamily="18" charset="-127"/>
                <a:ea typeface="서울남산체 M" pitchFamily="18" charset="-127"/>
              </a:rPr>
              <a:t>가맹점 </a:t>
            </a:r>
            <a:r>
              <a:rPr lang="en-US" altLang="ko-KR" sz="1800" b="1" dirty="0" smtClean="0">
                <a:latin typeface="서울남산체 M" pitchFamily="18" charset="-127"/>
                <a:ea typeface="서울남산체 M" pitchFamily="18" charset="-127"/>
              </a:rPr>
              <a:t>table</a:t>
            </a:r>
            <a:endParaRPr lang="ko-KR" altLang="en-US" sz="18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004048" y="4805006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M" pitchFamily="18" charset="-127"/>
                <a:ea typeface="서울남산체 M" pitchFamily="18" charset="-127"/>
              </a:rPr>
              <a:t>거래내</a:t>
            </a:r>
            <a:r>
              <a:rPr lang="ko-KR" altLang="en-US" sz="1800" b="1" dirty="0">
                <a:latin typeface="서울남산체 M" pitchFamily="18" charset="-127"/>
                <a:ea typeface="서울남산체 M" pitchFamily="18" charset="-127"/>
              </a:rPr>
              <a:t>역</a:t>
            </a:r>
            <a:r>
              <a:rPr lang="ko-KR" altLang="en-US" sz="18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en-US" altLang="ko-KR" sz="1800" b="1" dirty="0" smtClean="0">
                <a:latin typeface="서울남산체 M" pitchFamily="18" charset="-127"/>
                <a:ea typeface="서울남산체 M" pitchFamily="18" charset="-127"/>
              </a:rPr>
              <a:t>table</a:t>
            </a:r>
            <a:endParaRPr lang="ko-KR" altLang="en-US" sz="1800" b="1" dirty="0">
              <a:latin typeface="서울남산체 M" pitchFamily="18" charset="-127"/>
              <a:ea typeface="서울남산체 M" pitchFamily="18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0028"/>
              </p:ext>
            </p:extLst>
          </p:nvPr>
        </p:nvGraphicFramePr>
        <p:xfrm>
          <a:off x="1235200" y="4797152"/>
          <a:ext cx="3672408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Pid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일시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거래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종류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제목 1"/>
          <p:cNvSpPr txBox="1">
            <a:spLocks/>
          </p:cNvSpPr>
          <p:nvPr/>
        </p:nvSpPr>
        <p:spPr>
          <a:xfrm>
            <a:off x="7092280" y="5166787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M" pitchFamily="18" charset="-127"/>
                <a:ea typeface="서울남산체 M" pitchFamily="18" charset="-127"/>
              </a:rPr>
              <a:t>사용자 </a:t>
            </a:r>
            <a:r>
              <a:rPr lang="en-US" altLang="ko-KR" sz="1800" b="1" dirty="0" smtClean="0">
                <a:latin typeface="서울남산체 M" pitchFamily="18" charset="-127"/>
                <a:ea typeface="서울남산체 M" pitchFamily="18" charset="-127"/>
              </a:rPr>
              <a:t>table</a:t>
            </a:r>
            <a:endParaRPr lang="ko-KR" altLang="en-US" sz="1800" b="1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진척상황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364502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추후 진행방향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동전모음이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가맹점과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통신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데이터베이스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붙이기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바코드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크리에이터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붙이기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419" y="3645024"/>
            <a:ext cx="367240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데이터베이스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서버통신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연결없이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서버의 기능 디자인 대부분 구현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8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110122" y="980728"/>
            <a:ext cx="3532265" cy="48965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조원 별 역할 분담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전체 시스템 기능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동전모음이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서버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소개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진척상황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---------------------------------------------------------------------------</a:t>
            </a:r>
            <a:endParaRPr lang="en-US" altLang="ko-KR" sz="8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추후 진행방향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41930" y="1988840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등록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41930" y="2460297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삭제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41930" y="2930740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결제하기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41930" y="3400308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목록보기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41930" y="3871765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검색하기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41930" y="4343222"/>
            <a:ext cx="1872208" cy="38349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포인트 적립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41930" y="4838135"/>
            <a:ext cx="1872208" cy="50405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고객 포인트 </a:t>
            </a:r>
            <a:endParaRPr lang="en-US" altLang="ko-KR" sz="1400" dirty="0" smtClean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조회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41930" y="5453608"/>
            <a:ext cx="1872208" cy="50405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고객 포인트 </a:t>
            </a:r>
            <a:endParaRPr lang="en-US" altLang="ko-KR" sz="1400" dirty="0" smtClean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사용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57406" y="1844824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바코드 인식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57406" y="2296223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동전 인식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57406" y="2747622"/>
            <a:ext cx="1872208" cy="495672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를 통한 각 기능 연결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57406" y="4245835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로그인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바코드 보기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회원정보수정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사용내역조회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포인트 선물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그룹 바코드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생성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잠금 걸기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기부하기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사용자 식별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7406" y="3343037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기부 기능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57406" y="3794436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투입금액 확인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57406" y="4777626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기부단체 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목록 읽어오기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57406" y="5309417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300" dirty="0" smtClean="0">
                <a:latin typeface="서울남산체 M" pitchFamily="18" charset="-127"/>
                <a:ea typeface="서울남산체 M" pitchFamily="18" charset="-127"/>
              </a:rPr>
              <a:t>실제 서버에 결과반영</a:t>
            </a:r>
            <a:endParaRPr lang="ko-KR" altLang="en-US" sz="13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57406" y="5841210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각 화면 별 </a:t>
            </a:r>
            <a:r>
              <a:rPr lang="en-US" altLang="ko-KR" sz="1400" dirty="0" err="1" smtClean="0">
                <a:latin typeface="서울남산체 M" pitchFamily="18" charset="-127"/>
                <a:ea typeface="서울남산체 M" pitchFamily="18" charset="-127"/>
              </a:rPr>
              <a:t>TimeOut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처리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130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추후 진행방향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각 화면 별 </a:t>
            </a:r>
            <a:r>
              <a:rPr lang="en-US" altLang="ko-KR" sz="1600" b="1" dirty="0" err="1" smtClean="0">
                <a:latin typeface="서울남산체 M" pitchFamily="18" charset="-127"/>
                <a:ea typeface="서울남산체 M" pitchFamily="18" charset="-127"/>
              </a:rPr>
              <a:t>TimeOut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처리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서버와 통신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8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기부단체 목록 읽어오기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실제 서버에 결과 반영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26130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426130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35896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결제 기능과 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연동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635896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서버와 통신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800" b="1" dirty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서버에 저장된 사용자 정보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 및 포인트 정보 읽어오기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결제 정보 및 적립결과       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 서버에 반영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일정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2187978"/>
            <a:ext cx="2520000" cy="3339628"/>
            <a:chOff x="1642234" y="2187978"/>
            <a:chExt cx="2520000" cy="333962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785970" y="2187978"/>
              <a:ext cx="2160000" cy="144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12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(5.18~5.24)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42234" y="4087606"/>
              <a:ext cx="2520000" cy="14400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서버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및 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DB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구현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서버 및 클라이언트 연동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 관련 개발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보완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자료 조사 및 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99912" y="2187978"/>
            <a:ext cx="2520000" cy="3251772"/>
            <a:chOff x="6578550" y="2187978"/>
            <a:chExt cx="2520000" cy="325177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804248" y="2187978"/>
              <a:ext cx="2160000" cy="1440001"/>
            </a:xfrm>
            <a:prstGeom prst="roundRect">
              <a:avLst/>
            </a:prstGeom>
            <a:solidFill>
              <a:schemeClr val="bg1"/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14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(5.31~)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78550" y="4116311"/>
              <a:ext cx="2520000" cy="13234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최종발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표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준비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최종보고서 작성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</a:t>
              </a: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보완</a:t>
              </a:r>
              <a:endParaRPr lang="en-US" altLang="ko-KR" sz="1600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최종 발표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최종보고서 제출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95035" y="2187978"/>
            <a:ext cx="2520000" cy="3005550"/>
            <a:chOff x="4196671" y="2187978"/>
            <a:chExt cx="2520000" cy="300555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367137" y="2187978"/>
              <a:ext cx="2160000" cy="1440001"/>
            </a:xfrm>
            <a:prstGeom prst="roundRect">
              <a:avLst/>
            </a:prstGeom>
            <a:solidFill>
              <a:schemeClr val="bg1"/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13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(5.24~5.30)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96671" y="4116310"/>
              <a:ext cx="2520000" cy="10772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클라이언트 시스템 </a:t>
              </a:r>
              <a:r>
                <a:rPr lang="ko-KR" altLang="en-US" sz="1600" dirty="0" err="1" smtClean="0">
                  <a:latin typeface="서울남산체 M" pitchFamily="18" charset="-127"/>
                  <a:ea typeface="서울남산체 M" pitchFamily="18" charset="-127"/>
                </a:rPr>
                <a:t>테스팅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전체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시스템 </a:t>
              </a:r>
              <a:r>
                <a:rPr lang="ko-KR" altLang="en-US" sz="1600" dirty="0" err="1">
                  <a:latin typeface="서울남산체 M" pitchFamily="18" charset="-127"/>
                  <a:ea typeface="서울남산체 M" pitchFamily="18" charset="-127"/>
                </a:rPr>
                <a:t>테스팅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보완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자료 조사 및 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study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708757" y="60212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23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48937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김태형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전체 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김근태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박태환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이흔정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동전모음이 구현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전현빈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구현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100</a:t>
            </a:r>
            <a:endParaRPr lang="ko-KR" altLang="en-US" sz="20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10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50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서울남산체 M" pitchFamily="18" charset="-127"/>
                <a:ea typeface="서울남산체 M" pitchFamily="18" charset="-127"/>
              </a:rPr>
              <a:t>500</a:t>
            </a:r>
            <a:endParaRPr lang="ko-KR" altLang="en-US" sz="2800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서울남산체 M" pitchFamily="18" charset="-127"/>
                <a:ea typeface="서울남산체 M" pitchFamily="18" charset="-127"/>
              </a:rPr>
              <a:t>660 P</a:t>
            </a:r>
            <a:endParaRPr lang="ko-KR" altLang="en-US" sz="36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M" pitchFamily="18" charset="-127"/>
                <a:ea typeface="서울남산체 M" pitchFamily="18" charset="-127"/>
              </a:rPr>
              <a:t>2. 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M" pitchFamily="18" charset="-127"/>
                <a:ea typeface="서울남산체 M" pitchFamily="18" charset="-127"/>
              </a:rPr>
              <a:t>1. 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6146" y="5602611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176" y="2030323"/>
            <a:ext cx="1378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휴대 불편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분실 위험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780928"/>
            <a:ext cx="339610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서버를 경유하여 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각 시스템간 상호작용</a:t>
            </a:r>
            <a:endParaRPr lang="ko-KR" altLang="en-US" sz="2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59092" y="3212976"/>
            <a:ext cx="6984776" cy="2749877"/>
            <a:chOff x="1259632" y="3257174"/>
            <a:chExt cx="6984776" cy="27498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2" r="4965"/>
            <a:stretch/>
          </p:blipFill>
          <p:spPr>
            <a:xfrm>
              <a:off x="4788024" y="3299253"/>
              <a:ext cx="1656184" cy="2673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9" r="7625"/>
            <a:stretch/>
          </p:blipFill>
          <p:spPr>
            <a:xfrm>
              <a:off x="6588224" y="3257174"/>
              <a:ext cx="1656184" cy="27498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2" r="7218"/>
            <a:stretch/>
          </p:blipFill>
          <p:spPr>
            <a:xfrm>
              <a:off x="1259632" y="3330199"/>
              <a:ext cx="1602034" cy="26421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7310"/>
            <a:stretch/>
          </p:blipFill>
          <p:spPr>
            <a:xfrm>
              <a:off x="2987824" y="3330199"/>
              <a:ext cx="1629678" cy="2642174"/>
            </a:xfrm>
            <a:prstGeom prst="rect">
              <a:avLst/>
            </a:prstGeom>
          </p:spPr>
        </p:pic>
      </p:grpSp>
      <p:pic>
        <p:nvPicPr>
          <p:cNvPr id="1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98" y="4576265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 19"/>
          <p:cNvCxnSpPr/>
          <p:nvPr/>
        </p:nvCxnSpPr>
        <p:spPr>
          <a:xfrm rot="16200000" flipH="1" flipV="1">
            <a:off x="3022954" y="2394749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" idx="0"/>
          </p:cNvCxnSpPr>
          <p:nvPr/>
        </p:nvCxnSpPr>
        <p:spPr>
          <a:xfrm>
            <a:off x="2110185" y="2564904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072239" y="1969742"/>
            <a:ext cx="0" cy="811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012160" y="1713147"/>
            <a:ext cx="1663095" cy="2795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진척상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1824" y="4941168"/>
            <a:ext cx="360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3"/>
              </a:rPr>
              <a:t>https://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3"/>
              </a:rPr>
              <a:t>youtu.be/uEqrdLJLSio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3" name="uEqrdLJLSi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851824" y="2276872"/>
            <a:ext cx="3608608" cy="27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791525" y="1478194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7547" y="1424124"/>
            <a:ext cx="4386541" cy="49624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7547" y="3465732"/>
            <a:ext cx="1584176" cy="1340346"/>
            <a:chOff x="2267744" y="3212976"/>
            <a:chExt cx="1584176" cy="1340346"/>
          </a:xfrm>
        </p:grpSpPr>
        <p:pic>
          <p:nvPicPr>
            <p:cNvPr id="2050" name="Picture 2" descr="http://files.idg.co.kr/itworld/image/2016/03/pi3-15-100647447-hero-2u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35" b="95370" l="0" r="98969">
                          <a14:foregroundMark x1="85773" y1="16358" x2="85773" y2="16358"/>
                          <a14:foregroundMark x1="90309" y1="24691" x2="90309" y2="24691"/>
                          <a14:foregroundMark x1="89691" y1="21605" x2="89691" y2="21605"/>
                          <a14:foregroundMark x1="90515" y1="30247" x2="88660" y2="36728"/>
                          <a14:foregroundMark x1="88660" y1="39506" x2="88660" y2="39506"/>
                          <a14:foregroundMark x1="86186" y1="52778" x2="86186" y2="52778"/>
                          <a14:foregroundMark x1="85361" y1="59568" x2="85361" y2="59568"/>
                          <a14:foregroundMark x1="84536" y1="58025" x2="84536" y2="58025"/>
                          <a14:foregroundMark x1="85773" y1="55864" x2="85773" y2="55864"/>
                          <a14:foregroundMark x1="83505" y1="63580" x2="83505" y2="63580"/>
                          <a14:foregroundMark x1="14845" y1="30247" x2="14845" y2="30247"/>
                          <a14:foregroundMark x1="10722" y1="44753" x2="10722" y2="44753"/>
                          <a14:foregroundMark x1="12577" y1="41358" x2="12577" y2="41358"/>
                          <a14:foregroundMark x1="12577" y1="37654" x2="12577" y2="37654"/>
                          <a14:foregroundMark x1="12990" y1="35494" x2="12990" y2="35494"/>
                          <a14:foregroundMark x1="12165" y1="39815" x2="12165" y2="39815"/>
                          <a14:foregroundMark x1="9691" y1="47222" x2="9485" y2="48148"/>
                          <a14:foregroundMark x1="9485" y1="50926" x2="9485" y2="52160"/>
                          <a14:foregroundMark x1="9485" y1="53704" x2="9485" y2="53704"/>
                          <a14:foregroundMark x1="15670" y1="27778" x2="15670" y2="27778"/>
                          <a14:foregroundMark x1="15876" y1="27469" x2="15876" y2="27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12976"/>
              <a:ext cx="1584176" cy="105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/>
            <p:cNvSpPr txBox="1">
              <a:spLocks/>
            </p:cNvSpPr>
            <p:nvPr/>
          </p:nvSpPr>
          <p:spPr>
            <a:xfrm>
              <a:off x="2267744" y="4077072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3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8927" y="4373291"/>
            <a:ext cx="1713084" cy="2031563"/>
            <a:chOff x="2174175" y="3428482"/>
            <a:chExt cx="1713084" cy="20315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5968" l="9972" r="89744">
                          <a14:foregroundMark x1="48718" y1="6452" x2="46724" y2="7527"/>
                          <a14:foregroundMark x1="50997" y1="18817" x2="50997" y2="18817"/>
                          <a14:foregroundMark x1="50712" y1="22043" x2="50712" y2="22043"/>
                          <a14:foregroundMark x1="45584" y1="14247" x2="45584" y2="142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175" y="3428482"/>
              <a:ext cx="1713084" cy="1815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01636" y="4983795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동전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투입기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97370" y="2765614"/>
            <a:ext cx="1689681" cy="1589446"/>
            <a:chOff x="2267181" y="1876909"/>
            <a:chExt cx="1689681" cy="158944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5" b="89865" l="5297" r="97034">
                          <a14:foregroundMark x1="48729" y1="42117" x2="48729" y2="42117"/>
                          <a14:foregroundMark x1="58898" y1="43243" x2="45975" y2="30856"/>
                          <a14:foregroundMark x1="43008" y1="30405" x2="42373" y2="42117"/>
                          <a14:foregroundMark x1="38559" y1="11937" x2="19492" y2="44369"/>
                          <a14:foregroundMark x1="72881" y1="76577" x2="72881" y2="76577"/>
                          <a14:foregroundMark x1="20339" y1="45946" x2="18856" y2="44369"/>
                          <a14:foregroundMark x1="38559" y1="12387" x2="89831" y2="42342"/>
                          <a14:foregroundMark x1="89831" y1="42568" x2="73517" y2="76351"/>
                          <a14:foregroundMark x1="73093" y1="76351" x2="18856" y2="44820"/>
                          <a14:foregroundMark x1="70551" y1="65090" x2="60169" y2="33108"/>
                          <a14:foregroundMark x1="67585" y1="64640" x2="55932" y2="46847"/>
                          <a14:foregroundMark x1="71610" y1="51351" x2="55932" y2="51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56197">
              <a:off x="2267181" y="1876909"/>
              <a:ext cx="1689681" cy="1589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2483768" y="294900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5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인치</a:t>
              </a:r>
              <a:endPara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터치 모니터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13957" y="1531736"/>
            <a:ext cx="1458162" cy="1181146"/>
            <a:chOff x="3713498" y="1429335"/>
            <a:chExt cx="1458162" cy="1181146"/>
          </a:xfrm>
        </p:grpSpPr>
        <p:pic>
          <p:nvPicPr>
            <p:cNvPr id="2056" name="Picture 8" descr="http://www.arducam.com/wp-content/uploads/2013/11/RaspberryPI_Camera_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3429" r="96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59172">
              <a:off x="3867409" y="1429335"/>
              <a:ext cx="995203" cy="99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13498" y="2134231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카메라 모듈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57" y="1716318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986465" y="4063803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100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서울남산체 M" pitchFamily="18" charset="-127"/>
                <a:ea typeface="서울남산체 M" pitchFamily="18" charset="-127"/>
              </a:rPr>
              <a:t>기부</a:t>
            </a:r>
            <a:endParaRPr lang="ko-KR" altLang="en-US" sz="11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서울남산체 M" pitchFamily="18" charset="-127"/>
                <a:ea typeface="서울남산체 M" pitchFamily="18" charset="-127"/>
              </a:rPr>
              <a:t>적립</a:t>
            </a:r>
            <a:endParaRPr lang="ko-KR" altLang="en-US" sz="11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06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402" y="1556792"/>
            <a:ext cx="6920143" cy="485322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8689" y="1797439"/>
            <a:ext cx="261948" cy="26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720264" y="5594618"/>
            <a:ext cx="348837" cy="350782"/>
            <a:chOff x="9771707" y="2805875"/>
            <a:chExt cx="241348" cy="241348"/>
          </a:xfrm>
        </p:grpSpPr>
        <p:sp>
          <p:nvSpPr>
            <p:cNvPr id="70" name="타원 69"/>
            <p:cNvSpPr/>
            <p:nvPr/>
          </p:nvSpPr>
          <p:spPr>
            <a:xfrm>
              <a:off x="9771707" y="2805875"/>
              <a:ext cx="241348" cy="2413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9823621" y="2849653"/>
              <a:ext cx="140681" cy="140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72" name="직선 화살표 연결선 71"/>
          <p:cNvCxnSpPr>
            <a:stCxn id="68" idx="6"/>
          </p:cNvCxnSpPr>
          <p:nvPr/>
        </p:nvCxnSpPr>
        <p:spPr>
          <a:xfrm>
            <a:off x="840637" y="1929144"/>
            <a:ext cx="497918" cy="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70" idx="2"/>
          </p:cNvCxnSpPr>
          <p:nvPr/>
        </p:nvCxnSpPr>
        <p:spPr>
          <a:xfrm>
            <a:off x="8283545" y="5764390"/>
            <a:ext cx="436719" cy="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0"/>
          <p:cNvSpPr txBox="1"/>
          <p:nvPr/>
        </p:nvSpPr>
        <p:spPr>
          <a:xfrm>
            <a:off x="794713" y="1988840"/>
            <a:ext cx="103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Start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5" name="TextBox 81"/>
          <p:cNvSpPr txBox="1"/>
          <p:nvPr/>
        </p:nvSpPr>
        <p:spPr>
          <a:xfrm>
            <a:off x="8284675" y="5801143"/>
            <a:ext cx="103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End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6" name="TextBox 83"/>
          <p:cNvSpPr txBox="1"/>
          <p:nvPr/>
        </p:nvSpPr>
        <p:spPr>
          <a:xfrm>
            <a:off x="3248010" y="4921767"/>
            <a:ext cx="140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바코드 인식 실패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||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사용자 인증 실패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7" name="TextBox 114"/>
          <p:cNvSpPr txBox="1"/>
          <p:nvPr/>
        </p:nvSpPr>
        <p:spPr>
          <a:xfrm>
            <a:off x="3332437" y="3026404"/>
            <a:ext cx="755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</a:t>
            </a:r>
            <a:endParaRPr lang="en-US" altLang="ko-KR" sz="105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타입 선택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90898" y="2112337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초기상태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30493" y="3881616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진행 상태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79" idx="0"/>
          </p:cNvCxnSpPr>
          <p:nvPr/>
        </p:nvCxnSpPr>
        <p:spPr>
          <a:xfrm>
            <a:off x="2714079" y="2373576"/>
            <a:ext cx="978005" cy="1508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439568" y="5426209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에러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2" name="직선 화살표 연결선 81"/>
          <p:cNvCxnSpPr>
            <a:stCxn id="79" idx="2"/>
            <a:endCxn id="81" idx="3"/>
          </p:cNvCxnSpPr>
          <p:nvPr/>
        </p:nvCxnSpPr>
        <p:spPr>
          <a:xfrm flipH="1">
            <a:off x="2762749" y="4404093"/>
            <a:ext cx="929335" cy="1283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2219074" y="2634814"/>
            <a:ext cx="48670" cy="279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1331640" y="40052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에러 메시지 출력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/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초기화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78243" y="2572741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동전 인식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6" name="직선 화살표 연결선 85"/>
          <p:cNvCxnSpPr>
            <a:stCxn id="79" idx="3"/>
            <a:endCxn id="85" idx="1"/>
          </p:cNvCxnSpPr>
          <p:nvPr/>
        </p:nvCxnSpPr>
        <p:spPr>
          <a:xfrm flipV="1">
            <a:off x="4353674" y="2833980"/>
            <a:ext cx="924569" cy="1308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14"/>
          <p:cNvSpPr txBox="1"/>
          <p:nvPr/>
        </p:nvSpPr>
        <p:spPr>
          <a:xfrm>
            <a:off x="4255135" y="2662129"/>
            <a:ext cx="866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인증성공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&amp;&amp;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타입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=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320604" y="5095212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 단체 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선택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9" name="직선 화살표 연결선 88"/>
          <p:cNvCxnSpPr>
            <a:stCxn id="79" idx="3"/>
            <a:endCxn id="88" idx="1"/>
          </p:cNvCxnSpPr>
          <p:nvPr/>
        </p:nvCxnSpPr>
        <p:spPr>
          <a:xfrm>
            <a:off x="4353674" y="4142855"/>
            <a:ext cx="966930" cy="1213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4"/>
          <p:cNvSpPr txBox="1"/>
          <p:nvPr/>
        </p:nvSpPr>
        <p:spPr>
          <a:xfrm>
            <a:off x="4826000" y="4305662"/>
            <a:ext cx="866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인증성공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&amp;&amp;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타입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=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기부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1" name="직선 화살표 연결선 90"/>
          <p:cNvCxnSpPr>
            <a:stCxn id="88" idx="0"/>
            <a:endCxn id="85" idx="2"/>
          </p:cNvCxnSpPr>
          <p:nvPr/>
        </p:nvCxnSpPr>
        <p:spPr>
          <a:xfrm flipH="1" flipV="1">
            <a:off x="5939834" y="3095218"/>
            <a:ext cx="42361" cy="1999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8" idx="2"/>
          </p:cNvCxnSpPr>
          <p:nvPr/>
        </p:nvCxnSpPr>
        <p:spPr>
          <a:xfrm rot="5400000">
            <a:off x="4208619" y="4171823"/>
            <a:ext cx="327711" cy="3219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4"/>
          <p:cNvSpPr txBox="1"/>
          <p:nvPr/>
        </p:nvSpPr>
        <p:spPr>
          <a:xfrm>
            <a:off x="3642350" y="5686778"/>
            <a:ext cx="1092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[1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분 이상 입력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x]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87796" y="3933534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결과 반영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5" name="꺾인 연결선 94"/>
          <p:cNvCxnSpPr>
            <a:stCxn id="85" idx="3"/>
            <a:endCxn id="94" idx="1"/>
          </p:cNvCxnSpPr>
          <p:nvPr/>
        </p:nvCxnSpPr>
        <p:spPr>
          <a:xfrm>
            <a:off x="6601424" y="2833980"/>
            <a:ext cx="286372" cy="13607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14"/>
          <p:cNvSpPr txBox="1"/>
          <p:nvPr/>
        </p:nvSpPr>
        <p:spPr>
          <a:xfrm>
            <a:off x="6748160" y="3133098"/>
            <a:ext cx="8012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[30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초 이상 입력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x||</a:t>
            </a:r>
          </a:p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완료 버튼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7" name="꺾인 연결선 96"/>
          <p:cNvCxnSpPr>
            <a:stCxn id="94" idx="0"/>
            <a:endCxn id="78" idx="0"/>
          </p:cNvCxnSpPr>
          <p:nvPr/>
        </p:nvCxnSpPr>
        <p:spPr>
          <a:xfrm rot="16200000" flipV="1">
            <a:off x="3890340" y="274487"/>
            <a:ext cx="1821197" cy="5496898"/>
          </a:xfrm>
          <a:prstGeom prst="bentConnector3">
            <a:avLst>
              <a:gd name="adj1" fmla="val 1125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4"/>
          <p:cNvSpPr txBox="1"/>
          <p:nvPr/>
        </p:nvSpPr>
        <p:spPr>
          <a:xfrm>
            <a:off x="4088154" y="1878940"/>
            <a:ext cx="1504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결과 출력 및 초기화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820</Words>
  <Application>Microsoft Office PowerPoint</Application>
  <PresentationFormat>화면 슬라이드 쇼(4:3)</PresentationFormat>
  <Paragraphs>371</Paragraphs>
  <Slides>23</Slides>
  <Notes>8</Notes>
  <HiddenSlides>0</HiddenSlides>
  <MMClips>3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  조원 별 역할 분담 </vt:lpstr>
      <vt:lpstr>  모여라 동전이란?</vt:lpstr>
      <vt:lpstr>  전체 시스템 소개</vt:lpstr>
      <vt:lpstr>  모바일 앱 소개</vt:lpstr>
      <vt:lpstr>  모바일 앱 진척상황</vt:lpstr>
      <vt:lpstr>  동전모음이 소개</vt:lpstr>
      <vt:lpstr>  동전모음이 소개</vt:lpstr>
      <vt:lpstr>  동전모음이 소개: 동전 적립</vt:lpstr>
      <vt:lpstr>  동전 모음이 구성요소 </vt:lpstr>
      <vt:lpstr> 동전 모음이 진척 상황</vt:lpstr>
      <vt:lpstr>  가맹점 클라이언트 소개</vt:lpstr>
      <vt:lpstr>가맹점 클라이언트 : 동전 적립 </vt:lpstr>
      <vt:lpstr>  가맹점 클라이언트 진척상황</vt:lpstr>
      <vt:lpstr>  서버 소개</vt:lpstr>
      <vt:lpstr>  서버 데이터베이스 구조</vt:lpstr>
      <vt:lpstr>서버 데이터베이스 구조</vt:lpstr>
      <vt:lpstr>  서버 진척상황</vt:lpstr>
      <vt:lpstr>  진척 상황</vt:lpstr>
      <vt:lpstr>  추후 진행방향</vt:lpstr>
      <vt:lpstr>  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Andrew Park</cp:lastModifiedBy>
  <cp:revision>93</cp:revision>
  <dcterms:created xsi:type="dcterms:W3CDTF">2016-04-24T07:21:15Z</dcterms:created>
  <dcterms:modified xsi:type="dcterms:W3CDTF">2016-05-17T23:41:46Z</dcterms:modified>
</cp:coreProperties>
</file>