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9" r:id="rId9"/>
    <p:sldId id="265" r:id="rId10"/>
    <p:sldId id="267" r:id="rId11"/>
    <p:sldId id="268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7195" y="129551"/>
            <a:ext cx="1875789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154" y="1508785"/>
            <a:ext cx="8385691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kamala.20it@kongu.edu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29652" y="219548"/>
            <a:ext cx="502920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KONGU ENGINEERING</a:t>
            </a:r>
            <a:r>
              <a:rPr sz="2400" b="1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COLLEGE</a:t>
            </a:r>
            <a:endParaRPr sz="2400">
              <a:latin typeface="Times New Roman"/>
              <a:cs typeface="Times New Roman"/>
            </a:endParaRPr>
          </a:p>
          <a:p>
            <a:pPr marL="1195705">
              <a:lnSpc>
                <a:spcPct val="100000"/>
              </a:lnSpc>
              <a:spcBef>
                <a:spcPts val="45"/>
              </a:spcBef>
            </a:pPr>
            <a:r>
              <a:rPr sz="1200" b="1" spc="-5" dirty="0">
                <a:solidFill>
                  <a:srgbClr val="546221"/>
                </a:solidFill>
                <a:latin typeface="Times New Roman"/>
                <a:cs typeface="Times New Roman"/>
              </a:rPr>
              <a:t>PERUNDURAI</a:t>
            </a:r>
            <a:r>
              <a:rPr sz="1200" b="1" spc="-10" dirty="0">
                <a:solidFill>
                  <a:srgbClr val="546221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546221"/>
                </a:solidFill>
                <a:latin typeface="Times New Roman"/>
                <a:cs typeface="Times New Roman"/>
              </a:rPr>
              <a:t>ERODE-638060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8289" y="1572209"/>
            <a:ext cx="550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IOT </a:t>
            </a:r>
            <a:r>
              <a:rPr sz="3000" dirty="0"/>
              <a:t>&amp; </a:t>
            </a:r>
            <a:r>
              <a:rPr sz="3000" spc="-5" dirty="0"/>
              <a:t>CLOUD </a:t>
            </a:r>
            <a:r>
              <a:rPr sz="3000" spc="-10" dirty="0"/>
              <a:t>MINI</a:t>
            </a:r>
            <a:r>
              <a:rPr sz="3000" spc="-90" dirty="0"/>
              <a:t> </a:t>
            </a:r>
            <a:r>
              <a:rPr sz="3000" spc="-5" dirty="0"/>
              <a:t>PROJECT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069582" y="4494464"/>
            <a:ext cx="2178818" cy="662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b="1" spc="-5" dirty="0" smtClean="0">
                <a:solidFill>
                  <a:srgbClr val="0B0B0B"/>
                </a:solidFill>
                <a:latin typeface="Times New Roman"/>
                <a:cs typeface="Times New Roman"/>
              </a:rPr>
              <a:t>RIYA T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800" b="1" spc="-5" dirty="0" smtClean="0">
                <a:solidFill>
                  <a:srgbClr val="0B0B0B"/>
                </a:solidFill>
                <a:latin typeface="Times New Roman"/>
                <a:cs typeface="Times New Roman"/>
              </a:rPr>
              <a:t>SAMVARTHANA G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9878" y="4494464"/>
            <a:ext cx="1231265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-24765" algn="just">
              <a:lnSpc>
                <a:spcPct val="114999"/>
              </a:lnSpc>
              <a:spcBef>
                <a:spcPts val="100"/>
              </a:spcBef>
            </a:pPr>
            <a:r>
              <a:rPr sz="1800" b="1" dirty="0">
                <a:solidFill>
                  <a:srgbClr val="0B0B0B"/>
                </a:solidFill>
                <a:latin typeface="Times New Roman"/>
                <a:cs typeface="Times New Roman"/>
              </a:rPr>
              <a:t>(</a:t>
            </a:r>
            <a:r>
              <a:rPr sz="1800" b="1" dirty="0" smtClean="0">
                <a:solidFill>
                  <a:srgbClr val="0B0B0B"/>
                </a:solidFill>
                <a:latin typeface="Times New Roman"/>
                <a:cs typeface="Times New Roman"/>
              </a:rPr>
              <a:t>20CSR1</a:t>
            </a:r>
            <a:r>
              <a:rPr lang="en-US" sz="1800" b="1" dirty="0" smtClean="0">
                <a:solidFill>
                  <a:srgbClr val="0B0B0B"/>
                </a:solidFill>
                <a:latin typeface="Times New Roman"/>
                <a:cs typeface="Times New Roman"/>
              </a:rPr>
              <a:t>71</a:t>
            </a:r>
            <a:r>
              <a:rPr sz="1800" b="1" dirty="0" smtClean="0">
                <a:solidFill>
                  <a:srgbClr val="0B0B0B"/>
                </a:solidFill>
                <a:latin typeface="Times New Roman"/>
                <a:cs typeface="Times New Roman"/>
              </a:rPr>
              <a:t>)  </a:t>
            </a:r>
            <a:r>
              <a:rPr sz="1800" b="1" dirty="0">
                <a:solidFill>
                  <a:srgbClr val="0B0B0B"/>
                </a:solidFill>
                <a:latin typeface="Times New Roman"/>
                <a:cs typeface="Times New Roman"/>
              </a:rPr>
              <a:t>(</a:t>
            </a:r>
            <a:r>
              <a:rPr sz="1800" b="1" dirty="0" smtClean="0">
                <a:solidFill>
                  <a:srgbClr val="0B0B0B"/>
                </a:solidFill>
                <a:latin typeface="Times New Roman"/>
                <a:cs typeface="Times New Roman"/>
              </a:rPr>
              <a:t>20CSR1</a:t>
            </a:r>
            <a:r>
              <a:rPr lang="en-US" sz="1800" b="1" dirty="0" smtClean="0">
                <a:solidFill>
                  <a:srgbClr val="0B0B0B"/>
                </a:solidFill>
                <a:latin typeface="Times New Roman"/>
                <a:cs typeface="Times New Roman"/>
              </a:rPr>
              <a:t>81)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4649" y="1370689"/>
            <a:ext cx="2973705" cy="5075555"/>
            <a:chOff x="184649" y="1370689"/>
            <a:chExt cx="2973705" cy="5075555"/>
          </a:xfrm>
        </p:grpSpPr>
        <p:sp>
          <p:nvSpPr>
            <p:cNvPr id="8" name="object 8"/>
            <p:cNvSpPr/>
            <p:nvPr/>
          </p:nvSpPr>
          <p:spPr>
            <a:xfrm>
              <a:off x="184649" y="4928310"/>
              <a:ext cx="1259629" cy="15178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4282" y="1370689"/>
              <a:ext cx="1713886" cy="14904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21934" y="3934833"/>
            <a:ext cx="2022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TEAM</a:t>
            </a:r>
            <a:r>
              <a:rPr sz="18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MEMBERS: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6939" y="2305435"/>
            <a:ext cx="570357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2915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313DD6"/>
                </a:solidFill>
                <a:latin typeface="Times New Roman"/>
                <a:cs typeface="Times New Roman"/>
              </a:rPr>
              <a:t>SMART </a:t>
            </a:r>
            <a:r>
              <a:rPr lang="en-US" sz="2600" b="1" spc="-5" dirty="0" smtClean="0">
                <a:solidFill>
                  <a:srgbClr val="313DD6"/>
                </a:solidFill>
                <a:latin typeface="Times New Roman"/>
                <a:cs typeface="Times New Roman"/>
              </a:rPr>
              <a:t>GAS LEAKAGE 			DETECTION IN HOUSES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1011" y="6094520"/>
            <a:ext cx="1901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Date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0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15/05/2023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700" y="757714"/>
            <a:ext cx="15093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32004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08760"/>
            <a:ext cx="3352800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184" y="2700786"/>
            <a:ext cx="48609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/>
              <a:t>Thank </a:t>
            </a:r>
            <a:r>
              <a:rPr sz="6600" spc="-5" dirty="0"/>
              <a:t>You</a:t>
            </a:r>
            <a:r>
              <a:rPr sz="6600" spc="-85" dirty="0"/>
              <a:t> </a:t>
            </a:r>
            <a:r>
              <a:rPr sz="6600" spc="-5" dirty="0"/>
              <a:t>!!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793" y="914400"/>
            <a:ext cx="20415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7793" y="1600200"/>
            <a:ext cx="8078470" cy="4655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0740" algn="just">
              <a:lnSpc>
                <a:spcPct val="150000"/>
              </a:lnSpc>
              <a:spcBef>
                <a:spcPts val="10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Gas leakage detection systems are essential in ensuring safety in both residential and commercial properties. In this project, we will be using a Node MCU board to create a gas leakage system that detects the presence of gas in the environment and alerts the user.</a:t>
            </a:r>
          </a:p>
          <a:p>
            <a:pPr marL="12700" marR="5080" indent="840740" algn="just">
              <a:lnSpc>
                <a:spcPct val="150000"/>
              </a:lnSpc>
              <a:spcBef>
                <a:spcPts val="10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The system will consist of a gas sensor that detects the gas concentration in the air, and a Node MCU board that reads the data from the sensor. If the concentration of gas exceeds a certain threshold, the Node MCU will trigger an alarm to alert the user. Additionally, the system can be connected to the internet to enable remote monitoring of</a:t>
            </a:r>
          </a:p>
          <a:p>
            <a:pPr marL="12700" marR="5080" indent="840740" algn="just">
              <a:lnSpc>
                <a:spcPct val="150000"/>
              </a:lnSpc>
              <a:spcBef>
                <a:spcPts val="10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gas concentration levels.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290" y="1158281"/>
            <a:ext cx="28505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226" y="1763493"/>
            <a:ext cx="3893374" cy="278281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300"/>
              </a:spcBef>
              <a:buSzPct val="70000"/>
              <a:buFont typeface="Arial"/>
              <a:buChar char="●"/>
              <a:tabLst>
                <a:tab pos="351155" algn="l"/>
                <a:tab pos="35179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Breadboard</a:t>
            </a:r>
            <a:endParaRPr sz="2000" dirty="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1200"/>
              </a:spcBef>
              <a:buSzPct val="70000"/>
              <a:buFont typeface="Arial"/>
              <a:buChar char="●"/>
              <a:tabLst>
                <a:tab pos="351155" algn="l"/>
                <a:tab pos="35179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MQ-2 </a:t>
            </a:r>
            <a:r>
              <a:rPr sz="2000" spc="-5" dirty="0" smtClean="0">
                <a:latin typeface="Times New Roman"/>
                <a:cs typeface="Times New Roman"/>
              </a:rPr>
              <a:t>sensor</a:t>
            </a:r>
            <a:endParaRPr sz="2000" dirty="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1200"/>
              </a:spcBef>
              <a:buSzPct val="70000"/>
              <a:buFont typeface="Arial"/>
              <a:buChar char="●"/>
              <a:tabLst>
                <a:tab pos="351155" algn="l"/>
                <a:tab pos="35179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Node MCU</a:t>
            </a:r>
            <a:endParaRPr sz="2000" dirty="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1200"/>
              </a:spcBef>
              <a:buSzPct val="70000"/>
              <a:buFont typeface="Arial"/>
              <a:buChar char="●"/>
              <a:tabLst>
                <a:tab pos="351155" algn="l"/>
                <a:tab pos="35179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Lighter</a:t>
            </a:r>
            <a:endParaRPr sz="2000" dirty="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1200"/>
              </a:spcBef>
              <a:buSzPct val="70000"/>
              <a:buFont typeface="Arial"/>
              <a:buChar char="●"/>
              <a:tabLst>
                <a:tab pos="351155" algn="l"/>
                <a:tab pos="35179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USB To Type-B Cable</a:t>
            </a:r>
            <a:endParaRPr sz="2000" dirty="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1200"/>
              </a:spcBef>
              <a:buSzPct val="70000"/>
              <a:buFont typeface="Arial"/>
              <a:buChar char="●"/>
              <a:tabLst>
                <a:tab pos="351155" algn="l"/>
                <a:tab pos="35179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Jumper</a:t>
            </a:r>
            <a:r>
              <a:rPr sz="2000" spc="-80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Wires</a:t>
            </a:r>
            <a:r>
              <a:rPr lang="en-US" sz="2000" spc="-5" dirty="0" smtClean="0">
                <a:latin typeface="Times New Roman"/>
                <a:cs typeface="Times New Roman"/>
              </a:rPr>
              <a:t> (Male to Female)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933" y="521423"/>
            <a:ext cx="25647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NODE MCU</a:t>
            </a:r>
            <a:r>
              <a:rPr spc="-5" dirty="0" smtClean="0"/>
              <a:t>: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44941" y="1135958"/>
            <a:ext cx="6769734" cy="3436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000" dirty="0" err="1" smtClean="0">
                <a:latin typeface="Times New Roman"/>
                <a:cs typeface="Times New Roman"/>
              </a:rPr>
              <a:t>NodeMCU</a:t>
            </a:r>
            <a:r>
              <a:rPr lang="en-US" sz="2000" dirty="0" smtClean="0">
                <a:latin typeface="Times New Roman"/>
                <a:cs typeface="Times New Roman"/>
              </a:rPr>
              <a:t> is an open-source firmware and development kit that is based on the ESP8266 Wi-Fi </a:t>
            </a:r>
            <a:r>
              <a:rPr lang="en-US" sz="2000" dirty="0" err="1" smtClean="0">
                <a:latin typeface="Times New Roman"/>
                <a:cs typeface="Times New Roman"/>
              </a:rPr>
              <a:t>SoC</a:t>
            </a:r>
            <a:r>
              <a:rPr lang="en-US" sz="2000" dirty="0" smtClean="0">
                <a:latin typeface="Times New Roman"/>
                <a:cs typeface="Times New Roman"/>
              </a:rPr>
              <a:t> (System on a Chip). </a:t>
            </a:r>
          </a:p>
          <a:p>
            <a:pPr marL="394335" marR="5080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It is designed to provide an easy-to-use platform for building </a:t>
            </a:r>
            <a:r>
              <a:rPr lang="en-US" sz="2000" dirty="0" err="1" smtClean="0">
                <a:latin typeface="Times New Roman"/>
                <a:cs typeface="Times New Roman"/>
              </a:rPr>
              <a:t>IoT</a:t>
            </a:r>
            <a:r>
              <a:rPr lang="en-US" sz="2000" dirty="0" smtClean="0">
                <a:latin typeface="Times New Roman"/>
                <a:cs typeface="Times New Roman"/>
              </a:rPr>
              <a:t> applications, including smart home devices, wearables, and remote monitoring systems.</a:t>
            </a:r>
          </a:p>
          <a:p>
            <a:pPr marL="394335" marR="5080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 err="1" smtClean="0">
                <a:latin typeface="Times New Roman"/>
                <a:cs typeface="Times New Roman"/>
              </a:rPr>
              <a:t>NodeMCU</a:t>
            </a:r>
            <a:r>
              <a:rPr lang="en-US" sz="2000" dirty="0" smtClean="0">
                <a:latin typeface="Times New Roman"/>
                <a:cs typeface="Times New Roman"/>
              </a:rPr>
              <a:t> development kit includes a microcontroller unit (MCU) with integrated Wi-Fi, along with a range of GPIO (General Purpose Input/Output) pins for connecting external sensors and other components. </a:t>
            </a:r>
          </a:p>
          <a:p>
            <a:pPr marL="394335" marR="5080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It also includes a USB interface for programming and power supply.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56" y="4343400"/>
            <a:ext cx="38862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06" y="726961"/>
            <a:ext cx="37395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MQ-2</a:t>
            </a:r>
            <a:r>
              <a:rPr spc="-80" dirty="0" smtClean="0"/>
              <a:t> </a:t>
            </a:r>
            <a:r>
              <a:rPr spc="-5" dirty="0"/>
              <a:t>SENSOR: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080" y="1508785"/>
            <a:ext cx="7517765" cy="25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5080" indent="-339090" algn="just">
              <a:lnSpc>
                <a:spcPct val="100000"/>
              </a:lnSpc>
              <a:spcBef>
                <a:spcPts val="100"/>
              </a:spcBef>
              <a:buSzPct val="70000"/>
              <a:buFont typeface="Arial"/>
              <a:buChar char="●"/>
              <a:tabLst>
                <a:tab pos="35179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MQ-2 sensor is a gas sensor module that is designed to detect various types of flammable gases, smoke, and other pollutants in the air. </a:t>
            </a:r>
          </a:p>
          <a:p>
            <a:pPr marL="351155" marR="5080" indent="-339090" algn="just">
              <a:lnSpc>
                <a:spcPct val="100000"/>
              </a:lnSpc>
              <a:spcBef>
                <a:spcPts val="100"/>
              </a:spcBef>
              <a:buSzPct val="70000"/>
              <a:buFont typeface="Arial"/>
              <a:buChar char="●"/>
              <a:tabLst>
                <a:tab pos="35179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It is commonly used in gas leakage detection systems, smoke detectors, and air quality monitoring devices.</a:t>
            </a:r>
          </a:p>
          <a:p>
            <a:pPr marL="351155" marR="5080" indent="-339090" algn="just">
              <a:lnSpc>
                <a:spcPct val="100000"/>
              </a:lnSpc>
              <a:spcBef>
                <a:spcPts val="100"/>
              </a:spcBef>
              <a:buSzPct val="70000"/>
              <a:buFont typeface="Arial"/>
              <a:buChar char="●"/>
              <a:tabLst>
                <a:tab pos="35179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MQ-2 sensor works by heating a small sensing element and measuring the resistance changes when different gases come into contact with it.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114800"/>
            <a:ext cx="3505201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917" y="1295863"/>
            <a:ext cx="32988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CIRCUIT</a:t>
            </a:r>
            <a:r>
              <a:rPr spc="-85" dirty="0"/>
              <a:t> </a:t>
            </a:r>
            <a:r>
              <a:rPr spc="-5" dirty="0"/>
              <a:t>DIAGRAM:</a:t>
            </a:r>
          </a:p>
        </p:txBody>
      </p:sp>
      <p:pic>
        <p:nvPicPr>
          <p:cNvPr id="1026" name="Picture 2" descr="LPG Gas Leakage Detector Using Node MCU With Blynk Application : 5 Steps -  Instruc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42" y="2133600"/>
            <a:ext cx="435385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1371600" y="533400"/>
            <a:ext cx="3298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kern="0" spc="-5" dirty="0" smtClean="0">
                <a:solidFill>
                  <a:srgbClr val="FF0000"/>
                </a:solidFill>
              </a:rPr>
              <a:t>PROGRAM:</a:t>
            </a:r>
            <a:endParaRPr lang="en-US" b="1" kern="0" spc="-5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1003757"/>
            <a:ext cx="6307561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BLYNK_TEMPLATE_ID "TMPL2FWjDmBwv"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BLYNK_TEMPLATE_NAME "Gas Leakage Alert"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BLYNK_AUTH_TOKEN "6XK14D9MsUlxY_6Ogk0ggHB-J__CCVTN"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BLYNK_PRINT Serial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&lt;ESP8266WiFi.h&gt;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&lt;BlynkSimpleEsp8266.h&gt;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 = BLYNK_AUTH_TOKEN;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 = “realmeX2";  // Enter your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 pass[] = “1234";  // Enter your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password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smokeA0 =A0;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sensorThres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BlynkTimer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timer;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sendSensor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(smokeA0);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Blynk.virtualWrite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(V0, 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("Pin A0: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609600"/>
            <a:ext cx="5562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if(data &gt; 950)     // Change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Trashold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//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Blynk.email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“</a:t>
            </a:r>
            <a:r>
              <a:rPr lang="en-US" altLang="en-US" sz="1400" dirty="0" smtClean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riyat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.20cse@kongu.edu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"Alert", "Gas Leakage Detected!");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Blynk.logEvent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gas_alert","Gas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Leakage Detected");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setup(){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(smokeA0, INPUT);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(115200);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Blynk.begin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pass);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//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dht.begin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timer.setInterval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(2500L,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sendSensor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loop(){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Blynk.run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timer.run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4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018" y="615315"/>
            <a:ext cx="4004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CIRCUIT CONNECTION</a:t>
            </a:r>
            <a:r>
              <a:rPr spc="-85" dirty="0"/>
              <a:t> </a:t>
            </a:r>
            <a:r>
              <a:rPr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9" b="10000"/>
          <a:stretch/>
        </p:blipFill>
        <p:spPr>
          <a:xfrm rot="5400000">
            <a:off x="2971800" y="76200"/>
            <a:ext cx="41148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408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IOT &amp; CLOUD MINI PROJECT</vt:lpstr>
      <vt:lpstr>OBJECTIVE:</vt:lpstr>
      <vt:lpstr>REQUIREMENTS:</vt:lpstr>
      <vt:lpstr>NODE MCU:</vt:lpstr>
      <vt:lpstr>MQ-2 SENSOR:</vt:lpstr>
      <vt:lpstr>CIRCUIT DIAGRAM:</vt:lpstr>
      <vt:lpstr>PowerPoint Presentation</vt:lpstr>
      <vt:lpstr>PowerPoint Presentation</vt:lpstr>
      <vt:lpstr>CIRCUIT CONNECTION :</vt:lpstr>
      <vt:lpstr>OUTPUT:</vt:lpstr>
      <vt:lpstr>Thank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ALARM SYSTEM AND MONITORING USING THINGSPEAK</dc:title>
  <dc:creator>Pavadharini</dc:creator>
  <cp:lastModifiedBy>Microsoft account</cp:lastModifiedBy>
  <cp:revision>5</cp:revision>
  <dcterms:created xsi:type="dcterms:W3CDTF">2023-05-17T09:53:42Z</dcterms:created>
  <dcterms:modified xsi:type="dcterms:W3CDTF">2023-05-17T10:30:27Z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2023-05-17T00:00:00Z</vt:filetime>
  </property>
</Properties>
</file>