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9" r:id="rId5"/>
    <p:sldId id="261" r:id="rId6"/>
    <p:sldId id="260" r:id="rId7"/>
    <p:sldId id="267" r:id="rId8"/>
    <p:sldId id="269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EDCA-4771-4610-925E-8EEDA908E30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704-F765-46FF-84D0-EC39443676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0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スライド イメージ プレースホルダー 1">
            <a:extLst>
              <a:ext uri="{FF2B5EF4-FFF2-40B4-BE49-F238E27FC236}">
                <a16:creationId xmlns:a16="http://schemas.microsoft.com/office/drawing/2014/main" id="{99BE726E-92D3-4415-8EA5-9DF5F97F5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ノート プレースホルダー 2">
            <a:extLst>
              <a:ext uri="{FF2B5EF4-FFF2-40B4-BE49-F238E27FC236}">
                <a16:creationId xmlns:a16="http://schemas.microsoft.com/office/drawing/2014/main" id="{4E104C84-577D-47AF-89EE-F1562C2D2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8195" name="スライド番号プレースホルダー 3">
            <a:extLst>
              <a:ext uri="{FF2B5EF4-FFF2-40B4-BE49-F238E27FC236}">
                <a16:creationId xmlns:a16="http://schemas.microsoft.com/office/drawing/2014/main" id="{9BF150AB-ECCB-4787-A418-80D5D5CA3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9pPr>
          </a:lstStyle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7A145-6904-434D-A107-304BF5242671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8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6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1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6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8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0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5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8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42CB6-9201-4F6B-8428-43C314E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29F7F-C514-473D-B6D5-492D6A11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1F43D-1AD1-403A-8AA6-DEEC167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5D7D5-7D10-4DF8-8EE2-BEFA335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1D662-0865-449A-95A5-384410A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E0524-1368-4C1A-B9D4-15FC1F4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30E123-E2D7-4F40-9E26-359679AF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1C4B5-CB16-437F-A778-819191B7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E93B5-1FDF-4E3F-908E-D845F87E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0AF67-5657-48D2-A1BA-F8C23DE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B275FF-136A-4FF4-B571-7F8B4F83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53CBB-B979-47B1-B9F9-B25243B5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97AC3-3B17-4C51-8075-52DCB322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02E-C444-45D4-B1C3-C626872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CA9E3-9F02-426F-828D-5DF1EA1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7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898A-30C8-4378-8D85-7A7B976C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305995-289A-4123-A786-4F3F480937F9}" type="datetimeFigureOut">
              <a:rPr lang="ja-JP" altLang="en-US"/>
              <a:pPr>
                <a:defRPr/>
              </a:pPr>
              <a:t>2022/11/17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B2EA-3A98-486A-B16D-AC895EC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5FA79-67B3-4F32-8422-62E4A1D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3C81D2-85CA-48B1-B732-2D001FC87C0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68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98" y="415367"/>
            <a:ext cx="5129463" cy="64552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798" y="1375780"/>
            <a:ext cx="11108404" cy="480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5CE1-9FFF-46CC-8DAA-C8850D30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49D73D-0246-4A13-97FB-3122AB22C024}" type="datetimeFigureOut">
              <a:rPr lang="ja-JP" altLang="en-US"/>
              <a:pPr>
                <a:defRPr/>
              </a:pPr>
              <a:t>2022/11/17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35AA-126B-43DC-A921-590E300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128D3-C342-49B0-9266-478A47F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257600-8503-4F79-8B9F-4FBB0F8B95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77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BD99D-C67D-4DDA-B83E-BD7545AA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6241F-C93D-4A8E-83C0-E6A10CC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F486A-2F7D-4825-9EFE-75A81DB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5E526-5A28-4871-B71D-6104C77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C6078-7710-4EF9-8ABA-BD41F823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8EBD1-F4BF-4E5E-8A78-46C1D1B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6CB0C-A777-435F-8C90-CAFAA8E2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64A4-2150-4AA1-8ADF-BE02957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94EFA-8694-4695-BFD1-78B2EFE6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654E6-C64E-4413-9685-44EA69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5B794-4DC5-47EB-A091-9C6C3E8B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5FA4C-4161-453E-96E7-4F484889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E52D3-2FB3-454A-8E8E-2A6A4FC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58DB2F-2A9D-4EC5-AF01-4305FE2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3FE32-1EA6-453A-AD85-41E05140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B5513-D88E-4651-97B3-FCE3545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6F7C7-5D34-488C-B039-18610C3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E4204D-F354-49EC-86C9-BEB2EAA4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98805-6A77-465B-80CD-EEE0F759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F4C3A-F522-4984-82ED-4489C548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7B8854-D44C-4989-B4A6-1EEABA8E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76C733-6D7E-429A-A4EC-0B39106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F5247-BFF2-4848-9414-A33F9E24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5A78AA-037C-4FCA-A6F9-A40D4B8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EC49-90F0-459E-AD24-EB2D4A91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4EDAB-2A8E-4A29-9FAA-8666A932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E7C03-297C-4347-A436-5A531E5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8BAAB-1D93-48E9-999D-D160F3B8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585655-1F36-4BC1-8EBC-1924EE8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18617-6B3B-4EBF-B379-B5FA88D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2DF73-74D0-4848-B29C-A303C69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FAC77-656F-465C-A0AE-6D3177F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180FC-337B-44FF-BE63-0B4C276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08E52-23E3-422D-B30C-BFB8B196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788C95-921A-4AB5-B7B4-DE59F7C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50E8E-0D56-4577-82F7-789FD03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B40E4-73AF-4BDE-A1FF-B3A926D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14650-7F46-4FE4-A18B-959FECA1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07520-C53C-4984-95FE-74C34B08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D2EAB-73A6-4D8F-8B54-36BB7666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510F9-BBBF-40AF-834A-BFCB5BD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8AFC6A-8C43-47C8-81A4-889B323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69FC4-0115-4432-B88E-868766E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BBE553-F206-4809-A65B-464A9A8C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86759-E568-4F0C-8B7D-2DFF100B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8CEAE-F320-4DED-B9DB-B9ED26C0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D7E1-3519-40E1-A263-6500AF722914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1A297-7496-4AA8-930B-A3B5EE5E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BE28E-7335-4366-AE62-F7D46C4C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1">
            <a:extLst>
              <a:ext uri="{FF2B5EF4-FFF2-40B4-BE49-F238E27FC236}">
                <a16:creationId xmlns:a16="http://schemas.microsoft.com/office/drawing/2014/main" id="{B621D5B3-35DE-4080-9062-B1F16311C2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テキスト プレースホルダー 9">
            <a:extLst>
              <a:ext uri="{FF2B5EF4-FFF2-40B4-BE49-F238E27FC236}">
                <a16:creationId xmlns:a16="http://schemas.microsoft.com/office/drawing/2014/main" id="{FA4001AE-E85C-42F6-8671-ED5748D109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6100" y="1100138"/>
            <a:ext cx="1095533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編集エリア</a:t>
            </a:r>
            <a:endParaRPr lang="en-US" altLang="ja-JP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6A7FA-38A9-4D93-AB0D-E27A205890F7}"/>
              </a:ext>
            </a:extLst>
          </p:cNvPr>
          <p:cNvSpPr txBox="1"/>
          <p:nvPr userDrawn="1"/>
        </p:nvSpPr>
        <p:spPr>
          <a:xfrm>
            <a:off x="4684713" y="-174783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4" dirty="0">
              <a:latin typeface="+mn-lt"/>
              <a:ea typeface="+mn-ea"/>
            </a:endParaRPr>
          </a:p>
        </p:txBody>
      </p:sp>
      <p:sp>
        <p:nvSpPr>
          <p:cNvPr id="2053" name="タイトル プレースホルダー 3">
            <a:extLst>
              <a:ext uri="{FF2B5EF4-FFF2-40B4-BE49-F238E27FC236}">
                <a16:creationId xmlns:a16="http://schemas.microsoft.com/office/drawing/2014/main" id="{F7CE2F9B-A8F4-4667-A732-BD22914EA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9913" y="365125"/>
            <a:ext cx="939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7412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24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Source Han Sans JP Norma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Source Han Sans JP Norma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タイトル 1">
            <a:extLst>
              <a:ext uri="{FF2B5EF4-FFF2-40B4-BE49-F238E27FC236}">
                <a16:creationId xmlns:a16="http://schemas.microsoft.com/office/drawing/2014/main" id="{A5B017EC-479F-4F4B-B0B4-F05AECDD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92" y="1663700"/>
            <a:ext cx="9264015" cy="1765300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ピッチコールの公平性と観客の存在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/>
            </a:r>
            <a:b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：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</a:t>
            </a: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の投球データ分析</a:t>
            </a:r>
          </a:p>
        </p:txBody>
      </p:sp>
      <p:sp>
        <p:nvSpPr>
          <p:cNvPr id="7170" name="サブタイトル 2">
            <a:extLst>
              <a:ext uri="{FF2B5EF4-FFF2-40B4-BE49-F238E27FC236}">
                <a16:creationId xmlns:a16="http://schemas.microsoft.com/office/drawing/2014/main" id="{3AA2A249-BDD0-4300-A4A9-64D03CEC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733800"/>
            <a:ext cx="6858000" cy="15240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大阪大学大学院 経済学研究科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博士後期課程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</a:t>
            </a:r>
          </a:p>
        </p:txBody>
      </p:sp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15EC32FD-F98A-437D-86E9-204FED7D4F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E2793E-17A0-43F2-A5CF-778A0542B345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B13515EF-493A-4AE8-B0DB-B885577A1D0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7" y="2845526"/>
            <a:ext cx="3571222" cy="319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Effects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Spectators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0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Implication: What Comes Next?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58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Concluding Remarks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20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Reference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自己紹介</a:t>
            </a: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 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たんじ れいお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大阪大学で経済学の研究をしています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、たまに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NPB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のデータを用いて、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好きなスポーツ：野球など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右投左打、大学時代はキャッチャーでした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T-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岡田選手のファン、試合はセリーグから女子硬式まで何でも観ます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Twitter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やら何やらでデータ分析など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公開してます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今日の報告が面白かったらフォローしてね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スポーツ業界への就職も視野に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宣言中です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algn="ctr" eaLnBrk="1" hangingPunct="1"/>
            <a:r>
              <a:rPr lang="ja-JP" altLang="en-US" b="1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よろしくお願いします！</a:t>
            </a:r>
            <a:endParaRPr lang="en-US" altLang="ja-JP" b="1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ポーズをとる男性グループ&#10;&#10;中程度の精度で自動的に生成された説明">
            <a:extLst>
              <a:ext uri="{FF2B5EF4-FFF2-40B4-BE49-F238E27FC236}">
                <a16:creationId xmlns:a16="http://schemas.microsoft.com/office/drawing/2014/main" id="{F5109326-57AB-4AA3-BF64-581D869450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4120516"/>
            <a:ext cx="3558540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Abstract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Research Question</a:t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Major League Baseball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の投球データを用いて、球審の判定に影響を及ぼすバイアスの仕組みを明らかにしよう」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Home Advantage 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ホームアドバンテージ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7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Literature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スポーツのデータを用いた意思決定バイアスの研究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書籍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70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観客の存在がもたらす影響はホームアドバンテージに止まらない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差別：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Background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657356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ピッチコール：ストライク・ボールの判定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球審が目視で投球の通過位置を確認し、判定を行う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一度下した判定は覆らないため、ゲームに系統的なバイアスの入り込む余地がある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全投球のおよそ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%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が見送り投球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/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：バイアスの影響は小さくない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審判員は原則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4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人一組のクルーで各ポジション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(PL, 1B, 2B, 3B)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をローテーション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判定精度はトラッキングシステムを用いてフィードバックされる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endParaRPr lang="ja-JP" altLang="en-US" sz="2800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8D05C718-2F27-4165-A3A7-3E302B4B678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1772814"/>
            <a:ext cx="4637320" cy="331237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D5D1AC-306E-4B0A-AB81-4B746E2ABA18}"/>
              </a:ext>
            </a:extLst>
          </p:cNvPr>
          <p:cNvSpPr txBox="1"/>
          <p:nvPr/>
        </p:nvSpPr>
        <p:spPr>
          <a:xfrm>
            <a:off x="7262949" y="5085806"/>
            <a:ext cx="46373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打者：大谷翔平選手のピッチコール</a:t>
            </a:r>
          </a:p>
        </p:txBody>
      </p:sp>
    </p:spTree>
    <p:extLst>
      <p:ext uri="{BB962C8B-B14F-4D97-AF65-F5344CB8AC3E}">
        <p14:creationId xmlns:p14="http://schemas.microsoft.com/office/powerpoint/2010/main" val="209153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9" y="1376363"/>
            <a:ext cx="5554662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の感染拡大により、観客動員数が厳しく制限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2020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年のレギュラーシーズンは無観客、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2021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年も一部制限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それ以前のシーズンから予期することが難しい「外生的な」動員数の変動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観客動員がバイアスの程度に及ぼす因果関係を識別できそう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また、国境を跨ぐ移動・大規模な移動を減らすため、フランチャイズ球場で試合を行えないチームも存在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FC4DE213-6967-4DFC-87AC-A0D0FEA85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33" y="1921763"/>
            <a:ext cx="4965429" cy="327573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C68642-27A7-4517-B223-153DE9451E55}"/>
              </a:ext>
            </a:extLst>
          </p:cNvPr>
          <p:cNvSpPr txBox="1"/>
          <p:nvPr/>
        </p:nvSpPr>
        <p:spPr>
          <a:xfrm>
            <a:off x="6685232" y="5197495"/>
            <a:ext cx="49654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MLB: </a:t>
            </a:r>
            <a:r>
              <a:rPr lang="ja-JP" altLang="en-US" b="1" dirty="0">
                <a:solidFill>
                  <a:schemeClr val="bg1"/>
                </a:solidFill>
              </a:rPr>
              <a:t>シーズンごとの観客動員数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Data &amp; Identification Strategy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使用データ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一球データ：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MLBAM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Baseball Savant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で公開している投球のトラッキングデータ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試合データ：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MLBAM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が公開する試合球場、審判などのデータ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選手データ：</a:t>
            </a:r>
            <a:r>
              <a:rPr lang="en-US" altLang="ja-JP" dirty="0" err="1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Lahman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データセット、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Chadwick Baseball Bureau, </a:t>
            </a:r>
            <a:r>
              <a:rPr lang="en-US" altLang="ja-JP" dirty="0" err="1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Fangprahs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, Baseball Reference, etc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.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lvl="1" indent="0" eaLnBrk="1" hangingPunct="1">
              <a:buNone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データの取得・成型には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を利用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en-US" altLang="ja-JP" dirty="0" err="1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baseballr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パッケージがとても便利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分析方法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打者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がスイングしなかった投球について、ストライクを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1,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ボールを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0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とするダミー変数を作成、線形確率モデルでホーム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/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ビジターチームが攻撃時のストライク確率の変動を推定する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同じ位置を通過した投球に対する平均的なストライク確率、打者の体格、投球カウント、投手、打者、捕手、審判の特性などをコントロール変数として制御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9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Summary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Results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9" y="1376363"/>
            <a:ext cx="5530278" cy="4800600"/>
          </a:xfrm>
        </p:spPr>
        <p:txBody>
          <a:bodyPr/>
          <a:lstStyle/>
          <a:p>
            <a:pPr eaLnBrk="1" hangingPunct="1"/>
            <a:r>
              <a:rPr lang="en-US" altLang="ja-JP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</a:t>
            </a:r>
            <a:r>
              <a:rPr lang="ja-JP" altLang="en-US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の感染防止対策以前</a:t>
            </a:r>
            <a:endParaRPr lang="en-US" altLang="ja-JP" sz="2800" b="1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sz="2800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 txBox="1">
            <a:spLocks/>
          </p:cNvSpPr>
          <p:nvPr/>
        </p:nvSpPr>
        <p:spPr bwMode="auto">
          <a:xfrm>
            <a:off x="6071617" y="1376363"/>
            <a:ext cx="553027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kumimoji="1" sz="2400" kern="1200">
                <a:solidFill>
                  <a:schemeClr val="tx1"/>
                </a:solidFill>
                <a:latin typeface="Source Han Sans JP Normal" charset="-128"/>
                <a:ea typeface="Source Han Sans JP Normal" charset="-128"/>
                <a:cs typeface="Source Han Sans JP Normal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 Era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ja-JP" altLang="en-US" sz="2800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</p:spTree>
    <p:extLst>
      <p:ext uri="{BB962C8B-B14F-4D97-AF65-F5344CB8AC3E}">
        <p14:creationId xmlns:p14="http://schemas.microsoft.com/office/powerpoint/2010/main" val="18081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490</Words>
  <Application>Microsoft Office PowerPoint</Application>
  <PresentationFormat>ワイド画面</PresentationFormat>
  <Paragraphs>84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MS UI Gothic</vt:lpstr>
      <vt:lpstr>Source Han Sans JP Normal</vt:lpstr>
      <vt:lpstr>Yu Gothic</vt:lpstr>
      <vt:lpstr>Yu Gothic</vt:lpstr>
      <vt:lpstr>Yu Gothic Light</vt:lpstr>
      <vt:lpstr>Yu Gothic Light</vt:lpstr>
      <vt:lpstr>Arial</vt:lpstr>
      <vt:lpstr>Cambria</vt:lpstr>
      <vt:lpstr>Office テーマ</vt:lpstr>
      <vt:lpstr>OUMP</vt:lpstr>
      <vt:lpstr>ピッチコールの公平性と観客の存在 ：MLBの投球データ分析</vt:lpstr>
      <vt:lpstr>自己紹介</vt:lpstr>
      <vt:lpstr>Abstract</vt:lpstr>
      <vt:lpstr>Literature</vt:lpstr>
      <vt:lpstr>Behavioral Biases</vt:lpstr>
      <vt:lpstr>Background</vt:lpstr>
      <vt:lpstr>Behavioral Biases</vt:lpstr>
      <vt:lpstr>Data &amp; Identification Strategy</vt:lpstr>
      <vt:lpstr>Summary of Results</vt:lpstr>
      <vt:lpstr>Effects of Spectators</vt:lpstr>
      <vt:lpstr>Implication: What Comes Next?</vt:lpstr>
      <vt:lpstr>Concluding Remarks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丹治 伶峰</dc:creator>
  <cp:lastModifiedBy>丹治 伶峰</cp:lastModifiedBy>
  <cp:revision>26</cp:revision>
  <dcterms:created xsi:type="dcterms:W3CDTF">2022-11-15T10:27:55Z</dcterms:created>
  <dcterms:modified xsi:type="dcterms:W3CDTF">2022-11-17T11:20:11Z</dcterms:modified>
</cp:coreProperties>
</file>