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331" r:id="rId4"/>
    <p:sldId id="332" r:id="rId5"/>
    <p:sldId id="349" r:id="rId6"/>
    <p:sldId id="283" r:id="rId7"/>
    <p:sldId id="284" r:id="rId8"/>
    <p:sldId id="264" r:id="rId9"/>
    <p:sldId id="311" r:id="rId10"/>
    <p:sldId id="263" r:id="rId11"/>
    <p:sldId id="314" r:id="rId12"/>
    <p:sldId id="312" r:id="rId13"/>
    <p:sldId id="291" r:id="rId14"/>
    <p:sldId id="315" r:id="rId15"/>
    <p:sldId id="285" r:id="rId16"/>
    <p:sldId id="266" r:id="rId17"/>
    <p:sldId id="313" r:id="rId18"/>
    <p:sldId id="305" r:id="rId19"/>
    <p:sldId id="316" r:id="rId20"/>
    <p:sldId id="293" r:id="rId21"/>
    <p:sldId id="317" r:id="rId22"/>
    <p:sldId id="318" r:id="rId23"/>
    <p:sldId id="339" r:id="rId24"/>
    <p:sldId id="351" r:id="rId25"/>
    <p:sldId id="259" r:id="rId26"/>
    <p:sldId id="258" r:id="rId27"/>
    <p:sldId id="323" r:id="rId28"/>
    <p:sldId id="322" r:id="rId29"/>
    <p:sldId id="278" r:id="rId30"/>
    <p:sldId id="324" r:id="rId31"/>
    <p:sldId id="303" r:id="rId32"/>
    <p:sldId id="326" r:id="rId33"/>
    <p:sldId id="268" r:id="rId34"/>
    <p:sldId id="275" r:id="rId35"/>
    <p:sldId id="328" r:id="rId36"/>
    <p:sldId id="319" r:id="rId37"/>
    <p:sldId id="320" r:id="rId38"/>
    <p:sldId id="321" r:id="rId39"/>
    <p:sldId id="327" r:id="rId40"/>
    <p:sldId id="307" r:id="rId41"/>
    <p:sldId id="302" r:id="rId42"/>
    <p:sldId id="300" r:id="rId43"/>
    <p:sldId id="330" r:id="rId44"/>
    <p:sldId id="308" r:id="rId45"/>
    <p:sldId id="329" r:id="rId46"/>
    <p:sldId id="338" r:id="rId47"/>
    <p:sldId id="333" r:id="rId48"/>
    <p:sldId id="334" r:id="rId49"/>
    <p:sldId id="294" r:id="rId50"/>
    <p:sldId id="296" r:id="rId51"/>
    <p:sldId id="286" r:id="rId52"/>
    <p:sldId id="297" r:id="rId53"/>
    <p:sldId id="298" r:id="rId54"/>
    <p:sldId id="299" r:id="rId55"/>
    <p:sldId id="335" r:id="rId56"/>
    <p:sldId id="344" r:id="rId57"/>
    <p:sldId id="345" r:id="rId58"/>
    <p:sldId id="346" r:id="rId59"/>
    <p:sldId id="348" r:id="rId60"/>
    <p:sldId id="336" r:id="rId61"/>
    <p:sldId id="337" r:id="rId62"/>
    <p:sldId id="281" r:id="rId63"/>
    <p:sldId id="350" r:id="rId64"/>
    <p:sldId id="341" r:id="rId65"/>
    <p:sldId id="342" r:id="rId66"/>
    <p:sldId id="343" r:id="rId67"/>
    <p:sldId id="295" r:id="rId6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五十里　翔吾" initials="五十里　翔吾" lastIdx="1" clrIdx="0">
    <p:extLst>
      <p:ext uri="{19B8F6BF-5375-455C-9EA6-DF929625EA0E}">
        <p15:presenceInfo xmlns:p15="http://schemas.microsoft.com/office/powerpoint/2012/main" userId="S::u765277j@ecs.osaka-u.ac.jp::0d8f8784-6dd6-49ba-8cab-cec3e6287b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696B"/>
    <a:srgbClr val="FDD27F"/>
    <a:srgbClr val="8BCA7E"/>
    <a:srgbClr val="FCBE7B"/>
    <a:srgbClr val="FEDD81"/>
    <a:srgbClr val="FAEA84"/>
    <a:srgbClr val="FDCC7E"/>
    <a:srgbClr val="B89F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98" autoAdjust="0"/>
    <p:restoredTop sz="94683"/>
  </p:normalViewPr>
  <p:slideViewPr>
    <p:cSldViewPr snapToGrid="0">
      <p:cViewPr varScale="1">
        <p:scale>
          <a:sx n="68" d="100"/>
          <a:sy n="68" d="100"/>
        </p:scale>
        <p:origin x="102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2022/3/18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93141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2022/3/18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45719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2022/3/18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205102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4" name="Picture 2" descr="D:\nakajima\jobs\wdupt\OWL_contentsDIR\PWPテンプレート\Icho\jpg_temp_files\cover_temp.jpg"/>
          <p:cNvPicPr>
            <a:picLocks noChangeAspect="1" noChangeArrowheads="1"/>
          </p:cNvPicPr>
          <p:nvPr userDrawn="1"/>
        </p:nvPicPr>
        <p:blipFill>
          <a:blip r:embed="rId2">
            <a:extLst>
              <a:ext uri="{28A0092B-C50C-407E-A947-70E740481C1C}">
                <a14:useLocalDpi xmlns:a14="http://schemas.microsoft.com/office/drawing/2010/main" val="0"/>
              </a:ext>
            </a:extLst>
          </a:blip>
          <a:srcRect t="4124" b="4041"/>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2303579" y="2296525"/>
            <a:ext cx="7584843" cy="2258681"/>
          </a:xfrm>
        </p:spPr>
        <p:txBody>
          <a:bodyPr>
            <a:noAutofit/>
          </a:bodyPr>
          <a:lstStyle>
            <a:lvl1pPr>
              <a:defRPr sz="6400"/>
            </a:lvl1pPr>
          </a:lstStyle>
          <a:p>
            <a:r>
              <a:rPr lang="ja-JP" altLang="en-US" dirty="0"/>
              <a:t>マスター タイトルの書式設定</a:t>
            </a:r>
          </a:p>
        </p:txBody>
      </p:sp>
      <p:sp>
        <p:nvSpPr>
          <p:cNvPr id="3" name="サブタイトル 2"/>
          <p:cNvSpPr>
            <a:spLocks noGrp="1"/>
          </p:cNvSpPr>
          <p:nvPr>
            <p:ph type="subTitle" idx="1"/>
          </p:nvPr>
        </p:nvSpPr>
        <p:spPr>
          <a:xfrm>
            <a:off x="1828800" y="5061181"/>
            <a:ext cx="8534400" cy="1248139"/>
          </a:xfrm>
        </p:spPr>
        <p:txBody>
          <a:bodyPr/>
          <a:lstStyle>
            <a:lvl1pPr marL="0" indent="0" algn="ctr">
              <a:buNone/>
              <a:defRPr>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dirty="0"/>
              <a:t>マスター サブタイトルの書式設定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DF778D08-16FD-4B35-8394-83A922588A15}" type="datetimeFigureOut">
              <a:rPr lang="ja-JP" altLang="en-US" smtClean="0">
                <a:solidFill>
                  <a:prstClr val="black">
                    <a:tint val="75000"/>
                  </a:prstClr>
                </a:solidFill>
              </a:rPr>
              <a:pPr defTabSz="1219170">
                <a:defRPr/>
              </a:pPr>
              <a:t>2022/3/18</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F217832C-E930-4416-90FE-A12C645A88E7}"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413017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defTabSz="1219170">
              <a:defRPr/>
            </a:pPr>
            <a:fld id="{EB9C8394-60FC-4BC4-9367-CEFA56D1CF9B}" type="datetimeFigureOut">
              <a:rPr lang="ja-JP" altLang="en-US" smtClean="0">
                <a:solidFill>
                  <a:prstClr val="black">
                    <a:tint val="75000"/>
                  </a:prstClr>
                </a:solidFill>
              </a:rPr>
              <a:pPr defTabSz="1219170">
                <a:defRPr/>
              </a:pPr>
              <a:t>2022/3/18</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DF2B7B9A-7CD0-4263-BFCA-5E341B30CACE}"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02134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rgbClr val="2C287F"/>
        </a:solidFill>
        <a:effectLst/>
      </p:bgPr>
    </p:bg>
    <p:spTree>
      <p:nvGrpSpPr>
        <p:cNvPr id="1" name=""/>
        <p:cNvGrpSpPr/>
        <p:nvPr/>
      </p:nvGrpSpPr>
      <p:grpSpPr>
        <a:xfrm>
          <a:off x="0" y="0"/>
          <a:ext cx="0" cy="0"/>
          <a:chOff x="0" y="0"/>
          <a:chExt cx="0" cy="0"/>
        </a:xfrm>
      </p:grpSpPr>
      <p:pic>
        <p:nvPicPr>
          <p:cNvPr id="4" name="Picture 3" descr="D:\nakajima\jobs\wdupt\OWL_contentsDIR\PWPテンプレート\Icho\jpg_temp_files\cover_temp.jpg"/>
          <p:cNvPicPr>
            <a:picLocks noChangeAspect="1" noChangeArrowheads="1"/>
          </p:cNvPicPr>
          <p:nvPr userDrawn="1"/>
        </p:nvPicPr>
        <p:blipFill>
          <a:blip r:embed="rId2">
            <a:extLst>
              <a:ext uri="{28A0092B-C50C-407E-A947-70E740481C1C}">
                <a14:useLocalDpi xmlns:a14="http://schemas.microsoft.com/office/drawing/2010/main" val="0"/>
              </a:ext>
            </a:extLst>
          </a:blip>
          <a:srcRect t="4123" r="50000" b="4042"/>
          <a:stretch>
            <a:fillRect/>
          </a:stretch>
        </p:blipFill>
        <p:spPr bwMode="auto">
          <a:xfrm>
            <a:off x="0" y="0"/>
            <a:ext cx="609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963084" y="4406901"/>
            <a:ext cx="10363200" cy="1362075"/>
          </a:xfrm>
        </p:spPr>
        <p:txBody>
          <a:bodyPr anchor="t"/>
          <a:lstStyle>
            <a:lvl1pPr algn="l">
              <a:defRPr sz="5333"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667">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dirty="0"/>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8434F1F5-3EA0-4DBF-90A5-2016FB59E9D0}" type="datetimeFigureOut">
              <a:rPr lang="ja-JP" altLang="en-US" smtClean="0">
                <a:solidFill>
                  <a:prstClr val="black">
                    <a:tint val="75000"/>
                  </a:prstClr>
                </a:solidFill>
              </a:rPr>
              <a:pPr defTabSz="1219170">
                <a:defRPr/>
              </a:pPr>
              <a:t>2022/3/18</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53EDFB9E-2819-4F77-8D05-815CFBF636FE}"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001524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3"/>
          <p:cNvSpPr>
            <a:spLocks noGrp="1"/>
          </p:cNvSpPr>
          <p:nvPr>
            <p:ph type="dt" sz="half" idx="10"/>
          </p:nvPr>
        </p:nvSpPr>
        <p:spPr/>
        <p:txBody>
          <a:bodyPr/>
          <a:lstStyle>
            <a:lvl1pPr>
              <a:defRPr/>
            </a:lvl1pPr>
          </a:lstStyle>
          <a:p>
            <a:pPr defTabSz="1219170">
              <a:defRPr/>
            </a:pPr>
            <a:fld id="{DD2EDCAB-967F-4810-B1A4-D99CAEBD7374}" type="datetimeFigureOut">
              <a:rPr lang="ja-JP" altLang="en-US" smtClean="0">
                <a:solidFill>
                  <a:prstClr val="black">
                    <a:tint val="75000"/>
                  </a:prstClr>
                </a:solidFill>
              </a:rPr>
              <a:pPr defTabSz="1219170">
                <a:defRPr/>
              </a:pPr>
              <a:t>2022/3/18</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9DCFDD6A-F99C-4F70-86E6-3DC2BF7A1DD8}"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313236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3"/>
          <p:cNvSpPr>
            <a:spLocks noGrp="1"/>
          </p:cNvSpPr>
          <p:nvPr>
            <p:ph type="dt" sz="half" idx="10"/>
          </p:nvPr>
        </p:nvSpPr>
        <p:spPr/>
        <p:txBody>
          <a:bodyPr/>
          <a:lstStyle>
            <a:lvl1pPr>
              <a:defRPr/>
            </a:lvl1pPr>
          </a:lstStyle>
          <a:p>
            <a:pPr defTabSz="1219170">
              <a:defRPr/>
            </a:pPr>
            <a:fld id="{CB0DC473-B8FE-4814-9882-9B3DB6A71A26}" type="datetimeFigureOut">
              <a:rPr lang="ja-JP" altLang="en-US" smtClean="0">
                <a:solidFill>
                  <a:prstClr val="black">
                    <a:tint val="75000"/>
                  </a:prstClr>
                </a:solidFill>
              </a:rPr>
              <a:pPr defTabSz="1219170">
                <a:defRPr/>
              </a:pPr>
              <a:t>2022/3/18</a:t>
            </a:fld>
            <a:endParaRPr lang="ja-JP" altLang="en-US">
              <a:solidFill>
                <a:prstClr val="black">
                  <a:tint val="75000"/>
                </a:prstClr>
              </a:solidFill>
            </a:endParaRPr>
          </a:p>
        </p:txBody>
      </p:sp>
      <p:sp>
        <p:nvSpPr>
          <p:cNvPr id="8"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9"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523AAEC9-0309-4735-84FE-B6A90DFF7EDB}"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177035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3"/>
          <p:cNvSpPr>
            <a:spLocks noGrp="1"/>
          </p:cNvSpPr>
          <p:nvPr>
            <p:ph type="dt" sz="half" idx="10"/>
          </p:nvPr>
        </p:nvSpPr>
        <p:spPr/>
        <p:txBody>
          <a:bodyPr/>
          <a:lstStyle>
            <a:lvl1pPr>
              <a:defRPr/>
            </a:lvl1pPr>
          </a:lstStyle>
          <a:p>
            <a:pPr defTabSz="1219170">
              <a:defRPr/>
            </a:pPr>
            <a:fld id="{B3307569-A49D-4EBC-8263-675FF3048A89}" type="datetimeFigureOut">
              <a:rPr lang="ja-JP" altLang="en-US" smtClean="0">
                <a:solidFill>
                  <a:prstClr val="black">
                    <a:tint val="75000"/>
                  </a:prstClr>
                </a:solidFill>
              </a:rPr>
              <a:pPr defTabSz="1219170">
                <a:defRPr/>
              </a:pPr>
              <a:t>2022/3/18</a:t>
            </a:fld>
            <a:endParaRPr lang="ja-JP" altLang="en-US">
              <a:solidFill>
                <a:prstClr val="black">
                  <a:tint val="75000"/>
                </a:prstClr>
              </a:solidFill>
            </a:endParaRPr>
          </a:p>
        </p:txBody>
      </p:sp>
      <p:sp>
        <p:nvSpPr>
          <p:cNvPr id="4"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5"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90139EAF-F370-4E08-945B-4E28DCF87EF5}"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259682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defTabSz="1219170">
              <a:defRPr/>
            </a:pPr>
            <a:fld id="{4F9F3470-0E8D-4C6F-8FF2-46F589B754EC}" type="datetimeFigureOut">
              <a:rPr lang="ja-JP" altLang="en-US" smtClean="0">
                <a:solidFill>
                  <a:prstClr val="black">
                    <a:tint val="75000"/>
                  </a:prstClr>
                </a:solidFill>
              </a:rPr>
              <a:pPr defTabSz="1219170">
                <a:defRPr/>
              </a:pPr>
              <a:t>2022/3/18</a:t>
            </a:fld>
            <a:endParaRPr lang="ja-JP" altLang="en-US">
              <a:solidFill>
                <a:prstClr val="black">
                  <a:tint val="75000"/>
                </a:prstClr>
              </a:solidFill>
            </a:endParaRPr>
          </a:p>
        </p:txBody>
      </p:sp>
      <p:sp>
        <p:nvSpPr>
          <p:cNvPr id="3"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4"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09FEF585-D215-489A-8856-B3B5D7F6838D}"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021683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2" y="273049"/>
            <a:ext cx="4011084" cy="1162051"/>
          </a:xfrm>
        </p:spPr>
        <p:txBody>
          <a:bodyPr anchor="b"/>
          <a:lstStyle>
            <a:lvl1pPr algn="l">
              <a:defRPr sz="2667"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79D7C917-988B-4555-881B-98D967FCD079}" type="datetimeFigureOut">
              <a:rPr lang="ja-JP" altLang="en-US" smtClean="0">
                <a:solidFill>
                  <a:prstClr val="black">
                    <a:tint val="75000"/>
                  </a:prstClr>
                </a:solidFill>
              </a:rPr>
              <a:pPr defTabSz="1219170">
                <a:defRPr/>
              </a:pPr>
              <a:t>2022/3/18</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389CF5F4-71B4-45C2-8E22-532D574362B5}"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09434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2022/3/18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4542505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9"/>
          </a:xfrm>
        </p:spPr>
        <p:txBody>
          <a:bodyPr anchor="b"/>
          <a:lstStyle>
            <a:lvl1pPr algn="l">
              <a:defRPr sz="2667"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ja-JP" altLang="en-US" noProof="0"/>
          </a:p>
        </p:txBody>
      </p:sp>
      <p:sp>
        <p:nvSpPr>
          <p:cNvPr id="4" name="テキスト プレースホルダー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978070B0-3D84-4469-9015-846B12585014}" type="datetimeFigureOut">
              <a:rPr lang="ja-JP" altLang="en-US" smtClean="0">
                <a:solidFill>
                  <a:prstClr val="black">
                    <a:tint val="75000"/>
                  </a:prstClr>
                </a:solidFill>
              </a:rPr>
              <a:pPr defTabSz="1219170">
                <a:defRPr/>
              </a:pPr>
              <a:t>2022/3/18</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E5DB7049-1BBB-4A2B-81CF-8B66D0560AAD}"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720362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defTabSz="1219170">
              <a:defRPr/>
            </a:pPr>
            <a:fld id="{6AE3ECB2-DB15-440B-BB84-B44D901D7F43}" type="datetimeFigureOut">
              <a:rPr lang="ja-JP" altLang="en-US" smtClean="0">
                <a:solidFill>
                  <a:prstClr val="black">
                    <a:tint val="75000"/>
                  </a:prstClr>
                </a:solidFill>
              </a:rPr>
              <a:pPr defTabSz="1219170">
                <a:defRPr/>
              </a:pPr>
              <a:t>2022/3/18</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059BCAF2-EE88-4BAA-BFA8-5B94D562A1B1}"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39930551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defTabSz="1219170">
              <a:defRPr/>
            </a:pPr>
            <a:fld id="{C059DB83-8798-4F1B-AEC9-128F399D36E8}" type="datetimeFigureOut">
              <a:rPr lang="ja-JP" altLang="en-US" smtClean="0">
                <a:solidFill>
                  <a:prstClr val="black">
                    <a:tint val="75000"/>
                  </a:prstClr>
                </a:solidFill>
              </a:rPr>
              <a:pPr defTabSz="1219170">
                <a:defRPr/>
              </a:pPr>
              <a:t>2022/3/18</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2DA74DA3-3500-440A-A5E5-DC7AF831254C}"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63701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2022/3/18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4240730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2022/3/18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60676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E08E82F-1428-4D30-A9B8-785588B5A09D}" type="datetimeFigureOut">
              <a:rPr kumimoji="1" lang="ja-JP" altLang="en-US" smtClean="0"/>
              <a:t>2022/3/18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224649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E08E82F-1428-4D30-A9B8-785588B5A09D}" type="datetimeFigureOut">
              <a:rPr kumimoji="1" lang="ja-JP" altLang="en-US" smtClean="0"/>
              <a:t>2022/3/18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40687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E08E82F-1428-4D30-A9B8-785588B5A09D}" type="datetimeFigureOut">
              <a:rPr kumimoji="1" lang="ja-JP" altLang="en-US" smtClean="0"/>
              <a:t>2022/3/18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04862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2022/3/18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373158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2022/3/18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67152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8E82F-1428-4D30-A9B8-785588B5A09D}" type="datetimeFigureOut">
              <a:rPr kumimoji="1" lang="ja-JP" altLang="en-US" smtClean="0"/>
              <a:t>2022/3/18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585763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descr="D:\nakajima\jobs\wdupt\OWL_contentsDIR\PWPテンプレート\Icho\jpg_temp_files\header_temp.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896600" cy="149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D:\nakajima\jobs\wdupt\OWL_contentsDIR\PWPテンプレート\Icho\jpg_temp_files\header_temp.jpg"/>
          <p:cNvPicPr>
            <a:picLocks noChangeAspect="1" noChangeArrowheads="1"/>
          </p:cNvPicPr>
          <p:nvPr userDrawn="1"/>
        </p:nvPicPr>
        <p:blipFill>
          <a:blip r:embed="rId14">
            <a:extLst>
              <a:ext uri="{28A0092B-C50C-407E-A947-70E740481C1C}">
                <a14:useLocalDpi xmlns:a14="http://schemas.microsoft.com/office/drawing/2010/main" val="0"/>
              </a:ext>
            </a:extLst>
          </a:blip>
          <a:srcRect l="79584" b="10625"/>
          <a:stretch>
            <a:fillRect/>
          </a:stretch>
        </p:blipFill>
        <p:spPr bwMode="auto">
          <a:xfrm>
            <a:off x="9702800" y="0"/>
            <a:ext cx="2489200" cy="149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ー 1"/>
          <p:cNvSpPr>
            <a:spLocks noGrp="1"/>
          </p:cNvSpPr>
          <p:nvPr>
            <p:ph type="title"/>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9" name="テキスト プレースホルダー 2"/>
          <p:cNvSpPr>
            <a:spLocks noGrp="1"/>
          </p:cNvSpPr>
          <p:nvPr>
            <p:ph type="body" idx="1"/>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eaLnBrk="1" fontAlgn="auto" hangingPunct="1">
              <a:spcBef>
                <a:spcPts val="0"/>
              </a:spcBef>
              <a:spcAft>
                <a:spcPts val="0"/>
              </a:spcAft>
              <a:defRPr sz="1600">
                <a:solidFill>
                  <a:schemeClr val="tx1">
                    <a:tint val="75000"/>
                  </a:schemeClr>
                </a:solidFill>
                <a:latin typeface="メイリオ" pitchFamily="50" charset="-128"/>
                <a:ea typeface="メイリオ" pitchFamily="50" charset="-128"/>
                <a:cs typeface="メイリオ" pitchFamily="50" charset="-128"/>
              </a:defRPr>
            </a:lvl1pPr>
          </a:lstStyle>
          <a:p>
            <a:pPr defTabSz="1219170">
              <a:defRPr/>
            </a:pPr>
            <a:fld id="{AFFCC8E7-4301-4547-B827-0E0703C84EA7}" type="datetimeFigureOut">
              <a:rPr lang="ja-JP" altLang="en-US" smtClean="0">
                <a:solidFill>
                  <a:prstClr val="black">
                    <a:tint val="75000"/>
                  </a:prstClr>
                </a:solidFill>
              </a:rPr>
              <a:pPr defTabSz="1219170">
                <a:defRPr/>
              </a:pPr>
              <a:t>2022/3/18</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eaLnBrk="1" fontAlgn="auto" hangingPunct="1">
              <a:spcBef>
                <a:spcPts val="0"/>
              </a:spcBef>
              <a:spcAft>
                <a:spcPts val="0"/>
              </a:spcAft>
              <a:defRPr sz="1600">
                <a:solidFill>
                  <a:schemeClr val="tx1">
                    <a:tint val="75000"/>
                  </a:schemeClr>
                </a:solidFill>
                <a:latin typeface="メイリオ" pitchFamily="50" charset="-128"/>
                <a:ea typeface="メイリオ" pitchFamily="50" charset="-128"/>
                <a:cs typeface="メイリオ" pitchFamily="50" charset="-128"/>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737600" y="6356351"/>
            <a:ext cx="2844800" cy="366183"/>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a:solidFill>
                  <a:srgbClr val="898989"/>
                </a:solidFill>
                <a:latin typeface="メイリオ" panose="020B0604030504040204" pitchFamily="50" charset="-128"/>
                <a:ea typeface="メイリオ" panose="020B0604030504040204" pitchFamily="50" charset="-128"/>
              </a:defRPr>
            </a:lvl1pPr>
          </a:lstStyle>
          <a:p>
            <a:pPr defTabSz="1219170" fontAlgn="base">
              <a:spcBef>
                <a:spcPct val="0"/>
              </a:spcBef>
              <a:spcAft>
                <a:spcPct val="0"/>
              </a:spcAft>
              <a:defRPr/>
            </a:pPr>
            <a:fld id="{D3316470-D259-4EB3-A21F-8B085EF2D862}"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811152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p:titleStyle>
    <p:body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ja-JP"/>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hyperlink" Target="https://www.fangraphs.com/" TargetMode="External"/><Relationship Id="rId2" Type="http://schemas.openxmlformats.org/officeDocument/2006/relationships/hyperlink" Target="https://baseballsavant.mlb.com/"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タイトル 1"/>
          <p:cNvSpPr>
            <a:spLocks noGrp="1"/>
          </p:cNvSpPr>
          <p:nvPr>
            <p:ph type="ctrTitle"/>
          </p:nvPr>
        </p:nvSpPr>
        <p:spPr>
          <a:xfrm>
            <a:off x="2302933" y="508001"/>
            <a:ext cx="7586133" cy="1227666"/>
          </a:xfrm>
        </p:spPr>
        <p:txBody>
          <a:bodyPr/>
          <a:lstStyle/>
          <a:p>
            <a:pPr eaLnBrk="1" hangingPunct="1"/>
            <a:r>
              <a:rPr lang="ja-JP" altLang="en-US" sz="4400" dirty="0"/>
              <a:t>大谷翔平 飛躍の秘密！</a:t>
            </a:r>
            <a:endParaRPr lang="ja-JP" altLang="en-US" sz="2800" dirty="0"/>
          </a:p>
        </p:txBody>
      </p:sp>
      <p:sp>
        <p:nvSpPr>
          <p:cNvPr id="6147" name="サブタイトル 2"/>
          <p:cNvSpPr>
            <a:spLocks noGrp="1"/>
          </p:cNvSpPr>
          <p:nvPr>
            <p:ph type="subTitle" idx="1"/>
          </p:nvPr>
        </p:nvSpPr>
        <p:spPr>
          <a:xfrm>
            <a:off x="1871133" y="5156200"/>
            <a:ext cx="8534400" cy="1441451"/>
          </a:xfrm>
        </p:spPr>
        <p:txBody>
          <a:bodyPr/>
          <a:lstStyle/>
          <a:p>
            <a:pPr eaLnBrk="1" hangingPunct="1"/>
            <a:r>
              <a:rPr lang="en-US" altLang="ja-JP" sz="2400" b="1" dirty="0"/>
              <a:t>Shogo </a:t>
            </a:r>
            <a:r>
              <a:rPr lang="en-US" altLang="ja-JP" sz="2400" b="1" dirty="0" err="1"/>
              <a:t>Ikari</a:t>
            </a:r>
            <a:r>
              <a:rPr lang="en-US" altLang="ja-JP" sz="2400" b="1" dirty="0"/>
              <a:t>,</a:t>
            </a:r>
          </a:p>
          <a:p>
            <a:pPr eaLnBrk="1" hangingPunct="1"/>
            <a:r>
              <a:rPr lang="en-US" altLang="ja-JP" sz="2400" b="1" dirty="0" err="1"/>
              <a:t>Takahito</a:t>
            </a:r>
            <a:r>
              <a:rPr lang="en-US" altLang="ja-JP" sz="2400" b="1" dirty="0"/>
              <a:t> Nishimoto, and</a:t>
            </a:r>
          </a:p>
          <a:p>
            <a:pPr eaLnBrk="1" hangingPunct="1"/>
            <a:r>
              <a:rPr lang="en-US" altLang="ja-JP" sz="2400" b="1" dirty="0" err="1"/>
              <a:t>Reio</a:t>
            </a:r>
            <a:r>
              <a:rPr lang="en-US" altLang="ja-JP" sz="2400" b="1" dirty="0"/>
              <a:t> </a:t>
            </a:r>
            <a:r>
              <a:rPr lang="en-US" altLang="ja-JP" sz="2400" b="1" dirty="0" err="1"/>
              <a:t>Tanji</a:t>
            </a:r>
            <a:endParaRPr lang="en-US" altLang="ja-JP" sz="2400" b="1" dirty="0"/>
          </a:p>
        </p:txBody>
      </p:sp>
      <p:sp>
        <p:nvSpPr>
          <p:cNvPr id="5" name="円形吹き出し 4"/>
          <p:cNvSpPr/>
          <p:nvPr/>
        </p:nvSpPr>
        <p:spPr>
          <a:xfrm flipH="1">
            <a:off x="2842598" y="1559857"/>
            <a:ext cx="3551767" cy="1056216"/>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r>
              <a:rPr lang="en-US" altLang="ja-JP" sz="3733" dirty="0" err="1">
                <a:solidFill>
                  <a:prstClr val="black"/>
                </a:solidFill>
                <a:latin typeface="Calibri"/>
                <a:ea typeface="ＭＳ Ｐゴシック" panose="020B0600070205080204" pitchFamily="50" charset="-128"/>
              </a:rPr>
              <a:t>Shotime</a:t>
            </a:r>
            <a:r>
              <a:rPr lang="en-US" altLang="ja-JP" sz="3733" dirty="0">
                <a:solidFill>
                  <a:prstClr val="black"/>
                </a:solidFill>
                <a:latin typeface="Calibri"/>
                <a:ea typeface="ＭＳ Ｐゴシック" panose="020B0600070205080204" pitchFamily="50" charset="-128"/>
              </a:rPr>
              <a:t>!</a:t>
            </a:r>
            <a:endParaRPr lang="ja-JP" altLang="en-US" sz="3733" dirty="0">
              <a:solidFill>
                <a:prstClr val="black"/>
              </a:solidFill>
              <a:latin typeface="Calibri"/>
              <a:ea typeface="ＭＳ Ｐゴシック" panose="020B0600070205080204" pitchFamily="50" charset="-128"/>
            </a:endParaRPr>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1443" y="1994661"/>
            <a:ext cx="3530846" cy="3161539"/>
          </a:xfrm>
          <a:prstGeom prst="rect">
            <a:avLst/>
          </a:prstGeom>
        </p:spPr>
      </p:pic>
    </p:spTree>
    <p:extLst>
      <p:ext uri="{BB962C8B-B14F-4D97-AF65-F5344CB8AC3E}">
        <p14:creationId xmlns:p14="http://schemas.microsoft.com/office/powerpoint/2010/main" val="288894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12F0F6CC-C029-BF44-ABB4-8F2931E2BAD6}"/>
              </a:ext>
            </a:extLst>
          </p:cNvPr>
          <p:cNvGraphicFramePr>
            <a:graphicFrameLocks noGrp="1"/>
          </p:cNvGraphicFramePr>
          <p:nvPr>
            <p:extLst>
              <p:ext uri="{D42A27DB-BD31-4B8C-83A1-F6EECF244321}">
                <p14:modId xmlns:p14="http://schemas.microsoft.com/office/powerpoint/2010/main" val="547083944"/>
              </p:ext>
            </p:extLst>
          </p:nvPr>
        </p:nvGraphicFramePr>
        <p:xfrm>
          <a:off x="133349" y="1227404"/>
          <a:ext cx="11925302" cy="4403192"/>
        </p:xfrm>
        <a:graphic>
          <a:graphicData uri="http://schemas.openxmlformats.org/drawingml/2006/table">
            <a:tbl>
              <a:tblPr/>
              <a:tblGrid>
                <a:gridCol w="1820547">
                  <a:extLst>
                    <a:ext uri="{9D8B030D-6E8A-4147-A177-3AD203B41FA5}">
                      <a16:colId xmlns:a16="http://schemas.microsoft.com/office/drawing/2014/main" val="2014622614"/>
                    </a:ext>
                  </a:extLst>
                </a:gridCol>
                <a:gridCol w="561579">
                  <a:extLst>
                    <a:ext uri="{9D8B030D-6E8A-4147-A177-3AD203B41FA5}">
                      <a16:colId xmlns:a16="http://schemas.microsoft.com/office/drawing/2014/main" val="982433134"/>
                    </a:ext>
                  </a:extLst>
                </a:gridCol>
                <a:gridCol w="561579">
                  <a:extLst>
                    <a:ext uri="{9D8B030D-6E8A-4147-A177-3AD203B41FA5}">
                      <a16:colId xmlns:a16="http://schemas.microsoft.com/office/drawing/2014/main" val="2104471173"/>
                    </a:ext>
                  </a:extLst>
                </a:gridCol>
                <a:gridCol w="561579">
                  <a:extLst>
                    <a:ext uri="{9D8B030D-6E8A-4147-A177-3AD203B41FA5}">
                      <a16:colId xmlns:a16="http://schemas.microsoft.com/office/drawing/2014/main" val="3910164792"/>
                    </a:ext>
                  </a:extLst>
                </a:gridCol>
                <a:gridCol w="561579">
                  <a:extLst>
                    <a:ext uri="{9D8B030D-6E8A-4147-A177-3AD203B41FA5}">
                      <a16:colId xmlns:a16="http://schemas.microsoft.com/office/drawing/2014/main" val="3511851101"/>
                    </a:ext>
                  </a:extLst>
                </a:gridCol>
                <a:gridCol w="561579">
                  <a:extLst>
                    <a:ext uri="{9D8B030D-6E8A-4147-A177-3AD203B41FA5}">
                      <a16:colId xmlns:a16="http://schemas.microsoft.com/office/drawing/2014/main" val="2530871232"/>
                    </a:ext>
                  </a:extLst>
                </a:gridCol>
                <a:gridCol w="561579">
                  <a:extLst>
                    <a:ext uri="{9D8B030D-6E8A-4147-A177-3AD203B41FA5}">
                      <a16:colId xmlns:a16="http://schemas.microsoft.com/office/drawing/2014/main" val="2177354283"/>
                    </a:ext>
                  </a:extLst>
                </a:gridCol>
                <a:gridCol w="561579">
                  <a:extLst>
                    <a:ext uri="{9D8B030D-6E8A-4147-A177-3AD203B41FA5}">
                      <a16:colId xmlns:a16="http://schemas.microsoft.com/office/drawing/2014/main" val="1116249203"/>
                    </a:ext>
                  </a:extLst>
                </a:gridCol>
                <a:gridCol w="561579">
                  <a:extLst>
                    <a:ext uri="{9D8B030D-6E8A-4147-A177-3AD203B41FA5}">
                      <a16:colId xmlns:a16="http://schemas.microsoft.com/office/drawing/2014/main" val="3149120178"/>
                    </a:ext>
                  </a:extLst>
                </a:gridCol>
                <a:gridCol w="561579">
                  <a:extLst>
                    <a:ext uri="{9D8B030D-6E8A-4147-A177-3AD203B41FA5}">
                      <a16:colId xmlns:a16="http://schemas.microsoft.com/office/drawing/2014/main" val="1061205118"/>
                    </a:ext>
                  </a:extLst>
                </a:gridCol>
                <a:gridCol w="631318">
                  <a:extLst>
                    <a:ext uri="{9D8B030D-6E8A-4147-A177-3AD203B41FA5}">
                      <a16:colId xmlns:a16="http://schemas.microsoft.com/office/drawing/2014/main" val="1694273583"/>
                    </a:ext>
                  </a:extLst>
                </a:gridCol>
                <a:gridCol w="631318">
                  <a:extLst>
                    <a:ext uri="{9D8B030D-6E8A-4147-A177-3AD203B41FA5}">
                      <a16:colId xmlns:a16="http://schemas.microsoft.com/office/drawing/2014/main" val="187571642"/>
                    </a:ext>
                  </a:extLst>
                </a:gridCol>
                <a:gridCol w="631318">
                  <a:extLst>
                    <a:ext uri="{9D8B030D-6E8A-4147-A177-3AD203B41FA5}">
                      <a16:colId xmlns:a16="http://schemas.microsoft.com/office/drawing/2014/main" val="1374522910"/>
                    </a:ext>
                  </a:extLst>
                </a:gridCol>
                <a:gridCol w="631318">
                  <a:extLst>
                    <a:ext uri="{9D8B030D-6E8A-4147-A177-3AD203B41FA5}">
                      <a16:colId xmlns:a16="http://schemas.microsoft.com/office/drawing/2014/main" val="475744358"/>
                    </a:ext>
                  </a:extLst>
                </a:gridCol>
                <a:gridCol w="631318">
                  <a:extLst>
                    <a:ext uri="{9D8B030D-6E8A-4147-A177-3AD203B41FA5}">
                      <a16:colId xmlns:a16="http://schemas.microsoft.com/office/drawing/2014/main" val="2167368817"/>
                    </a:ext>
                  </a:extLst>
                </a:gridCol>
                <a:gridCol w="631318">
                  <a:extLst>
                    <a:ext uri="{9D8B030D-6E8A-4147-A177-3AD203B41FA5}">
                      <a16:colId xmlns:a16="http://schemas.microsoft.com/office/drawing/2014/main" val="1088452469"/>
                    </a:ext>
                  </a:extLst>
                </a:gridCol>
                <a:gridCol w="631318">
                  <a:extLst>
                    <a:ext uri="{9D8B030D-6E8A-4147-A177-3AD203B41FA5}">
                      <a16:colId xmlns:a16="http://schemas.microsoft.com/office/drawing/2014/main" val="961180861"/>
                    </a:ext>
                  </a:extLst>
                </a:gridCol>
                <a:gridCol w="631318">
                  <a:extLst>
                    <a:ext uri="{9D8B030D-6E8A-4147-A177-3AD203B41FA5}">
                      <a16:colId xmlns:a16="http://schemas.microsoft.com/office/drawing/2014/main" val="1266548533"/>
                    </a:ext>
                  </a:extLst>
                </a:gridCol>
              </a:tblGrid>
              <a:tr h="413296">
                <a:tc>
                  <a:txBody>
                    <a:bodyPr/>
                    <a:lstStyle/>
                    <a:p>
                      <a:pPr algn="ctr" fontAlgn="ctr"/>
                      <a:r>
                        <a:rPr lang="en-US" sz="1400" b="1" i="0" u="none" strike="noStrike" dirty="0">
                          <a:solidFill>
                            <a:srgbClr val="000000"/>
                          </a:solidFill>
                          <a:effectLst/>
                          <a:latin typeface="游ゴシック" panose="020B0400000000000000" pitchFamily="50" charset="-128"/>
                          <a:ea typeface="游ゴシック" panose="020B0400000000000000" pitchFamily="50" charset="-128"/>
                        </a:rPr>
                        <a:t>Name</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PA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H</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HR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RBI</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IBB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SO</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AVG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OBP</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SLG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OPS</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ISO</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BABIP</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wRAA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26174567"/>
                  </a:ext>
                </a:extLst>
              </a:tr>
              <a:tr h="397400">
                <a:tc>
                  <a:txBody>
                    <a:bodyPr/>
                    <a:lstStyle/>
                    <a:p>
                      <a:pPr algn="ctr" fontAlgn="ctr"/>
                      <a:r>
                        <a:rPr lang="en-US" sz="1400" b="1" i="0" u="none" strike="noStrike" dirty="0">
                          <a:solidFill>
                            <a:srgbClr val="000000"/>
                          </a:solidFill>
                          <a:effectLst/>
                          <a:latin typeface="游ゴシック" panose="020B0400000000000000" pitchFamily="50" charset="-128"/>
                          <a:ea typeface="游ゴシック" panose="020B0400000000000000" pitchFamily="50" charset="-128"/>
                        </a:rPr>
                        <a:t>Vladimir Guerrero Jr.</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698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123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.311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.313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861813487"/>
                  </a:ext>
                </a:extLst>
              </a:tr>
              <a:tr h="397400">
                <a:tc>
                  <a:txBody>
                    <a:bodyPr/>
                    <a:lstStyle/>
                    <a:p>
                      <a:pPr algn="ctr" fontAlgn="ctr"/>
                      <a:r>
                        <a:rPr lang="en-US" sz="1400" b="1" i="0" u="none" strike="noStrike" dirty="0">
                          <a:solidFill>
                            <a:srgbClr val="000000"/>
                          </a:solidFill>
                          <a:effectLst/>
                          <a:latin typeface="游ゴシック" panose="020B0400000000000000" pitchFamily="50" charset="-128"/>
                          <a:ea typeface="游ゴシック" panose="020B0400000000000000" pitchFamily="50" charset="-128"/>
                        </a:rPr>
                        <a:t>Bryce Harper</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599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.615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1.044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57.7</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755340560"/>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Juan Soto</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654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.313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.465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.534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.999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.221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.332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57.3</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983615497"/>
                  </a:ext>
                </a:extLst>
              </a:tr>
              <a:tr h="397400">
                <a:tc>
                  <a:txBody>
                    <a:bodyPr/>
                    <a:lstStyle/>
                    <a:p>
                      <a:pPr algn="ctr" fontAlgn="ctr"/>
                      <a:r>
                        <a:rPr lang="en-US" sz="1400" b="1" i="0" u="none" strike="noStrike">
                          <a:solidFill>
                            <a:srgbClr val="FFFFFF"/>
                          </a:solidFill>
                          <a:effectLst/>
                          <a:latin typeface="游ゴシック" panose="020B0400000000000000" pitchFamily="50" charset="-128"/>
                          <a:ea typeface="游ゴシック" panose="020B0400000000000000" pitchFamily="50" charset="-128"/>
                        </a:rPr>
                        <a:t>Shohei Ohtani</a:t>
                      </a:r>
                    </a:p>
                  </a:txBody>
                  <a:tcPr marL="9525" marR="9525" marT="9525" marB="0" anchor="ctr">
                    <a:lnL>
                      <a:noFill/>
                    </a:lnL>
                    <a:lnR>
                      <a:noFill/>
                    </a:lnR>
                    <a:lnT>
                      <a:noFill/>
                    </a:lnT>
                    <a:lnB>
                      <a:noFill/>
                    </a:lnB>
                    <a:solidFill>
                      <a:srgbClr val="FF00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639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46</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96</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26</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.257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.372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.592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.965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.335</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.393</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41.8</a:t>
                      </a:r>
                    </a:p>
                  </a:txBody>
                  <a:tcPr marL="9525" marR="9525" marT="9525" marB="0" anchor="ctr">
                    <a:lnL>
                      <a:noFill/>
                    </a:lnL>
                    <a:lnR>
                      <a:noFill/>
                    </a:lnR>
                    <a:lnT>
                      <a:noFill/>
                    </a:lnT>
                    <a:lnB>
                      <a:noFill/>
                    </a:lnB>
                    <a:solidFill>
                      <a:srgbClr val="FFFF00"/>
                    </a:solidFill>
                  </a:tcPr>
                </a:tc>
                <a:extLst>
                  <a:ext uri="{0D108BD9-81ED-4DB2-BD59-A6C34878D82A}">
                    <a16:rowId xmlns:a16="http://schemas.microsoft.com/office/drawing/2014/main" val="2937810493"/>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Fernando Tatis Jr.</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546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.282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.611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.975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.403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39.9</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693586794"/>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Trea Turner</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646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195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.536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.911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.208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38.4</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005637593"/>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Aaron Judge</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633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158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.287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.544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.916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.256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.332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38.0</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2654512877"/>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Bryan Reynolds</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646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169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.302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.522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.912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.220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.345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37.7</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797999273"/>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Nick Castellanos</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585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164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121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.576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.939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.267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.340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37.2</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3647560793"/>
                  </a:ext>
                </a:extLst>
              </a:tr>
              <a:tr h="413296">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Freddie Freeman</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695</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120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85</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15</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107</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.503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.896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.203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.321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.379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37.2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98530234"/>
                  </a:ext>
                </a:extLst>
              </a:tr>
            </a:tbl>
          </a:graphicData>
        </a:graphic>
      </p:graphicFrame>
      <p:sp>
        <p:nvSpPr>
          <p:cNvPr id="3" name="テキスト ボックス 2">
            <a:extLst>
              <a:ext uri="{FF2B5EF4-FFF2-40B4-BE49-F238E27FC236}">
                <a16:creationId xmlns:a16="http://schemas.microsoft.com/office/drawing/2014/main" id="{AE95C926-987A-744D-98BC-0075883C70BC}"/>
              </a:ext>
            </a:extLst>
          </p:cNvPr>
          <p:cNvSpPr txBox="1"/>
          <p:nvPr/>
        </p:nvSpPr>
        <p:spPr>
          <a:xfrm>
            <a:off x="2630658" y="5743134"/>
            <a:ext cx="9427993" cy="369332"/>
          </a:xfrm>
          <a:prstGeom prst="rect">
            <a:avLst/>
          </a:prstGeom>
          <a:noFill/>
        </p:spPr>
        <p:txBody>
          <a:bodyPr wrap="square" rtlCol="0">
            <a:spAutoFit/>
          </a:bodyPr>
          <a:lstStyle/>
          <a:p>
            <a:pPr algn="r"/>
            <a:r>
              <a:rPr kumimoji="1" lang="ja-JP" altLang="en-US" dirty="0">
                <a:latin typeface="Meiryo" panose="020B0604030504040204" pitchFamily="34" charset="-128"/>
                <a:ea typeface="Meiryo" panose="020B0604030504040204" pitchFamily="34" charset="-128"/>
              </a:rPr>
              <a:t>規定打席到達選手を</a:t>
            </a:r>
            <a:r>
              <a:rPr kumimoji="1" lang="en-US" altLang="ja-JP" dirty="0" err="1">
                <a:latin typeface="Meiryo" panose="020B0604030504040204" pitchFamily="34" charset="-128"/>
                <a:ea typeface="Meiryo" panose="020B0604030504040204" pitchFamily="34" charset="-128"/>
              </a:rPr>
              <a:t>wOBA</a:t>
            </a:r>
            <a:r>
              <a:rPr lang="ja-JP" altLang="en-US" dirty="0">
                <a:latin typeface="Meiryo" panose="020B0604030504040204" pitchFamily="34" charset="-128"/>
                <a:ea typeface="Meiryo" panose="020B0604030504040204" pitchFamily="34" charset="-128"/>
              </a:rPr>
              <a:t>降順にソート、上位</a:t>
            </a:r>
            <a:r>
              <a:rPr lang="en-US" altLang="ja-JP" dirty="0">
                <a:latin typeface="Meiryo" panose="020B0604030504040204" pitchFamily="34" charset="-128"/>
                <a:ea typeface="Meiryo" panose="020B0604030504040204" pitchFamily="34" charset="-128"/>
              </a:rPr>
              <a:t>10</a:t>
            </a:r>
            <a:r>
              <a:rPr lang="ja-JP" altLang="en-US" dirty="0">
                <a:latin typeface="Meiryo" panose="020B0604030504040204" pitchFamily="34" charset="-128"/>
                <a:ea typeface="Meiryo" panose="020B0604030504040204" pitchFamily="34" charset="-128"/>
              </a:rPr>
              <a:t>名を記載</a:t>
            </a:r>
            <a:endParaRPr kumimoji="1" lang="ja-JP" altLang="en-US" dirty="0">
              <a:latin typeface="Meiryo" panose="020B0604030504040204" pitchFamily="34" charset="-128"/>
              <a:ea typeface="Meiryo" panose="020B0604030504040204" pitchFamily="34" charset="-128"/>
            </a:endParaRPr>
          </a:p>
        </p:txBody>
      </p:sp>
      <p:sp>
        <p:nvSpPr>
          <p:cNvPr id="4" name="正方形/長方形 3">
            <a:extLst>
              <a:ext uri="{FF2B5EF4-FFF2-40B4-BE49-F238E27FC236}">
                <a16:creationId xmlns:a16="http://schemas.microsoft.com/office/drawing/2014/main" id="{01E8A153-E295-9543-9B9C-34245F8935C8}"/>
              </a:ext>
            </a:extLst>
          </p:cNvPr>
          <p:cNvSpPr/>
          <p:nvPr/>
        </p:nvSpPr>
        <p:spPr>
          <a:xfrm>
            <a:off x="133349" y="137160"/>
            <a:ext cx="1768433" cy="369332"/>
          </a:xfrm>
          <a:prstGeom prst="rect">
            <a:avLst/>
          </a:prstGeom>
        </p:spPr>
        <p:txBody>
          <a:bodyPr wrap="none">
            <a:spAutoFit/>
          </a:bodyPr>
          <a:lstStyle/>
          <a:p>
            <a:r>
              <a:rPr lang="en-US" altLang="ja-JP" dirty="0">
                <a:solidFill>
                  <a:srgbClr val="00B050"/>
                </a:solidFill>
                <a:latin typeface="Calibri"/>
                <a:ea typeface="ＭＳ Ｐゴシック" panose="020B0600070205080204" pitchFamily="34" charset="-128"/>
              </a:rPr>
              <a:t>[</a:t>
            </a:r>
            <a:r>
              <a:rPr lang="ja-JP" altLang="en-US">
                <a:solidFill>
                  <a:srgbClr val="00B050"/>
                </a:solidFill>
                <a:latin typeface="Calibri"/>
                <a:ea typeface="ＭＳ Ｐゴシック" panose="020B0600070205080204" pitchFamily="34" charset="-128"/>
              </a:rPr>
              <a:t>★マニアック★</a:t>
            </a:r>
            <a:r>
              <a:rPr lang="en-US" altLang="ja-JP" dirty="0">
                <a:solidFill>
                  <a:srgbClr val="00B050"/>
                </a:solidFill>
                <a:latin typeface="Calibri"/>
                <a:ea typeface="ＭＳ Ｐゴシック" panose="020B0600070205080204" pitchFamily="34" charset="-128"/>
              </a:rPr>
              <a:t>]</a:t>
            </a:r>
            <a:endParaRPr lang="ja-JP" altLang="en-US">
              <a:solidFill>
                <a:srgbClr val="00B050"/>
              </a:solidFill>
            </a:endParaRPr>
          </a:p>
        </p:txBody>
      </p:sp>
    </p:spTree>
    <p:extLst>
      <p:ext uri="{BB962C8B-B14F-4D97-AF65-F5344CB8AC3E}">
        <p14:creationId xmlns:p14="http://schemas.microsoft.com/office/powerpoint/2010/main" val="920217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lstStyle/>
          <a:p>
            <a:r>
              <a:rPr lang="ja-JP" altLang="en-US" dirty="0"/>
              <a:t>打谷</a:t>
            </a:r>
          </a:p>
        </p:txBody>
      </p:sp>
      <p:sp>
        <p:nvSpPr>
          <p:cNvPr id="3" name="テキスト プレースホルダー 2"/>
          <p:cNvSpPr>
            <a:spLocks noGrp="1"/>
          </p:cNvSpPr>
          <p:nvPr>
            <p:ph type="body" idx="1"/>
          </p:nvPr>
        </p:nvSpPr>
        <p:spPr>
          <a:xfrm>
            <a:off x="963084" y="2906713"/>
            <a:ext cx="10363200" cy="1500187"/>
          </a:xfrm>
        </p:spPr>
        <p:txBody>
          <a:bodyPr/>
          <a:lstStyle/>
          <a:p>
            <a:r>
              <a:rPr lang="en-US" altLang="ja-JP" dirty="0"/>
              <a:t>Designated Hitter</a:t>
            </a:r>
            <a:endParaRPr lang="ja-JP" altLang="en-US" dirty="0"/>
          </a:p>
        </p:txBody>
      </p:sp>
      <p:sp>
        <p:nvSpPr>
          <p:cNvPr id="4" name="正方形/長方形 3">
            <a:extLst>
              <a:ext uri="{FF2B5EF4-FFF2-40B4-BE49-F238E27FC236}">
                <a16:creationId xmlns:a16="http://schemas.microsoft.com/office/drawing/2014/main" id="{109DAB2B-84D3-7D48-9B55-841F65C4C530}"/>
              </a:ext>
            </a:extLst>
          </p:cNvPr>
          <p:cNvSpPr/>
          <p:nvPr/>
        </p:nvSpPr>
        <p:spPr>
          <a:xfrm>
            <a:off x="4609578" y="1647173"/>
            <a:ext cx="7582422" cy="5210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581BB3FD-416C-114F-A45D-D2FC129179DA}"/>
              </a:ext>
            </a:extLst>
          </p:cNvPr>
          <p:cNvSpPr txBox="1">
            <a:spLocks/>
          </p:cNvSpPr>
          <p:nvPr/>
        </p:nvSpPr>
        <p:spPr>
          <a:xfrm>
            <a:off x="6095999" y="5907087"/>
            <a:ext cx="6096001" cy="804796"/>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0" indent="0" algn="r">
              <a:buNone/>
            </a:pPr>
            <a:r>
              <a:rPr lang="en-US" altLang="ja-JP" sz="4400" dirty="0"/>
              <a:t>②</a:t>
            </a:r>
            <a:r>
              <a:rPr lang="ja-JP" altLang="en-US" sz="4400"/>
              <a:t>「打席の質」</a:t>
            </a:r>
            <a:endParaRPr lang="en-US" altLang="ja-JP" sz="4000" dirty="0"/>
          </a:p>
        </p:txBody>
      </p:sp>
    </p:spTree>
    <p:extLst>
      <p:ext uri="{BB962C8B-B14F-4D97-AF65-F5344CB8AC3E}">
        <p14:creationId xmlns:p14="http://schemas.microsoft.com/office/powerpoint/2010/main" val="397374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400"/>
              <a:t>大谷だ、変化球をボールに投げよう</a:t>
            </a:r>
            <a:endParaRPr kumimoji="1" lang="ja-JP" altLang="en-US" sz="4400" dirty="0"/>
          </a:p>
        </p:txBody>
      </p:sp>
      <p:sp>
        <p:nvSpPr>
          <p:cNvPr id="4" name="正方形/長方形 3">
            <a:extLst>
              <a:ext uri="{FF2B5EF4-FFF2-40B4-BE49-F238E27FC236}">
                <a16:creationId xmlns:a16="http://schemas.microsoft.com/office/drawing/2014/main" id="{886AD2C9-F39A-B349-BF46-E3C84733F183}"/>
              </a:ext>
            </a:extLst>
          </p:cNvPr>
          <p:cNvSpPr/>
          <p:nvPr/>
        </p:nvSpPr>
        <p:spPr>
          <a:xfrm>
            <a:off x="2262916" y="2133575"/>
            <a:ext cx="3084499" cy="1015663"/>
          </a:xfrm>
          <a:prstGeom prst="rect">
            <a:avLst/>
          </a:prstGeom>
        </p:spPr>
        <p:txBody>
          <a:bodyPr wrap="none">
            <a:spAutoFit/>
          </a:bodyPr>
          <a:lstStyle/>
          <a:p>
            <a:r>
              <a:rPr lang="en-US" altLang="ja-JP" sz="3600" dirty="0">
                <a:solidFill>
                  <a:srgbClr val="FF0000"/>
                </a:solidFill>
              </a:rPr>
              <a:t>49.2</a:t>
            </a:r>
            <a:r>
              <a:rPr lang="en-US" altLang="ja-JP" sz="2400" dirty="0"/>
              <a:t>%</a:t>
            </a:r>
          </a:p>
          <a:p>
            <a:r>
              <a:rPr lang="ja-JP" altLang="en-US" sz="2400"/>
              <a:t>フォーシーム被投球率</a:t>
            </a:r>
            <a:endParaRPr lang="en-US" altLang="ja-JP" sz="2400" dirty="0"/>
          </a:p>
        </p:txBody>
      </p:sp>
      <p:sp>
        <p:nvSpPr>
          <p:cNvPr id="5" name="正方形/長方形 4">
            <a:extLst>
              <a:ext uri="{FF2B5EF4-FFF2-40B4-BE49-F238E27FC236}">
                <a16:creationId xmlns:a16="http://schemas.microsoft.com/office/drawing/2014/main" id="{7576D59D-7215-8347-A302-DA647A46F875}"/>
              </a:ext>
            </a:extLst>
          </p:cNvPr>
          <p:cNvSpPr/>
          <p:nvPr/>
        </p:nvSpPr>
        <p:spPr>
          <a:xfrm>
            <a:off x="6744379" y="2133575"/>
            <a:ext cx="2643672" cy="1015663"/>
          </a:xfrm>
          <a:prstGeom prst="rect">
            <a:avLst/>
          </a:prstGeom>
        </p:spPr>
        <p:txBody>
          <a:bodyPr wrap="none">
            <a:spAutoFit/>
          </a:bodyPr>
          <a:lstStyle/>
          <a:p>
            <a:r>
              <a:rPr lang="en-US" altLang="ja-JP" sz="3600" dirty="0">
                <a:solidFill>
                  <a:srgbClr val="FF0000"/>
                </a:solidFill>
              </a:rPr>
              <a:t>43.4</a:t>
            </a:r>
            <a:r>
              <a:rPr lang="en-US" altLang="ja-JP" sz="2400" dirty="0"/>
              <a:t>%</a:t>
            </a:r>
          </a:p>
          <a:p>
            <a:r>
              <a:rPr lang="ja-JP" altLang="en-US" sz="2400"/>
              <a:t>ストライク被投球率</a:t>
            </a:r>
            <a:endParaRPr lang="en-US" altLang="ja-JP" sz="2400" dirty="0"/>
          </a:p>
        </p:txBody>
      </p:sp>
      <p:sp>
        <p:nvSpPr>
          <p:cNvPr id="7" name="正方形/長方形 6">
            <a:extLst>
              <a:ext uri="{FF2B5EF4-FFF2-40B4-BE49-F238E27FC236}">
                <a16:creationId xmlns:a16="http://schemas.microsoft.com/office/drawing/2014/main" id="{7696D6F7-2605-6C4B-8012-06E152595A29}"/>
              </a:ext>
            </a:extLst>
          </p:cNvPr>
          <p:cNvSpPr/>
          <p:nvPr/>
        </p:nvSpPr>
        <p:spPr>
          <a:xfrm>
            <a:off x="2765910" y="3172289"/>
            <a:ext cx="1965603" cy="369332"/>
          </a:xfrm>
          <a:prstGeom prst="rect">
            <a:avLst/>
          </a:prstGeom>
        </p:spPr>
        <p:txBody>
          <a:bodyPr wrap="none">
            <a:spAutoFit/>
          </a:bodyPr>
          <a:lstStyle/>
          <a:p>
            <a:r>
              <a:rPr lang="en-US" altLang="ja-JP" dirty="0"/>
              <a:t>MLB</a:t>
            </a:r>
            <a:r>
              <a:rPr lang="en-US" altLang="ja-JP" dirty="0">
                <a:solidFill>
                  <a:srgbClr val="FF0000"/>
                </a:solidFill>
              </a:rPr>
              <a:t>5</a:t>
            </a:r>
            <a:r>
              <a:rPr lang="ja-JP" altLang="en-US"/>
              <a:t>番目に低い</a:t>
            </a:r>
            <a:r>
              <a:rPr lang="en-US" altLang="ja-JP" dirty="0"/>
              <a:t>*</a:t>
            </a:r>
          </a:p>
        </p:txBody>
      </p:sp>
      <p:sp>
        <p:nvSpPr>
          <p:cNvPr id="8" name="正方形/長方形 7">
            <a:extLst>
              <a:ext uri="{FF2B5EF4-FFF2-40B4-BE49-F238E27FC236}">
                <a16:creationId xmlns:a16="http://schemas.microsoft.com/office/drawing/2014/main" id="{0F7F895A-0D69-AB4C-B1E5-476A2F7EDBDE}"/>
              </a:ext>
            </a:extLst>
          </p:cNvPr>
          <p:cNvSpPr/>
          <p:nvPr/>
        </p:nvSpPr>
        <p:spPr>
          <a:xfrm>
            <a:off x="7141122" y="3177495"/>
            <a:ext cx="1965603" cy="369332"/>
          </a:xfrm>
          <a:prstGeom prst="rect">
            <a:avLst/>
          </a:prstGeom>
        </p:spPr>
        <p:txBody>
          <a:bodyPr wrap="none">
            <a:spAutoFit/>
          </a:bodyPr>
          <a:lstStyle/>
          <a:p>
            <a:r>
              <a:rPr lang="en-US" altLang="ja-JP" dirty="0"/>
              <a:t>MLB</a:t>
            </a:r>
            <a:r>
              <a:rPr lang="en-US" altLang="ja-JP" dirty="0">
                <a:solidFill>
                  <a:srgbClr val="FF0000"/>
                </a:solidFill>
              </a:rPr>
              <a:t>3</a:t>
            </a:r>
            <a:r>
              <a:rPr lang="ja-JP" altLang="en-US"/>
              <a:t>番目に低い</a:t>
            </a:r>
            <a:r>
              <a:rPr lang="en-US" altLang="ja-JP" dirty="0"/>
              <a:t>*</a:t>
            </a:r>
          </a:p>
        </p:txBody>
      </p:sp>
      <p:sp>
        <p:nvSpPr>
          <p:cNvPr id="9" name="正方形/長方形 8">
            <a:extLst>
              <a:ext uri="{FF2B5EF4-FFF2-40B4-BE49-F238E27FC236}">
                <a16:creationId xmlns:a16="http://schemas.microsoft.com/office/drawing/2014/main" id="{C02AF121-AE40-3A40-8589-D9CFD64A67AB}"/>
              </a:ext>
            </a:extLst>
          </p:cNvPr>
          <p:cNvSpPr/>
          <p:nvPr/>
        </p:nvSpPr>
        <p:spPr>
          <a:xfrm>
            <a:off x="10060069" y="6463282"/>
            <a:ext cx="2036135" cy="369332"/>
          </a:xfrm>
          <a:prstGeom prst="rect">
            <a:avLst/>
          </a:prstGeom>
        </p:spPr>
        <p:txBody>
          <a:bodyPr wrap="none">
            <a:spAutoFit/>
          </a:bodyPr>
          <a:lstStyle/>
          <a:p>
            <a:r>
              <a:rPr lang="en-US" altLang="ja-JP" dirty="0"/>
              <a:t>*</a:t>
            </a:r>
            <a:r>
              <a:rPr lang="ja-JP" altLang="en-US"/>
              <a:t>規定打者</a:t>
            </a:r>
            <a:r>
              <a:rPr lang="en-US" altLang="ja-JP" dirty="0"/>
              <a:t>132</a:t>
            </a:r>
            <a:r>
              <a:rPr lang="ja-JP" altLang="en-US"/>
              <a:t>人中</a:t>
            </a:r>
          </a:p>
        </p:txBody>
      </p:sp>
      <p:sp>
        <p:nvSpPr>
          <p:cNvPr id="10" name="正方形/長方形 9">
            <a:extLst>
              <a:ext uri="{FF2B5EF4-FFF2-40B4-BE49-F238E27FC236}">
                <a16:creationId xmlns:a16="http://schemas.microsoft.com/office/drawing/2014/main" id="{95947287-AEB3-7747-9EF9-C320E6CCBF63}"/>
              </a:ext>
            </a:extLst>
          </p:cNvPr>
          <p:cNvSpPr/>
          <p:nvPr/>
        </p:nvSpPr>
        <p:spPr>
          <a:xfrm>
            <a:off x="1477556" y="4589942"/>
            <a:ext cx="9236888" cy="1138773"/>
          </a:xfrm>
          <a:prstGeom prst="rect">
            <a:avLst/>
          </a:prstGeom>
        </p:spPr>
        <p:txBody>
          <a:bodyPr wrap="none">
            <a:spAutoFit/>
          </a:bodyPr>
          <a:lstStyle/>
          <a:p>
            <a:r>
              <a:rPr lang="ja-JP" altLang="en-US" sz="2800"/>
              <a:t>全打球中の</a:t>
            </a:r>
            <a:r>
              <a:rPr lang="en-US" altLang="ja-JP" sz="2800" dirty="0"/>
              <a:t>HR</a:t>
            </a:r>
            <a:r>
              <a:rPr lang="ja-JP" altLang="en-US" sz="2800"/>
              <a:t>になりやすい打球</a:t>
            </a:r>
            <a:r>
              <a:rPr lang="en-US" altLang="ja-JP" sz="2800" dirty="0"/>
              <a:t>(Barrel)</a:t>
            </a:r>
            <a:r>
              <a:rPr lang="ja-JP" altLang="en-US" sz="2800"/>
              <a:t>の割合が</a:t>
            </a:r>
            <a:r>
              <a:rPr lang="en-US" altLang="ja-JP" sz="2800" dirty="0"/>
              <a:t>MLB</a:t>
            </a:r>
            <a:r>
              <a:rPr lang="en-US" altLang="ja-JP" sz="4000" dirty="0">
                <a:solidFill>
                  <a:srgbClr val="FF0000"/>
                </a:solidFill>
              </a:rPr>
              <a:t>1</a:t>
            </a:r>
            <a:r>
              <a:rPr lang="ja-JP" altLang="en-US" sz="2800"/>
              <a:t>位</a:t>
            </a:r>
            <a:endParaRPr lang="en-US" altLang="ja-JP" sz="2800" dirty="0"/>
          </a:p>
          <a:p>
            <a:endParaRPr lang="en-US" altLang="ja-JP" sz="2800" dirty="0"/>
          </a:p>
        </p:txBody>
      </p:sp>
      <p:sp>
        <p:nvSpPr>
          <p:cNvPr id="11" name="テキスト ボックス 10">
            <a:extLst>
              <a:ext uri="{FF2B5EF4-FFF2-40B4-BE49-F238E27FC236}">
                <a16:creationId xmlns:a16="http://schemas.microsoft.com/office/drawing/2014/main" id="{2AC69571-FC19-2844-B5AB-62C45F03B201}"/>
              </a:ext>
            </a:extLst>
          </p:cNvPr>
          <p:cNvSpPr txBox="1"/>
          <p:nvPr/>
        </p:nvSpPr>
        <p:spPr>
          <a:xfrm>
            <a:off x="1223376" y="4189832"/>
            <a:ext cx="1367682" cy="400110"/>
          </a:xfrm>
          <a:prstGeom prst="rect">
            <a:avLst/>
          </a:prstGeom>
          <a:noFill/>
        </p:spPr>
        <p:txBody>
          <a:bodyPr wrap="none" rtlCol="0">
            <a:spAutoFit/>
          </a:bodyPr>
          <a:lstStyle/>
          <a:p>
            <a:r>
              <a:rPr kumimoji="1" lang="ja-JP" altLang="en-US" sz="2000"/>
              <a:t>その背景</a:t>
            </a:r>
            <a:r>
              <a:rPr kumimoji="1" lang="en-US" altLang="ja-JP" sz="2000" dirty="0"/>
              <a:t>…</a:t>
            </a:r>
            <a:endParaRPr kumimoji="1" lang="ja-JP" altLang="en-US" sz="2000"/>
          </a:p>
        </p:txBody>
      </p:sp>
    </p:spTree>
    <p:extLst>
      <p:ext uri="{BB962C8B-B14F-4D97-AF65-F5344CB8AC3E}">
        <p14:creationId xmlns:p14="http://schemas.microsoft.com/office/powerpoint/2010/main" val="328612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E1878099-B87F-E34F-95E9-129B7D9C3311}"/>
              </a:ext>
            </a:extLst>
          </p:cNvPr>
          <p:cNvGraphicFramePr>
            <a:graphicFrameLocks noGrp="1"/>
          </p:cNvGraphicFramePr>
          <p:nvPr>
            <p:extLst>
              <p:ext uri="{D42A27DB-BD31-4B8C-83A1-F6EECF244321}">
                <p14:modId xmlns:p14="http://schemas.microsoft.com/office/powerpoint/2010/main" val="3485918674"/>
              </p:ext>
            </p:extLst>
          </p:nvPr>
        </p:nvGraphicFramePr>
        <p:xfrm>
          <a:off x="112541" y="819397"/>
          <a:ext cx="11966918" cy="3530992"/>
        </p:xfrm>
        <a:graphic>
          <a:graphicData uri="http://schemas.openxmlformats.org/drawingml/2006/table">
            <a:tbl>
              <a:tblPr/>
              <a:tblGrid>
                <a:gridCol w="1434905">
                  <a:extLst>
                    <a:ext uri="{9D8B030D-6E8A-4147-A177-3AD203B41FA5}">
                      <a16:colId xmlns:a16="http://schemas.microsoft.com/office/drawing/2014/main" val="3629327511"/>
                    </a:ext>
                  </a:extLst>
                </a:gridCol>
                <a:gridCol w="408270">
                  <a:extLst>
                    <a:ext uri="{9D8B030D-6E8A-4147-A177-3AD203B41FA5}">
                      <a16:colId xmlns:a16="http://schemas.microsoft.com/office/drawing/2014/main" val="3408554122"/>
                    </a:ext>
                  </a:extLst>
                </a:gridCol>
                <a:gridCol w="584941">
                  <a:extLst>
                    <a:ext uri="{9D8B030D-6E8A-4147-A177-3AD203B41FA5}">
                      <a16:colId xmlns:a16="http://schemas.microsoft.com/office/drawing/2014/main" val="3537707642"/>
                    </a:ext>
                  </a:extLst>
                </a:gridCol>
                <a:gridCol w="575801">
                  <a:extLst>
                    <a:ext uri="{9D8B030D-6E8A-4147-A177-3AD203B41FA5}">
                      <a16:colId xmlns:a16="http://schemas.microsoft.com/office/drawing/2014/main" val="3136292541"/>
                    </a:ext>
                  </a:extLst>
                </a:gridCol>
                <a:gridCol w="658060">
                  <a:extLst>
                    <a:ext uri="{9D8B030D-6E8A-4147-A177-3AD203B41FA5}">
                      <a16:colId xmlns:a16="http://schemas.microsoft.com/office/drawing/2014/main" val="1386795076"/>
                    </a:ext>
                  </a:extLst>
                </a:gridCol>
                <a:gridCol w="783414">
                  <a:extLst>
                    <a:ext uri="{9D8B030D-6E8A-4147-A177-3AD203B41FA5}">
                      <a16:colId xmlns:a16="http://schemas.microsoft.com/office/drawing/2014/main" val="1844218430"/>
                    </a:ext>
                  </a:extLst>
                </a:gridCol>
                <a:gridCol w="730730">
                  <a:extLst>
                    <a:ext uri="{9D8B030D-6E8A-4147-A177-3AD203B41FA5}">
                      <a16:colId xmlns:a16="http://schemas.microsoft.com/office/drawing/2014/main" val="1913896258"/>
                    </a:ext>
                  </a:extLst>
                </a:gridCol>
                <a:gridCol w="1011461">
                  <a:extLst>
                    <a:ext uri="{9D8B030D-6E8A-4147-A177-3AD203B41FA5}">
                      <a16:colId xmlns:a16="http://schemas.microsoft.com/office/drawing/2014/main" val="2657154390"/>
                    </a:ext>
                  </a:extLst>
                </a:gridCol>
                <a:gridCol w="779920">
                  <a:extLst>
                    <a:ext uri="{9D8B030D-6E8A-4147-A177-3AD203B41FA5}">
                      <a16:colId xmlns:a16="http://schemas.microsoft.com/office/drawing/2014/main" val="394703977"/>
                    </a:ext>
                  </a:extLst>
                </a:gridCol>
                <a:gridCol w="560569">
                  <a:extLst>
                    <a:ext uri="{9D8B030D-6E8A-4147-A177-3AD203B41FA5}">
                      <a16:colId xmlns:a16="http://schemas.microsoft.com/office/drawing/2014/main" val="3451013904"/>
                    </a:ext>
                  </a:extLst>
                </a:gridCol>
                <a:gridCol w="548382">
                  <a:extLst>
                    <a:ext uri="{9D8B030D-6E8A-4147-A177-3AD203B41FA5}">
                      <a16:colId xmlns:a16="http://schemas.microsoft.com/office/drawing/2014/main" val="3744912601"/>
                    </a:ext>
                  </a:extLst>
                </a:gridCol>
                <a:gridCol w="536196">
                  <a:extLst>
                    <a:ext uri="{9D8B030D-6E8A-4147-A177-3AD203B41FA5}">
                      <a16:colId xmlns:a16="http://schemas.microsoft.com/office/drawing/2014/main" val="1743595781"/>
                    </a:ext>
                  </a:extLst>
                </a:gridCol>
                <a:gridCol w="597127">
                  <a:extLst>
                    <a:ext uri="{9D8B030D-6E8A-4147-A177-3AD203B41FA5}">
                      <a16:colId xmlns:a16="http://schemas.microsoft.com/office/drawing/2014/main" val="2827030876"/>
                    </a:ext>
                  </a:extLst>
                </a:gridCol>
                <a:gridCol w="609313">
                  <a:extLst>
                    <a:ext uri="{9D8B030D-6E8A-4147-A177-3AD203B41FA5}">
                      <a16:colId xmlns:a16="http://schemas.microsoft.com/office/drawing/2014/main" val="1040286850"/>
                    </a:ext>
                  </a:extLst>
                </a:gridCol>
                <a:gridCol w="621499">
                  <a:extLst>
                    <a:ext uri="{9D8B030D-6E8A-4147-A177-3AD203B41FA5}">
                      <a16:colId xmlns:a16="http://schemas.microsoft.com/office/drawing/2014/main" val="3049139406"/>
                    </a:ext>
                  </a:extLst>
                </a:gridCol>
                <a:gridCol w="767735">
                  <a:extLst>
                    <a:ext uri="{9D8B030D-6E8A-4147-A177-3AD203B41FA5}">
                      <a16:colId xmlns:a16="http://schemas.microsoft.com/office/drawing/2014/main" val="1365650326"/>
                    </a:ext>
                  </a:extLst>
                </a:gridCol>
                <a:gridCol w="758595">
                  <a:extLst>
                    <a:ext uri="{9D8B030D-6E8A-4147-A177-3AD203B41FA5}">
                      <a16:colId xmlns:a16="http://schemas.microsoft.com/office/drawing/2014/main" val="1597896035"/>
                    </a:ext>
                  </a:extLst>
                </a:gridCol>
              </a:tblGrid>
              <a:tr h="605979">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dirty="0">
                          <a:solidFill>
                            <a:srgbClr val="000000"/>
                          </a:solidFill>
                          <a:effectLst/>
                          <a:latin typeface="游ゴシック" panose="020B0400000000000000" pitchFamily="50" charset="-128"/>
                          <a:ea typeface="游ゴシック" panose="020B0400000000000000" pitchFamily="50" charset="-128"/>
                        </a:rPr>
                        <a:t>Name</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FF%</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O-Swing%</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Exit Velocity (km/h)</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Launch Angle (°)</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Pull%</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BABIP</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Flare%</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Barrel%</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Barrel/PA</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Shifted%</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89753185"/>
                  </a:ext>
                </a:extLst>
              </a:tr>
              <a:tr h="291336">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dirty="0">
                          <a:solidFill>
                            <a:srgbClr val="000000"/>
                          </a:solidFill>
                          <a:effectLst/>
                          <a:latin typeface="游ゴシック" panose="020B0400000000000000" pitchFamily="50" charset="-128"/>
                          <a:ea typeface="游ゴシック" panose="020B0400000000000000" pitchFamily="50" charset="-128"/>
                        </a:rPr>
                        <a:t>Soto, Juan</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55.5</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47.8</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35.0</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81.8</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149.7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5.8</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36.7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52.7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.337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23.5</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13.3</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58.9</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31496857"/>
                  </a:ext>
                </a:extLst>
              </a:tr>
              <a:tr h="291336">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Harper, Bryce</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53.2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45.0</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11.9</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47.5</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24.7</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69.4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146.6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12.9</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49.7</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.364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.428</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23.9</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80.3</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70852489"/>
                  </a:ext>
                </a:extLst>
              </a:tr>
              <a:tr h="291336">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Guerrero, Vladimir</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55.8</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46.4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47.3</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24.5</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73.9</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153.1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9.4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.314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21.5</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10.9</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123000448"/>
                  </a:ext>
                </a:extLst>
              </a:tr>
              <a:tr h="291336">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Judge, Aaron</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50.8</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44.2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17.1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23.8</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73.3</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154.1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11.5</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38.7</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57.9</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.336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.420</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17.8</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40.1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843587196"/>
                  </a:ext>
                </a:extLst>
              </a:tr>
              <a:tr h="291336">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Freeman, Freddie</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58.6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49.1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11.0</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50.7</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25.1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80.4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147.3</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11.9</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46.2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.325</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.417</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31.1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11.8</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82.4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31844006"/>
                  </a:ext>
                </a:extLst>
              </a:tr>
              <a:tr h="291336">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Votto, Joey</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47.8</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15.7</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43.9</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21.7</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73.3</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149.6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47.7</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53.2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.291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23.7</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17.2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85.5</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867915235"/>
                  </a:ext>
                </a:extLst>
              </a:tr>
              <a:tr h="291336">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Muncy, Max</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51.1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49.1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37.6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15.7</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78.0</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146.8</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46.6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46.6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.258</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.406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19.7</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16.2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95.0</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412302539"/>
                  </a:ext>
                </a:extLst>
              </a:tr>
              <a:tr h="291336">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FFFFFF"/>
                          </a:solidFill>
                          <a:effectLst/>
                          <a:latin typeface="游ゴシック" panose="020B0400000000000000" pitchFamily="50" charset="-128"/>
                          <a:ea typeface="游ゴシック" panose="020B0400000000000000" pitchFamily="50" charset="-128"/>
                        </a:rPr>
                        <a:t>Ohtani, Shohei</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49.2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43.4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14.4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45.8</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27.2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67.0</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150.1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16.3</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51.1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53.4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.305</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.404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20.2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22.5</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80.6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325069770"/>
                  </a:ext>
                </a:extLst>
              </a:tr>
              <a:tr h="291336">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Goldschmidt, Paul</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55.0</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44.0</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24.9</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77.1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149.0</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17.1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39.5</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50.8</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.336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.399</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26.4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13.5</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9.4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13.1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03738133"/>
                  </a:ext>
                </a:extLst>
              </a:tr>
              <a:tr h="302989">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Tatis, Fernando</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54.4</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44.1</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10.2</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51.5</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29.0</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67.3</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150.9</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13.6</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47.4</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55.6</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.329</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.399</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18.8</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21.3</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13.0</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45.6</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00136875"/>
                  </a:ext>
                </a:extLst>
              </a:tr>
            </a:tbl>
          </a:graphicData>
        </a:graphic>
      </p:graphicFrame>
      <p:sp>
        <p:nvSpPr>
          <p:cNvPr id="6" name="テキスト ボックス 5">
            <a:extLst>
              <a:ext uri="{FF2B5EF4-FFF2-40B4-BE49-F238E27FC236}">
                <a16:creationId xmlns:a16="http://schemas.microsoft.com/office/drawing/2014/main" id="{282257C9-FC78-A849-B868-64F78C079350}"/>
              </a:ext>
            </a:extLst>
          </p:cNvPr>
          <p:cNvSpPr txBox="1"/>
          <p:nvPr/>
        </p:nvSpPr>
        <p:spPr>
          <a:xfrm>
            <a:off x="229772" y="4610639"/>
            <a:ext cx="5866228" cy="1477328"/>
          </a:xfrm>
          <a:prstGeom prst="rect">
            <a:avLst/>
          </a:prstGeom>
          <a:noFill/>
        </p:spPr>
        <p:txBody>
          <a:bodyPr wrap="square" rtlCol="0">
            <a:spAutoFit/>
          </a:bodyPr>
          <a:lstStyle/>
          <a:p>
            <a:r>
              <a:rPr lang="ja-JP" altLang="en-US" b="1" dirty="0">
                <a:solidFill>
                  <a:prstClr val="black"/>
                </a:solidFill>
                <a:latin typeface="Calibri"/>
                <a:ea typeface="ＭＳ Ｐゴシック" panose="020B0600070205080204" pitchFamily="34" charset="-128"/>
              </a:rPr>
              <a:t>規定到達者</a:t>
            </a:r>
            <a:r>
              <a:rPr lang="en-US" altLang="ja-JP" b="1" dirty="0" err="1">
                <a:solidFill>
                  <a:prstClr val="black"/>
                </a:solidFill>
                <a:latin typeface="Calibri"/>
                <a:ea typeface="ＭＳ Ｐゴシック" panose="020B0600070205080204" pitchFamily="34" charset="-128"/>
              </a:rPr>
              <a:t>xwOBA</a:t>
            </a:r>
            <a:r>
              <a:rPr lang="ja-JP" altLang="en-US" b="1" dirty="0">
                <a:solidFill>
                  <a:prstClr val="black"/>
                </a:solidFill>
                <a:latin typeface="Calibri"/>
                <a:ea typeface="ＭＳ Ｐゴシック" panose="020B0600070205080204" pitchFamily="34" charset="-128"/>
              </a:rPr>
              <a:t>降順、上位</a:t>
            </a:r>
            <a:r>
              <a:rPr lang="en-US" altLang="ja-JP" b="1" dirty="0">
                <a:solidFill>
                  <a:prstClr val="black"/>
                </a:solidFill>
                <a:latin typeface="Calibri"/>
                <a:ea typeface="ＭＳ Ｐゴシック" panose="020B0600070205080204" pitchFamily="34" charset="-128"/>
              </a:rPr>
              <a:t>10</a:t>
            </a:r>
            <a:r>
              <a:rPr lang="ja-JP" altLang="en-US" b="1" dirty="0">
                <a:solidFill>
                  <a:prstClr val="black"/>
                </a:solidFill>
                <a:latin typeface="Calibri"/>
                <a:ea typeface="ＭＳ Ｐゴシック" panose="020B0600070205080204" pitchFamily="34" charset="-128"/>
              </a:rPr>
              <a:t>名</a:t>
            </a:r>
            <a:endParaRPr lang="en-US" altLang="ja-JP" b="1" dirty="0">
              <a:solidFill>
                <a:prstClr val="black"/>
              </a:solidFill>
              <a:latin typeface="Calibri"/>
              <a:ea typeface="ＭＳ Ｐゴシック" panose="020B0600070205080204" pitchFamily="34" charset="-128"/>
            </a:endParaRPr>
          </a:p>
          <a:p>
            <a:pPr marL="285750" indent="-285750">
              <a:buFont typeface="Arial" panose="020B0604020202020204" pitchFamily="34" charset="0"/>
              <a:buChar char="•"/>
            </a:pPr>
            <a:r>
              <a:rPr lang="en-US" altLang="ja-JP" dirty="0">
                <a:solidFill>
                  <a:prstClr val="black"/>
                </a:solidFill>
                <a:latin typeface="Calibri"/>
                <a:ea typeface="ＭＳ Ｐゴシック" panose="020B0600070205080204" pitchFamily="34" charset="-128"/>
              </a:rPr>
              <a:t>FF%: </a:t>
            </a:r>
            <a:r>
              <a:rPr lang="ja-JP" altLang="en-US" dirty="0">
                <a:solidFill>
                  <a:prstClr val="black"/>
                </a:solidFill>
                <a:latin typeface="Calibri"/>
                <a:ea typeface="ＭＳ Ｐゴシック" panose="020B0600070205080204" pitchFamily="34" charset="-128"/>
              </a:rPr>
              <a:t>フォーシーム被投球率</a:t>
            </a:r>
            <a:endParaRPr lang="en-US" altLang="ja-JP" dirty="0">
              <a:solidFill>
                <a:prstClr val="black"/>
              </a:solidFill>
              <a:latin typeface="Calibri"/>
              <a:ea typeface="ＭＳ Ｐゴシック" panose="020B0600070205080204" pitchFamily="34" charset="-128"/>
            </a:endParaRPr>
          </a:p>
          <a:p>
            <a:pPr marL="285750" indent="-285750">
              <a:buFont typeface="Arial" panose="020B0604020202020204" pitchFamily="34" charset="0"/>
              <a:buChar char="•"/>
            </a:pPr>
            <a:r>
              <a:rPr lang="en-US" altLang="ja-JP" dirty="0" err="1">
                <a:solidFill>
                  <a:prstClr val="black"/>
                </a:solidFill>
                <a:latin typeface="Calibri"/>
                <a:ea typeface="ＭＳ Ｐゴシック" panose="020B0600070205080204" pitchFamily="34" charset="-128"/>
              </a:rPr>
              <a:t>CStr</a:t>
            </a:r>
            <a:r>
              <a:rPr lang="en-US" altLang="ja-JP" dirty="0">
                <a:solidFill>
                  <a:prstClr val="black"/>
                </a:solidFill>
                <a:latin typeface="Calibri"/>
                <a:ea typeface="ＭＳ Ｐゴシック" panose="020B0600070205080204" pitchFamily="34" charset="-128"/>
              </a:rPr>
              <a:t>%: </a:t>
            </a:r>
            <a:r>
              <a:rPr lang="ja-JP" altLang="en-US" dirty="0">
                <a:solidFill>
                  <a:prstClr val="black"/>
                </a:solidFill>
                <a:latin typeface="Calibri"/>
                <a:ea typeface="ＭＳ Ｐゴシック" panose="020B0600070205080204" pitchFamily="34" charset="-128"/>
              </a:rPr>
              <a:t>全投球に対する見送りストライクの割合</a:t>
            </a:r>
            <a:endParaRPr lang="en-US" altLang="ja-JP" dirty="0">
              <a:solidFill>
                <a:prstClr val="black"/>
              </a:solidFill>
              <a:latin typeface="Calibri"/>
              <a:ea typeface="ＭＳ Ｐゴシック" panose="020B0600070205080204" pitchFamily="34" charset="-128"/>
            </a:endParaRPr>
          </a:p>
          <a:p>
            <a:pPr marL="285750" indent="-285750">
              <a:buFont typeface="Arial" panose="020B0604020202020204" pitchFamily="34" charset="0"/>
              <a:buChar char="•"/>
            </a:pPr>
            <a:r>
              <a:rPr lang="en-US" altLang="ja-JP" dirty="0">
                <a:solidFill>
                  <a:prstClr val="black"/>
                </a:solidFill>
                <a:latin typeface="Calibri"/>
                <a:ea typeface="ＭＳ Ｐゴシック" panose="020B0600070205080204" pitchFamily="34" charset="-128"/>
              </a:rPr>
              <a:t>Flare%: </a:t>
            </a:r>
            <a:r>
              <a:rPr lang="ja-JP" altLang="en-US" dirty="0">
                <a:solidFill>
                  <a:prstClr val="black"/>
                </a:solidFill>
                <a:latin typeface="Calibri"/>
                <a:ea typeface="ＭＳ Ｐゴシック" panose="020B0600070205080204" pitchFamily="34" charset="-128"/>
              </a:rPr>
              <a:t>フレアゾーン</a:t>
            </a:r>
            <a:r>
              <a:rPr lang="en-US" altLang="ja-JP" dirty="0">
                <a:solidFill>
                  <a:prstClr val="black"/>
                </a:solidFill>
                <a:latin typeface="Calibri"/>
                <a:ea typeface="ＭＳ Ｐゴシック" panose="020B0600070205080204" pitchFamily="34" charset="-128"/>
              </a:rPr>
              <a:t>(</a:t>
            </a:r>
            <a:r>
              <a:rPr lang="ja-JP" altLang="en-US" dirty="0">
                <a:solidFill>
                  <a:prstClr val="black"/>
                </a:solidFill>
                <a:latin typeface="Calibri"/>
                <a:ea typeface="ＭＳ Ｐゴシック" panose="020B0600070205080204" pitchFamily="34" charset="-128"/>
              </a:rPr>
              <a:t>打球速度が低いものの、内野の頭を越えるような角度で打ち出されたグループの比率</a:t>
            </a:r>
            <a:r>
              <a:rPr lang="en-US" altLang="ja-JP" dirty="0">
                <a:solidFill>
                  <a:prstClr val="black"/>
                </a:solidFill>
                <a:latin typeface="Calibri"/>
                <a:ea typeface="ＭＳ Ｐゴシック" panose="020B0600070205080204" pitchFamily="34" charset="-128"/>
              </a:rPr>
              <a:t>)</a:t>
            </a:r>
            <a:endParaRPr lang="ja-JP" altLang="en-US" dirty="0">
              <a:solidFill>
                <a:prstClr val="black"/>
              </a:solidFill>
              <a:latin typeface="Calibri"/>
              <a:ea typeface="ＭＳ Ｐゴシック" panose="020B0600070205080204" pitchFamily="34" charset="-128"/>
            </a:endParaRPr>
          </a:p>
        </p:txBody>
      </p:sp>
      <p:sp>
        <p:nvSpPr>
          <p:cNvPr id="7" name="テキスト ボックス 6">
            <a:extLst>
              <a:ext uri="{FF2B5EF4-FFF2-40B4-BE49-F238E27FC236}">
                <a16:creationId xmlns:a16="http://schemas.microsoft.com/office/drawing/2014/main" id="{C6BA4EE5-FBE9-694F-B455-7BA66B77F390}"/>
              </a:ext>
            </a:extLst>
          </p:cNvPr>
          <p:cNvSpPr txBox="1"/>
          <p:nvPr/>
        </p:nvSpPr>
        <p:spPr>
          <a:xfrm>
            <a:off x="6096000" y="4610639"/>
            <a:ext cx="5866228" cy="1200329"/>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solidFill>
                  <a:prstClr val="black"/>
                </a:solidFill>
                <a:latin typeface="Calibri"/>
                <a:ea typeface="ＭＳ Ｐゴシック" panose="020B0600070205080204" pitchFamily="34" charset="-128"/>
              </a:rPr>
              <a:t>Barrel%</a:t>
            </a:r>
            <a:r>
              <a:rPr lang="ja-JP" altLang="en-US" dirty="0">
                <a:solidFill>
                  <a:prstClr val="black"/>
                </a:solidFill>
                <a:latin typeface="Calibri"/>
                <a:ea typeface="ＭＳ Ｐゴシック" panose="020B0600070205080204" pitchFamily="34" charset="-128"/>
              </a:rPr>
              <a:t>は発生した打球に対するバレル打球、</a:t>
            </a:r>
            <a:r>
              <a:rPr lang="en-US" altLang="ja-JP" dirty="0">
                <a:solidFill>
                  <a:prstClr val="black"/>
                </a:solidFill>
                <a:latin typeface="Calibri"/>
                <a:ea typeface="ＭＳ Ｐゴシック" panose="020B0600070205080204" pitchFamily="34" charset="-128"/>
              </a:rPr>
              <a:t>Barrel/PA</a:t>
            </a:r>
            <a:r>
              <a:rPr lang="ja-JP" altLang="en-US" dirty="0">
                <a:solidFill>
                  <a:prstClr val="black"/>
                </a:solidFill>
                <a:latin typeface="Calibri"/>
                <a:ea typeface="ＭＳ Ｐゴシック" panose="020B0600070205080204" pitchFamily="34" charset="-128"/>
              </a:rPr>
              <a:t>は申告敬遠を除いた打席数に対するバレル打球の比率</a:t>
            </a:r>
            <a:endParaRPr lang="en-US" altLang="ja-JP" dirty="0">
              <a:solidFill>
                <a:prstClr val="black"/>
              </a:solidFill>
              <a:latin typeface="Calibri"/>
              <a:ea typeface="ＭＳ Ｐゴシック" panose="020B0600070205080204" pitchFamily="34" charset="-128"/>
            </a:endParaRPr>
          </a:p>
          <a:p>
            <a:pPr marL="285750" indent="-285750">
              <a:buFont typeface="Arial" panose="020B0604020202020204" pitchFamily="34" charset="0"/>
              <a:buChar char="•"/>
            </a:pPr>
            <a:r>
              <a:rPr lang="en-US" altLang="ja-JP" dirty="0">
                <a:solidFill>
                  <a:prstClr val="black"/>
                </a:solidFill>
                <a:latin typeface="Calibri"/>
                <a:ea typeface="ＭＳ Ｐゴシック" panose="020B0600070205080204" pitchFamily="34" charset="-128"/>
              </a:rPr>
              <a:t>Shifted%:</a:t>
            </a:r>
            <a:r>
              <a:rPr lang="ja-JP" altLang="en-US" dirty="0">
                <a:solidFill>
                  <a:prstClr val="black"/>
                </a:solidFill>
                <a:latin typeface="Calibri"/>
                <a:ea typeface="ＭＳ Ｐゴシック" panose="020B0600070205080204" pitchFamily="34" charset="-128"/>
              </a:rPr>
              <a:t> 打球が発生した際に相手の内野がシフトを敷いていた打席の割合</a:t>
            </a:r>
            <a:r>
              <a:rPr lang="en-US" altLang="ja-JP" dirty="0">
                <a:solidFill>
                  <a:prstClr val="black"/>
                </a:solidFill>
                <a:latin typeface="Calibri"/>
                <a:ea typeface="ＭＳ Ｐゴシック" panose="020B0600070205080204" pitchFamily="34" charset="-128"/>
              </a:rPr>
              <a:t>(</a:t>
            </a:r>
            <a:r>
              <a:rPr lang="en-US" altLang="ja-JP" dirty="0" err="1">
                <a:solidFill>
                  <a:prstClr val="black"/>
                </a:solidFill>
                <a:latin typeface="Calibri"/>
                <a:ea typeface="ＭＳ Ｐゴシック" panose="020B0600070205080204" pitchFamily="34" charset="-128"/>
              </a:rPr>
              <a:t>if_fielding_alignment</a:t>
            </a:r>
            <a:r>
              <a:rPr lang="en-US" altLang="ja-JP" dirty="0">
                <a:solidFill>
                  <a:prstClr val="black"/>
                </a:solidFill>
                <a:latin typeface="Calibri"/>
                <a:ea typeface="ＭＳ Ｐゴシック" panose="020B0600070205080204" pitchFamily="34" charset="-128"/>
              </a:rPr>
              <a:t>, Strategic)</a:t>
            </a:r>
            <a:endParaRPr lang="ja-JP" altLang="en-US" dirty="0">
              <a:solidFill>
                <a:prstClr val="black"/>
              </a:solidFill>
              <a:latin typeface="Calibri"/>
              <a:ea typeface="ＭＳ Ｐゴシック" panose="020B0600070205080204" pitchFamily="34" charset="-128"/>
            </a:endParaRPr>
          </a:p>
        </p:txBody>
      </p:sp>
      <p:sp>
        <p:nvSpPr>
          <p:cNvPr id="8" name="正方形/長方形 7">
            <a:extLst>
              <a:ext uri="{FF2B5EF4-FFF2-40B4-BE49-F238E27FC236}">
                <a16:creationId xmlns:a16="http://schemas.microsoft.com/office/drawing/2014/main" id="{454745EF-0C98-C247-B50F-B7D80F60C917}"/>
              </a:ext>
            </a:extLst>
          </p:cNvPr>
          <p:cNvSpPr/>
          <p:nvPr/>
        </p:nvSpPr>
        <p:spPr>
          <a:xfrm>
            <a:off x="133349" y="137160"/>
            <a:ext cx="1768433" cy="369332"/>
          </a:xfrm>
          <a:prstGeom prst="rect">
            <a:avLst/>
          </a:prstGeom>
        </p:spPr>
        <p:txBody>
          <a:bodyPr wrap="none">
            <a:spAutoFit/>
          </a:bodyPr>
          <a:lstStyle/>
          <a:p>
            <a:r>
              <a:rPr lang="en-US" altLang="ja-JP" dirty="0">
                <a:solidFill>
                  <a:srgbClr val="00B050"/>
                </a:solidFill>
                <a:latin typeface="Calibri"/>
                <a:ea typeface="ＭＳ Ｐゴシック" panose="020B0600070205080204" pitchFamily="34" charset="-128"/>
              </a:rPr>
              <a:t>[</a:t>
            </a:r>
            <a:r>
              <a:rPr lang="ja-JP" altLang="en-US">
                <a:solidFill>
                  <a:srgbClr val="00B050"/>
                </a:solidFill>
                <a:latin typeface="Calibri"/>
                <a:ea typeface="ＭＳ Ｐゴシック" panose="020B0600070205080204" pitchFamily="34" charset="-128"/>
              </a:rPr>
              <a:t>★マニアック★</a:t>
            </a:r>
            <a:r>
              <a:rPr lang="en-US" altLang="ja-JP" dirty="0">
                <a:solidFill>
                  <a:srgbClr val="00B050"/>
                </a:solidFill>
                <a:latin typeface="Calibri"/>
                <a:ea typeface="ＭＳ Ｐゴシック" panose="020B0600070205080204" pitchFamily="34" charset="-128"/>
              </a:rPr>
              <a:t>]</a:t>
            </a:r>
            <a:endParaRPr lang="ja-JP" altLang="en-US">
              <a:solidFill>
                <a:srgbClr val="00B050"/>
              </a:solidFill>
            </a:endParaRPr>
          </a:p>
        </p:txBody>
      </p:sp>
    </p:spTree>
    <p:extLst>
      <p:ext uri="{BB962C8B-B14F-4D97-AF65-F5344CB8AC3E}">
        <p14:creationId xmlns:p14="http://schemas.microsoft.com/office/powerpoint/2010/main" val="2545170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BA7B13-42AC-4948-9207-9E01FD6577FC}"/>
              </a:ext>
            </a:extLst>
          </p:cNvPr>
          <p:cNvSpPr>
            <a:spLocks noGrp="1"/>
          </p:cNvSpPr>
          <p:nvPr>
            <p:ph type="title"/>
          </p:nvPr>
        </p:nvSpPr>
        <p:spPr/>
        <p:txBody>
          <a:bodyPr/>
          <a:lstStyle/>
          <a:p>
            <a:r>
              <a:rPr lang="ja-JP" altLang="en-US" dirty="0"/>
              <a:t>打球角度</a:t>
            </a:r>
            <a:r>
              <a:rPr lang="en-US" altLang="ja-JP" dirty="0"/>
              <a:t>×</a:t>
            </a:r>
            <a:r>
              <a:rPr lang="ja-JP" altLang="en-US" dirty="0"/>
              <a:t>打球速度</a:t>
            </a:r>
            <a:endParaRPr kumimoji="1" lang="ja-JP" altLang="en-US" dirty="0"/>
          </a:p>
        </p:txBody>
      </p:sp>
      <p:pic>
        <p:nvPicPr>
          <p:cNvPr id="9" name="コンテンツ プレースホルダー 4" descr="グラフ, 散布図&#10;&#10;自動的に生成された説明">
            <a:extLst>
              <a:ext uri="{FF2B5EF4-FFF2-40B4-BE49-F238E27FC236}">
                <a16:creationId xmlns:a16="http://schemas.microsoft.com/office/drawing/2014/main" id="{500648EC-58F8-504F-90A0-BF74413DE606}"/>
              </a:ext>
            </a:extLst>
          </p:cNvPr>
          <p:cNvPicPr>
            <a:picLocks noChangeAspect="1"/>
          </p:cNvPicPr>
          <p:nvPr/>
        </p:nvPicPr>
        <p:blipFill rotWithShape="1">
          <a:blip r:embed="rId2">
            <a:extLst>
              <a:ext uri="{28A0092B-C50C-407E-A947-70E740481C1C}">
                <a14:useLocalDpi xmlns:a14="http://schemas.microsoft.com/office/drawing/2010/main" val="0"/>
              </a:ext>
            </a:extLst>
          </a:blip>
          <a:srcRect r="22050"/>
          <a:stretch/>
        </p:blipFill>
        <p:spPr bwMode="auto">
          <a:xfrm>
            <a:off x="1721913" y="2070732"/>
            <a:ext cx="4252168" cy="4091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正方形/長方形 9">
            <a:extLst>
              <a:ext uri="{FF2B5EF4-FFF2-40B4-BE49-F238E27FC236}">
                <a16:creationId xmlns:a16="http://schemas.microsoft.com/office/drawing/2014/main" id="{F4BE04EE-C724-E94E-80F6-92D6EC958B76}"/>
              </a:ext>
            </a:extLst>
          </p:cNvPr>
          <p:cNvSpPr/>
          <p:nvPr/>
        </p:nvSpPr>
        <p:spPr>
          <a:xfrm>
            <a:off x="4381604" y="2511764"/>
            <a:ext cx="1290181" cy="3061618"/>
          </a:xfrm>
          <a:prstGeom prst="rect">
            <a:avLst/>
          </a:prstGeom>
          <a:solidFill>
            <a:schemeClr val="bg1">
              <a:lumMod val="50000"/>
              <a:alpha val="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コンテンツ プレースホルダー 4" descr="グラフ, 散布図&#10;&#10;自動的に生成された説明">
            <a:extLst>
              <a:ext uri="{FF2B5EF4-FFF2-40B4-BE49-F238E27FC236}">
                <a16:creationId xmlns:a16="http://schemas.microsoft.com/office/drawing/2014/main" id="{7D42ED7A-AC77-5348-8F96-4A8F92D5004B}"/>
              </a:ext>
            </a:extLst>
          </p:cNvPr>
          <p:cNvPicPr>
            <a:picLocks noChangeAspect="1"/>
          </p:cNvPicPr>
          <p:nvPr/>
        </p:nvPicPr>
        <p:blipFill rotWithShape="1">
          <a:blip r:embed="rId2">
            <a:extLst>
              <a:ext uri="{28A0092B-C50C-407E-A947-70E740481C1C}">
                <a14:useLocalDpi xmlns:a14="http://schemas.microsoft.com/office/drawing/2010/main" val="0"/>
              </a:ext>
            </a:extLst>
          </a:blip>
          <a:srcRect l="78138" r="630"/>
          <a:stretch/>
        </p:blipFill>
        <p:spPr bwMode="auto">
          <a:xfrm>
            <a:off x="583478" y="2511764"/>
            <a:ext cx="1149524" cy="4060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テキスト ボックス 11">
            <a:extLst>
              <a:ext uri="{FF2B5EF4-FFF2-40B4-BE49-F238E27FC236}">
                <a16:creationId xmlns:a16="http://schemas.microsoft.com/office/drawing/2014/main" id="{75A29DD0-F3C1-8C49-A739-80560AA90E63}"/>
              </a:ext>
            </a:extLst>
          </p:cNvPr>
          <p:cNvSpPr txBox="1"/>
          <p:nvPr/>
        </p:nvSpPr>
        <p:spPr>
          <a:xfrm>
            <a:off x="6233900" y="2831147"/>
            <a:ext cx="5596404" cy="584775"/>
          </a:xfrm>
          <a:prstGeom prst="rect">
            <a:avLst/>
          </a:prstGeom>
          <a:noFill/>
        </p:spPr>
        <p:txBody>
          <a:bodyPr wrap="none" rtlCol="0">
            <a:spAutoFit/>
          </a:bodyPr>
          <a:lstStyle/>
          <a:p>
            <a:r>
              <a:rPr kumimoji="1" lang="ja-JP" altLang="en-US" sz="3200">
                <a:solidFill>
                  <a:srgbClr val="FF0000"/>
                </a:solidFill>
              </a:rPr>
              <a:t>強い打球</a:t>
            </a:r>
            <a:r>
              <a:rPr kumimoji="1" lang="ja-JP" altLang="en-US" sz="2400"/>
              <a:t>の割合が</a:t>
            </a:r>
            <a:r>
              <a:rPr kumimoji="1" lang="en-US" altLang="ja-JP" sz="2400" dirty="0"/>
              <a:t>MLB</a:t>
            </a:r>
            <a:r>
              <a:rPr kumimoji="1" lang="ja-JP" altLang="en-US" sz="2400"/>
              <a:t>規定打者中</a:t>
            </a:r>
            <a:r>
              <a:rPr kumimoji="1" lang="en-US" altLang="ja-JP" sz="2400" dirty="0">
                <a:solidFill>
                  <a:srgbClr val="FF0000"/>
                </a:solidFill>
              </a:rPr>
              <a:t>8</a:t>
            </a:r>
            <a:r>
              <a:rPr kumimoji="1" lang="ja-JP" altLang="en-US" sz="2400"/>
              <a:t>位</a:t>
            </a:r>
          </a:p>
        </p:txBody>
      </p:sp>
      <p:sp>
        <p:nvSpPr>
          <p:cNvPr id="13" name="正方形/長方形 12">
            <a:extLst>
              <a:ext uri="{FF2B5EF4-FFF2-40B4-BE49-F238E27FC236}">
                <a16:creationId xmlns:a16="http://schemas.microsoft.com/office/drawing/2014/main" id="{8CB71CC2-D3A7-5440-9604-0EA42C9BD1F3}"/>
              </a:ext>
            </a:extLst>
          </p:cNvPr>
          <p:cNvSpPr/>
          <p:nvPr/>
        </p:nvSpPr>
        <p:spPr>
          <a:xfrm>
            <a:off x="6217921" y="3338615"/>
            <a:ext cx="2064989" cy="646331"/>
          </a:xfrm>
          <a:prstGeom prst="rect">
            <a:avLst/>
          </a:prstGeom>
        </p:spPr>
        <p:txBody>
          <a:bodyPr wrap="none">
            <a:spAutoFit/>
          </a:bodyPr>
          <a:lstStyle/>
          <a:p>
            <a:r>
              <a:rPr lang="en-US" altLang="ja-JP" dirty="0">
                <a:solidFill>
                  <a:srgbClr val="FF0000"/>
                </a:solidFill>
              </a:rPr>
              <a:t>90mph (</a:t>
            </a:r>
            <a:r>
              <a:rPr lang="ja-JP" altLang="en-US">
                <a:solidFill>
                  <a:srgbClr val="FF0000"/>
                </a:solidFill>
              </a:rPr>
              <a:t>≒</a:t>
            </a:r>
            <a:r>
              <a:rPr lang="en-US" altLang="ja-JP" dirty="0">
                <a:solidFill>
                  <a:srgbClr val="FF0000"/>
                </a:solidFill>
              </a:rPr>
              <a:t>152km/h)</a:t>
            </a:r>
          </a:p>
          <a:p>
            <a:r>
              <a:rPr lang="en-US" altLang="ja-JP" dirty="0">
                <a:solidFill>
                  <a:srgbClr val="FF0000"/>
                </a:solidFill>
              </a:rPr>
              <a:t>   </a:t>
            </a:r>
            <a:r>
              <a:rPr lang="ja-JP" altLang="en-US">
                <a:solidFill>
                  <a:srgbClr val="FF0000"/>
                </a:solidFill>
              </a:rPr>
              <a:t>より早い打球</a:t>
            </a:r>
          </a:p>
        </p:txBody>
      </p:sp>
      <p:sp>
        <p:nvSpPr>
          <p:cNvPr id="14" name="正方形/長方形 13">
            <a:extLst>
              <a:ext uri="{FF2B5EF4-FFF2-40B4-BE49-F238E27FC236}">
                <a16:creationId xmlns:a16="http://schemas.microsoft.com/office/drawing/2014/main" id="{63361AFC-4CF9-1745-8D31-4899B134AF59}"/>
              </a:ext>
            </a:extLst>
          </p:cNvPr>
          <p:cNvSpPr/>
          <p:nvPr/>
        </p:nvSpPr>
        <p:spPr>
          <a:xfrm>
            <a:off x="6217921" y="4492414"/>
            <a:ext cx="5085033" cy="461665"/>
          </a:xfrm>
          <a:prstGeom prst="rect">
            <a:avLst/>
          </a:prstGeom>
        </p:spPr>
        <p:txBody>
          <a:bodyPr wrap="square">
            <a:spAutoFit/>
          </a:bodyPr>
          <a:lstStyle/>
          <a:p>
            <a:r>
              <a:rPr lang="ja-JP" altLang="en-US" sz="2400"/>
              <a:t>打球角度も高い</a:t>
            </a:r>
          </a:p>
        </p:txBody>
      </p:sp>
      <p:cxnSp>
        <p:nvCxnSpPr>
          <p:cNvPr id="16" name="直線矢印コネクタ 15">
            <a:extLst>
              <a:ext uri="{FF2B5EF4-FFF2-40B4-BE49-F238E27FC236}">
                <a16:creationId xmlns:a16="http://schemas.microsoft.com/office/drawing/2014/main" id="{A714AF8D-B93E-9743-BEA0-7AB6B62FD4E0}"/>
              </a:ext>
            </a:extLst>
          </p:cNvPr>
          <p:cNvCxnSpPr>
            <a:cxnSpLocks/>
          </p:cNvCxnSpPr>
          <p:nvPr/>
        </p:nvCxnSpPr>
        <p:spPr>
          <a:xfrm flipH="1">
            <a:off x="5731494" y="3513283"/>
            <a:ext cx="50240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4145938C-254C-A44B-AE45-3851535C84CE}"/>
              </a:ext>
            </a:extLst>
          </p:cNvPr>
          <p:cNvSpPr/>
          <p:nvPr/>
        </p:nvSpPr>
        <p:spPr>
          <a:xfrm>
            <a:off x="9518586" y="3449333"/>
            <a:ext cx="2178802" cy="461665"/>
          </a:xfrm>
          <a:prstGeom prst="rect">
            <a:avLst/>
          </a:prstGeom>
        </p:spPr>
        <p:txBody>
          <a:bodyPr wrap="none">
            <a:spAutoFit/>
          </a:bodyPr>
          <a:lstStyle/>
          <a:p>
            <a:r>
              <a:rPr lang="ja-JP" altLang="en-US" sz="2400"/>
              <a:t>全打球の</a:t>
            </a:r>
            <a:r>
              <a:rPr lang="en-US" altLang="ja-JP" sz="2400" i="1" dirty="0"/>
              <a:t>53.4%</a:t>
            </a:r>
          </a:p>
        </p:txBody>
      </p:sp>
    </p:spTree>
    <p:extLst>
      <p:ext uri="{BB962C8B-B14F-4D97-AF65-F5344CB8AC3E}">
        <p14:creationId xmlns:p14="http://schemas.microsoft.com/office/powerpoint/2010/main" val="2183558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スプレーチャート</a:t>
            </a:r>
            <a:endParaRPr kumimoji="1" lang="ja-JP" altLang="en-US" dirty="0"/>
          </a:p>
        </p:txBody>
      </p:sp>
      <p:sp>
        <p:nvSpPr>
          <p:cNvPr id="3" name="コンテンツ プレースホルダー 2"/>
          <p:cNvSpPr>
            <a:spLocks noGrp="1"/>
          </p:cNvSpPr>
          <p:nvPr>
            <p:ph idx="1"/>
          </p:nvPr>
        </p:nvSpPr>
        <p:spPr>
          <a:xfrm>
            <a:off x="1018613" y="2285999"/>
            <a:ext cx="4656975" cy="1143001"/>
          </a:xfrm>
        </p:spPr>
        <p:txBody>
          <a:bodyPr/>
          <a:lstStyle/>
          <a:p>
            <a:r>
              <a:rPr lang="ja-JP" altLang="en-US" sz="2400" dirty="0"/>
              <a:t>内野でアウトになった打球のほとんどが引っ張り</a:t>
            </a:r>
            <a:endParaRPr lang="en-US" altLang="ja-JP" sz="2400" dirty="0"/>
          </a:p>
          <a:p>
            <a:pPr lvl="1"/>
            <a:r>
              <a:rPr kumimoji="1" lang="ja-JP" altLang="en-US" sz="2000" dirty="0"/>
              <a:t>内野シフトが有効</a:t>
            </a:r>
            <a:r>
              <a:rPr kumimoji="1" lang="ja-JP" altLang="en-US" sz="2000"/>
              <a:t>な理由</a:t>
            </a:r>
            <a:endParaRPr lang="en-US" altLang="ja-JP" sz="2000" dirty="0"/>
          </a:p>
        </p:txBody>
      </p:sp>
      <p:pic>
        <p:nvPicPr>
          <p:cNvPr id="5" name="図 4" descr="グラフ, 散布図&#10;&#10;自動的に生成された説明">
            <a:extLst>
              <a:ext uri="{FF2B5EF4-FFF2-40B4-BE49-F238E27FC236}">
                <a16:creationId xmlns:a16="http://schemas.microsoft.com/office/drawing/2014/main" id="{07963F4C-BF31-4812-BE3C-5003B4647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5588" y="2112579"/>
            <a:ext cx="6516412" cy="3909848"/>
          </a:xfrm>
          <a:prstGeom prst="rect">
            <a:avLst/>
          </a:prstGeom>
        </p:spPr>
      </p:pic>
      <p:sp>
        <p:nvSpPr>
          <p:cNvPr id="6" name="コンテンツ プレースホルダー 2">
            <a:extLst>
              <a:ext uri="{FF2B5EF4-FFF2-40B4-BE49-F238E27FC236}">
                <a16:creationId xmlns:a16="http://schemas.microsoft.com/office/drawing/2014/main" id="{7F27B45F-3D23-4A45-A77C-07D6E81AE6BB}"/>
              </a:ext>
            </a:extLst>
          </p:cNvPr>
          <p:cNvSpPr txBox="1">
            <a:spLocks/>
          </p:cNvSpPr>
          <p:nvPr/>
        </p:nvSpPr>
        <p:spPr bwMode="auto">
          <a:xfrm>
            <a:off x="1018613" y="4185071"/>
            <a:ext cx="4656975"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r>
              <a:rPr lang="ja-JP" altLang="en-US" sz="2400"/>
              <a:t>シフトに影響されない外野への打球は広角</a:t>
            </a:r>
            <a:endParaRPr lang="en-US" altLang="ja-JP" sz="2400" dirty="0"/>
          </a:p>
        </p:txBody>
      </p:sp>
    </p:spTree>
    <p:extLst>
      <p:ext uri="{BB962C8B-B14F-4D97-AF65-F5344CB8AC3E}">
        <p14:creationId xmlns:p14="http://schemas.microsoft.com/office/powerpoint/2010/main" val="7400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lstStyle/>
          <a:p>
            <a:r>
              <a:rPr lang="ja-JP" altLang="en-US" dirty="0"/>
              <a:t>打谷</a:t>
            </a:r>
          </a:p>
        </p:txBody>
      </p:sp>
      <p:sp>
        <p:nvSpPr>
          <p:cNvPr id="3" name="テキスト プレースホルダー 2"/>
          <p:cNvSpPr>
            <a:spLocks noGrp="1"/>
          </p:cNvSpPr>
          <p:nvPr>
            <p:ph type="body" idx="1"/>
          </p:nvPr>
        </p:nvSpPr>
        <p:spPr>
          <a:xfrm>
            <a:off x="963084" y="2906713"/>
            <a:ext cx="10363200" cy="1500187"/>
          </a:xfrm>
        </p:spPr>
        <p:txBody>
          <a:bodyPr/>
          <a:lstStyle/>
          <a:p>
            <a:r>
              <a:rPr lang="en-US" altLang="ja-JP" dirty="0"/>
              <a:t>Designated Hitter</a:t>
            </a:r>
            <a:endParaRPr lang="ja-JP" altLang="en-US" dirty="0"/>
          </a:p>
        </p:txBody>
      </p:sp>
      <p:sp>
        <p:nvSpPr>
          <p:cNvPr id="4" name="正方形/長方形 3">
            <a:extLst>
              <a:ext uri="{FF2B5EF4-FFF2-40B4-BE49-F238E27FC236}">
                <a16:creationId xmlns:a16="http://schemas.microsoft.com/office/drawing/2014/main" id="{109DAB2B-84D3-7D48-9B55-841F65C4C530}"/>
              </a:ext>
            </a:extLst>
          </p:cNvPr>
          <p:cNvSpPr/>
          <p:nvPr/>
        </p:nvSpPr>
        <p:spPr>
          <a:xfrm>
            <a:off x="4609578" y="1647173"/>
            <a:ext cx="7582422" cy="5210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DEC57EBE-0880-C64C-BE9A-192623F30183}"/>
              </a:ext>
            </a:extLst>
          </p:cNvPr>
          <p:cNvSpPr txBox="1">
            <a:spLocks/>
          </p:cNvSpPr>
          <p:nvPr/>
        </p:nvSpPr>
        <p:spPr>
          <a:xfrm>
            <a:off x="6095999" y="5907087"/>
            <a:ext cx="6096001" cy="804796"/>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0" indent="0" algn="r">
              <a:buNone/>
            </a:pPr>
            <a:r>
              <a:rPr lang="en-US" altLang="ja-JP" sz="4400" dirty="0"/>
              <a:t>③</a:t>
            </a:r>
            <a:r>
              <a:rPr lang="ja-JP" altLang="en-US" sz="4400"/>
              <a:t>状況別レビュー</a:t>
            </a:r>
            <a:endParaRPr lang="en-US" altLang="ja-JP" sz="4000" dirty="0"/>
          </a:p>
        </p:txBody>
      </p:sp>
    </p:spTree>
    <p:extLst>
      <p:ext uri="{BB962C8B-B14F-4D97-AF65-F5344CB8AC3E}">
        <p14:creationId xmlns:p14="http://schemas.microsoft.com/office/powerpoint/2010/main" val="92616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F7B39-BA45-49C2-83D1-DD284BB807FC}"/>
              </a:ext>
            </a:extLst>
          </p:cNvPr>
          <p:cNvSpPr>
            <a:spLocks noGrp="1"/>
          </p:cNvSpPr>
          <p:nvPr>
            <p:ph type="title"/>
          </p:nvPr>
        </p:nvSpPr>
        <p:spPr/>
        <p:txBody>
          <a:bodyPr/>
          <a:lstStyle/>
          <a:p>
            <a:r>
              <a:rPr kumimoji="1" lang="ja-JP" altLang="en-US" dirty="0"/>
              <a:t>ゾーン別分析</a:t>
            </a:r>
          </a:p>
        </p:txBody>
      </p:sp>
      <p:sp>
        <p:nvSpPr>
          <p:cNvPr id="6" name="テキスト ボックス 5">
            <a:extLst>
              <a:ext uri="{FF2B5EF4-FFF2-40B4-BE49-F238E27FC236}">
                <a16:creationId xmlns:a16="http://schemas.microsoft.com/office/drawing/2014/main" id="{F60EC6DB-537A-4523-9444-FA47E5C3F6BA}"/>
              </a:ext>
            </a:extLst>
          </p:cNvPr>
          <p:cNvSpPr txBox="1"/>
          <p:nvPr/>
        </p:nvSpPr>
        <p:spPr>
          <a:xfrm>
            <a:off x="2091072" y="5990494"/>
            <a:ext cx="8009855" cy="738664"/>
          </a:xfrm>
          <a:prstGeom prst="rect">
            <a:avLst/>
          </a:prstGeom>
          <a:noFill/>
        </p:spPr>
        <p:txBody>
          <a:bodyPr wrap="square" rtlCol="0">
            <a:spAutoFit/>
          </a:bodyPr>
          <a:lstStyle/>
          <a:p>
            <a:pPr algn="ctr"/>
            <a:r>
              <a:rPr kumimoji="1" lang="ja-JP" altLang="en-US" sz="2400" dirty="0"/>
              <a:t>スイングした投球に対して生み出した得点価値の平均</a:t>
            </a:r>
            <a:r>
              <a:rPr kumimoji="1" lang="en-US" altLang="ja-JP" sz="2400" dirty="0"/>
              <a:t>(PV/C)</a:t>
            </a:r>
          </a:p>
          <a:p>
            <a:pPr algn="ctr"/>
            <a:r>
              <a:rPr lang="en-US" altLang="ja-JP" dirty="0"/>
              <a:t>(</a:t>
            </a:r>
            <a:r>
              <a:rPr lang="ja-JP" altLang="en-US" dirty="0"/>
              <a:t>捕手視点</a:t>
            </a:r>
            <a:r>
              <a:rPr lang="en-US" altLang="ja-JP" dirty="0"/>
              <a:t>)</a:t>
            </a:r>
          </a:p>
        </p:txBody>
      </p:sp>
      <p:sp>
        <p:nvSpPr>
          <p:cNvPr id="8" name="楕円 7">
            <a:extLst>
              <a:ext uri="{FF2B5EF4-FFF2-40B4-BE49-F238E27FC236}">
                <a16:creationId xmlns:a16="http://schemas.microsoft.com/office/drawing/2014/main" id="{98999EC9-2F10-4EDD-9BF1-E1E128592BB6}"/>
              </a:ext>
            </a:extLst>
          </p:cNvPr>
          <p:cNvSpPr/>
          <p:nvPr/>
        </p:nvSpPr>
        <p:spPr>
          <a:xfrm>
            <a:off x="10642292" y="2725169"/>
            <a:ext cx="1136688" cy="312682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3200" b="1"/>
              <a:t>大谷</a:t>
            </a:r>
            <a:endParaRPr kumimoji="1" lang="ja-JP" altLang="en-US" b="1" dirty="0"/>
          </a:p>
        </p:txBody>
      </p:sp>
      <p:sp>
        <p:nvSpPr>
          <p:cNvPr id="9" name="テキスト ボックス 8">
            <a:extLst>
              <a:ext uri="{FF2B5EF4-FFF2-40B4-BE49-F238E27FC236}">
                <a16:creationId xmlns:a16="http://schemas.microsoft.com/office/drawing/2014/main" id="{E8D34B34-4E5F-4FD4-81A3-AA811376072F}"/>
              </a:ext>
            </a:extLst>
          </p:cNvPr>
          <p:cNvSpPr txBox="1"/>
          <p:nvPr/>
        </p:nvSpPr>
        <p:spPr>
          <a:xfrm>
            <a:off x="94594" y="4420834"/>
            <a:ext cx="2191407" cy="1938992"/>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得点期待値は</a:t>
            </a:r>
            <a:r>
              <a:rPr lang="en-US" altLang="ja-JP" sz="2000" dirty="0" err="1"/>
              <a:t>Retrosheet</a:t>
            </a:r>
            <a:r>
              <a:rPr lang="ja-JP" altLang="en-US" sz="2000" dirty="0"/>
              <a:t>のデータを用いて算出。</a:t>
            </a:r>
            <a:endParaRPr lang="en-US" altLang="ja-JP" sz="2000" dirty="0"/>
          </a:p>
          <a:p>
            <a:pPr marL="342900" indent="-342900">
              <a:buFont typeface="Arial" panose="020B0604020202020204" pitchFamily="34" charset="0"/>
              <a:buChar char="•"/>
            </a:pPr>
            <a:r>
              <a:rPr kumimoji="1" lang="en-US" altLang="ja-JP" sz="2000" dirty="0"/>
              <a:t>()</a:t>
            </a:r>
            <a:r>
              <a:rPr kumimoji="1" lang="ja-JP" altLang="en-US" sz="2000" dirty="0"/>
              <a:t>内はリーグの左打者の平均</a:t>
            </a:r>
          </a:p>
        </p:txBody>
      </p:sp>
      <p:graphicFrame>
        <p:nvGraphicFramePr>
          <p:cNvPr id="17" name="コンテンツ プレースホルダー 16">
            <a:extLst>
              <a:ext uri="{FF2B5EF4-FFF2-40B4-BE49-F238E27FC236}">
                <a16:creationId xmlns:a16="http://schemas.microsoft.com/office/drawing/2014/main" id="{00100EDB-EDD8-419D-A1D1-BE1D2ED6CB3B}"/>
              </a:ext>
            </a:extLst>
          </p:cNvPr>
          <p:cNvGraphicFramePr>
            <a:graphicFrameLocks noGrp="1"/>
          </p:cNvGraphicFramePr>
          <p:nvPr>
            <p:ph idx="1"/>
            <p:extLst>
              <p:ext uri="{D42A27DB-BD31-4B8C-83A1-F6EECF244321}">
                <p14:modId xmlns:p14="http://schemas.microsoft.com/office/powerpoint/2010/main" val="1645616706"/>
              </p:ext>
            </p:extLst>
          </p:nvPr>
        </p:nvGraphicFramePr>
        <p:xfrm>
          <a:off x="2522482" y="1781502"/>
          <a:ext cx="6873766" cy="4162824"/>
        </p:xfrm>
        <a:graphic>
          <a:graphicData uri="http://schemas.openxmlformats.org/drawingml/2006/table">
            <a:tbl>
              <a:tblPr/>
              <a:tblGrid>
                <a:gridCol w="1374753">
                  <a:extLst>
                    <a:ext uri="{9D8B030D-6E8A-4147-A177-3AD203B41FA5}">
                      <a16:colId xmlns:a16="http://schemas.microsoft.com/office/drawing/2014/main" val="53690304"/>
                    </a:ext>
                  </a:extLst>
                </a:gridCol>
                <a:gridCol w="1374753">
                  <a:extLst>
                    <a:ext uri="{9D8B030D-6E8A-4147-A177-3AD203B41FA5}">
                      <a16:colId xmlns:a16="http://schemas.microsoft.com/office/drawing/2014/main" val="2130030179"/>
                    </a:ext>
                  </a:extLst>
                </a:gridCol>
                <a:gridCol w="687377">
                  <a:extLst>
                    <a:ext uri="{9D8B030D-6E8A-4147-A177-3AD203B41FA5}">
                      <a16:colId xmlns:a16="http://schemas.microsoft.com/office/drawing/2014/main" val="777660731"/>
                    </a:ext>
                  </a:extLst>
                </a:gridCol>
                <a:gridCol w="687377">
                  <a:extLst>
                    <a:ext uri="{9D8B030D-6E8A-4147-A177-3AD203B41FA5}">
                      <a16:colId xmlns:a16="http://schemas.microsoft.com/office/drawing/2014/main" val="4241536794"/>
                    </a:ext>
                  </a:extLst>
                </a:gridCol>
                <a:gridCol w="1374753">
                  <a:extLst>
                    <a:ext uri="{9D8B030D-6E8A-4147-A177-3AD203B41FA5}">
                      <a16:colId xmlns:a16="http://schemas.microsoft.com/office/drawing/2014/main" val="2510731449"/>
                    </a:ext>
                  </a:extLst>
                </a:gridCol>
                <a:gridCol w="1374753">
                  <a:extLst>
                    <a:ext uri="{9D8B030D-6E8A-4147-A177-3AD203B41FA5}">
                      <a16:colId xmlns:a16="http://schemas.microsoft.com/office/drawing/2014/main" val="111210147"/>
                    </a:ext>
                  </a:extLst>
                </a:gridCol>
              </a:tblGrid>
              <a:tr h="832565">
                <a:tc rowSpan="3">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-1.68</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(3.26)</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DD27F"/>
                    </a:solidFill>
                  </a:tcPr>
                </a:tc>
                <a:tc gridSpan="2">
                  <a:txBody>
                    <a:bodyPr/>
                    <a:lstStyle/>
                    <a:p>
                      <a:pPr algn="ctr"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D27F"/>
                    </a:solidFill>
                  </a:tcPr>
                </a:tc>
                <a:tc hMerge="1">
                  <a:txBody>
                    <a:bodyPr/>
                    <a:lstStyle/>
                    <a:p>
                      <a:endParaRPr kumimoji="1" lang="ja-JP" altLang="en-US"/>
                    </a:p>
                  </a:txBody>
                  <a:tcPr/>
                </a:tc>
                <a:tc gridSpan="2">
                  <a:txBody>
                    <a:bodyPr/>
                    <a:lstStyle/>
                    <a:p>
                      <a:pPr algn="ctr"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hMerge="1">
                  <a:txBody>
                    <a:bodyPr/>
                    <a:lstStyle/>
                    <a:p>
                      <a:endParaRPr kumimoji="1" lang="ja-JP" altLang="en-US"/>
                    </a:p>
                  </a:txBody>
                  <a:tcPr/>
                </a:tc>
                <a:tc rowSpan="3">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-9.15</a:t>
                      </a:r>
                    </a:p>
                    <a:p>
                      <a:pPr marL="0" marR="0" lvl="0" indent="0" algn="ctr" defTabSz="1219170" rtl="0" eaLnBrk="1" fontAlgn="ctr" latinLnBrk="0" hangingPunct="1">
                        <a:lnSpc>
                          <a:spcPct val="100000"/>
                        </a:lnSpc>
                        <a:spcBef>
                          <a:spcPts val="0"/>
                        </a:spcBef>
                        <a:spcAft>
                          <a:spcPts val="0"/>
                        </a:spcAft>
                        <a:buClrTx/>
                        <a:buSzTx/>
                        <a:buFontTx/>
                        <a:buNone/>
                        <a:tabLst/>
                        <a:defRPr/>
                      </a:pP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(2.48)</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8696B"/>
                    </a:solidFill>
                  </a:tcPr>
                </a:tc>
                <a:extLst>
                  <a:ext uri="{0D108BD9-81ED-4DB2-BD59-A6C34878D82A}">
                    <a16:rowId xmlns:a16="http://schemas.microsoft.com/office/drawing/2014/main" val="1834888097"/>
                  </a:ext>
                </a:extLst>
              </a:tr>
              <a:tr h="832565">
                <a:tc vMerge="1">
                  <a:txBody>
                    <a:bodyPr/>
                    <a:lstStyle/>
                    <a:p>
                      <a:endParaRPr kumimoji="1" lang="ja-JP" altLang="en-US"/>
                    </a:p>
                  </a:txBody>
                  <a:tcPr/>
                </a:tc>
                <a:tc>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-2.60</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(-3.40)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C57C"/>
                    </a:solidFill>
                  </a:tcPr>
                </a:tc>
                <a:tc gridSpan="2">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-0.58</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(-3.50)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E282"/>
                    </a:solidFill>
                  </a:tcPr>
                </a:tc>
                <a:tc hMerge="1">
                  <a:txBody>
                    <a:bodyPr/>
                    <a:lstStyle/>
                    <a:p>
                      <a:endParaRPr kumimoji="1" lang="ja-JP" altLang="en-US"/>
                    </a:p>
                  </a:txBody>
                  <a:tcPr/>
                </a:tc>
                <a:tc>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0.02</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(-3.27)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tc vMerge="1">
                  <a:txBody>
                    <a:bodyPr/>
                    <a:lstStyle/>
                    <a:p>
                      <a:endParaRPr kumimoji="1" lang="ja-JP" altLang="en-US"/>
                    </a:p>
                  </a:txBody>
                  <a:tcPr/>
                </a:tc>
                <a:extLst>
                  <a:ext uri="{0D108BD9-81ED-4DB2-BD59-A6C34878D82A}">
                    <a16:rowId xmlns:a16="http://schemas.microsoft.com/office/drawing/2014/main" val="3642790223"/>
                  </a:ext>
                </a:extLst>
              </a:tr>
              <a:tr h="164126">
                <a:tc vMerge="1">
                  <a:txBody>
                    <a:bodyPr/>
                    <a:lstStyle/>
                    <a:p>
                      <a:endParaRPr kumimoji="1" lang="ja-JP" altLang="en-US"/>
                    </a:p>
                  </a:txBody>
                  <a:tcPr/>
                </a:tc>
                <a:tc rowSpan="2">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4.65</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D881"/>
                    </a:solidFill>
                  </a:tcPr>
                </a:tc>
                <a:tc rowSpan="2" gridSpan="2">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7.44</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1CC7E"/>
                    </a:solidFill>
                  </a:tcPr>
                </a:tc>
                <a:tc rowSpan="2" hMerge="1">
                  <a:txBody>
                    <a:bodyPr/>
                    <a:lstStyle/>
                    <a:p>
                      <a:endParaRPr kumimoji="1" lang="ja-JP" altLang="en-US"/>
                    </a:p>
                  </a:txBody>
                  <a:tcPr/>
                </a:tc>
                <a:tc rowSpan="2">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10.48</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(-1.92)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vMerge="1">
                  <a:txBody>
                    <a:bodyPr/>
                    <a:lstStyle/>
                    <a:p>
                      <a:endParaRPr kumimoji="1" lang="ja-JP" altLang="en-US"/>
                    </a:p>
                  </a:txBody>
                  <a:tcPr/>
                </a:tc>
                <a:extLst>
                  <a:ext uri="{0D108BD9-81ED-4DB2-BD59-A6C34878D82A}">
                    <a16:rowId xmlns:a16="http://schemas.microsoft.com/office/drawing/2014/main" val="909538868"/>
                  </a:ext>
                </a:extLst>
              </a:tr>
              <a:tr h="668438">
                <a:tc rowSpan="3">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7.85</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CA7E"/>
                    </a:solidFill>
                  </a:tcPr>
                </a:tc>
                <a:tc vMerge="1">
                  <a:txBody>
                    <a:bodyPr/>
                    <a:lstStyle/>
                    <a:p>
                      <a:endParaRPr kumimoji="1" lang="ja-JP" altLang="en-US"/>
                    </a:p>
                  </a:txBody>
                  <a:tcPr/>
                </a:tc>
                <a:tc gridSpan="2" vMerge="1">
                  <a:txBody>
                    <a:bodyPr/>
                    <a:lstStyle/>
                    <a:p>
                      <a:endParaRPr kumimoji="1" lang="ja-JP" altLang="en-US"/>
                    </a:p>
                  </a:txBody>
                  <a:tcPr/>
                </a:tc>
                <a:tc hMerge="1" vMerge="1">
                  <a:txBody>
                    <a:bodyPr/>
                    <a:lstStyle/>
                    <a:p>
                      <a:endParaRPr kumimoji="1" lang="ja-JP" altLang="en-US"/>
                    </a:p>
                  </a:txBody>
                  <a:tcPr/>
                </a:tc>
                <a:tc vMerge="1">
                  <a:txBody>
                    <a:bodyPr/>
                    <a:lstStyle/>
                    <a:p>
                      <a:endParaRPr kumimoji="1" lang="ja-JP" altLang="en-US"/>
                    </a:p>
                  </a:txBody>
                  <a:tcPr/>
                </a:tc>
                <a:tc rowSpan="3">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-3.15</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(1.09)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CBE7B"/>
                    </a:solidFill>
                  </a:tcPr>
                </a:tc>
                <a:extLst>
                  <a:ext uri="{0D108BD9-81ED-4DB2-BD59-A6C34878D82A}">
                    <a16:rowId xmlns:a16="http://schemas.microsoft.com/office/drawing/2014/main" val="2859824052"/>
                  </a:ext>
                </a:extLst>
              </a:tr>
              <a:tr h="832565">
                <a:tc vMerge="1">
                  <a:txBody>
                    <a:bodyPr/>
                    <a:lstStyle/>
                    <a:p>
                      <a:endParaRPr kumimoji="1" lang="ja-JP" altLang="en-US"/>
                    </a:p>
                  </a:txBody>
                  <a:tcPr/>
                </a:tc>
                <a:tc>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0.78</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(-4.52)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884"/>
                    </a:solidFill>
                  </a:tcPr>
                </a:tc>
                <a:tc gridSpan="2">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-1.66</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D37F"/>
                    </a:solidFill>
                  </a:tcPr>
                </a:tc>
                <a:tc hMerge="1">
                  <a:txBody>
                    <a:bodyPr/>
                    <a:lstStyle/>
                    <a:p>
                      <a:endParaRPr kumimoji="1" lang="ja-JP" altLang="en-US"/>
                    </a:p>
                  </a:txBody>
                  <a:tcPr/>
                </a:tc>
                <a:tc>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4.25</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D981"/>
                    </a:solidFill>
                  </a:tcPr>
                </a:tc>
                <a:tc vMerge="1">
                  <a:txBody>
                    <a:bodyPr/>
                    <a:lstStyle/>
                    <a:p>
                      <a:endParaRPr kumimoji="1" lang="ja-JP" altLang="en-US"/>
                    </a:p>
                  </a:txBody>
                  <a:tcPr/>
                </a:tc>
                <a:extLst>
                  <a:ext uri="{0D108BD9-81ED-4DB2-BD59-A6C34878D82A}">
                    <a16:rowId xmlns:a16="http://schemas.microsoft.com/office/drawing/2014/main" val="274949507"/>
                  </a:ext>
                </a:extLst>
              </a:tr>
              <a:tr h="832565">
                <a:tc vMerge="1">
                  <a:txBody>
                    <a:bodyPr/>
                    <a:lstStyle/>
                    <a:p>
                      <a:endParaRPr kumimoji="1" lang="ja-JP" altLang="en-US"/>
                    </a:p>
                  </a:txBody>
                  <a:tcPr/>
                </a:tc>
                <a:tc gridSpan="2">
                  <a:txBody>
                    <a:bodyPr/>
                    <a:lstStyle/>
                    <a:p>
                      <a:pPr algn="ctr" fontAlgn="ctr"/>
                      <a:r>
                        <a:rPr lang="ja-JP" altLang="en-US" sz="20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CA7E"/>
                    </a:solidFill>
                  </a:tcPr>
                </a:tc>
                <a:tc hMerge="1">
                  <a:txBody>
                    <a:bodyPr/>
                    <a:lstStyle/>
                    <a:p>
                      <a:endParaRPr kumimoji="1" lang="ja-JP" altLang="en-US"/>
                    </a:p>
                  </a:txBody>
                  <a:tcPr/>
                </a:tc>
                <a:tc gridSpan="2">
                  <a:txBody>
                    <a:bodyPr/>
                    <a:lstStyle/>
                    <a:p>
                      <a:pPr algn="ctr" fontAlgn="ctr"/>
                      <a:r>
                        <a:rPr lang="ja-JP" altLang="en-US" sz="20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BE7B"/>
                    </a:solidFill>
                  </a:tcPr>
                </a:tc>
                <a:tc h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866256764"/>
                  </a:ext>
                </a:extLst>
              </a:tr>
            </a:tbl>
          </a:graphicData>
        </a:graphic>
      </p:graphicFrame>
      <p:sp>
        <p:nvSpPr>
          <p:cNvPr id="18" name="テキスト ボックス 17">
            <a:extLst>
              <a:ext uri="{FF2B5EF4-FFF2-40B4-BE49-F238E27FC236}">
                <a16:creationId xmlns:a16="http://schemas.microsoft.com/office/drawing/2014/main" id="{125F71A1-610A-48F4-8B8D-94B2075CB315}"/>
              </a:ext>
            </a:extLst>
          </p:cNvPr>
          <p:cNvSpPr txBox="1"/>
          <p:nvPr/>
        </p:nvSpPr>
        <p:spPr>
          <a:xfrm>
            <a:off x="9498025" y="3437245"/>
            <a:ext cx="615553" cy="851338"/>
          </a:xfrm>
          <a:prstGeom prst="rect">
            <a:avLst/>
          </a:prstGeom>
          <a:solidFill>
            <a:schemeClr val="tx1"/>
          </a:solidFill>
        </p:spPr>
        <p:txBody>
          <a:bodyPr vert="eaVert" wrap="square" rtlCol="0">
            <a:spAutoFit/>
          </a:bodyPr>
          <a:lstStyle/>
          <a:p>
            <a:r>
              <a:rPr kumimoji="1" lang="ja-JP" altLang="en-US" sz="2800" dirty="0">
                <a:solidFill>
                  <a:schemeClr val="bg1"/>
                </a:solidFill>
              </a:rPr>
              <a:t>内角</a:t>
            </a:r>
          </a:p>
        </p:txBody>
      </p:sp>
      <p:sp>
        <p:nvSpPr>
          <p:cNvPr id="19" name="テキスト ボックス 18">
            <a:extLst>
              <a:ext uri="{FF2B5EF4-FFF2-40B4-BE49-F238E27FC236}">
                <a16:creationId xmlns:a16="http://schemas.microsoft.com/office/drawing/2014/main" id="{7F1EEAEC-EF78-424D-96B9-A25CEF35BDA7}"/>
              </a:ext>
            </a:extLst>
          </p:cNvPr>
          <p:cNvSpPr txBox="1"/>
          <p:nvPr/>
        </p:nvSpPr>
        <p:spPr>
          <a:xfrm>
            <a:off x="1788688" y="3437245"/>
            <a:ext cx="615553" cy="851338"/>
          </a:xfrm>
          <a:prstGeom prst="rect">
            <a:avLst/>
          </a:prstGeom>
          <a:solidFill>
            <a:schemeClr val="tx1"/>
          </a:solidFill>
        </p:spPr>
        <p:txBody>
          <a:bodyPr vert="eaVert" wrap="square" rtlCol="0">
            <a:spAutoFit/>
          </a:bodyPr>
          <a:lstStyle/>
          <a:p>
            <a:r>
              <a:rPr kumimoji="1" lang="ja-JP" altLang="en-US" sz="2800" dirty="0">
                <a:solidFill>
                  <a:schemeClr val="bg1"/>
                </a:solidFill>
              </a:rPr>
              <a:t>外角</a:t>
            </a:r>
          </a:p>
        </p:txBody>
      </p:sp>
      <p:sp>
        <p:nvSpPr>
          <p:cNvPr id="10" name="楕円 7">
            <a:extLst>
              <a:ext uri="{FF2B5EF4-FFF2-40B4-BE49-F238E27FC236}">
                <a16:creationId xmlns:a16="http://schemas.microsoft.com/office/drawing/2014/main" id="{4FDA349C-9106-634A-B214-045C9E0943C2}"/>
              </a:ext>
            </a:extLst>
          </p:cNvPr>
          <p:cNvSpPr/>
          <p:nvPr/>
        </p:nvSpPr>
        <p:spPr>
          <a:xfrm rot="5400000">
            <a:off x="10589722" y="1816918"/>
            <a:ext cx="1136688" cy="1031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Tree>
    <p:extLst>
      <p:ext uri="{BB962C8B-B14F-4D97-AF65-F5344CB8AC3E}">
        <p14:creationId xmlns:p14="http://schemas.microsoft.com/office/powerpoint/2010/main" val="425636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1A3B6B57-3CB3-1145-8C5A-16B6F835EA86}"/>
              </a:ext>
            </a:extLst>
          </p:cNvPr>
          <p:cNvGraphicFramePr>
            <a:graphicFrameLocks noGrp="1"/>
          </p:cNvGraphicFramePr>
          <p:nvPr>
            <p:extLst>
              <p:ext uri="{D42A27DB-BD31-4B8C-83A1-F6EECF244321}">
                <p14:modId xmlns:p14="http://schemas.microsoft.com/office/powerpoint/2010/main" val="2994856343"/>
              </p:ext>
            </p:extLst>
          </p:nvPr>
        </p:nvGraphicFramePr>
        <p:xfrm>
          <a:off x="0" y="1655379"/>
          <a:ext cx="12191998" cy="3648353"/>
        </p:xfrm>
        <a:graphic>
          <a:graphicData uri="http://schemas.openxmlformats.org/drawingml/2006/table">
            <a:tbl>
              <a:tblPr/>
              <a:tblGrid>
                <a:gridCol w="515928">
                  <a:extLst>
                    <a:ext uri="{9D8B030D-6E8A-4147-A177-3AD203B41FA5}">
                      <a16:colId xmlns:a16="http://schemas.microsoft.com/office/drawing/2014/main" val="3718419283"/>
                    </a:ext>
                  </a:extLst>
                </a:gridCol>
                <a:gridCol w="871438">
                  <a:extLst>
                    <a:ext uri="{9D8B030D-6E8A-4147-A177-3AD203B41FA5}">
                      <a16:colId xmlns:a16="http://schemas.microsoft.com/office/drawing/2014/main" val="4130108789"/>
                    </a:ext>
                  </a:extLst>
                </a:gridCol>
                <a:gridCol w="478758">
                  <a:extLst>
                    <a:ext uri="{9D8B030D-6E8A-4147-A177-3AD203B41FA5}">
                      <a16:colId xmlns:a16="http://schemas.microsoft.com/office/drawing/2014/main" val="1798635435"/>
                    </a:ext>
                  </a:extLst>
                </a:gridCol>
                <a:gridCol w="691562">
                  <a:extLst>
                    <a:ext uri="{9D8B030D-6E8A-4147-A177-3AD203B41FA5}">
                      <a16:colId xmlns:a16="http://schemas.microsoft.com/office/drawing/2014/main" val="1650971308"/>
                    </a:ext>
                  </a:extLst>
                </a:gridCol>
                <a:gridCol w="647654">
                  <a:extLst>
                    <a:ext uri="{9D8B030D-6E8A-4147-A177-3AD203B41FA5}">
                      <a16:colId xmlns:a16="http://schemas.microsoft.com/office/drawing/2014/main" val="3062315447"/>
                    </a:ext>
                  </a:extLst>
                </a:gridCol>
                <a:gridCol w="746449">
                  <a:extLst>
                    <a:ext uri="{9D8B030D-6E8A-4147-A177-3AD203B41FA5}">
                      <a16:colId xmlns:a16="http://schemas.microsoft.com/office/drawing/2014/main" val="1782515706"/>
                    </a:ext>
                  </a:extLst>
                </a:gridCol>
                <a:gridCol w="995266">
                  <a:extLst>
                    <a:ext uri="{9D8B030D-6E8A-4147-A177-3AD203B41FA5}">
                      <a16:colId xmlns:a16="http://schemas.microsoft.com/office/drawing/2014/main" val="4053390019"/>
                    </a:ext>
                  </a:extLst>
                </a:gridCol>
                <a:gridCol w="867198">
                  <a:extLst>
                    <a:ext uri="{9D8B030D-6E8A-4147-A177-3AD203B41FA5}">
                      <a16:colId xmlns:a16="http://schemas.microsoft.com/office/drawing/2014/main" val="1614090694"/>
                    </a:ext>
                  </a:extLst>
                </a:gridCol>
                <a:gridCol w="790357">
                  <a:extLst>
                    <a:ext uri="{9D8B030D-6E8A-4147-A177-3AD203B41FA5}">
                      <a16:colId xmlns:a16="http://schemas.microsoft.com/office/drawing/2014/main" val="4279938732"/>
                    </a:ext>
                  </a:extLst>
                </a:gridCol>
                <a:gridCol w="892812">
                  <a:extLst>
                    <a:ext uri="{9D8B030D-6E8A-4147-A177-3AD203B41FA5}">
                      <a16:colId xmlns:a16="http://schemas.microsoft.com/office/drawing/2014/main" val="3241566176"/>
                    </a:ext>
                  </a:extLst>
                </a:gridCol>
                <a:gridCol w="643994">
                  <a:extLst>
                    <a:ext uri="{9D8B030D-6E8A-4147-A177-3AD203B41FA5}">
                      <a16:colId xmlns:a16="http://schemas.microsoft.com/office/drawing/2014/main" val="3845771572"/>
                    </a:ext>
                  </a:extLst>
                </a:gridCol>
                <a:gridCol w="600086">
                  <a:extLst>
                    <a:ext uri="{9D8B030D-6E8A-4147-A177-3AD203B41FA5}">
                      <a16:colId xmlns:a16="http://schemas.microsoft.com/office/drawing/2014/main" val="2163208074"/>
                    </a:ext>
                  </a:extLst>
                </a:gridCol>
                <a:gridCol w="691562">
                  <a:extLst>
                    <a:ext uri="{9D8B030D-6E8A-4147-A177-3AD203B41FA5}">
                      <a16:colId xmlns:a16="http://schemas.microsoft.com/office/drawing/2014/main" val="2753721826"/>
                    </a:ext>
                  </a:extLst>
                </a:gridCol>
                <a:gridCol w="775722">
                  <a:extLst>
                    <a:ext uri="{9D8B030D-6E8A-4147-A177-3AD203B41FA5}">
                      <a16:colId xmlns:a16="http://schemas.microsoft.com/office/drawing/2014/main" val="3975470817"/>
                    </a:ext>
                  </a:extLst>
                </a:gridCol>
                <a:gridCol w="911107">
                  <a:extLst>
                    <a:ext uri="{9D8B030D-6E8A-4147-A177-3AD203B41FA5}">
                      <a16:colId xmlns:a16="http://schemas.microsoft.com/office/drawing/2014/main" val="3796885292"/>
                    </a:ext>
                  </a:extLst>
                </a:gridCol>
                <a:gridCol w="468360">
                  <a:extLst>
                    <a:ext uri="{9D8B030D-6E8A-4147-A177-3AD203B41FA5}">
                      <a16:colId xmlns:a16="http://schemas.microsoft.com/office/drawing/2014/main" val="3353339609"/>
                    </a:ext>
                  </a:extLst>
                </a:gridCol>
                <a:gridCol w="603745">
                  <a:extLst>
                    <a:ext uri="{9D8B030D-6E8A-4147-A177-3AD203B41FA5}">
                      <a16:colId xmlns:a16="http://schemas.microsoft.com/office/drawing/2014/main" val="3270069386"/>
                    </a:ext>
                  </a:extLst>
                </a:gridCol>
              </a:tblGrid>
              <a:tr h="851338">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rPr>
                        <a:t>投手</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rPr>
                        <a:t>球種</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ja-JP" altLang="en-US" sz="1400" b="1" i="0" u="none" strike="noStrike">
                          <a:solidFill>
                            <a:srgbClr val="000000"/>
                          </a:solidFill>
                          <a:effectLst/>
                          <a:latin typeface="游ゴシック" panose="020B0400000000000000" pitchFamily="50" charset="-128"/>
                          <a:ea typeface="游ゴシック" panose="020B0400000000000000" pitchFamily="50" charset="-128"/>
                        </a:rPr>
                        <a:t>投球数</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O-Swing%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Exit Velocity (km/h)</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Launch Angle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Barrel%</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Barrel/PA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PV</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PV/C</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28229518"/>
                  </a:ext>
                </a:extLst>
              </a:tr>
              <a:tr h="397303">
                <a:tc rowSpan="3">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L</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9BC2E6"/>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ctr"/>
                      <a:r>
                        <a:rPr lang="en-US" sz="1400" b="1" i="0" u="none" strike="noStrike">
                          <a:solidFill>
                            <a:srgbClr val="FF0000"/>
                          </a:solidFill>
                          <a:effectLst/>
                          <a:latin typeface="游ゴシック" panose="020B0400000000000000" pitchFamily="50" charset="-128"/>
                          <a:ea typeface="游ゴシック" panose="020B0400000000000000" pitchFamily="50" charset="-128"/>
                        </a:rPr>
                        <a:t>Fastball</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457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51.2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21.7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44.0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147.1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64.8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.433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21.1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1.65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974897416"/>
                  </a:ext>
                </a:extLst>
              </a:tr>
              <a:tr h="397303">
                <a:tc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ctr"/>
                      <a:r>
                        <a:rPr lang="en-US" sz="1400" b="1" i="0" u="none" strike="noStrike">
                          <a:solidFill>
                            <a:srgbClr val="0070C0"/>
                          </a:solidFill>
                          <a:effectLst/>
                          <a:latin typeface="游ゴシック" panose="020B0400000000000000" pitchFamily="50" charset="-128"/>
                          <a:ea typeface="游ゴシック" panose="020B0400000000000000" pitchFamily="50" charset="-128"/>
                        </a:rPr>
                        <a:t>Breaking</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358</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39.1</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11.7</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46.9</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29.8</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60.1</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145.9</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21.0</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50.9</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.376</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.368</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18.9</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10.9</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2.4</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0.67</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753067163"/>
                  </a:ext>
                </a:extLst>
              </a:tr>
              <a:tr h="397303">
                <a:tc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ctr"/>
                      <a:r>
                        <a:rPr lang="en-US" sz="1400" b="1" i="0" u="none" strike="noStrike">
                          <a:solidFill>
                            <a:srgbClr val="70AD47"/>
                          </a:solidFill>
                          <a:effectLst/>
                          <a:latin typeface="游ゴシック" panose="020B0400000000000000" pitchFamily="50" charset="-128"/>
                          <a:ea typeface="游ゴシック" panose="020B0400000000000000" pitchFamily="50" charset="-128"/>
                        </a:rPr>
                        <a:t>Offspeed</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59</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42.4</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10.2</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52.5</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38.2</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51.6</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160.6</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30.7</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100.0</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.424</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.374</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50.0</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17.6</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1.7</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2.96</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54076017"/>
                  </a:ext>
                </a:extLst>
              </a:tr>
              <a:tr h="397303">
                <a:tc rowSpan="4">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R</a:t>
                      </a:r>
                    </a:p>
                  </a:txBody>
                  <a:tcPr marL="9525" marR="9525" marT="9525" marB="0" anchor="ctr">
                    <a:lnL>
                      <a:noFill/>
                    </a:lnL>
                    <a:lnR>
                      <a:noFill/>
                    </a:lnR>
                    <a:lnT w="6350" cap="flat" cmpd="sng" algn="ctr">
                      <a:solidFill>
                        <a:srgbClr val="000000"/>
                      </a:solidFill>
                      <a:prstDash val="dash"/>
                      <a:round/>
                      <a:headEnd type="none" w="med" len="med"/>
                      <a:tailEnd type="none" w="med" len="med"/>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4B084"/>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ctr"/>
                      <a:r>
                        <a:rPr lang="en-US" sz="1400" b="1" i="0" u="none" strike="noStrike">
                          <a:solidFill>
                            <a:srgbClr val="FF0000"/>
                          </a:solidFill>
                          <a:effectLst/>
                          <a:latin typeface="游ゴシック" panose="020B0400000000000000" pitchFamily="50" charset="-128"/>
                          <a:ea typeface="游ゴシック" panose="020B0400000000000000" pitchFamily="50" charset="-128"/>
                        </a:rPr>
                        <a:t>Fastball</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819</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49.7</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14.3</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48.1</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23.8</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71.6</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153.9</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16.7</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59.6</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.440</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.421</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24.0</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12.4</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15.5</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1.89</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15171518"/>
                  </a:ext>
                </a:extLst>
              </a:tr>
              <a:tr h="397303">
                <a:tc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ctr"/>
                      <a:r>
                        <a:rPr lang="en-US" sz="1400" b="1" i="0" u="none" strike="noStrike">
                          <a:solidFill>
                            <a:srgbClr val="0070C0"/>
                          </a:solidFill>
                          <a:effectLst/>
                          <a:latin typeface="游ゴシック" panose="020B0400000000000000" pitchFamily="50" charset="-128"/>
                          <a:ea typeface="游ゴシック" panose="020B0400000000000000" pitchFamily="50" charset="-128"/>
                        </a:rPr>
                        <a:t>Breaking</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461</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41.4</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18.0</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43.0</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27.0</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60.6</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158.7</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75.0</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.381</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.420</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32.1</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15.5</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8.3</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1.80</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518794526"/>
                  </a:ext>
                </a:extLst>
              </a:tr>
              <a:tr h="397303">
                <a:tc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ctr"/>
                      <a:r>
                        <a:rPr lang="en-US" sz="1400" b="1" i="0" u="none" strike="noStrike">
                          <a:solidFill>
                            <a:srgbClr val="70AD47"/>
                          </a:solidFill>
                          <a:effectLst/>
                          <a:latin typeface="游ゴシック" panose="020B0400000000000000" pitchFamily="50" charset="-128"/>
                          <a:ea typeface="游ゴシック" panose="020B0400000000000000" pitchFamily="50" charset="-128"/>
                        </a:rPr>
                        <a:t>Offspeed</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29.7</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44.5</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27.7</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63.5</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142.8</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18.5</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.357</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.361</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14.1</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9.2</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9.4</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2.17</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361825057"/>
                  </a:ext>
                </a:extLst>
              </a:tr>
              <a:tr h="413197">
                <a:tc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Others</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55.6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NA</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NA</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NA</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6.21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97526064"/>
                  </a:ext>
                </a:extLst>
              </a:tr>
            </a:tbl>
          </a:graphicData>
        </a:graphic>
      </p:graphicFrame>
      <p:sp>
        <p:nvSpPr>
          <p:cNvPr id="6" name="テキスト ボックス 5">
            <a:extLst>
              <a:ext uri="{FF2B5EF4-FFF2-40B4-BE49-F238E27FC236}">
                <a16:creationId xmlns:a16="http://schemas.microsoft.com/office/drawing/2014/main" id="{4A6BE634-537B-B449-B8CF-9A5E2ABF0782}"/>
              </a:ext>
            </a:extLst>
          </p:cNvPr>
          <p:cNvSpPr txBox="1"/>
          <p:nvPr/>
        </p:nvSpPr>
        <p:spPr>
          <a:xfrm>
            <a:off x="609600" y="5533697"/>
            <a:ext cx="11403724" cy="1015663"/>
          </a:xfrm>
          <a:prstGeom prst="rect">
            <a:avLst/>
          </a:prstGeom>
          <a:noFill/>
        </p:spPr>
        <p:txBody>
          <a:bodyPr wrap="square" rtlCol="0">
            <a:spAutoFit/>
          </a:bodyPr>
          <a:lstStyle/>
          <a:p>
            <a:pPr marL="342900" indent="-342900">
              <a:buFont typeface="Arial" panose="020B0604020202020204" pitchFamily="34" charset="0"/>
              <a:buChar char="•"/>
            </a:pPr>
            <a:r>
              <a:rPr lang="en-US" altLang="ja-JP" sz="2000" dirty="0">
                <a:solidFill>
                  <a:prstClr val="black"/>
                </a:solidFill>
                <a:latin typeface="Calibri"/>
                <a:ea typeface="ＭＳ Ｐゴシック" panose="020B0600070205080204" pitchFamily="34" charset="-128"/>
              </a:rPr>
              <a:t>PV = </a:t>
            </a:r>
            <a:r>
              <a:rPr lang="en-US" altLang="ja-JP" sz="2000" dirty="0" err="1">
                <a:solidFill>
                  <a:prstClr val="black"/>
                </a:solidFill>
                <a:latin typeface="Calibri"/>
                <a:ea typeface="ＭＳ Ｐゴシック" panose="020B0600070205080204" pitchFamily="34" charset="-128"/>
              </a:rPr>
              <a:t>PitchValue</a:t>
            </a:r>
            <a:endParaRPr lang="en-US" altLang="ja-JP" sz="2000" dirty="0">
              <a:solidFill>
                <a:prstClr val="black"/>
              </a:solidFill>
              <a:latin typeface="Calibri"/>
              <a:ea typeface="ＭＳ Ｐゴシック" panose="020B0600070205080204" pitchFamily="34" charset="-128"/>
            </a:endParaRPr>
          </a:p>
          <a:p>
            <a:pPr marL="800100" lvl="1" indent="-342900">
              <a:buFont typeface="Arial" panose="020B0604020202020204" pitchFamily="34" charset="0"/>
              <a:buChar char="•"/>
            </a:pPr>
            <a:r>
              <a:rPr lang="ja-JP" altLang="en-US" sz="2000" dirty="0">
                <a:solidFill>
                  <a:prstClr val="black"/>
                </a:solidFill>
                <a:latin typeface="Calibri"/>
                <a:ea typeface="ＭＳ Ｐゴシック" panose="020B0600070205080204" pitchFamily="34" charset="-128"/>
              </a:rPr>
              <a:t>その球種を投じたプレーで起こった得点期待値の変動を合計したもの。</a:t>
            </a:r>
            <a:r>
              <a:rPr lang="en-US" altLang="ja-JP" sz="2000" dirty="0">
                <a:solidFill>
                  <a:prstClr val="black"/>
                </a:solidFill>
                <a:latin typeface="Calibri"/>
                <a:ea typeface="ＭＳ Ｐゴシック" panose="020B0600070205080204" pitchFamily="34" charset="-128"/>
              </a:rPr>
              <a:t>PV/C</a:t>
            </a:r>
            <a:r>
              <a:rPr lang="ja-JP" altLang="en-US" sz="2000" dirty="0">
                <a:solidFill>
                  <a:prstClr val="black"/>
                </a:solidFill>
                <a:latin typeface="Calibri"/>
                <a:ea typeface="ＭＳ Ｐゴシック" panose="020B0600070205080204" pitchFamily="34" charset="-128"/>
              </a:rPr>
              <a:t>は</a:t>
            </a:r>
            <a:r>
              <a:rPr lang="en-US" altLang="ja-JP" sz="2000" dirty="0">
                <a:solidFill>
                  <a:prstClr val="black"/>
                </a:solidFill>
                <a:latin typeface="Calibri"/>
                <a:ea typeface="ＭＳ Ｐゴシック" panose="020B0600070205080204" pitchFamily="34" charset="-128"/>
              </a:rPr>
              <a:t>100</a:t>
            </a:r>
            <a:r>
              <a:rPr lang="ja-JP" altLang="en-US" sz="2000" dirty="0">
                <a:solidFill>
                  <a:prstClr val="black"/>
                </a:solidFill>
                <a:latin typeface="Calibri"/>
                <a:ea typeface="ＭＳ Ｐゴシック" panose="020B0600070205080204" pitchFamily="34" charset="-128"/>
              </a:rPr>
              <a:t>球あたりの値</a:t>
            </a:r>
            <a:endParaRPr lang="en-US" altLang="ja-JP" sz="2000" dirty="0">
              <a:solidFill>
                <a:prstClr val="black"/>
              </a:solidFill>
              <a:latin typeface="Calibri"/>
              <a:ea typeface="ＭＳ Ｐゴシック" panose="020B0600070205080204" pitchFamily="34" charset="-128"/>
            </a:endParaRPr>
          </a:p>
          <a:p>
            <a:pPr marL="342900" indent="-342900">
              <a:buFont typeface="Arial" panose="020B0604020202020204" pitchFamily="34" charset="0"/>
              <a:buChar char="•"/>
            </a:pPr>
            <a:r>
              <a:rPr lang="ja-JP" altLang="en-US" sz="2000" dirty="0">
                <a:solidFill>
                  <a:prstClr val="black"/>
                </a:solidFill>
                <a:latin typeface="Calibri"/>
                <a:ea typeface="ＭＳ Ｐゴシック" panose="020B0600070205080204" pitchFamily="34" charset="-128"/>
              </a:rPr>
              <a:t>球種分類は</a:t>
            </a:r>
            <a:r>
              <a:rPr lang="en-US" altLang="ja-JP" sz="2000" dirty="0">
                <a:solidFill>
                  <a:prstClr val="black"/>
                </a:solidFill>
                <a:latin typeface="Calibri"/>
                <a:ea typeface="ＭＳ Ｐゴシック" panose="020B0600070205080204" pitchFamily="34" charset="-128"/>
              </a:rPr>
              <a:t>Baseball Savant</a:t>
            </a:r>
            <a:r>
              <a:rPr lang="ja-JP" altLang="en-US" sz="2000" dirty="0">
                <a:solidFill>
                  <a:prstClr val="black"/>
                </a:solidFill>
                <a:latin typeface="Calibri"/>
                <a:ea typeface="ＭＳ Ｐゴシック" panose="020B0600070205080204" pitchFamily="34" charset="-128"/>
              </a:rPr>
              <a:t>に準ずる</a:t>
            </a:r>
          </a:p>
        </p:txBody>
      </p:sp>
      <p:sp>
        <p:nvSpPr>
          <p:cNvPr id="7" name="正方形/長方形 6">
            <a:extLst>
              <a:ext uri="{FF2B5EF4-FFF2-40B4-BE49-F238E27FC236}">
                <a16:creationId xmlns:a16="http://schemas.microsoft.com/office/drawing/2014/main" id="{C6F064B0-9A00-E649-88E0-4A892A86610E}"/>
              </a:ext>
            </a:extLst>
          </p:cNvPr>
          <p:cNvSpPr/>
          <p:nvPr/>
        </p:nvSpPr>
        <p:spPr>
          <a:xfrm>
            <a:off x="133349" y="137160"/>
            <a:ext cx="1768433" cy="369332"/>
          </a:xfrm>
          <a:prstGeom prst="rect">
            <a:avLst/>
          </a:prstGeom>
        </p:spPr>
        <p:txBody>
          <a:bodyPr wrap="none">
            <a:spAutoFit/>
          </a:bodyPr>
          <a:lstStyle/>
          <a:p>
            <a:r>
              <a:rPr lang="en-US" altLang="ja-JP" dirty="0">
                <a:solidFill>
                  <a:srgbClr val="00B050"/>
                </a:solidFill>
                <a:latin typeface="Calibri"/>
                <a:ea typeface="ＭＳ Ｐゴシック" panose="020B0600070205080204" pitchFamily="34" charset="-128"/>
              </a:rPr>
              <a:t>[</a:t>
            </a:r>
            <a:r>
              <a:rPr lang="ja-JP" altLang="en-US">
                <a:solidFill>
                  <a:srgbClr val="00B050"/>
                </a:solidFill>
                <a:latin typeface="Calibri"/>
                <a:ea typeface="ＭＳ Ｐゴシック" panose="020B0600070205080204" pitchFamily="34" charset="-128"/>
              </a:rPr>
              <a:t>★マニアック★</a:t>
            </a:r>
            <a:r>
              <a:rPr lang="en-US" altLang="ja-JP" dirty="0">
                <a:solidFill>
                  <a:srgbClr val="00B050"/>
                </a:solidFill>
                <a:latin typeface="Calibri"/>
                <a:ea typeface="ＭＳ Ｐゴシック" panose="020B0600070205080204" pitchFamily="34" charset="-128"/>
              </a:rPr>
              <a:t>]</a:t>
            </a:r>
            <a:endParaRPr lang="ja-JP" altLang="en-US">
              <a:solidFill>
                <a:srgbClr val="00B050"/>
              </a:solidFill>
              <a:latin typeface="Calibri"/>
              <a:ea typeface="ＭＳ Ｐゴシック" panose="020B0600070205080204" pitchFamily="34" charset="-128"/>
            </a:endParaRPr>
          </a:p>
        </p:txBody>
      </p:sp>
      <p:sp>
        <p:nvSpPr>
          <p:cNvPr id="9" name="タイトル 1">
            <a:extLst>
              <a:ext uri="{FF2B5EF4-FFF2-40B4-BE49-F238E27FC236}">
                <a16:creationId xmlns:a16="http://schemas.microsoft.com/office/drawing/2014/main" id="{A3CB474E-267B-8E4E-9540-18EC46AB74B0}"/>
              </a:ext>
            </a:extLst>
          </p:cNvPr>
          <p:cNvSpPr txBox="1">
            <a:spLocks/>
          </p:cNvSpPr>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4800" b="1" i="0" u="none" strike="noStrike" kern="1200" cap="none" spc="0" normalizeH="0" baseline="0" noProof="0">
                <a:ln>
                  <a:noFill/>
                </a:ln>
                <a:solidFill>
                  <a:schemeClr val="tx1"/>
                </a:solidFill>
                <a:effectLst/>
                <a:uLnTx/>
                <a:uFillTx/>
                <a:latin typeface="メイリオ" pitchFamily="50" charset="-128"/>
                <a:ea typeface="メイリオ" pitchFamily="50" charset="-128"/>
              </a:rPr>
              <a:t>球種別・左右別成績</a:t>
            </a:r>
            <a:endParaRPr kumimoji="1" lang="ja-JP" altLang="en-US" sz="4800" b="1" i="0" u="none" strike="noStrike" kern="1200" cap="none" spc="0" normalizeH="0" baseline="0" noProof="0" dirty="0">
              <a:ln>
                <a:noFill/>
              </a:ln>
              <a:solidFill>
                <a:schemeClr val="tx1"/>
              </a:solidFill>
              <a:effectLst/>
              <a:uLnTx/>
              <a:uFillTx/>
              <a:latin typeface="メイリオ" pitchFamily="50" charset="-128"/>
              <a:ea typeface="メイリオ" pitchFamily="50" charset="-128"/>
            </a:endParaRPr>
          </a:p>
        </p:txBody>
      </p:sp>
    </p:spTree>
    <p:extLst>
      <p:ext uri="{BB962C8B-B14F-4D97-AF65-F5344CB8AC3E}">
        <p14:creationId xmlns:p14="http://schemas.microsoft.com/office/powerpoint/2010/main" val="1073325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5FF461-A39E-4B85-825A-979DE2B69821}"/>
              </a:ext>
            </a:extLst>
          </p:cNvPr>
          <p:cNvSpPr>
            <a:spLocks noGrp="1"/>
          </p:cNvSpPr>
          <p:nvPr>
            <p:ph type="title"/>
          </p:nvPr>
        </p:nvSpPr>
        <p:spPr/>
        <p:txBody>
          <a:bodyPr/>
          <a:lstStyle/>
          <a:p>
            <a:r>
              <a:rPr lang="ja-JP" altLang="en-US"/>
              <a:t>明らかな弱点がない</a:t>
            </a:r>
            <a:endParaRPr kumimoji="1" lang="ja-JP" altLang="en-US" dirty="0"/>
          </a:p>
        </p:txBody>
      </p:sp>
      <p:sp>
        <p:nvSpPr>
          <p:cNvPr id="3" name="コンテンツ プレースホルダー 2">
            <a:extLst>
              <a:ext uri="{FF2B5EF4-FFF2-40B4-BE49-F238E27FC236}">
                <a16:creationId xmlns:a16="http://schemas.microsoft.com/office/drawing/2014/main" id="{741073ED-0C9A-4CC4-9E27-1849AF442C72}"/>
              </a:ext>
            </a:extLst>
          </p:cNvPr>
          <p:cNvSpPr>
            <a:spLocks noGrp="1"/>
          </p:cNvSpPr>
          <p:nvPr>
            <p:ph idx="1"/>
          </p:nvPr>
        </p:nvSpPr>
        <p:spPr>
          <a:xfrm>
            <a:off x="733567" y="3312181"/>
            <a:ext cx="10972800" cy="4525433"/>
          </a:xfrm>
        </p:spPr>
        <p:txBody>
          <a:bodyPr/>
          <a:lstStyle/>
          <a:p>
            <a:r>
              <a:rPr kumimoji="1" lang="ja-JP" altLang="en-US" sz="2400"/>
              <a:t>投手</a:t>
            </a:r>
            <a:r>
              <a:rPr kumimoji="1" lang="ja-JP" altLang="en-US" sz="2400" dirty="0"/>
              <a:t>の左右で得意とする球種傾向がやや異なる</a:t>
            </a:r>
            <a:endParaRPr kumimoji="1" lang="en-US" altLang="ja-JP" sz="2400" dirty="0"/>
          </a:p>
          <a:p>
            <a:pPr lvl="1"/>
            <a:r>
              <a:rPr kumimoji="1" lang="ja-JP" altLang="en-US" sz="2000" dirty="0"/>
              <a:t>対左では速球系、対右ではブレーキングボール</a:t>
            </a:r>
            <a:r>
              <a:rPr lang="en-US" altLang="ja-JP" sz="2000" dirty="0"/>
              <a:t>(</a:t>
            </a:r>
            <a:r>
              <a:rPr lang="ja-JP" altLang="en-US" sz="2000" dirty="0"/>
              <a:t>カーブ、スライダー系統</a:t>
            </a:r>
            <a:r>
              <a:rPr lang="en-US" altLang="ja-JP" sz="2000" dirty="0"/>
              <a:t>)</a:t>
            </a:r>
            <a:r>
              <a:rPr lang="ja-JP" altLang="en-US" sz="2000" dirty="0"/>
              <a:t>のパフォーマンスが良い</a:t>
            </a:r>
            <a:endParaRPr lang="en-US" altLang="ja-JP" sz="2000" dirty="0"/>
          </a:p>
          <a:p>
            <a:r>
              <a:rPr lang="ja-JP" altLang="en-US" sz="2534" dirty="0"/>
              <a:t>対左のオフスピード</a:t>
            </a:r>
            <a:r>
              <a:rPr lang="en-US" altLang="ja-JP" sz="2534" dirty="0"/>
              <a:t>(</a:t>
            </a:r>
            <a:r>
              <a:rPr lang="ja-JP" altLang="en-US" sz="2534" dirty="0"/>
              <a:t>チェンジアップ、スプリットなど</a:t>
            </a:r>
            <a:r>
              <a:rPr lang="en-US" altLang="ja-JP" sz="2534" dirty="0"/>
              <a:t>)</a:t>
            </a:r>
            <a:r>
              <a:rPr lang="ja-JP" altLang="en-US" sz="2534" dirty="0"/>
              <a:t>が相対的に苦手</a:t>
            </a:r>
            <a:endParaRPr lang="en-US" altLang="ja-JP" sz="2534" dirty="0"/>
          </a:p>
          <a:p>
            <a:pPr lvl="1"/>
            <a:r>
              <a:rPr lang="en-US" altLang="ja-JP" sz="2000" dirty="0"/>
              <a:t>O-Swing% (</a:t>
            </a:r>
            <a:r>
              <a:rPr lang="ja-JP" altLang="en-US" sz="2000" dirty="0"/>
              <a:t>ボール球スイング率</a:t>
            </a:r>
            <a:r>
              <a:rPr lang="en-US" altLang="ja-JP" sz="2000" dirty="0"/>
              <a:t>)</a:t>
            </a:r>
            <a:r>
              <a:rPr lang="ja-JP" altLang="en-US" sz="2000" dirty="0"/>
              <a:t>が他の球種と比べて</a:t>
            </a:r>
            <a:r>
              <a:rPr lang="en-US" altLang="ja-JP" sz="2000" dirty="0"/>
              <a:t>10</a:t>
            </a:r>
            <a:r>
              <a:rPr lang="ja-JP" altLang="en-US" sz="2000" dirty="0"/>
              <a:t>ポイント近く高く、</a:t>
            </a:r>
            <a:r>
              <a:rPr lang="en-US" altLang="ja-JP" sz="2000" dirty="0"/>
              <a:t>Contact%</a:t>
            </a:r>
            <a:r>
              <a:rPr lang="ja-JP" altLang="en-US" sz="2000" dirty="0"/>
              <a:t>も</a:t>
            </a:r>
            <a:r>
              <a:rPr lang="en-US" altLang="ja-JP" sz="2000" dirty="0"/>
              <a:t>50</a:t>
            </a:r>
            <a:r>
              <a:rPr lang="ja-JP" altLang="en-US" sz="2000" dirty="0"/>
              <a:t>台と</a:t>
            </a:r>
            <a:r>
              <a:rPr lang="ja-JP" altLang="en-US" sz="2000"/>
              <a:t>最も低い</a:t>
            </a:r>
            <a:r>
              <a:rPr lang="en-US" altLang="ja-JP" sz="2000" dirty="0"/>
              <a:t> </a:t>
            </a:r>
            <a:r>
              <a:rPr lang="en-US" altLang="ja-JP" sz="1600" dirty="0"/>
              <a:t>(</a:t>
            </a:r>
            <a:r>
              <a:rPr lang="ja-JP" altLang="en-US" sz="1600"/>
              <a:t>ただし</a:t>
            </a:r>
            <a:r>
              <a:rPr lang="ja-JP" altLang="en-US" sz="1600" dirty="0"/>
              <a:t>、コンタクトした打球の質</a:t>
            </a:r>
            <a:r>
              <a:rPr lang="ja-JP" altLang="en-US" sz="1600"/>
              <a:t>も高い</a:t>
            </a:r>
            <a:r>
              <a:rPr lang="en-US" altLang="ja-JP" sz="1600" dirty="0"/>
              <a:t>)</a:t>
            </a:r>
            <a:endParaRPr lang="en-US" altLang="ja-JP" sz="2000" dirty="0"/>
          </a:p>
          <a:p>
            <a:pPr lvl="1"/>
            <a:r>
              <a:rPr lang="ja-JP" altLang="en-US" sz="2000" dirty="0"/>
              <a:t>対左にオフスピードが投げられる投手はそもそも能力が高く</a:t>
            </a:r>
            <a:r>
              <a:rPr lang="ja-JP" altLang="en-US" sz="2000"/>
              <a:t>、セレクションバイアスの可能性あり</a:t>
            </a:r>
            <a:endParaRPr lang="en-US" altLang="ja-JP" sz="2000" dirty="0"/>
          </a:p>
          <a:p>
            <a:pPr lvl="1"/>
            <a:endParaRPr kumimoji="1" lang="ja-JP" altLang="en-US" sz="1866" dirty="0"/>
          </a:p>
        </p:txBody>
      </p:sp>
      <p:sp>
        <p:nvSpPr>
          <p:cNvPr id="4" name="正方形/長方形 3">
            <a:extLst>
              <a:ext uri="{FF2B5EF4-FFF2-40B4-BE49-F238E27FC236}">
                <a16:creationId xmlns:a16="http://schemas.microsoft.com/office/drawing/2014/main" id="{7A014AC7-6614-4342-9C08-2F401043EE0B}"/>
              </a:ext>
            </a:extLst>
          </p:cNvPr>
          <p:cNvSpPr/>
          <p:nvPr/>
        </p:nvSpPr>
        <p:spPr>
          <a:xfrm>
            <a:off x="609600" y="2103564"/>
            <a:ext cx="10407016" cy="584775"/>
          </a:xfrm>
          <a:prstGeom prst="rect">
            <a:avLst/>
          </a:prstGeom>
        </p:spPr>
        <p:txBody>
          <a:bodyPr wrap="none">
            <a:spAutoFit/>
          </a:bodyPr>
          <a:lstStyle/>
          <a:p>
            <a:r>
              <a:rPr lang="ja-JP" altLang="en-US" sz="3200"/>
              <a:t>対戦投手の左右・球種の</a:t>
            </a:r>
            <a:r>
              <a:rPr lang="ja-JP" altLang="en-US" sz="3200">
                <a:solidFill>
                  <a:srgbClr val="FF0000"/>
                </a:solidFill>
              </a:rPr>
              <a:t>どの組み合わせでも</a:t>
            </a:r>
            <a:r>
              <a:rPr lang="en-US" altLang="ja-JP" sz="3200" dirty="0">
                <a:solidFill>
                  <a:srgbClr val="FF0000"/>
                </a:solidFill>
              </a:rPr>
              <a:t>MLB</a:t>
            </a:r>
            <a:r>
              <a:rPr lang="ja-JP" altLang="en-US" sz="3200">
                <a:solidFill>
                  <a:srgbClr val="FF0000"/>
                </a:solidFill>
              </a:rPr>
              <a:t>平均以上</a:t>
            </a:r>
          </a:p>
        </p:txBody>
      </p:sp>
    </p:spTree>
    <p:extLst>
      <p:ext uri="{BB962C8B-B14F-4D97-AF65-F5344CB8AC3E}">
        <p14:creationId xmlns:p14="http://schemas.microsoft.com/office/powerpoint/2010/main" val="3348624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F50E6E-ADDB-3941-821D-14FEE2E9D9EB}"/>
              </a:ext>
            </a:extLst>
          </p:cNvPr>
          <p:cNvSpPr>
            <a:spLocks noGrp="1"/>
          </p:cNvSpPr>
          <p:nvPr>
            <p:ph type="title"/>
          </p:nvPr>
        </p:nvSpPr>
        <p:spPr/>
        <p:txBody>
          <a:bodyPr/>
          <a:lstStyle/>
          <a:p>
            <a:r>
              <a:rPr kumimoji="1" lang="ja-JP" altLang="en-US"/>
              <a:t>結論</a:t>
            </a:r>
            <a:r>
              <a:rPr kumimoji="1" lang="en-US" altLang="ja-JP" dirty="0"/>
              <a:t>1 </a:t>
            </a:r>
            <a:r>
              <a:rPr kumimoji="1" lang="ja-JP" altLang="en-US"/>
              <a:t>打者大谷、飛躍の秘密</a:t>
            </a:r>
          </a:p>
        </p:txBody>
      </p:sp>
      <p:sp>
        <p:nvSpPr>
          <p:cNvPr id="3" name="コンテンツ プレースホルダー 2">
            <a:extLst>
              <a:ext uri="{FF2B5EF4-FFF2-40B4-BE49-F238E27FC236}">
                <a16:creationId xmlns:a16="http://schemas.microsoft.com/office/drawing/2014/main" id="{0CFF96E6-C5AD-6246-9862-2152F8B6917F}"/>
              </a:ext>
            </a:extLst>
          </p:cNvPr>
          <p:cNvSpPr>
            <a:spLocks noGrp="1"/>
          </p:cNvSpPr>
          <p:nvPr>
            <p:ph idx="1"/>
          </p:nvPr>
        </p:nvSpPr>
        <p:spPr>
          <a:xfrm>
            <a:off x="609600" y="2057400"/>
            <a:ext cx="11297920" cy="4525433"/>
          </a:xfrm>
        </p:spPr>
        <p:txBody>
          <a:bodyPr/>
          <a:lstStyle/>
          <a:p>
            <a:pPr marL="0" indent="0">
              <a:buNone/>
            </a:pPr>
            <a:r>
              <a:rPr kumimoji="1" lang="en-US" altLang="ja-JP" sz="3600" dirty="0"/>
              <a:t>2021</a:t>
            </a:r>
            <a:r>
              <a:rPr kumimoji="1" lang="ja-JP" altLang="en-US" sz="3600"/>
              <a:t>年の打者大谷は</a:t>
            </a:r>
            <a:r>
              <a:rPr lang="ja-JP" altLang="en-US" sz="4000">
                <a:solidFill>
                  <a:srgbClr val="FF0000"/>
                </a:solidFill>
              </a:rPr>
              <a:t>長打と四球が多</a:t>
            </a:r>
            <a:r>
              <a:rPr lang="ja-JP" altLang="en-US" sz="3600"/>
              <a:t>く、好成績</a:t>
            </a:r>
            <a:endParaRPr lang="en-US" altLang="ja-JP" sz="3600" dirty="0"/>
          </a:p>
          <a:p>
            <a:pPr marL="0" indent="0">
              <a:buNone/>
            </a:pPr>
            <a:r>
              <a:rPr lang="ja-JP" altLang="en-US" sz="3600"/>
              <a:t>であったが、</a:t>
            </a:r>
            <a:r>
              <a:rPr kumimoji="1" lang="ja-JP" altLang="en-US" sz="3600"/>
              <a:t>その要因は以下であると考えられる</a:t>
            </a:r>
            <a:endParaRPr kumimoji="1" lang="en-US" altLang="ja-JP" sz="3600" dirty="0"/>
          </a:p>
          <a:p>
            <a:pPr marL="0" indent="0">
              <a:buNone/>
            </a:pPr>
            <a:endParaRPr kumimoji="1" lang="en-US" altLang="ja-JP" sz="1100" dirty="0"/>
          </a:p>
          <a:p>
            <a:r>
              <a:rPr lang="ja-JP" altLang="en-US" sz="4000">
                <a:solidFill>
                  <a:srgbClr val="FF0000"/>
                </a:solidFill>
              </a:rPr>
              <a:t>打球の質が</a:t>
            </a:r>
            <a:r>
              <a:rPr lang="en-US" altLang="ja-JP" sz="4000" dirty="0">
                <a:solidFill>
                  <a:srgbClr val="FF0000"/>
                </a:solidFill>
              </a:rPr>
              <a:t>MLB</a:t>
            </a:r>
            <a:r>
              <a:rPr lang="ja-JP" altLang="en-US" sz="4000">
                <a:solidFill>
                  <a:srgbClr val="FF0000"/>
                </a:solidFill>
              </a:rPr>
              <a:t>屈指</a:t>
            </a:r>
            <a:endParaRPr lang="en-US" altLang="ja-JP" sz="4000" dirty="0">
              <a:solidFill>
                <a:srgbClr val="FF0000"/>
              </a:solidFill>
            </a:endParaRPr>
          </a:p>
          <a:p>
            <a:r>
              <a:rPr kumimoji="1" lang="ja-JP" altLang="en-US" sz="4000">
                <a:solidFill>
                  <a:srgbClr val="FF0000"/>
                </a:solidFill>
              </a:rPr>
              <a:t>弱点が少なかった</a:t>
            </a:r>
          </a:p>
        </p:txBody>
      </p:sp>
    </p:spTree>
    <p:extLst>
      <p:ext uri="{BB962C8B-B14F-4D97-AF65-F5344CB8AC3E}">
        <p14:creationId xmlns:p14="http://schemas.microsoft.com/office/powerpoint/2010/main" val="2916769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8135195C-DB48-AB46-9D07-3B270A74F0ED}"/>
              </a:ext>
            </a:extLst>
          </p:cNvPr>
          <p:cNvSpPr txBox="1">
            <a:spLocks/>
          </p:cNvSpPr>
          <p:nvPr/>
        </p:nvSpPr>
        <p:spPr bwMode="auto">
          <a:xfrm>
            <a:off x="609599" y="1600201"/>
            <a:ext cx="11230303" cy="498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457189" marR="0" lvl="0" indent="-457189"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コースの内外を問わず、ベルトライン</a:t>
            </a:r>
            <a:r>
              <a:rPr kumimoji="1" lang="en-US" altLang="ja-JP"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a:t>
            </a: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真ん中</a:t>
            </a:r>
            <a:r>
              <a:rPr kumimoji="1" lang="en-US" altLang="ja-JP"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a:t>
            </a: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に非常に強い</a:t>
            </a:r>
            <a:endParaRPr kumimoji="1" lang="en-US" altLang="ja-JP"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平均を大きく上回るパフォーマンスはこのゾーンから</a:t>
            </a:r>
            <a:endParaRPr kumimoji="1" lang="en-US" altLang="ja-JP"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457189" marR="0" lvl="0" indent="-457189"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リーグ平均と比較すると、特に真ん中からインコースにおいて、高めの投球でもパフォーマンスを上げていることがわかる</a:t>
            </a:r>
            <a:endParaRPr kumimoji="1" lang="en-US" altLang="ja-JP"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高さを問わず、インコースの方がスイングした時のパフォーマンスが高め。例外的にアウトコース低めはストライクゾーンの外に対してもバリューが高い</a:t>
            </a:r>
            <a:endPar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一方で、インコース・高めのボールゾーンはリーグ平均よりもパフォーマンスが低く、強いゾーンと紙一重ながら、スイングを誘うことで空振りや凡打を誘いやすい</a:t>
            </a:r>
            <a:endPar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1" lang="en-US" altLang="ja-JP"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1" lang="en-US" altLang="ja-JP"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	※</a:t>
            </a: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ゾーン別打率や</a:t>
            </a:r>
            <a:r>
              <a:rPr kumimoji="1" lang="en-US" altLang="ja-JP"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wOBA</a:t>
            </a: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を用いない理由</a:t>
            </a:r>
            <a:endParaRPr kumimoji="1" lang="en-US" altLang="ja-JP"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1523962" marR="0" lvl="2" indent="-304792"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18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これらの指標は結果球</a:t>
            </a:r>
            <a:r>
              <a:rPr kumimoji="1" lang="en-US" altLang="ja-JP" sz="18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a:t>
            </a:r>
            <a:r>
              <a:rPr kumimoji="1" lang="ja-JP" altLang="en-US" sz="18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三振、安打など</a:t>
            </a:r>
            <a:r>
              <a:rPr kumimoji="1" lang="en-US" altLang="ja-JP" sz="18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a:t>
            </a:r>
            <a:r>
              <a:rPr kumimoji="1" lang="ja-JP" altLang="en-US" sz="18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しか評価できないため</a:t>
            </a:r>
            <a:endParaRPr kumimoji="1" lang="en-US" altLang="ja-JP" sz="18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1523962" marR="0" lvl="2" indent="-304792"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18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得点期待値変動を考慮することにより、空振りやファウルを含めてスイングした投球すべてのパフォーマンスを評価することができる</a:t>
            </a:r>
            <a:endParaRPr kumimoji="1" lang="en-US" altLang="ja-JP" sz="18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457189" marR="0" lvl="0" indent="-457189"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1" lang="en-US" altLang="ja-JP" sz="24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p:txBody>
      </p:sp>
      <p:sp>
        <p:nvSpPr>
          <p:cNvPr id="5" name="正方形/長方形 4">
            <a:extLst>
              <a:ext uri="{FF2B5EF4-FFF2-40B4-BE49-F238E27FC236}">
                <a16:creationId xmlns:a16="http://schemas.microsoft.com/office/drawing/2014/main" id="{832923E3-C08D-1342-BBAF-7C636F0BF08C}"/>
              </a:ext>
            </a:extLst>
          </p:cNvPr>
          <p:cNvSpPr/>
          <p:nvPr/>
        </p:nvSpPr>
        <p:spPr>
          <a:xfrm>
            <a:off x="133349" y="137160"/>
            <a:ext cx="1768433" cy="369332"/>
          </a:xfrm>
          <a:prstGeom prst="rect">
            <a:avLst/>
          </a:prstGeom>
        </p:spPr>
        <p:txBody>
          <a:bodyPr wrap="none">
            <a:spAutoFit/>
          </a:bodyPr>
          <a:lstStyle/>
          <a:p>
            <a:r>
              <a:rPr lang="en-US" altLang="ja-JP" dirty="0">
                <a:solidFill>
                  <a:srgbClr val="00B050"/>
                </a:solidFill>
                <a:latin typeface="Calibri"/>
                <a:ea typeface="ＭＳ Ｐゴシック" panose="020B0600070205080204" pitchFamily="34" charset="-128"/>
              </a:rPr>
              <a:t>[</a:t>
            </a:r>
            <a:r>
              <a:rPr lang="ja-JP" altLang="en-US">
                <a:solidFill>
                  <a:srgbClr val="00B050"/>
                </a:solidFill>
                <a:latin typeface="Calibri"/>
                <a:ea typeface="ＭＳ Ｐゴシック" panose="020B0600070205080204" pitchFamily="34" charset="-128"/>
              </a:rPr>
              <a:t>★マニアック★</a:t>
            </a:r>
            <a:r>
              <a:rPr lang="en-US" altLang="ja-JP" dirty="0">
                <a:solidFill>
                  <a:srgbClr val="00B050"/>
                </a:solidFill>
                <a:latin typeface="Calibri"/>
                <a:ea typeface="ＭＳ Ｐゴシック" panose="020B0600070205080204" pitchFamily="34" charset="-128"/>
              </a:rPr>
              <a:t>]</a:t>
            </a:r>
            <a:endParaRPr lang="ja-JP" altLang="en-US">
              <a:solidFill>
                <a:srgbClr val="00B050"/>
              </a:solidFill>
              <a:latin typeface="Calibri"/>
              <a:ea typeface="ＭＳ Ｐゴシック" panose="020B0600070205080204" pitchFamily="34" charset="-128"/>
            </a:endParaRPr>
          </a:p>
        </p:txBody>
      </p:sp>
      <p:sp>
        <p:nvSpPr>
          <p:cNvPr id="7" name="タイトル 1">
            <a:extLst>
              <a:ext uri="{FF2B5EF4-FFF2-40B4-BE49-F238E27FC236}">
                <a16:creationId xmlns:a16="http://schemas.microsoft.com/office/drawing/2014/main" id="{B7A46025-C19A-7341-81E0-0BEBE175E0EB}"/>
              </a:ext>
            </a:extLst>
          </p:cNvPr>
          <p:cNvSpPr txBox="1">
            <a:spLocks/>
          </p:cNvSpPr>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4800" b="1" i="0" u="none" strike="noStrike" kern="1200" cap="none" spc="0" normalizeH="0" baseline="0" noProof="0">
                <a:ln>
                  <a:noFill/>
                </a:ln>
                <a:solidFill>
                  <a:schemeClr val="tx1"/>
                </a:solidFill>
                <a:effectLst/>
                <a:uLnTx/>
                <a:uFillTx/>
                <a:latin typeface="メイリオ" pitchFamily="50" charset="-128"/>
                <a:ea typeface="メイリオ" pitchFamily="50" charset="-128"/>
              </a:rPr>
              <a:t>ゾーンごとの特徴</a:t>
            </a:r>
            <a:endParaRPr kumimoji="1" lang="ja-JP" altLang="en-US" sz="4800" b="1" i="0" u="none" strike="noStrike" kern="1200" cap="none" spc="0" normalizeH="0" baseline="0" noProof="0" dirty="0">
              <a:ln>
                <a:noFill/>
              </a:ln>
              <a:solidFill>
                <a:schemeClr val="tx1"/>
              </a:solidFill>
              <a:effectLst/>
              <a:uLnTx/>
              <a:uFillTx/>
              <a:latin typeface="メイリオ" pitchFamily="50" charset="-128"/>
              <a:ea typeface="メイリオ" pitchFamily="50" charset="-128"/>
            </a:endParaRPr>
          </a:p>
        </p:txBody>
      </p:sp>
    </p:spTree>
    <p:extLst>
      <p:ext uri="{BB962C8B-B14F-4D97-AF65-F5344CB8AC3E}">
        <p14:creationId xmlns:p14="http://schemas.microsoft.com/office/powerpoint/2010/main" val="339732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F50E6E-ADDB-3941-821D-14FEE2E9D9EB}"/>
              </a:ext>
            </a:extLst>
          </p:cNvPr>
          <p:cNvSpPr>
            <a:spLocks noGrp="1"/>
          </p:cNvSpPr>
          <p:nvPr>
            <p:ph type="title"/>
          </p:nvPr>
        </p:nvSpPr>
        <p:spPr/>
        <p:txBody>
          <a:bodyPr/>
          <a:lstStyle/>
          <a:p>
            <a:r>
              <a:rPr kumimoji="1" lang="ja-JP" altLang="en-US"/>
              <a:t>打者大谷</a:t>
            </a:r>
            <a:r>
              <a:rPr kumimoji="1" lang="en-US" altLang="ja-JP" dirty="0"/>
              <a:t> </a:t>
            </a:r>
            <a:r>
              <a:rPr kumimoji="1" lang="ja-JP" altLang="en-US"/>
              <a:t>まとめ</a:t>
            </a:r>
          </a:p>
        </p:txBody>
      </p:sp>
      <p:sp>
        <p:nvSpPr>
          <p:cNvPr id="3" name="コンテンツ プレースホルダー 2">
            <a:extLst>
              <a:ext uri="{FF2B5EF4-FFF2-40B4-BE49-F238E27FC236}">
                <a16:creationId xmlns:a16="http://schemas.microsoft.com/office/drawing/2014/main" id="{0CFF96E6-C5AD-6246-9862-2152F8B6917F}"/>
              </a:ext>
            </a:extLst>
          </p:cNvPr>
          <p:cNvSpPr>
            <a:spLocks noGrp="1"/>
          </p:cNvSpPr>
          <p:nvPr>
            <p:ph idx="1"/>
          </p:nvPr>
        </p:nvSpPr>
        <p:spPr>
          <a:xfrm>
            <a:off x="609600" y="2057400"/>
            <a:ext cx="11297920" cy="4525433"/>
          </a:xfrm>
        </p:spPr>
        <p:txBody>
          <a:bodyPr/>
          <a:lstStyle/>
          <a:p>
            <a:pPr marL="0" indent="0">
              <a:buNone/>
            </a:pPr>
            <a:r>
              <a:rPr kumimoji="1" lang="en-US" altLang="ja-JP" sz="3600" dirty="0"/>
              <a:t>2021</a:t>
            </a:r>
            <a:r>
              <a:rPr kumimoji="1" lang="ja-JP" altLang="en-US" sz="3600"/>
              <a:t>年の打者大谷は</a:t>
            </a:r>
            <a:r>
              <a:rPr lang="ja-JP" altLang="en-US" sz="4000">
                <a:solidFill>
                  <a:srgbClr val="FF0000"/>
                </a:solidFill>
              </a:rPr>
              <a:t>長打と四球が多</a:t>
            </a:r>
            <a:r>
              <a:rPr lang="ja-JP" altLang="en-US" sz="3600"/>
              <a:t>く、好成績</a:t>
            </a:r>
            <a:endParaRPr lang="en-US" altLang="ja-JP" sz="3600" dirty="0"/>
          </a:p>
          <a:p>
            <a:pPr marL="0" indent="0">
              <a:buNone/>
            </a:pPr>
            <a:r>
              <a:rPr lang="ja-JP" altLang="en-US" sz="3600"/>
              <a:t>であったが、</a:t>
            </a:r>
            <a:r>
              <a:rPr kumimoji="1" lang="ja-JP" altLang="en-US" sz="3600"/>
              <a:t>その要因は以下であると考えられる</a:t>
            </a:r>
            <a:endParaRPr kumimoji="1" lang="en-US" altLang="ja-JP" sz="3600" dirty="0"/>
          </a:p>
          <a:p>
            <a:pPr marL="0" indent="0">
              <a:buNone/>
            </a:pPr>
            <a:endParaRPr kumimoji="1" lang="en-US" altLang="ja-JP" sz="1100" dirty="0"/>
          </a:p>
          <a:p>
            <a:r>
              <a:rPr lang="ja-JP" altLang="en-US" sz="4000">
                <a:solidFill>
                  <a:srgbClr val="FF0000"/>
                </a:solidFill>
              </a:rPr>
              <a:t>打球の質が</a:t>
            </a:r>
            <a:r>
              <a:rPr lang="en-US" altLang="ja-JP" sz="4000" dirty="0">
                <a:solidFill>
                  <a:srgbClr val="FF0000"/>
                </a:solidFill>
              </a:rPr>
              <a:t>MLB</a:t>
            </a:r>
            <a:r>
              <a:rPr lang="ja-JP" altLang="en-US" sz="4000">
                <a:solidFill>
                  <a:srgbClr val="FF0000"/>
                </a:solidFill>
              </a:rPr>
              <a:t>屈指</a:t>
            </a:r>
            <a:endParaRPr lang="en-US" altLang="ja-JP" sz="4000" dirty="0">
              <a:solidFill>
                <a:srgbClr val="FF0000"/>
              </a:solidFill>
            </a:endParaRPr>
          </a:p>
          <a:p>
            <a:r>
              <a:rPr kumimoji="1" lang="ja-JP" altLang="en-US" sz="4000">
                <a:solidFill>
                  <a:srgbClr val="FF0000"/>
                </a:solidFill>
              </a:rPr>
              <a:t>弱点が少なかった</a:t>
            </a:r>
          </a:p>
        </p:txBody>
      </p:sp>
    </p:spTree>
    <p:extLst>
      <p:ext uri="{BB962C8B-B14F-4D97-AF65-F5344CB8AC3E}">
        <p14:creationId xmlns:p14="http://schemas.microsoft.com/office/powerpoint/2010/main" val="725912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9DF09A5-C81C-8B45-98AF-3FB02C902586}"/>
              </a:ext>
            </a:extLst>
          </p:cNvPr>
          <p:cNvSpPr txBox="1">
            <a:spLocks/>
          </p:cNvSpPr>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457189" marR="0" lvl="0" indent="-457189"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野手：強い打球を高い角度で打ち続けたことが本塁打量産の最大の要因</a:t>
            </a:r>
            <a:endParaRPr kumimoji="1" lang="en-US" altLang="ja-JP" sz="24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en-US" altLang="ja-JP" sz="2000" b="0" i="0" u="none" strike="noStrike" kern="1200" cap="none" spc="0" normalizeH="0" baseline="0" noProof="0" dirty="0" err="1">
                <a:ln>
                  <a:noFill/>
                </a:ln>
                <a:solidFill>
                  <a:sysClr val="windowText" lastClr="000000"/>
                </a:solidFill>
                <a:effectLst/>
                <a:uLnTx/>
                <a:uFillTx/>
                <a:latin typeface="メイリオ" pitchFamily="50" charset="-128"/>
                <a:ea typeface="メイリオ" pitchFamily="50" charset="-128"/>
              </a:rPr>
              <a:t>Statcast</a:t>
            </a:r>
            <a:r>
              <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rPr>
              <a:t> </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データからも成績を裏付ける数字がゴロゴロ</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高めのボールゾーン・左の落ちる球と弱点と思しき戦略はあるが、狙ってこうした戦略を実行するのは至難の業</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終盤の成績低下には、引っ張りの意識が過剰になり、打球が上がりにくくなったことが関係</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前半の打球角度を維持すれば終盤のシフト戦略の影響も受けにくくなる</a:t>
            </a:r>
          </a:p>
        </p:txBody>
      </p:sp>
      <p:sp>
        <p:nvSpPr>
          <p:cNvPr id="4" name="正方形/長方形 3">
            <a:extLst>
              <a:ext uri="{FF2B5EF4-FFF2-40B4-BE49-F238E27FC236}">
                <a16:creationId xmlns:a16="http://schemas.microsoft.com/office/drawing/2014/main" id="{7A6014C4-9D1B-154B-85C2-0BF81A4D3FF9}"/>
              </a:ext>
            </a:extLst>
          </p:cNvPr>
          <p:cNvSpPr/>
          <p:nvPr/>
        </p:nvSpPr>
        <p:spPr>
          <a:xfrm>
            <a:off x="133349" y="137160"/>
            <a:ext cx="1768433" cy="369332"/>
          </a:xfrm>
          <a:prstGeom prst="rect">
            <a:avLst/>
          </a:prstGeom>
        </p:spPr>
        <p:txBody>
          <a:bodyPr wrap="none">
            <a:spAutoFit/>
          </a:bodyPr>
          <a:lstStyle/>
          <a:p>
            <a:r>
              <a:rPr lang="en-US" altLang="ja-JP" dirty="0">
                <a:solidFill>
                  <a:srgbClr val="00B050"/>
                </a:solidFill>
                <a:latin typeface="Calibri"/>
                <a:ea typeface="ＭＳ Ｐゴシック" panose="020B0600070205080204" pitchFamily="34" charset="-128"/>
              </a:rPr>
              <a:t>[</a:t>
            </a:r>
            <a:r>
              <a:rPr lang="ja-JP" altLang="en-US">
                <a:solidFill>
                  <a:srgbClr val="00B050"/>
                </a:solidFill>
                <a:latin typeface="Calibri"/>
                <a:ea typeface="ＭＳ Ｐゴシック" panose="020B0600070205080204" pitchFamily="34" charset="-128"/>
              </a:rPr>
              <a:t>★マニアック★</a:t>
            </a:r>
            <a:r>
              <a:rPr lang="en-US" altLang="ja-JP" dirty="0">
                <a:solidFill>
                  <a:srgbClr val="00B050"/>
                </a:solidFill>
                <a:latin typeface="Calibri"/>
                <a:ea typeface="ＭＳ Ｐゴシック" panose="020B0600070205080204" pitchFamily="34" charset="-128"/>
              </a:rPr>
              <a:t>]</a:t>
            </a:r>
            <a:endParaRPr lang="ja-JP" altLang="en-US">
              <a:solidFill>
                <a:srgbClr val="00B050"/>
              </a:solidFill>
              <a:latin typeface="Calibri"/>
              <a:ea typeface="ＭＳ Ｐゴシック" panose="020B0600070205080204" pitchFamily="34" charset="-128"/>
            </a:endParaRPr>
          </a:p>
        </p:txBody>
      </p:sp>
      <p:sp>
        <p:nvSpPr>
          <p:cNvPr id="5" name="タイトル 1">
            <a:extLst>
              <a:ext uri="{FF2B5EF4-FFF2-40B4-BE49-F238E27FC236}">
                <a16:creationId xmlns:a16="http://schemas.microsoft.com/office/drawing/2014/main" id="{2AB1C46C-9AE8-A24C-B4E2-AE466EA007E2}"/>
              </a:ext>
            </a:extLst>
          </p:cNvPr>
          <p:cNvSpPr txBox="1">
            <a:spLocks/>
          </p:cNvSpPr>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4800" b="1" i="0" u="none" strike="noStrike" kern="1200" cap="none" spc="0" normalizeH="0" baseline="0" noProof="0">
                <a:ln>
                  <a:noFill/>
                </a:ln>
                <a:solidFill>
                  <a:schemeClr val="tx1"/>
                </a:solidFill>
                <a:effectLst/>
                <a:uLnTx/>
                <a:uFillTx/>
                <a:latin typeface="メイリオ" pitchFamily="50" charset="-128"/>
                <a:ea typeface="メイリオ" pitchFamily="50" charset="-128"/>
              </a:rPr>
              <a:t>より詳しい打者大谷まとめ</a:t>
            </a:r>
            <a:endParaRPr kumimoji="1" lang="ja-JP" altLang="en-US" sz="4800" b="1" i="0" u="none" strike="noStrike" kern="1200" cap="none" spc="0" normalizeH="0" baseline="0" noProof="0" dirty="0">
              <a:ln>
                <a:noFill/>
              </a:ln>
              <a:solidFill>
                <a:schemeClr val="tx1"/>
              </a:solidFill>
              <a:effectLst/>
              <a:uLnTx/>
              <a:uFillTx/>
              <a:latin typeface="メイリオ" pitchFamily="50" charset="-128"/>
              <a:ea typeface="メイリオ" pitchFamily="50" charset="-128"/>
            </a:endParaRPr>
          </a:p>
        </p:txBody>
      </p:sp>
    </p:spTree>
    <p:extLst>
      <p:ext uri="{BB962C8B-B14F-4D97-AF65-F5344CB8AC3E}">
        <p14:creationId xmlns:p14="http://schemas.microsoft.com/office/powerpoint/2010/main" val="2452716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投谷</a:t>
            </a:r>
          </a:p>
        </p:txBody>
      </p:sp>
      <p:sp>
        <p:nvSpPr>
          <p:cNvPr id="3" name="テキスト プレースホルダー 2"/>
          <p:cNvSpPr>
            <a:spLocks noGrp="1"/>
          </p:cNvSpPr>
          <p:nvPr>
            <p:ph type="body" idx="1"/>
          </p:nvPr>
        </p:nvSpPr>
        <p:spPr/>
        <p:txBody>
          <a:bodyPr/>
          <a:lstStyle/>
          <a:p>
            <a:r>
              <a:rPr lang="en-US" altLang="ja-JP" dirty="0"/>
              <a:t>Pitcher</a:t>
            </a:r>
            <a:endParaRPr kumimoji="1" lang="ja-JP" altLang="en-US" dirty="0"/>
          </a:p>
        </p:txBody>
      </p:sp>
    </p:spTree>
    <p:extLst>
      <p:ext uri="{BB962C8B-B14F-4D97-AF65-F5344CB8AC3E}">
        <p14:creationId xmlns:p14="http://schemas.microsoft.com/office/powerpoint/2010/main" val="51526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投谷</a:t>
            </a:r>
          </a:p>
        </p:txBody>
      </p:sp>
      <p:sp>
        <p:nvSpPr>
          <p:cNvPr id="3" name="テキスト プレースホルダー 2"/>
          <p:cNvSpPr>
            <a:spLocks noGrp="1"/>
          </p:cNvSpPr>
          <p:nvPr>
            <p:ph type="body" idx="1"/>
          </p:nvPr>
        </p:nvSpPr>
        <p:spPr/>
        <p:txBody>
          <a:bodyPr/>
          <a:lstStyle/>
          <a:p>
            <a:r>
              <a:rPr lang="en-US" altLang="ja-JP" dirty="0"/>
              <a:t>Pitcher</a:t>
            </a:r>
            <a:endParaRPr kumimoji="1" lang="ja-JP" altLang="en-US" dirty="0"/>
          </a:p>
        </p:txBody>
      </p:sp>
      <p:sp>
        <p:nvSpPr>
          <p:cNvPr id="4" name="正方形/長方形 3">
            <a:extLst>
              <a:ext uri="{FF2B5EF4-FFF2-40B4-BE49-F238E27FC236}">
                <a16:creationId xmlns:a16="http://schemas.microsoft.com/office/drawing/2014/main" id="{D5CCCD2B-82E7-894C-9646-202BD2872861}"/>
              </a:ext>
            </a:extLst>
          </p:cNvPr>
          <p:cNvSpPr/>
          <p:nvPr/>
        </p:nvSpPr>
        <p:spPr>
          <a:xfrm>
            <a:off x="4609578" y="1647173"/>
            <a:ext cx="7582422" cy="5210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09D874A3-79AB-1D48-8134-2BFC02CA99AD}"/>
              </a:ext>
            </a:extLst>
          </p:cNvPr>
          <p:cNvSpPr txBox="1">
            <a:spLocks/>
          </p:cNvSpPr>
          <p:nvPr/>
        </p:nvSpPr>
        <p:spPr>
          <a:xfrm>
            <a:off x="5161279" y="5929380"/>
            <a:ext cx="6990081" cy="804796"/>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0" indent="0" algn="r">
              <a:buNone/>
            </a:pPr>
            <a:r>
              <a:rPr lang="en-US" altLang="ja-JP" sz="4400" dirty="0"/>
              <a:t>①</a:t>
            </a:r>
            <a:r>
              <a:rPr lang="ja-JP" altLang="en-US" sz="4400"/>
              <a:t>投手成績の概要</a:t>
            </a:r>
            <a:endParaRPr lang="en-US" altLang="ja-JP" sz="4000" dirty="0"/>
          </a:p>
        </p:txBody>
      </p:sp>
    </p:spTree>
    <p:extLst>
      <p:ext uri="{BB962C8B-B14F-4D97-AF65-F5344CB8AC3E}">
        <p14:creationId xmlns:p14="http://schemas.microsoft.com/office/powerpoint/2010/main" val="2954061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制球難を改善しエース級の活躍</a:t>
            </a:r>
            <a:endParaRPr kumimoji="1" lang="ja-JP" altLang="en-US" dirty="0"/>
          </a:p>
        </p:txBody>
      </p:sp>
      <p:sp>
        <p:nvSpPr>
          <p:cNvPr id="4" name="テキスト ボックス 3">
            <a:extLst>
              <a:ext uri="{FF2B5EF4-FFF2-40B4-BE49-F238E27FC236}">
                <a16:creationId xmlns:a16="http://schemas.microsoft.com/office/drawing/2014/main" id="{C3656639-9265-4847-AAE3-A30E285F0B26}"/>
              </a:ext>
            </a:extLst>
          </p:cNvPr>
          <p:cNvSpPr txBox="1"/>
          <p:nvPr/>
        </p:nvSpPr>
        <p:spPr>
          <a:xfrm>
            <a:off x="2122874" y="2759177"/>
            <a:ext cx="7222618" cy="707886"/>
          </a:xfrm>
          <a:prstGeom prst="rect">
            <a:avLst/>
          </a:prstGeom>
          <a:noFill/>
        </p:spPr>
        <p:txBody>
          <a:bodyPr wrap="none" rtlCol="0">
            <a:spAutoFit/>
          </a:bodyPr>
          <a:lstStyle/>
          <a:p>
            <a:r>
              <a:rPr lang="en-US" altLang="ja-JP" sz="4000" dirty="0"/>
              <a:t>23</a:t>
            </a:r>
            <a:r>
              <a:rPr kumimoji="1" lang="ja-JP" altLang="en-US" sz="4000"/>
              <a:t>先発で</a:t>
            </a:r>
            <a:r>
              <a:rPr lang="en-US" altLang="ja-JP" sz="4000" dirty="0">
                <a:solidFill>
                  <a:srgbClr val="FF0000"/>
                </a:solidFill>
              </a:rPr>
              <a:t>130.1</a:t>
            </a:r>
            <a:r>
              <a:rPr lang="ja-JP" altLang="en-US" sz="4000"/>
              <a:t>イニング</a:t>
            </a:r>
            <a:r>
              <a:rPr lang="en-US" altLang="ja-JP" sz="4000" dirty="0"/>
              <a:t> </a:t>
            </a:r>
            <a:r>
              <a:rPr lang="en-US" altLang="ja-JP" sz="4000" dirty="0" err="1"/>
              <a:t>fWAR</a:t>
            </a:r>
            <a:r>
              <a:rPr lang="en-US" altLang="ja-JP" sz="4000" dirty="0"/>
              <a:t> </a:t>
            </a:r>
            <a:r>
              <a:rPr lang="en-US" altLang="ja-JP" sz="4000" dirty="0">
                <a:solidFill>
                  <a:srgbClr val="FF0000"/>
                </a:solidFill>
              </a:rPr>
              <a:t>3.0</a:t>
            </a:r>
            <a:endParaRPr kumimoji="1" lang="ja-JP" altLang="en-US" sz="4000">
              <a:solidFill>
                <a:srgbClr val="FF0000"/>
              </a:solidFill>
            </a:endParaRPr>
          </a:p>
        </p:txBody>
      </p:sp>
      <p:sp>
        <p:nvSpPr>
          <p:cNvPr id="5" name="テキスト ボックス 4">
            <a:extLst>
              <a:ext uri="{FF2B5EF4-FFF2-40B4-BE49-F238E27FC236}">
                <a16:creationId xmlns:a16="http://schemas.microsoft.com/office/drawing/2014/main" id="{BBF407E3-2074-A040-864B-2D3953D1075C}"/>
              </a:ext>
            </a:extLst>
          </p:cNvPr>
          <p:cNvSpPr txBox="1"/>
          <p:nvPr/>
        </p:nvSpPr>
        <p:spPr>
          <a:xfrm>
            <a:off x="4086547" y="3398446"/>
            <a:ext cx="1362874" cy="461665"/>
          </a:xfrm>
          <a:prstGeom prst="rect">
            <a:avLst/>
          </a:prstGeom>
          <a:noFill/>
        </p:spPr>
        <p:txBody>
          <a:bodyPr wrap="none" rtlCol="0">
            <a:spAutoFit/>
          </a:bodyPr>
          <a:lstStyle/>
          <a:p>
            <a:r>
              <a:rPr kumimoji="1" lang="en-US" altLang="ja-JP" sz="2400" dirty="0"/>
              <a:t>MLB</a:t>
            </a:r>
            <a:r>
              <a:rPr kumimoji="1" lang="en-US" altLang="ja-JP" sz="2400" dirty="0">
                <a:solidFill>
                  <a:srgbClr val="FF0000"/>
                </a:solidFill>
              </a:rPr>
              <a:t>78</a:t>
            </a:r>
            <a:r>
              <a:rPr kumimoji="1" lang="ja-JP" altLang="en-US" sz="2400"/>
              <a:t>位</a:t>
            </a:r>
          </a:p>
        </p:txBody>
      </p:sp>
      <p:sp>
        <p:nvSpPr>
          <p:cNvPr id="6" name="テキスト ボックス 5">
            <a:extLst>
              <a:ext uri="{FF2B5EF4-FFF2-40B4-BE49-F238E27FC236}">
                <a16:creationId xmlns:a16="http://schemas.microsoft.com/office/drawing/2014/main" id="{8335450F-CE1F-6045-8993-CFB245CF740B}"/>
              </a:ext>
            </a:extLst>
          </p:cNvPr>
          <p:cNvSpPr txBox="1"/>
          <p:nvPr/>
        </p:nvSpPr>
        <p:spPr>
          <a:xfrm>
            <a:off x="7413094" y="3432755"/>
            <a:ext cx="1362874" cy="461665"/>
          </a:xfrm>
          <a:prstGeom prst="rect">
            <a:avLst/>
          </a:prstGeom>
          <a:noFill/>
        </p:spPr>
        <p:txBody>
          <a:bodyPr wrap="none" rtlCol="0">
            <a:spAutoFit/>
          </a:bodyPr>
          <a:lstStyle/>
          <a:p>
            <a:r>
              <a:rPr kumimoji="1" lang="en-US" altLang="ja-JP" sz="2400" dirty="0"/>
              <a:t>MLB</a:t>
            </a:r>
            <a:r>
              <a:rPr kumimoji="1" lang="en-US" altLang="ja-JP" sz="2400" dirty="0">
                <a:solidFill>
                  <a:srgbClr val="FF0000"/>
                </a:solidFill>
              </a:rPr>
              <a:t>40</a:t>
            </a:r>
            <a:r>
              <a:rPr kumimoji="1" lang="ja-JP" altLang="en-US" sz="2400"/>
              <a:t>位</a:t>
            </a:r>
          </a:p>
        </p:txBody>
      </p:sp>
      <p:sp>
        <p:nvSpPr>
          <p:cNvPr id="7" name="テキスト ボックス 6">
            <a:extLst>
              <a:ext uri="{FF2B5EF4-FFF2-40B4-BE49-F238E27FC236}">
                <a16:creationId xmlns:a16="http://schemas.microsoft.com/office/drawing/2014/main" id="{852C18B3-332D-6D4B-A8A6-27851811F4E8}"/>
              </a:ext>
            </a:extLst>
          </p:cNvPr>
          <p:cNvSpPr txBox="1"/>
          <p:nvPr/>
        </p:nvSpPr>
        <p:spPr>
          <a:xfrm>
            <a:off x="2991284" y="4003029"/>
            <a:ext cx="5485797" cy="584775"/>
          </a:xfrm>
          <a:prstGeom prst="rect">
            <a:avLst/>
          </a:prstGeom>
          <a:noFill/>
        </p:spPr>
        <p:txBody>
          <a:bodyPr wrap="none" rtlCol="0">
            <a:spAutoFit/>
          </a:bodyPr>
          <a:lstStyle/>
          <a:p>
            <a:r>
              <a:rPr kumimoji="1" lang="en-US" altLang="ja-JP" sz="3200" dirty="0"/>
              <a:t>156</a:t>
            </a:r>
            <a:r>
              <a:rPr kumimoji="1" lang="ja-JP" altLang="en-US" sz="3200"/>
              <a:t>奪三振で三振奪取率</a:t>
            </a:r>
            <a:r>
              <a:rPr kumimoji="1" lang="en-US" altLang="ja-JP" sz="3200" dirty="0">
                <a:solidFill>
                  <a:srgbClr val="FF0000"/>
                </a:solidFill>
              </a:rPr>
              <a:t>29.3</a:t>
            </a:r>
            <a:r>
              <a:rPr kumimoji="1" lang="en-US" altLang="ja-JP" sz="3200" dirty="0"/>
              <a:t>%</a:t>
            </a:r>
            <a:endParaRPr kumimoji="1" lang="ja-JP" altLang="en-US" sz="3200"/>
          </a:p>
        </p:txBody>
      </p:sp>
      <p:sp>
        <p:nvSpPr>
          <p:cNvPr id="8" name="テキスト ボックス 7">
            <a:extLst>
              <a:ext uri="{FF2B5EF4-FFF2-40B4-BE49-F238E27FC236}">
                <a16:creationId xmlns:a16="http://schemas.microsoft.com/office/drawing/2014/main" id="{6620C0DF-0FE0-6C47-A20F-09658D68C75A}"/>
              </a:ext>
            </a:extLst>
          </p:cNvPr>
          <p:cNvSpPr txBox="1"/>
          <p:nvPr/>
        </p:nvSpPr>
        <p:spPr>
          <a:xfrm>
            <a:off x="3243756" y="4533689"/>
            <a:ext cx="4980851" cy="461665"/>
          </a:xfrm>
          <a:prstGeom prst="rect">
            <a:avLst/>
          </a:prstGeom>
          <a:noFill/>
        </p:spPr>
        <p:txBody>
          <a:bodyPr wrap="none" rtlCol="0">
            <a:spAutoFit/>
          </a:bodyPr>
          <a:lstStyle/>
          <a:p>
            <a:r>
              <a:rPr kumimoji="1" lang="en-US" altLang="ja-JP" sz="2400" dirty="0"/>
              <a:t>100</a:t>
            </a:r>
            <a:r>
              <a:rPr kumimoji="1" lang="ja-JP" altLang="en-US" sz="2400"/>
              <a:t>イニング以上の投手</a:t>
            </a:r>
            <a:r>
              <a:rPr kumimoji="1" lang="en-US" altLang="ja-JP" sz="2400" dirty="0"/>
              <a:t>129</a:t>
            </a:r>
            <a:r>
              <a:rPr kumimoji="1" lang="ja-JP" altLang="en-US" sz="2400"/>
              <a:t>人中</a:t>
            </a:r>
            <a:r>
              <a:rPr kumimoji="1" lang="en-US" altLang="ja-JP" sz="2400" dirty="0">
                <a:solidFill>
                  <a:srgbClr val="FF0000"/>
                </a:solidFill>
              </a:rPr>
              <a:t>15</a:t>
            </a:r>
            <a:r>
              <a:rPr kumimoji="1" lang="ja-JP" altLang="en-US" sz="2400"/>
              <a:t>位</a:t>
            </a:r>
          </a:p>
        </p:txBody>
      </p:sp>
    </p:spTree>
    <p:extLst>
      <p:ext uri="{BB962C8B-B14F-4D97-AF65-F5344CB8AC3E}">
        <p14:creationId xmlns:p14="http://schemas.microsoft.com/office/powerpoint/2010/main" val="1982934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制球難を改善しエース級の活躍</a:t>
            </a:r>
            <a:endParaRPr kumimoji="1" lang="ja-JP" altLang="en-US" dirty="0"/>
          </a:p>
        </p:txBody>
      </p:sp>
      <p:sp>
        <p:nvSpPr>
          <p:cNvPr id="3" name="コンテンツ プレースホルダー 2"/>
          <p:cNvSpPr>
            <a:spLocks noGrp="1"/>
          </p:cNvSpPr>
          <p:nvPr>
            <p:ph idx="1"/>
          </p:nvPr>
        </p:nvSpPr>
        <p:spPr>
          <a:xfrm>
            <a:off x="304800" y="2249926"/>
            <a:ext cx="11582400" cy="3642873"/>
          </a:xfrm>
        </p:spPr>
        <p:txBody>
          <a:bodyPr/>
          <a:lstStyle/>
          <a:p>
            <a:r>
              <a:rPr lang="ja-JP" altLang="en-US" sz="3200"/>
              <a:t>序盤</a:t>
            </a:r>
            <a:r>
              <a:rPr lang="ja-JP" altLang="en-US" sz="3200" dirty="0"/>
              <a:t>は制球に苦しんだが、中盤以降</a:t>
            </a:r>
            <a:r>
              <a:rPr lang="ja-JP" altLang="en-US" sz="3200"/>
              <a:t>は配球を変化させ</a:t>
            </a:r>
            <a:r>
              <a:rPr lang="en-US" altLang="ja-JP" sz="3200" dirty="0"/>
              <a:t>(</a:t>
            </a:r>
            <a:r>
              <a:rPr lang="ja-JP" altLang="en-US" sz="3200" dirty="0"/>
              <a:t>後述</a:t>
            </a:r>
            <a:r>
              <a:rPr lang="en-US" altLang="ja-JP" sz="3200" dirty="0"/>
              <a:t>)</a:t>
            </a:r>
            <a:r>
              <a:rPr lang="ja-JP" altLang="en-US" sz="3200" dirty="0"/>
              <a:t>四球も</a:t>
            </a:r>
            <a:r>
              <a:rPr lang="ja-JP" altLang="en-US" sz="3200"/>
              <a:t>減少。</a:t>
            </a:r>
            <a:endParaRPr lang="en-US" altLang="ja-JP" sz="3200" dirty="0"/>
          </a:p>
          <a:p>
            <a:pPr lvl="1"/>
            <a:r>
              <a:rPr lang="en-US" altLang="ja-JP" sz="3200" dirty="0"/>
              <a:t>K/BB 3.55</a:t>
            </a:r>
            <a:r>
              <a:rPr lang="ja-JP" altLang="en-US" sz="3200"/>
              <a:t>は同じく</a:t>
            </a:r>
            <a:r>
              <a:rPr lang="en-US" altLang="ja-JP" sz="3200" dirty="0"/>
              <a:t>129</a:t>
            </a:r>
            <a:r>
              <a:rPr lang="ja-JP" altLang="en-US" sz="3200"/>
              <a:t>人中</a:t>
            </a:r>
            <a:r>
              <a:rPr lang="en-US" altLang="ja-JP" sz="3200" dirty="0"/>
              <a:t>46</a:t>
            </a:r>
            <a:r>
              <a:rPr lang="ja-JP" altLang="en-US" sz="3200" dirty="0"/>
              <a:t>位</a:t>
            </a:r>
            <a:endParaRPr lang="en-US" altLang="ja-JP" sz="3200" dirty="0"/>
          </a:p>
          <a:p>
            <a:pPr lvl="1"/>
            <a:r>
              <a:rPr lang="ja-JP" altLang="en-US" sz="3200" dirty="0"/>
              <a:t>序盤の与四球の多さからレートスタッツ系の</a:t>
            </a:r>
            <a:r>
              <a:rPr lang="ja-JP" altLang="en-US" sz="3200"/>
              <a:t>指標は</a:t>
            </a:r>
            <a:r>
              <a:rPr lang="en-US" altLang="ja-JP" sz="3200" dirty="0"/>
              <a:t>     </a:t>
            </a:r>
            <a:r>
              <a:rPr lang="ja-JP" altLang="en-US" sz="3200"/>
              <a:t>伸び悩み</a:t>
            </a:r>
            <a:r>
              <a:rPr lang="en-US" altLang="ja-JP" sz="3200" dirty="0"/>
              <a:t> </a:t>
            </a:r>
            <a:r>
              <a:rPr lang="en-US" altLang="ja-JP" sz="3200" dirty="0" err="1"/>
              <a:t>tRA</a:t>
            </a:r>
            <a:r>
              <a:rPr lang="en-US" altLang="ja-JP" sz="3200" dirty="0"/>
              <a:t> (Fangraphs) 3.67</a:t>
            </a:r>
            <a:r>
              <a:rPr lang="ja-JP" altLang="en-US" sz="3200" dirty="0"/>
              <a:t>は</a:t>
            </a:r>
            <a:r>
              <a:rPr lang="en-US" altLang="ja-JP" sz="3200" dirty="0"/>
              <a:t>105/129</a:t>
            </a:r>
            <a:r>
              <a:rPr lang="ja-JP" altLang="en-US" sz="3200" dirty="0"/>
              <a:t>位。</a:t>
            </a:r>
            <a:endParaRPr lang="en-US" altLang="ja-JP" sz="3200" dirty="0"/>
          </a:p>
        </p:txBody>
      </p:sp>
    </p:spTree>
    <p:extLst>
      <p:ext uri="{BB962C8B-B14F-4D97-AF65-F5344CB8AC3E}">
        <p14:creationId xmlns:p14="http://schemas.microsoft.com/office/powerpoint/2010/main" val="1776860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投谷</a:t>
            </a:r>
          </a:p>
        </p:txBody>
      </p:sp>
      <p:sp>
        <p:nvSpPr>
          <p:cNvPr id="3" name="テキスト プレースホルダー 2"/>
          <p:cNvSpPr>
            <a:spLocks noGrp="1"/>
          </p:cNvSpPr>
          <p:nvPr>
            <p:ph type="body" idx="1"/>
          </p:nvPr>
        </p:nvSpPr>
        <p:spPr/>
        <p:txBody>
          <a:bodyPr/>
          <a:lstStyle/>
          <a:p>
            <a:r>
              <a:rPr lang="en-US" altLang="ja-JP" dirty="0"/>
              <a:t>Pitcher</a:t>
            </a:r>
            <a:endParaRPr kumimoji="1" lang="ja-JP" altLang="en-US" dirty="0"/>
          </a:p>
        </p:txBody>
      </p:sp>
      <p:sp>
        <p:nvSpPr>
          <p:cNvPr id="4" name="正方形/長方形 3">
            <a:extLst>
              <a:ext uri="{FF2B5EF4-FFF2-40B4-BE49-F238E27FC236}">
                <a16:creationId xmlns:a16="http://schemas.microsoft.com/office/drawing/2014/main" id="{D5CCCD2B-82E7-894C-9646-202BD2872861}"/>
              </a:ext>
            </a:extLst>
          </p:cNvPr>
          <p:cNvSpPr/>
          <p:nvPr/>
        </p:nvSpPr>
        <p:spPr>
          <a:xfrm>
            <a:off x="4609578" y="1647173"/>
            <a:ext cx="7582422" cy="5210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09D874A3-79AB-1D48-8134-2BFC02CA99AD}"/>
              </a:ext>
            </a:extLst>
          </p:cNvPr>
          <p:cNvSpPr txBox="1">
            <a:spLocks/>
          </p:cNvSpPr>
          <p:nvPr/>
        </p:nvSpPr>
        <p:spPr>
          <a:xfrm>
            <a:off x="5161279" y="5929380"/>
            <a:ext cx="6990081" cy="804796"/>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0" indent="0" algn="r">
              <a:buNone/>
            </a:pPr>
            <a:r>
              <a:rPr lang="en-US" altLang="ja-JP" sz="4400" dirty="0"/>
              <a:t>②</a:t>
            </a:r>
            <a:r>
              <a:rPr lang="ja-JP" altLang="en-US" sz="4400"/>
              <a:t>球種別レビュー</a:t>
            </a:r>
            <a:endParaRPr lang="en-US" altLang="ja-JP" sz="4000" dirty="0"/>
          </a:p>
        </p:txBody>
      </p:sp>
    </p:spTree>
    <p:extLst>
      <p:ext uri="{BB962C8B-B14F-4D97-AF65-F5344CB8AC3E}">
        <p14:creationId xmlns:p14="http://schemas.microsoft.com/office/powerpoint/2010/main" val="2573291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大谷の持ち球とパフォーマンス</a:t>
            </a:r>
          </a:p>
        </p:txBody>
      </p:sp>
      <p:graphicFrame>
        <p:nvGraphicFramePr>
          <p:cNvPr id="11" name="コンテンツ プレースホルダー 10">
            <a:extLst>
              <a:ext uri="{FF2B5EF4-FFF2-40B4-BE49-F238E27FC236}">
                <a16:creationId xmlns:a16="http://schemas.microsoft.com/office/drawing/2014/main" id="{14874A03-5BB6-469F-80F8-9EC4485A1046}"/>
              </a:ext>
            </a:extLst>
          </p:cNvPr>
          <p:cNvGraphicFramePr>
            <a:graphicFrameLocks noGrp="1"/>
          </p:cNvGraphicFramePr>
          <p:nvPr>
            <p:ph idx="1"/>
            <p:extLst>
              <p:ext uri="{D42A27DB-BD31-4B8C-83A1-F6EECF244321}">
                <p14:modId xmlns:p14="http://schemas.microsoft.com/office/powerpoint/2010/main" val="704675898"/>
              </p:ext>
            </p:extLst>
          </p:nvPr>
        </p:nvGraphicFramePr>
        <p:xfrm>
          <a:off x="220716" y="1797270"/>
          <a:ext cx="11729546" cy="3452646"/>
        </p:xfrm>
        <a:graphic>
          <a:graphicData uri="http://schemas.openxmlformats.org/drawingml/2006/table">
            <a:tbl>
              <a:tblPr/>
              <a:tblGrid>
                <a:gridCol w="2359013">
                  <a:extLst>
                    <a:ext uri="{9D8B030D-6E8A-4147-A177-3AD203B41FA5}">
                      <a16:colId xmlns:a16="http://schemas.microsoft.com/office/drawing/2014/main" val="2013573974"/>
                    </a:ext>
                  </a:extLst>
                </a:gridCol>
                <a:gridCol w="1286736">
                  <a:extLst>
                    <a:ext uri="{9D8B030D-6E8A-4147-A177-3AD203B41FA5}">
                      <a16:colId xmlns:a16="http://schemas.microsoft.com/office/drawing/2014/main" val="525786638"/>
                    </a:ext>
                  </a:extLst>
                </a:gridCol>
                <a:gridCol w="1286736">
                  <a:extLst>
                    <a:ext uri="{9D8B030D-6E8A-4147-A177-3AD203B41FA5}">
                      <a16:colId xmlns:a16="http://schemas.microsoft.com/office/drawing/2014/main" val="255477901"/>
                    </a:ext>
                  </a:extLst>
                </a:gridCol>
                <a:gridCol w="1286736">
                  <a:extLst>
                    <a:ext uri="{9D8B030D-6E8A-4147-A177-3AD203B41FA5}">
                      <a16:colId xmlns:a16="http://schemas.microsoft.com/office/drawing/2014/main" val="2144528018"/>
                    </a:ext>
                  </a:extLst>
                </a:gridCol>
                <a:gridCol w="1286736">
                  <a:extLst>
                    <a:ext uri="{9D8B030D-6E8A-4147-A177-3AD203B41FA5}">
                      <a16:colId xmlns:a16="http://schemas.microsoft.com/office/drawing/2014/main" val="775710483"/>
                    </a:ext>
                  </a:extLst>
                </a:gridCol>
                <a:gridCol w="1286736">
                  <a:extLst>
                    <a:ext uri="{9D8B030D-6E8A-4147-A177-3AD203B41FA5}">
                      <a16:colId xmlns:a16="http://schemas.microsoft.com/office/drawing/2014/main" val="3155829981"/>
                    </a:ext>
                  </a:extLst>
                </a:gridCol>
                <a:gridCol w="1286736">
                  <a:extLst>
                    <a:ext uri="{9D8B030D-6E8A-4147-A177-3AD203B41FA5}">
                      <a16:colId xmlns:a16="http://schemas.microsoft.com/office/drawing/2014/main" val="378572234"/>
                    </a:ext>
                  </a:extLst>
                </a:gridCol>
                <a:gridCol w="768466">
                  <a:extLst>
                    <a:ext uri="{9D8B030D-6E8A-4147-A177-3AD203B41FA5}">
                      <a16:colId xmlns:a16="http://schemas.microsoft.com/office/drawing/2014/main" val="436761025"/>
                    </a:ext>
                  </a:extLst>
                </a:gridCol>
                <a:gridCol w="881651">
                  <a:extLst>
                    <a:ext uri="{9D8B030D-6E8A-4147-A177-3AD203B41FA5}">
                      <a16:colId xmlns:a16="http://schemas.microsoft.com/office/drawing/2014/main" val="2775724215"/>
                    </a:ext>
                  </a:extLst>
                </a:gridCol>
              </a:tblGrid>
              <a:tr h="966741">
                <a:tc>
                  <a:txBody>
                    <a:bodyPr/>
                    <a:lstStyle/>
                    <a:p>
                      <a:pPr algn="ctr" fontAlgn="ctr"/>
                      <a:r>
                        <a:rPr lang="ja-JP" altLang="en-US" sz="2000" b="1" i="0" u="none" strike="noStrike" dirty="0">
                          <a:solidFill>
                            <a:srgbClr val="000000"/>
                          </a:solidFill>
                          <a:effectLst/>
                          <a:latin typeface="游ゴシック" panose="020B0400000000000000" pitchFamily="50" charset="-128"/>
                          <a:ea typeface="游ゴシック" panose="020B0400000000000000" pitchFamily="50" charset="-128"/>
                        </a:rPr>
                        <a:t>球種</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2000" b="1" i="0" u="none" strike="noStrike">
                          <a:solidFill>
                            <a:srgbClr val="000000"/>
                          </a:solidFill>
                          <a:effectLst/>
                          <a:latin typeface="游ゴシック" panose="020B0400000000000000" pitchFamily="50" charset="-128"/>
                          <a:ea typeface="游ゴシック" panose="020B0400000000000000" pitchFamily="50" charset="-128"/>
                        </a:rPr>
                        <a:t>総投球数</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2000" b="1" i="0" u="none" strike="noStrike">
                          <a:solidFill>
                            <a:srgbClr val="000000"/>
                          </a:solidFill>
                          <a:effectLst/>
                          <a:latin typeface="游ゴシック" panose="020B0400000000000000" pitchFamily="50" charset="-128"/>
                          <a:ea typeface="游ゴシック" panose="020B0400000000000000" pitchFamily="50" charset="-128"/>
                        </a:rPr>
                        <a:t>使用比率</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2000" b="1" i="0" u="none" strike="noStrike">
                          <a:solidFill>
                            <a:srgbClr val="000000"/>
                          </a:solidFill>
                          <a:effectLst/>
                          <a:latin typeface="游ゴシック" panose="020B0400000000000000" pitchFamily="50" charset="-128"/>
                          <a:ea typeface="游ゴシック" panose="020B0400000000000000" pitchFamily="50" charset="-128"/>
                        </a:rPr>
                        <a:t>平均球速 </a:t>
                      </a: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a:t>
                      </a:r>
                      <a:r>
                        <a:rPr lang="en-US" sz="2000" b="1" i="0" u="none" strike="noStrike">
                          <a:solidFill>
                            <a:srgbClr val="000000"/>
                          </a:solidFill>
                          <a:effectLst/>
                          <a:latin typeface="游ゴシック" panose="020B0400000000000000" pitchFamily="50" charset="-128"/>
                          <a:ea typeface="游ゴシック" panose="020B0400000000000000" pitchFamily="50" charset="-128"/>
                        </a:rPr>
                        <a:t>km/h)</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2000" b="1" i="0" u="none" strike="noStrike">
                          <a:solidFill>
                            <a:srgbClr val="000000"/>
                          </a:solidFill>
                          <a:effectLst/>
                          <a:latin typeface="游ゴシック" panose="020B0400000000000000" pitchFamily="50" charset="-128"/>
                          <a:ea typeface="游ゴシック" panose="020B0400000000000000" pitchFamily="50" charset="-128"/>
                        </a:rPr>
                        <a:t>横変化量 </a:t>
                      </a: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a:t>
                      </a:r>
                      <a:r>
                        <a:rPr lang="en-US" sz="2000" b="1" i="0" u="none" strike="noStrike">
                          <a:solidFill>
                            <a:srgbClr val="000000"/>
                          </a:solidFill>
                          <a:effectLst/>
                          <a:latin typeface="游ゴシック" panose="020B0400000000000000" pitchFamily="50" charset="-128"/>
                          <a:ea typeface="游ゴシック" panose="020B0400000000000000" pitchFamily="50" charset="-128"/>
                        </a:rPr>
                        <a:t>cm)</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2000" b="1" i="0" u="none" strike="noStrike">
                          <a:solidFill>
                            <a:srgbClr val="000000"/>
                          </a:solidFill>
                          <a:effectLst/>
                          <a:latin typeface="游ゴシック" panose="020B0400000000000000" pitchFamily="50" charset="-128"/>
                          <a:ea typeface="游ゴシック" panose="020B0400000000000000" pitchFamily="50" charset="-128"/>
                        </a:rPr>
                        <a:t>縦変化量 </a:t>
                      </a: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a:t>
                      </a:r>
                      <a:r>
                        <a:rPr lang="en-US" sz="2000" b="1" i="0" u="none" strike="noStrike">
                          <a:solidFill>
                            <a:srgbClr val="000000"/>
                          </a:solidFill>
                          <a:effectLst/>
                          <a:latin typeface="游ゴシック" panose="020B0400000000000000" pitchFamily="50" charset="-128"/>
                          <a:ea typeface="游ゴシック" panose="020B0400000000000000" pitchFamily="50" charset="-128"/>
                        </a:rPr>
                        <a:t>cm)</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2000" b="1" i="0" u="none" strike="noStrike">
                          <a:solidFill>
                            <a:srgbClr val="000000"/>
                          </a:solidFill>
                          <a:effectLst/>
                          <a:latin typeface="游ゴシック" panose="020B0400000000000000" pitchFamily="50" charset="-128"/>
                          <a:ea typeface="游ゴシック" panose="020B0400000000000000" pitchFamily="50" charset="-128"/>
                        </a:rPr>
                        <a:t>回転数 </a:t>
                      </a: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a:t>
                      </a:r>
                      <a:r>
                        <a:rPr lang="en-US" sz="2000" b="1" i="0" u="none" strike="noStrike">
                          <a:solidFill>
                            <a:srgbClr val="000000"/>
                          </a:solidFill>
                          <a:effectLst/>
                          <a:latin typeface="游ゴシック" panose="020B0400000000000000" pitchFamily="50" charset="-128"/>
                          <a:ea typeface="游ゴシック" panose="020B0400000000000000" pitchFamily="50" charset="-128"/>
                        </a:rPr>
                        <a:t>rpm)</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PV</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PV/C</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21563414"/>
                  </a:ext>
                </a:extLst>
              </a:tr>
              <a:tr h="493235">
                <a:tc>
                  <a:txBody>
                    <a:bodyPr/>
                    <a:lstStyle/>
                    <a:p>
                      <a:pPr algn="l"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4-Seam Fastball</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895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44.2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153.9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-9.7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39.0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2217.1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extLst>
                  <a:ext uri="{0D108BD9-81ED-4DB2-BD59-A6C34878D82A}">
                    <a16:rowId xmlns:a16="http://schemas.microsoft.com/office/drawing/2014/main" val="3272334593"/>
                  </a:ext>
                </a:extLst>
              </a:tr>
              <a:tr h="493235">
                <a:tc>
                  <a:txBody>
                    <a:bodyPr/>
                    <a:lstStyle/>
                    <a:p>
                      <a:pPr algn="l"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Slider</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442</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21.8</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132.3</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40.4</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7.7</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2350.0</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10.6</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2.40</a:t>
                      </a:r>
                    </a:p>
                  </a:txBody>
                  <a:tcPr marL="9525" marR="9525" marT="9525" marB="0" anchor="ctr">
                    <a:lnL>
                      <a:noFill/>
                    </a:lnL>
                    <a:lnR>
                      <a:noFill/>
                    </a:lnR>
                    <a:lnT>
                      <a:noFill/>
                    </a:lnT>
                    <a:lnB>
                      <a:noFill/>
                    </a:lnB>
                    <a:solidFill>
                      <a:srgbClr val="FFC000"/>
                    </a:solidFill>
                  </a:tcPr>
                </a:tc>
                <a:extLst>
                  <a:ext uri="{0D108BD9-81ED-4DB2-BD59-A6C34878D82A}">
                    <a16:rowId xmlns:a16="http://schemas.microsoft.com/office/drawing/2014/main" val="2618627088"/>
                  </a:ext>
                </a:extLst>
              </a:tr>
              <a:tr h="493235">
                <a:tc>
                  <a:txBody>
                    <a:bodyPr/>
                    <a:lstStyle/>
                    <a:p>
                      <a:pPr algn="l"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Split-Finger</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371</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18.3</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141.9</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-12.6</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1372.0</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3.29</a:t>
                      </a:r>
                    </a:p>
                  </a:txBody>
                  <a:tcPr marL="9525" marR="9525" marT="9525" marB="0" anchor="ctr">
                    <a:lnL>
                      <a:noFill/>
                    </a:lnL>
                    <a:lnR>
                      <a:noFill/>
                    </a:lnR>
                    <a:lnT>
                      <a:noFill/>
                    </a:lnT>
                    <a:lnB>
                      <a:noFill/>
                    </a:lnB>
                    <a:solidFill>
                      <a:srgbClr val="FFCCFF"/>
                    </a:solidFill>
                  </a:tcPr>
                </a:tc>
                <a:extLst>
                  <a:ext uri="{0D108BD9-81ED-4DB2-BD59-A6C34878D82A}">
                    <a16:rowId xmlns:a16="http://schemas.microsoft.com/office/drawing/2014/main" val="2998084836"/>
                  </a:ext>
                </a:extLst>
              </a:tr>
              <a:tr h="493235">
                <a:tc>
                  <a:txBody>
                    <a:bodyPr/>
                    <a:lstStyle/>
                    <a:p>
                      <a:pPr algn="l"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Cutter</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247</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139.9</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9.2</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10.3</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2261.3</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1.6</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0.64</a:t>
                      </a:r>
                    </a:p>
                  </a:txBody>
                  <a:tcPr marL="9525" marR="9525" marT="9525" marB="0" anchor="ctr">
                    <a:lnL>
                      <a:noFill/>
                    </a:lnL>
                    <a:lnR>
                      <a:noFill/>
                    </a:lnR>
                    <a:lnT>
                      <a:noFill/>
                    </a:lnT>
                    <a:lnB>
                      <a:noFill/>
                    </a:lnB>
                    <a:solidFill>
                      <a:srgbClr val="C6E0B4"/>
                    </a:solidFill>
                  </a:tcPr>
                </a:tc>
                <a:extLst>
                  <a:ext uri="{0D108BD9-81ED-4DB2-BD59-A6C34878D82A}">
                    <a16:rowId xmlns:a16="http://schemas.microsoft.com/office/drawing/2014/main" val="2251258709"/>
                  </a:ext>
                </a:extLst>
              </a:tr>
              <a:tr h="512965">
                <a:tc>
                  <a:txBody>
                    <a:bodyPr/>
                    <a:lstStyle/>
                    <a:p>
                      <a:pPr algn="l"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Curveball</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72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3.6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120.3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30.2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-33.9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2369.3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-0.82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3852566368"/>
                  </a:ext>
                </a:extLst>
              </a:tr>
            </a:tbl>
          </a:graphicData>
        </a:graphic>
      </p:graphicFrame>
    </p:spTree>
    <p:extLst>
      <p:ext uri="{BB962C8B-B14F-4D97-AF65-F5344CB8AC3E}">
        <p14:creationId xmlns:p14="http://schemas.microsoft.com/office/powerpoint/2010/main" val="2685037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E46E9E74-238F-4F46-A261-B27EAAA38B5D}"/>
              </a:ext>
            </a:extLst>
          </p:cNvPr>
          <p:cNvPicPr>
            <a:picLocks noChangeAspect="1"/>
          </p:cNvPicPr>
          <p:nvPr/>
        </p:nvPicPr>
        <p:blipFill>
          <a:blip r:embed="rId2"/>
          <a:stretch>
            <a:fillRect/>
          </a:stretch>
        </p:blipFill>
        <p:spPr>
          <a:xfrm>
            <a:off x="2183765" y="444500"/>
            <a:ext cx="9937750" cy="2986697"/>
          </a:xfrm>
          <a:prstGeom prst="rect">
            <a:avLst/>
          </a:prstGeom>
        </p:spPr>
      </p:pic>
      <p:sp>
        <p:nvSpPr>
          <p:cNvPr id="5" name="テキスト ボックス 4">
            <a:extLst>
              <a:ext uri="{FF2B5EF4-FFF2-40B4-BE49-F238E27FC236}">
                <a16:creationId xmlns:a16="http://schemas.microsoft.com/office/drawing/2014/main" id="{CD176ADC-0E57-174D-AF88-66EEB8B943AB}"/>
              </a:ext>
            </a:extLst>
          </p:cNvPr>
          <p:cNvSpPr txBox="1"/>
          <p:nvPr/>
        </p:nvSpPr>
        <p:spPr>
          <a:xfrm>
            <a:off x="50804" y="444500"/>
            <a:ext cx="902811" cy="523220"/>
          </a:xfrm>
          <a:prstGeom prst="rect">
            <a:avLst/>
          </a:prstGeom>
          <a:noFill/>
        </p:spPr>
        <p:txBody>
          <a:bodyPr wrap="none" rtlCol="0">
            <a:spAutoFit/>
          </a:bodyPr>
          <a:lstStyle/>
          <a:p>
            <a:r>
              <a:rPr kumimoji="1" lang="ja-JP" altLang="en-US" sz="2800" b="1">
                <a:latin typeface="Meiryo" panose="020B0604030504040204" pitchFamily="34" charset="-128"/>
                <a:ea typeface="Meiryo" panose="020B0604030504040204" pitchFamily="34" charset="-128"/>
              </a:rPr>
              <a:t>大谷</a:t>
            </a:r>
          </a:p>
        </p:txBody>
      </p:sp>
      <p:pic>
        <p:nvPicPr>
          <p:cNvPr id="7" name="図 6">
            <a:extLst>
              <a:ext uri="{FF2B5EF4-FFF2-40B4-BE49-F238E27FC236}">
                <a16:creationId xmlns:a16="http://schemas.microsoft.com/office/drawing/2014/main" id="{ED54031E-638C-6A4F-91EA-5B20C2AE1AC4}"/>
              </a:ext>
            </a:extLst>
          </p:cNvPr>
          <p:cNvPicPr>
            <a:picLocks noChangeAspect="1"/>
          </p:cNvPicPr>
          <p:nvPr/>
        </p:nvPicPr>
        <p:blipFill>
          <a:blip r:embed="rId3"/>
          <a:stretch>
            <a:fillRect/>
          </a:stretch>
        </p:blipFill>
        <p:spPr>
          <a:xfrm>
            <a:off x="2213229" y="3451517"/>
            <a:ext cx="9937750" cy="3161904"/>
          </a:xfrm>
          <a:prstGeom prst="rect">
            <a:avLst/>
          </a:prstGeom>
        </p:spPr>
      </p:pic>
      <p:sp>
        <p:nvSpPr>
          <p:cNvPr id="8" name="テキスト ボックス 7">
            <a:extLst>
              <a:ext uri="{FF2B5EF4-FFF2-40B4-BE49-F238E27FC236}">
                <a16:creationId xmlns:a16="http://schemas.microsoft.com/office/drawing/2014/main" id="{457B5F2B-8FC9-DA43-A0A7-41E88BAC21C7}"/>
              </a:ext>
            </a:extLst>
          </p:cNvPr>
          <p:cNvSpPr txBox="1"/>
          <p:nvPr/>
        </p:nvSpPr>
        <p:spPr>
          <a:xfrm>
            <a:off x="50165" y="3451517"/>
            <a:ext cx="1980029" cy="523220"/>
          </a:xfrm>
          <a:prstGeom prst="rect">
            <a:avLst/>
          </a:prstGeom>
          <a:noFill/>
        </p:spPr>
        <p:txBody>
          <a:bodyPr wrap="none" rtlCol="0">
            <a:spAutoFit/>
          </a:bodyPr>
          <a:lstStyle/>
          <a:p>
            <a:r>
              <a:rPr lang="ja-JP" altLang="en-US" sz="2800" b="1">
                <a:latin typeface="Meiryo" panose="020B0604030504040204" pitchFamily="34" charset="-128"/>
                <a:ea typeface="Meiryo" panose="020B0604030504040204" pitchFamily="34" charset="-128"/>
              </a:rPr>
              <a:t>リーグ平均</a:t>
            </a:r>
            <a:endParaRPr kumimoji="1" lang="ja-JP" altLang="en-US" sz="2800" b="1">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71587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E3F3C04B-49DD-A647-B0FA-A03776871A24}"/>
              </a:ext>
            </a:extLst>
          </p:cNvPr>
          <p:cNvSpPr>
            <a:spLocks noGrp="1"/>
          </p:cNvSpPr>
          <p:nvPr>
            <p:ph type="title"/>
          </p:nvPr>
        </p:nvSpPr>
        <p:spPr>
          <a:xfrm>
            <a:off x="609600" y="275167"/>
            <a:ext cx="10972800" cy="1143000"/>
          </a:xfrm>
        </p:spPr>
        <p:txBody>
          <a:bodyPr/>
          <a:lstStyle/>
          <a:p>
            <a:r>
              <a:rPr kumimoji="1" lang="ja-JP" altLang="en-US"/>
              <a:t>結論</a:t>
            </a:r>
            <a:r>
              <a:rPr lang="en-US" altLang="ja-JP" dirty="0"/>
              <a:t>2</a:t>
            </a:r>
            <a:r>
              <a:rPr kumimoji="1" lang="en-US" altLang="ja-JP" dirty="0"/>
              <a:t> </a:t>
            </a:r>
            <a:r>
              <a:rPr lang="ja-JP" altLang="en-US"/>
              <a:t>投手</a:t>
            </a:r>
            <a:r>
              <a:rPr kumimoji="1" lang="ja-JP" altLang="en-US"/>
              <a:t>大谷、飛躍の秘密</a:t>
            </a:r>
          </a:p>
        </p:txBody>
      </p:sp>
      <p:sp>
        <p:nvSpPr>
          <p:cNvPr id="8" name="コンテンツ プレースホルダー 2">
            <a:extLst>
              <a:ext uri="{FF2B5EF4-FFF2-40B4-BE49-F238E27FC236}">
                <a16:creationId xmlns:a16="http://schemas.microsoft.com/office/drawing/2014/main" id="{FEF7F573-7749-E041-9C70-903B02A447F2}"/>
              </a:ext>
            </a:extLst>
          </p:cNvPr>
          <p:cNvSpPr>
            <a:spLocks noGrp="1"/>
          </p:cNvSpPr>
          <p:nvPr>
            <p:ph idx="1"/>
          </p:nvPr>
        </p:nvSpPr>
        <p:spPr>
          <a:xfrm>
            <a:off x="965200" y="2057400"/>
            <a:ext cx="11765280" cy="4525433"/>
          </a:xfrm>
        </p:spPr>
        <p:txBody>
          <a:bodyPr/>
          <a:lstStyle/>
          <a:p>
            <a:pPr marL="0" indent="0">
              <a:buNone/>
            </a:pPr>
            <a:r>
              <a:rPr kumimoji="1" lang="en-US" altLang="ja-JP" sz="3200" dirty="0"/>
              <a:t>2021</a:t>
            </a:r>
            <a:r>
              <a:rPr kumimoji="1" lang="ja-JP" altLang="en-US" sz="3200"/>
              <a:t>年の投手大谷は</a:t>
            </a:r>
            <a:r>
              <a:rPr lang="ja-JP" altLang="en-US" sz="3600">
                <a:solidFill>
                  <a:srgbClr val="FF0000"/>
                </a:solidFill>
              </a:rPr>
              <a:t>序盤の制球難を改善</a:t>
            </a:r>
            <a:r>
              <a:rPr lang="ja-JP" altLang="en-US" sz="3200"/>
              <a:t>し、</a:t>
            </a:r>
            <a:endParaRPr lang="en-US" altLang="ja-JP" sz="3200" dirty="0"/>
          </a:p>
          <a:p>
            <a:pPr marL="0" indent="0">
              <a:buNone/>
            </a:pPr>
            <a:r>
              <a:rPr lang="ja-JP" altLang="en-US" sz="3200"/>
              <a:t>好成績であったが、</a:t>
            </a:r>
            <a:r>
              <a:rPr kumimoji="1" lang="ja-JP" altLang="en-US" sz="3200"/>
              <a:t>その要因は以下であると考えられる</a:t>
            </a:r>
            <a:endParaRPr kumimoji="1" lang="en-US" altLang="ja-JP" sz="3200" dirty="0"/>
          </a:p>
          <a:p>
            <a:pPr marL="0" indent="0">
              <a:buNone/>
            </a:pPr>
            <a:endParaRPr kumimoji="1" lang="en-US" altLang="ja-JP" sz="1400" dirty="0"/>
          </a:p>
          <a:p>
            <a:r>
              <a:rPr lang="ja-JP" altLang="en-US" sz="2800">
                <a:solidFill>
                  <a:srgbClr val="FF0000"/>
                </a:solidFill>
              </a:rPr>
              <a:t>希少で強力なスプリットと同球速帯のカッターを投げ始め、</a:t>
            </a:r>
            <a:r>
              <a:rPr lang="en-US" altLang="ja-JP" sz="2800" dirty="0">
                <a:solidFill>
                  <a:srgbClr val="FF0000"/>
                </a:solidFill>
              </a:rPr>
              <a:t>          </a:t>
            </a:r>
            <a:r>
              <a:rPr lang="ja-JP" altLang="en-US" sz="2800">
                <a:solidFill>
                  <a:srgbClr val="FF0000"/>
                </a:solidFill>
              </a:rPr>
              <a:t>それがアウトを取りやすい球種だった</a:t>
            </a:r>
            <a:endParaRPr lang="en-US" altLang="ja-JP" sz="2800" dirty="0">
              <a:solidFill>
                <a:srgbClr val="FF0000"/>
              </a:solidFill>
            </a:endParaRPr>
          </a:p>
          <a:p>
            <a:r>
              <a:rPr kumimoji="1" lang="ja-JP" altLang="en-US" sz="2800">
                <a:solidFill>
                  <a:srgbClr val="FF0000"/>
                </a:solidFill>
              </a:rPr>
              <a:t>パフォーマンスの悪いフォーシームを減らし、　　　　　　　　　　より良いカッター、スライダーの投球割合を増やた。</a:t>
            </a:r>
            <a:endParaRPr kumimoji="1" lang="en-US" altLang="ja-JP" sz="2800" dirty="0">
              <a:solidFill>
                <a:srgbClr val="FF0000"/>
              </a:solidFill>
            </a:endParaRPr>
          </a:p>
          <a:p>
            <a:r>
              <a:rPr kumimoji="1" lang="ja-JP" altLang="en-US" sz="2800">
                <a:solidFill>
                  <a:srgbClr val="FF0000"/>
                </a:solidFill>
              </a:rPr>
              <a:t>変化球の球速を変化させるなど工夫した</a:t>
            </a:r>
          </a:p>
        </p:txBody>
      </p:sp>
    </p:spTree>
    <p:extLst>
      <p:ext uri="{BB962C8B-B14F-4D97-AF65-F5344CB8AC3E}">
        <p14:creationId xmlns:p14="http://schemas.microsoft.com/office/powerpoint/2010/main" val="706570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ADEFC8-85F5-4B37-8F5B-5B12B22B8EE8}"/>
              </a:ext>
            </a:extLst>
          </p:cNvPr>
          <p:cNvSpPr>
            <a:spLocks noGrp="1"/>
          </p:cNvSpPr>
          <p:nvPr>
            <p:ph type="title"/>
          </p:nvPr>
        </p:nvSpPr>
        <p:spPr/>
        <p:txBody>
          <a:bodyPr/>
          <a:lstStyle/>
          <a:p>
            <a:r>
              <a:rPr kumimoji="1" lang="en-US" altLang="ja-JP" sz="4000" dirty="0"/>
              <a:t>Plate-Discipline, </a:t>
            </a:r>
            <a:r>
              <a:rPr kumimoji="1" lang="ja-JP" altLang="en-US" sz="4000" dirty="0"/>
              <a:t>被打球パフォーマンス</a:t>
            </a:r>
          </a:p>
        </p:txBody>
      </p:sp>
      <p:graphicFrame>
        <p:nvGraphicFramePr>
          <p:cNvPr id="5" name="コンテンツ プレースホルダー 4">
            <a:extLst>
              <a:ext uri="{FF2B5EF4-FFF2-40B4-BE49-F238E27FC236}">
                <a16:creationId xmlns:a16="http://schemas.microsoft.com/office/drawing/2014/main" id="{1BBAC455-E767-4A49-8667-EA206FAC1434}"/>
              </a:ext>
            </a:extLst>
          </p:cNvPr>
          <p:cNvGraphicFramePr>
            <a:graphicFrameLocks noGrp="1"/>
          </p:cNvGraphicFramePr>
          <p:nvPr>
            <p:ph idx="1"/>
            <p:extLst>
              <p:ext uri="{D42A27DB-BD31-4B8C-83A1-F6EECF244321}">
                <p14:modId xmlns:p14="http://schemas.microsoft.com/office/powerpoint/2010/main" val="1046354611"/>
              </p:ext>
            </p:extLst>
          </p:nvPr>
        </p:nvGraphicFramePr>
        <p:xfrm>
          <a:off x="0" y="1560785"/>
          <a:ext cx="12191999" cy="3878316"/>
        </p:xfrm>
        <a:graphic>
          <a:graphicData uri="http://schemas.openxmlformats.org/drawingml/2006/table">
            <a:tbl>
              <a:tblPr/>
              <a:tblGrid>
                <a:gridCol w="1198880">
                  <a:extLst>
                    <a:ext uri="{9D8B030D-6E8A-4147-A177-3AD203B41FA5}">
                      <a16:colId xmlns:a16="http://schemas.microsoft.com/office/drawing/2014/main" val="576847270"/>
                    </a:ext>
                  </a:extLst>
                </a:gridCol>
                <a:gridCol w="1035334">
                  <a:extLst>
                    <a:ext uri="{9D8B030D-6E8A-4147-A177-3AD203B41FA5}">
                      <a16:colId xmlns:a16="http://schemas.microsoft.com/office/drawing/2014/main" val="2112596063"/>
                    </a:ext>
                  </a:extLst>
                </a:gridCol>
                <a:gridCol w="587814">
                  <a:extLst>
                    <a:ext uri="{9D8B030D-6E8A-4147-A177-3AD203B41FA5}">
                      <a16:colId xmlns:a16="http://schemas.microsoft.com/office/drawing/2014/main" val="2922164119"/>
                    </a:ext>
                  </a:extLst>
                </a:gridCol>
                <a:gridCol w="756744">
                  <a:extLst>
                    <a:ext uri="{9D8B030D-6E8A-4147-A177-3AD203B41FA5}">
                      <a16:colId xmlns:a16="http://schemas.microsoft.com/office/drawing/2014/main" val="2725326453"/>
                    </a:ext>
                  </a:extLst>
                </a:gridCol>
                <a:gridCol w="804042">
                  <a:extLst>
                    <a:ext uri="{9D8B030D-6E8A-4147-A177-3AD203B41FA5}">
                      <a16:colId xmlns:a16="http://schemas.microsoft.com/office/drawing/2014/main" val="1805321013"/>
                    </a:ext>
                  </a:extLst>
                </a:gridCol>
                <a:gridCol w="835572">
                  <a:extLst>
                    <a:ext uri="{9D8B030D-6E8A-4147-A177-3AD203B41FA5}">
                      <a16:colId xmlns:a16="http://schemas.microsoft.com/office/drawing/2014/main" val="2438239339"/>
                    </a:ext>
                  </a:extLst>
                </a:gridCol>
                <a:gridCol w="756745">
                  <a:extLst>
                    <a:ext uri="{9D8B030D-6E8A-4147-A177-3AD203B41FA5}">
                      <a16:colId xmlns:a16="http://schemas.microsoft.com/office/drawing/2014/main" val="229993397"/>
                    </a:ext>
                  </a:extLst>
                </a:gridCol>
                <a:gridCol w="819807">
                  <a:extLst>
                    <a:ext uri="{9D8B030D-6E8A-4147-A177-3AD203B41FA5}">
                      <a16:colId xmlns:a16="http://schemas.microsoft.com/office/drawing/2014/main" val="1646052201"/>
                    </a:ext>
                  </a:extLst>
                </a:gridCol>
                <a:gridCol w="1072055">
                  <a:extLst>
                    <a:ext uri="{9D8B030D-6E8A-4147-A177-3AD203B41FA5}">
                      <a16:colId xmlns:a16="http://schemas.microsoft.com/office/drawing/2014/main" val="1092175201"/>
                    </a:ext>
                  </a:extLst>
                </a:gridCol>
                <a:gridCol w="596384">
                  <a:extLst>
                    <a:ext uri="{9D8B030D-6E8A-4147-A177-3AD203B41FA5}">
                      <a16:colId xmlns:a16="http://schemas.microsoft.com/office/drawing/2014/main" val="3067598869"/>
                    </a:ext>
                  </a:extLst>
                </a:gridCol>
                <a:gridCol w="547456">
                  <a:extLst>
                    <a:ext uri="{9D8B030D-6E8A-4147-A177-3AD203B41FA5}">
                      <a16:colId xmlns:a16="http://schemas.microsoft.com/office/drawing/2014/main" val="223394860"/>
                    </a:ext>
                  </a:extLst>
                </a:gridCol>
                <a:gridCol w="464243">
                  <a:extLst>
                    <a:ext uri="{9D8B030D-6E8A-4147-A177-3AD203B41FA5}">
                      <a16:colId xmlns:a16="http://schemas.microsoft.com/office/drawing/2014/main" val="2887185785"/>
                    </a:ext>
                  </a:extLst>
                </a:gridCol>
                <a:gridCol w="567558">
                  <a:extLst>
                    <a:ext uri="{9D8B030D-6E8A-4147-A177-3AD203B41FA5}">
                      <a16:colId xmlns:a16="http://schemas.microsoft.com/office/drawing/2014/main" val="634655194"/>
                    </a:ext>
                  </a:extLst>
                </a:gridCol>
                <a:gridCol w="709449">
                  <a:extLst>
                    <a:ext uri="{9D8B030D-6E8A-4147-A177-3AD203B41FA5}">
                      <a16:colId xmlns:a16="http://schemas.microsoft.com/office/drawing/2014/main" val="628328969"/>
                    </a:ext>
                  </a:extLst>
                </a:gridCol>
                <a:gridCol w="646386">
                  <a:extLst>
                    <a:ext uri="{9D8B030D-6E8A-4147-A177-3AD203B41FA5}">
                      <a16:colId xmlns:a16="http://schemas.microsoft.com/office/drawing/2014/main" val="1243335957"/>
                    </a:ext>
                  </a:extLst>
                </a:gridCol>
                <a:gridCol w="793530">
                  <a:extLst>
                    <a:ext uri="{9D8B030D-6E8A-4147-A177-3AD203B41FA5}">
                      <a16:colId xmlns:a16="http://schemas.microsoft.com/office/drawing/2014/main" val="1620037802"/>
                    </a:ext>
                  </a:extLst>
                </a:gridCol>
              </a:tblGrid>
              <a:tr h="1085929">
                <a:tc>
                  <a:txBody>
                    <a:bodyPr/>
                    <a:lstStyle/>
                    <a:p>
                      <a:pPr algn="ctr" fontAlgn="ctr"/>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球種</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使用比率</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PV</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PV/C</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SwStr%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GB%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LD%</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FB%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PU%</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2873219"/>
                  </a:ext>
                </a:extLst>
              </a:tr>
              <a:tr h="554045">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4-Seam Fastball</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44.2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55.1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16.6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45.1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81.4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51.2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17.8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51.2</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.380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extLst>
                  <a:ext uri="{0D108BD9-81ED-4DB2-BD59-A6C34878D82A}">
                    <a16:rowId xmlns:a16="http://schemas.microsoft.com/office/drawing/2014/main" val="3546944994"/>
                  </a:ext>
                </a:extLst>
              </a:tr>
              <a:tr h="554045">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Slider</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21.8</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10.6</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2.40</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55.9</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14.3</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20.4</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50.7</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71.0</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36.7</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20.3</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35.4</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7.6</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30.4</a:t>
                      </a:r>
                    </a:p>
                  </a:txBody>
                  <a:tcPr marL="6350" marR="6350" marT="6350"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.262</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.243</a:t>
                      </a:r>
                    </a:p>
                  </a:txBody>
                  <a:tcPr marL="9525" marR="9525" marT="9525" marB="0" anchor="ctr">
                    <a:lnL>
                      <a:noFill/>
                    </a:lnL>
                    <a:lnR>
                      <a:noFill/>
                    </a:lnR>
                    <a:lnT>
                      <a:noFill/>
                    </a:lnT>
                    <a:lnB>
                      <a:noFill/>
                    </a:lnB>
                    <a:solidFill>
                      <a:srgbClr val="FFC000"/>
                    </a:solidFill>
                  </a:tcPr>
                </a:tc>
                <a:extLst>
                  <a:ext uri="{0D108BD9-81ED-4DB2-BD59-A6C34878D82A}">
                    <a16:rowId xmlns:a16="http://schemas.microsoft.com/office/drawing/2014/main" val="979164754"/>
                  </a:ext>
                </a:extLst>
              </a:tr>
              <a:tr h="554045">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Split-Finger</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18.3</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3.29</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34.5</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18.6</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6.5</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53.9</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54.5</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65.4</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15.4</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15.4</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3.8</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26.9</a:t>
                      </a:r>
                    </a:p>
                  </a:txBody>
                  <a:tcPr marL="6350" marR="6350" marT="6350"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.119</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.143</a:t>
                      </a:r>
                    </a:p>
                  </a:txBody>
                  <a:tcPr marL="9525" marR="9525" marT="9525" marB="0" anchor="ctr">
                    <a:lnL>
                      <a:noFill/>
                    </a:lnL>
                    <a:lnR>
                      <a:noFill/>
                    </a:lnR>
                    <a:lnT>
                      <a:noFill/>
                    </a:lnT>
                    <a:lnB>
                      <a:noFill/>
                    </a:lnB>
                    <a:solidFill>
                      <a:srgbClr val="FFCCFF"/>
                    </a:solidFill>
                  </a:tcPr>
                </a:tc>
                <a:extLst>
                  <a:ext uri="{0D108BD9-81ED-4DB2-BD59-A6C34878D82A}">
                    <a16:rowId xmlns:a16="http://schemas.microsoft.com/office/drawing/2014/main" val="3602880367"/>
                  </a:ext>
                </a:extLst>
              </a:tr>
              <a:tr h="554045">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Cutter</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1.6</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0.64</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60.7</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9.3</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19.0</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49.0</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81.0</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37.7</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24.5</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24.5</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13.2</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39.6</a:t>
                      </a:r>
                    </a:p>
                  </a:txBody>
                  <a:tcPr marL="6350" marR="6350" marT="6350"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.321</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.364</a:t>
                      </a:r>
                    </a:p>
                  </a:txBody>
                  <a:tcPr marL="9525" marR="9525" marT="9525" marB="0" anchor="ctr">
                    <a:lnL>
                      <a:noFill/>
                    </a:lnL>
                    <a:lnR>
                      <a:noFill/>
                    </a:lnR>
                    <a:lnT>
                      <a:noFill/>
                    </a:lnT>
                    <a:lnB>
                      <a:noFill/>
                    </a:lnB>
                    <a:solidFill>
                      <a:srgbClr val="C6E0B4"/>
                    </a:solidFill>
                  </a:tcPr>
                </a:tc>
                <a:extLst>
                  <a:ext uri="{0D108BD9-81ED-4DB2-BD59-A6C34878D82A}">
                    <a16:rowId xmlns:a16="http://schemas.microsoft.com/office/drawing/2014/main" val="1701714417"/>
                  </a:ext>
                </a:extLst>
              </a:tr>
              <a:tr h="576207">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Curveball</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-0.82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38.9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18.1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33.3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75.0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50.0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40.0</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.411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.359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863005821"/>
                  </a:ext>
                </a:extLst>
              </a:tr>
            </a:tbl>
          </a:graphicData>
        </a:graphic>
      </p:graphicFrame>
    </p:spTree>
    <p:extLst>
      <p:ext uri="{BB962C8B-B14F-4D97-AF65-F5344CB8AC3E}">
        <p14:creationId xmlns:p14="http://schemas.microsoft.com/office/powerpoint/2010/main" val="803083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D176ADC-0E57-174D-AF88-66EEB8B943AB}"/>
              </a:ext>
            </a:extLst>
          </p:cNvPr>
          <p:cNvSpPr txBox="1"/>
          <p:nvPr/>
        </p:nvSpPr>
        <p:spPr>
          <a:xfrm>
            <a:off x="50804" y="444500"/>
            <a:ext cx="902811" cy="523220"/>
          </a:xfrm>
          <a:prstGeom prst="rect">
            <a:avLst/>
          </a:prstGeom>
          <a:noFill/>
        </p:spPr>
        <p:txBody>
          <a:bodyPr wrap="none" rtlCol="0">
            <a:spAutoFit/>
          </a:bodyPr>
          <a:lstStyle/>
          <a:p>
            <a:r>
              <a:rPr kumimoji="1" lang="ja-JP" altLang="en-US" sz="2800" b="1">
                <a:latin typeface="Meiryo" panose="020B0604030504040204" pitchFamily="34" charset="-128"/>
                <a:ea typeface="Meiryo" panose="020B0604030504040204" pitchFamily="34" charset="-128"/>
              </a:rPr>
              <a:t>大谷</a:t>
            </a:r>
          </a:p>
        </p:txBody>
      </p:sp>
      <p:sp>
        <p:nvSpPr>
          <p:cNvPr id="8" name="テキスト ボックス 7">
            <a:extLst>
              <a:ext uri="{FF2B5EF4-FFF2-40B4-BE49-F238E27FC236}">
                <a16:creationId xmlns:a16="http://schemas.microsoft.com/office/drawing/2014/main" id="{457B5F2B-8FC9-DA43-A0A7-41E88BAC21C7}"/>
              </a:ext>
            </a:extLst>
          </p:cNvPr>
          <p:cNvSpPr txBox="1"/>
          <p:nvPr/>
        </p:nvSpPr>
        <p:spPr>
          <a:xfrm>
            <a:off x="50165" y="3614077"/>
            <a:ext cx="1980029" cy="523220"/>
          </a:xfrm>
          <a:prstGeom prst="rect">
            <a:avLst/>
          </a:prstGeom>
          <a:noFill/>
        </p:spPr>
        <p:txBody>
          <a:bodyPr wrap="none" rtlCol="0">
            <a:spAutoFit/>
          </a:bodyPr>
          <a:lstStyle/>
          <a:p>
            <a:r>
              <a:rPr lang="ja-JP" altLang="en-US" sz="2800" b="1">
                <a:latin typeface="Meiryo" panose="020B0604030504040204" pitchFamily="34" charset="-128"/>
                <a:ea typeface="Meiryo" panose="020B0604030504040204" pitchFamily="34" charset="-128"/>
              </a:rPr>
              <a:t>リーグ平均</a:t>
            </a:r>
            <a:endParaRPr kumimoji="1" lang="ja-JP" altLang="en-US" sz="2800" b="1">
              <a:latin typeface="Meiryo" panose="020B0604030504040204" pitchFamily="34" charset="-128"/>
              <a:ea typeface="Meiryo" panose="020B0604030504040204" pitchFamily="34" charset="-128"/>
            </a:endParaRPr>
          </a:p>
        </p:txBody>
      </p:sp>
      <p:graphicFrame>
        <p:nvGraphicFramePr>
          <p:cNvPr id="10" name="表 9"/>
          <p:cNvGraphicFramePr>
            <a:graphicFrameLocks noGrp="1"/>
          </p:cNvGraphicFramePr>
          <p:nvPr>
            <p:extLst>
              <p:ext uri="{D42A27DB-BD31-4B8C-83A1-F6EECF244321}">
                <p14:modId xmlns:p14="http://schemas.microsoft.com/office/powerpoint/2010/main" val="698855559"/>
              </p:ext>
            </p:extLst>
          </p:nvPr>
        </p:nvGraphicFramePr>
        <p:xfrm>
          <a:off x="2030194" y="3625779"/>
          <a:ext cx="10067930" cy="3157875"/>
        </p:xfrm>
        <a:graphic>
          <a:graphicData uri="http://schemas.openxmlformats.org/drawingml/2006/table">
            <a:tbl>
              <a:tblPr/>
              <a:tblGrid>
                <a:gridCol w="1103531">
                  <a:extLst>
                    <a:ext uri="{9D8B030D-6E8A-4147-A177-3AD203B41FA5}">
                      <a16:colId xmlns:a16="http://schemas.microsoft.com/office/drawing/2014/main" val="3056818932"/>
                    </a:ext>
                  </a:extLst>
                </a:gridCol>
                <a:gridCol w="715518">
                  <a:extLst>
                    <a:ext uri="{9D8B030D-6E8A-4147-A177-3AD203B41FA5}">
                      <a16:colId xmlns:a16="http://schemas.microsoft.com/office/drawing/2014/main" val="1322880087"/>
                    </a:ext>
                  </a:extLst>
                </a:gridCol>
                <a:gridCol w="656879">
                  <a:extLst>
                    <a:ext uri="{9D8B030D-6E8A-4147-A177-3AD203B41FA5}">
                      <a16:colId xmlns:a16="http://schemas.microsoft.com/office/drawing/2014/main" val="984460724"/>
                    </a:ext>
                  </a:extLst>
                </a:gridCol>
                <a:gridCol w="656879">
                  <a:extLst>
                    <a:ext uri="{9D8B030D-6E8A-4147-A177-3AD203B41FA5}">
                      <a16:colId xmlns:a16="http://schemas.microsoft.com/office/drawing/2014/main" val="1386783797"/>
                    </a:ext>
                  </a:extLst>
                </a:gridCol>
                <a:gridCol w="656879">
                  <a:extLst>
                    <a:ext uri="{9D8B030D-6E8A-4147-A177-3AD203B41FA5}">
                      <a16:colId xmlns:a16="http://schemas.microsoft.com/office/drawing/2014/main" val="67532541"/>
                    </a:ext>
                  </a:extLst>
                </a:gridCol>
                <a:gridCol w="656879">
                  <a:extLst>
                    <a:ext uri="{9D8B030D-6E8A-4147-A177-3AD203B41FA5}">
                      <a16:colId xmlns:a16="http://schemas.microsoft.com/office/drawing/2014/main" val="2597366657"/>
                    </a:ext>
                  </a:extLst>
                </a:gridCol>
                <a:gridCol w="656879">
                  <a:extLst>
                    <a:ext uri="{9D8B030D-6E8A-4147-A177-3AD203B41FA5}">
                      <a16:colId xmlns:a16="http://schemas.microsoft.com/office/drawing/2014/main" val="2846301074"/>
                    </a:ext>
                  </a:extLst>
                </a:gridCol>
                <a:gridCol w="656879">
                  <a:extLst>
                    <a:ext uri="{9D8B030D-6E8A-4147-A177-3AD203B41FA5}">
                      <a16:colId xmlns:a16="http://schemas.microsoft.com/office/drawing/2014/main" val="4027744147"/>
                    </a:ext>
                  </a:extLst>
                </a:gridCol>
                <a:gridCol w="656879">
                  <a:extLst>
                    <a:ext uri="{9D8B030D-6E8A-4147-A177-3AD203B41FA5}">
                      <a16:colId xmlns:a16="http://schemas.microsoft.com/office/drawing/2014/main" val="2035794779"/>
                    </a:ext>
                  </a:extLst>
                </a:gridCol>
                <a:gridCol w="492659">
                  <a:extLst>
                    <a:ext uri="{9D8B030D-6E8A-4147-A177-3AD203B41FA5}">
                      <a16:colId xmlns:a16="http://schemas.microsoft.com/office/drawing/2014/main" val="2820640270"/>
                    </a:ext>
                  </a:extLst>
                </a:gridCol>
                <a:gridCol w="492659">
                  <a:extLst>
                    <a:ext uri="{9D8B030D-6E8A-4147-A177-3AD203B41FA5}">
                      <a16:colId xmlns:a16="http://schemas.microsoft.com/office/drawing/2014/main" val="476627024"/>
                    </a:ext>
                  </a:extLst>
                </a:gridCol>
                <a:gridCol w="480027">
                  <a:extLst>
                    <a:ext uri="{9D8B030D-6E8A-4147-A177-3AD203B41FA5}">
                      <a16:colId xmlns:a16="http://schemas.microsoft.com/office/drawing/2014/main" val="2225661839"/>
                    </a:ext>
                  </a:extLst>
                </a:gridCol>
                <a:gridCol w="480027">
                  <a:extLst>
                    <a:ext uri="{9D8B030D-6E8A-4147-A177-3AD203B41FA5}">
                      <a16:colId xmlns:a16="http://schemas.microsoft.com/office/drawing/2014/main" val="1377757049"/>
                    </a:ext>
                  </a:extLst>
                </a:gridCol>
                <a:gridCol w="543188">
                  <a:extLst>
                    <a:ext uri="{9D8B030D-6E8A-4147-A177-3AD203B41FA5}">
                      <a16:colId xmlns:a16="http://schemas.microsoft.com/office/drawing/2014/main" val="84950292"/>
                    </a:ext>
                  </a:extLst>
                </a:gridCol>
                <a:gridCol w="593716">
                  <a:extLst>
                    <a:ext uri="{9D8B030D-6E8A-4147-A177-3AD203B41FA5}">
                      <a16:colId xmlns:a16="http://schemas.microsoft.com/office/drawing/2014/main" val="3680893634"/>
                    </a:ext>
                  </a:extLst>
                </a:gridCol>
                <a:gridCol w="568452">
                  <a:extLst>
                    <a:ext uri="{9D8B030D-6E8A-4147-A177-3AD203B41FA5}">
                      <a16:colId xmlns:a16="http://schemas.microsoft.com/office/drawing/2014/main" val="2261760531"/>
                    </a:ext>
                  </a:extLst>
                </a:gridCol>
              </a:tblGrid>
              <a:tr h="437206">
                <a:tc>
                  <a:txBody>
                    <a:bodyPr/>
                    <a:lstStyle/>
                    <a:p>
                      <a:pPr algn="ctr" fontAlgn="ctr"/>
                      <a:r>
                        <a:rPr lang="ja-JP" altLang="en-US" sz="1200" b="1" i="0" u="none" strike="noStrike" dirty="0">
                          <a:solidFill>
                            <a:srgbClr val="000000"/>
                          </a:solidFill>
                          <a:effectLst/>
                          <a:latin typeface="游ゴシック" panose="020B0400000000000000" pitchFamily="50" charset="-128"/>
                          <a:ea typeface="游ゴシック" panose="020B0400000000000000" pitchFamily="50" charset="-128"/>
                        </a:rPr>
                        <a:t>球種</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1" i="0" u="none" strike="noStrike">
                          <a:solidFill>
                            <a:srgbClr val="000000"/>
                          </a:solidFill>
                          <a:effectLst/>
                          <a:latin typeface="游ゴシック" panose="020B0400000000000000" pitchFamily="50" charset="-128"/>
                          <a:ea typeface="游ゴシック" panose="020B0400000000000000" pitchFamily="50" charset="-128"/>
                        </a:rPr>
                        <a:t>使用比率</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PV</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PV/C</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SwStr%</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GB%</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LD%</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FB%</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PU%</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wOBA</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23744142"/>
                  </a:ext>
                </a:extLst>
              </a:tr>
              <a:tr h="292554">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4-Seam Fastball</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35.3</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-117</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-0.05</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CF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54.6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9.3</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AD5D8"/>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17.6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CF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48.1</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80.6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34.6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BA175"/>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25.0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31.7</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8.7</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44.3</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BC9CC"/>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.354</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CEAED"/>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.350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CE7EA"/>
                    </a:solidFill>
                  </a:tcPr>
                </a:tc>
                <a:extLst>
                  <a:ext uri="{0D108BD9-81ED-4DB2-BD59-A6C34878D82A}">
                    <a16:rowId xmlns:a16="http://schemas.microsoft.com/office/drawing/2014/main" val="1975314449"/>
                  </a:ext>
                </a:extLst>
              </a:tr>
              <a:tr h="292554">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Slider</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19.3</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388.4</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0.28</a:t>
                      </a:r>
                    </a:p>
                  </a:txBody>
                  <a:tcPr marL="6350" marR="6350" marT="6350" marB="0" anchor="ctr">
                    <a:lnL>
                      <a:noFill/>
                    </a:lnL>
                    <a:lnR>
                      <a:noFill/>
                    </a:lnR>
                    <a:lnT>
                      <a:noFill/>
                    </a:lnT>
                    <a:lnB>
                      <a:noFill/>
                    </a:lnB>
                    <a:solidFill>
                      <a:srgbClr val="94B3DB"/>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44.1</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14.8</a:t>
                      </a:r>
                    </a:p>
                  </a:txBody>
                  <a:tcPr marL="6350" marR="6350" marT="6350" marB="0" anchor="ctr">
                    <a:lnL>
                      <a:noFill/>
                    </a:lnL>
                    <a:lnR>
                      <a:noFill/>
                    </a:lnR>
                    <a:lnT>
                      <a:noFill/>
                    </a:lnT>
                    <a:lnB>
                      <a:noFill/>
                    </a:lnB>
                    <a:solidFill>
                      <a:srgbClr val="88AAD6"/>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14.8</a:t>
                      </a:r>
                    </a:p>
                  </a:txBody>
                  <a:tcPr marL="6350" marR="6350" marT="6350" marB="0" anchor="ctr">
                    <a:lnL>
                      <a:noFill/>
                    </a:lnL>
                    <a:lnR>
                      <a:noFill/>
                    </a:lnR>
                    <a:lnT>
                      <a:noFill/>
                    </a:lnT>
                    <a:lnB>
                      <a:noFill/>
                    </a:lnB>
                    <a:solidFill>
                      <a:srgbClr val="FAD2D5"/>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48.1</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66.2</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42.3</a:t>
                      </a:r>
                    </a:p>
                  </a:txBody>
                  <a:tcPr marL="6350" marR="6350" marT="6350" marB="0" anchor="ctr">
                    <a:lnL>
                      <a:noFill/>
                    </a:lnL>
                    <a:lnR>
                      <a:noFill/>
                    </a:lnR>
                    <a:lnT>
                      <a:noFill/>
                    </a:lnT>
                    <a:lnB>
                      <a:noFill/>
                    </a:lnB>
                    <a:solidFill>
                      <a:srgbClr val="FDD78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23.0</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26.7</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8.0</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33.4</a:t>
                      </a:r>
                    </a:p>
                  </a:txBody>
                  <a:tcPr marL="6350" marR="6350" marT="6350" marB="0" anchor="ctr">
                    <a:lnL>
                      <a:noFill/>
                    </a:lnL>
                    <a:lnR>
                      <a:noFill/>
                    </a:lnR>
                    <a:lnT>
                      <a:noFill/>
                    </a:lnT>
                    <a:lnB>
                      <a:noFill/>
                    </a:lnB>
                    <a:solidFill>
                      <a:srgbClr val="88CD9A"/>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.284</a:t>
                      </a:r>
                    </a:p>
                  </a:txBody>
                  <a:tcPr marL="6350" marR="6350" marT="6350" marB="0" anchor="ctr">
                    <a:lnL>
                      <a:noFill/>
                    </a:lnL>
                    <a:lnR>
                      <a:noFill/>
                    </a:lnR>
                    <a:lnT>
                      <a:noFill/>
                    </a:lnT>
                    <a:lnB>
                      <a:noFill/>
                    </a:lnB>
                    <a:solidFill>
                      <a:srgbClr val="C1D2EA"/>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.271</a:t>
                      </a:r>
                    </a:p>
                  </a:txBody>
                  <a:tcPr marL="6350" marR="6350" marT="6350" marB="0" anchor="ctr">
                    <a:lnL>
                      <a:noFill/>
                    </a:lnL>
                    <a:lnR>
                      <a:noFill/>
                    </a:lnR>
                    <a:lnT>
                      <a:noFill/>
                    </a:lnT>
                    <a:lnB>
                      <a:noFill/>
                    </a:lnB>
                    <a:solidFill>
                      <a:srgbClr val="ACC4E3"/>
                    </a:solidFill>
                  </a:tcPr>
                </a:tc>
                <a:extLst>
                  <a:ext uri="{0D108BD9-81ED-4DB2-BD59-A6C34878D82A}">
                    <a16:rowId xmlns:a16="http://schemas.microsoft.com/office/drawing/2014/main" val="1607025050"/>
                  </a:ext>
                </a:extLst>
              </a:tr>
              <a:tr h="292554">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Sinker</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15.4</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-50.5</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-0.05</a:t>
                      </a:r>
                    </a:p>
                  </a:txBody>
                  <a:tcPr marL="6350" marR="6350" marT="6350" marB="0" anchor="ctr">
                    <a:lnL>
                      <a:noFill/>
                    </a:lnL>
                    <a:lnR>
                      <a:noFill/>
                    </a:lnR>
                    <a:lnT>
                      <a:noFill/>
                    </a:lnT>
                    <a:lnB>
                      <a:noFill/>
                    </a:lnB>
                    <a:solidFill>
                      <a:srgbClr val="FCF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53.4</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6.3</a:t>
                      </a:r>
                    </a:p>
                  </a:txBody>
                  <a:tcPr marL="6350" marR="6350" marT="6350" marB="0" anchor="ctr">
                    <a:lnL>
                      <a:noFill/>
                    </a:lnL>
                    <a:lnR>
                      <a:noFill/>
                    </a:lnR>
                    <a:lnT>
                      <a:noFill/>
                    </a:lnT>
                    <a:lnB>
                      <a:noFill/>
                    </a:lnB>
                    <a:solidFill>
                      <a:srgbClr val="F86C6E"/>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20.5</a:t>
                      </a:r>
                    </a:p>
                  </a:txBody>
                  <a:tcPr marL="6350" marR="6350" marT="6350" marB="0" anchor="ctr">
                    <a:lnL>
                      <a:noFill/>
                    </a:lnL>
                    <a:lnR>
                      <a:noFill/>
                    </a:lnR>
                    <a:lnT>
                      <a:noFill/>
                    </a:lnT>
                    <a:lnB>
                      <a:noFill/>
                    </a:lnB>
                    <a:solidFill>
                      <a:srgbClr val="BACEE8"/>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45.4</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86.0</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55.9</a:t>
                      </a:r>
                    </a:p>
                  </a:txBody>
                  <a:tcPr marL="6350" marR="6350" marT="6350" marB="0" anchor="ctr">
                    <a:lnL>
                      <a:noFill/>
                    </a:lnL>
                    <a:lnR>
                      <a:noFill/>
                    </a:lnR>
                    <a:lnT>
                      <a:noFill/>
                    </a:lnT>
                    <a:lnB>
                      <a:noFill/>
                    </a:lnB>
                    <a:solidFill>
                      <a:srgbClr val="63BE7B"/>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22.4</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17.6</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41.7</a:t>
                      </a:r>
                    </a:p>
                  </a:txBody>
                  <a:tcPr marL="6350" marR="6350" marT="6350" marB="0" anchor="ctr">
                    <a:lnL>
                      <a:noFill/>
                    </a:lnL>
                    <a:lnR>
                      <a:noFill/>
                    </a:lnR>
                    <a:lnT>
                      <a:noFill/>
                    </a:lnT>
                    <a:lnB>
                      <a:noFill/>
                    </a:lnB>
                    <a:solidFill>
                      <a:srgbClr val="FCD9DC"/>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.358</a:t>
                      </a:r>
                    </a:p>
                  </a:txBody>
                  <a:tcPr marL="6350" marR="6350" marT="6350" marB="0" anchor="ctr">
                    <a:lnL>
                      <a:noFill/>
                    </a:lnL>
                    <a:lnR>
                      <a:noFill/>
                    </a:lnR>
                    <a:lnT>
                      <a:noFill/>
                    </a:lnT>
                    <a:lnB>
                      <a:noFill/>
                    </a:lnB>
                    <a:solidFill>
                      <a:srgbClr val="FCE9EC"/>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.347</a:t>
                      </a:r>
                    </a:p>
                  </a:txBody>
                  <a:tcPr marL="6350" marR="6350" marT="6350" marB="0" anchor="ctr">
                    <a:lnL>
                      <a:noFill/>
                    </a:lnL>
                    <a:lnR>
                      <a:noFill/>
                    </a:lnR>
                    <a:lnT>
                      <a:noFill/>
                    </a:lnT>
                    <a:lnB>
                      <a:noFill/>
                    </a:lnB>
                    <a:solidFill>
                      <a:srgbClr val="FCE8EB"/>
                    </a:solidFill>
                  </a:tcPr>
                </a:tc>
                <a:extLst>
                  <a:ext uri="{0D108BD9-81ED-4DB2-BD59-A6C34878D82A}">
                    <a16:rowId xmlns:a16="http://schemas.microsoft.com/office/drawing/2014/main" val="667244736"/>
                  </a:ext>
                </a:extLst>
              </a:tr>
              <a:tr h="292554">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Changeup</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11.3</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-250.3</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-0.31</a:t>
                      </a:r>
                    </a:p>
                  </a:txBody>
                  <a:tcPr marL="6350" marR="6350" marT="6350" marB="0" anchor="ctr">
                    <a:lnL>
                      <a:noFill/>
                    </a:lnL>
                    <a:lnR>
                      <a:noFill/>
                    </a:lnR>
                    <a:lnT>
                      <a:noFill/>
                    </a:lnT>
                    <a:lnB>
                      <a:noFill/>
                    </a:lnB>
                    <a:solidFill>
                      <a:srgbClr val="FBF4F7"/>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39.7</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13.9</a:t>
                      </a:r>
                    </a:p>
                  </a:txBody>
                  <a:tcPr marL="6350" marR="6350" marT="6350" marB="0" anchor="ctr">
                    <a:lnL>
                      <a:noFill/>
                    </a:lnL>
                    <a:lnR>
                      <a:noFill/>
                    </a:lnR>
                    <a:lnT>
                      <a:noFill/>
                    </a:lnT>
                    <a:lnB>
                      <a:noFill/>
                    </a:lnB>
                    <a:solidFill>
                      <a:srgbClr val="A0BBD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9.7</a:t>
                      </a:r>
                    </a:p>
                  </a:txBody>
                  <a:tcPr marL="6350" marR="6350" marT="6350" marB="0" anchor="ctr">
                    <a:lnL>
                      <a:noFill/>
                    </a:lnL>
                    <a:lnR>
                      <a:noFill/>
                    </a:lnR>
                    <a:lnT>
                      <a:noFill/>
                    </a:lnT>
                    <a:lnB>
                      <a:noFill/>
                    </a:lnB>
                    <a:solidFill>
                      <a:srgbClr val="F88688"/>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51.0</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71.5</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50.2</a:t>
                      </a:r>
                    </a:p>
                  </a:txBody>
                  <a:tcPr marL="6350" marR="6350" marT="6350" marB="0" anchor="ctr">
                    <a:lnL>
                      <a:noFill/>
                    </a:lnL>
                    <a:lnR>
                      <a:noFill/>
                    </a:lnR>
                    <a:lnT>
                      <a:noFill/>
                    </a:lnT>
                    <a:lnB>
                      <a:noFill/>
                    </a:lnB>
                    <a:solidFill>
                      <a:srgbClr val="B5D68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22.6</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21.8</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5.4</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32.6</a:t>
                      </a:r>
                    </a:p>
                  </a:txBody>
                  <a:tcPr marL="6350" marR="6350" marT="6350" marB="0" anchor="ctr">
                    <a:lnL>
                      <a:noFill/>
                    </a:lnL>
                    <a:lnR>
                      <a:noFill/>
                    </a:lnR>
                    <a:lnT>
                      <a:noFill/>
                    </a:lnT>
                    <a:lnB>
                      <a:noFill/>
                    </a:lnB>
                    <a:solidFill>
                      <a:srgbClr val="63BE7B"/>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.305</a:t>
                      </a:r>
                    </a:p>
                  </a:txBody>
                  <a:tcPr marL="6350" marR="6350" marT="6350" marB="0" anchor="ctr">
                    <a:lnL>
                      <a:noFill/>
                    </a:lnL>
                    <a:lnR>
                      <a:noFill/>
                    </a:lnR>
                    <a:lnT>
                      <a:noFill/>
                    </a:lnT>
                    <a:lnB>
                      <a:noFill/>
                    </a:lnB>
                    <a:solidFill>
                      <a:srgbClr val="FCF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.295</a:t>
                      </a:r>
                    </a:p>
                  </a:txBody>
                  <a:tcPr marL="6350" marR="6350" marT="6350" marB="0" anchor="ctr">
                    <a:lnL>
                      <a:noFill/>
                    </a:lnL>
                    <a:lnR>
                      <a:noFill/>
                    </a:lnR>
                    <a:lnT>
                      <a:noFill/>
                    </a:lnT>
                    <a:lnB>
                      <a:noFill/>
                    </a:lnB>
                    <a:solidFill>
                      <a:srgbClr val="FCFCFF"/>
                    </a:solidFill>
                  </a:tcPr>
                </a:tc>
                <a:extLst>
                  <a:ext uri="{0D108BD9-81ED-4DB2-BD59-A6C34878D82A}">
                    <a16:rowId xmlns:a16="http://schemas.microsoft.com/office/drawing/2014/main" val="2943641210"/>
                  </a:ext>
                </a:extLst>
              </a:tr>
              <a:tr h="292554">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Curveball</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8.4</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-44.3</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-0.07</a:t>
                      </a:r>
                    </a:p>
                  </a:txBody>
                  <a:tcPr marL="6350" marR="6350" marT="6350" marB="0" anchor="ctr">
                    <a:lnL>
                      <a:noFill/>
                    </a:lnL>
                    <a:lnR>
                      <a:noFill/>
                    </a:lnR>
                    <a:lnT>
                      <a:noFill/>
                    </a:lnT>
                    <a:lnB>
                      <a:noFill/>
                    </a:lnB>
                    <a:solidFill>
                      <a:srgbClr val="FBFBFE"/>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43.4</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10.4</a:t>
                      </a:r>
                    </a:p>
                  </a:txBody>
                  <a:tcPr marL="6350" marR="6350" marT="6350" marB="0" anchor="ctr">
                    <a:lnL>
                      <a:noFill/>
                    </a:lnL>
                    <a:lnR>
                      <a:noFill/>
                    </a:lnR>
                    <a:lnT>
                      <a:noFill/>
                    </a:lnT>
                    <a:lnB>
                      <a:noFill/>
                    </a:lnB>
                    <a:solidFill>
                      <a:srgbClr val="FCF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18.7</a:t>
                      </a:r>
                    </a:p>
                  </a:txBody>
                  <a:tcPr marL="6350" marR="6350" marT="6350" marB="0" anchor="ctr">
                    <a:lnL>
                      <a:noFill/>
                    </a:lnL>
                    <a:lnR>
                      <a:noFill/>
                    </a:lnR>
                    <a:lnT>
                      <a:noFill/>
                    </a:lnT>
                    <a:lnB>
                      <a:noFill/>
                    </a:lnB>
                    <a:solidFill>
                      <a:srgbClr val="E3EBF7"/>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40.8</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69.2</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45.0</a:t>
                      </a:r>
                    </a:p>
                  </a:txBody>
                  <a:tcPr marL="6350" marR="6350" marT="6350" marB="0" anchor="ctr">
                    <a:lnL>
                      <a:noFill/>
                    </a:lnL>
                    <a:lnR>
                      <a:noFill/>
                    </a:lnR>
                    <a:lnT>
                      <a:noFill/>
                    </a:lnT>
                    <a:lnB>
                      <a:noFill/>
                    </a:lnB>
                    <a:solidFill>
                      <a:srgbClr val="FFEB8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24.5</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24.6</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5.9</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33.8</a:t>
                      </a:r>
                    </a:p>
                  </a:txBody>
                  <a:tcPr marL="6350" marR="6350" marT="6350" marB="0" anchor="ctr">
                    <a:lnL>
                      <a:noFill/>
                    </a:lnL>
                    <a:lnR>
                      <a:noFill/>
                    </a:lnR>
                    <a:lnT>
                      <a:noFill/>
                    </a:lnT>
                    <a:lnB>
                      <a:noFill/>
                    </a:lnB>
                    <a:solidFill>
                      <a:srgbClr val="9AD4AA"/>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.278</a:t>
                      </a:r>
                    </a:p>
                  </a:txBody>
                  <a:tcPr marL="6350" marR="6350" marT="6350" marB="0" anchor="ctr">
                    <a:lnL>
                      <a:noFill/>
                    </a:lnL>
                    <a:lnR>
                      <a:noFill/>
                    </a:lnR>
                    <a:lnT>
                      <a:noFill/>
                    </a:lnT>
                    <a:lnB>
                      <a:noFill/>
                    </a:lnB>
                    <a:solidFill>
                      <a:srgbClr val="B0C6E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.269</a:t>
                      </a:r>
                    </a:p>
                  </a:txBody>
                  <a:tcPr marL="6350" marR="6350" marT="6350" marB="0" anchor="ctr">
                    <a:lnL>
                      <a:noFill/>
                    </a:lnL>
                    <a:lnR>
                      <a:noFill/>
                    </a:lnR>
                    <a:lnT>
                      <a:noFill/>
                    </a:lnT>
                    <a:lnB>
                      <a:noFill/>
                    </a:lnB>
                    <a:solidFill>
                      <a:srgbClr val="A6BFE0"/>
                    </a:solidFill>
                  </a:tcPr>
                </a:tc>
                <a:extLst>
                  <a:ext uri="{0D108BD9-81ED-4DB2-BD59-A6C34878D82A}">
                    <a16:rowId xmlns:a16="http://schemas.microsoft.com/office/drawing/2014/main" val="3627238183"/>
                  </a:ext>
                </a:extLst>
              </a:tr>
              <a:tr h="292554">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Cutter</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6.6</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24.6</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0.05</a:t>
                      </a:r>
                    </a:p>
                  </a:txBody>
                  <a:tcPr marL="6350" marR="6350" marT="6350" marB="0" anchor="ctr">
                    <a:lnL>
                      <a:noFill/>
                    </a:lnL>
                    <a:lnR>
                      <a:noFill/>
                    </a:lnR>
                    <a:lnT>
                      <a:noFill/>
                    </a:lnT>
                    <a:lnB>
                      <a:noFill/>
                    </a:lnB>
                    <a:solidFill>
                      <a:srgbClr val="DDE6F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49.8</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10.9</a:t>
                      </a:r>
                    </a:p>
                  </a:txBody>
                  <a:tcPr marL="6350" marR="6350" marT="6350" marB="0" anchor="ctr">
                    <a:lnL>
                      <a:noFill/>
                    </a:lnL>
                    <a:lnR>
                      <a:noFill/>
                    </a:lnR>
                    <a:lnT>
                      <a:noFill/>
                    </a:lnT>
                    <a:lnB>
                      <a:noFill/>
                    </a:lnB>
                    <a:solidFill>
                      <a:srgbClr val="EFF3FB"/>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15.1</a:t>
                      </a:r>
                    </a:p>
                  </a:txBody>
                  <a:tcPr marL="6350" marR="6350" marT="6350" marB="0" anchor="ctr">
                    <a:lnL>
                      <a:noFill/>
                    </a:lnL>
                    <a:lnR>
                      <a:noFill/>
                    </a:lnR>
                    <a:lnT>
                      <a:noFill/>
                    </a:lnT>
                    <a:lnB>
                      <a:noFill/>
                    </a:lnB>
                    <a:solidFill>
                      <a:srgbClr val="FAD6D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50.6</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77.9</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44.0</a:t>
                      </a:r>
                    </a:p>
                  </a:txBody>
                  <a:tcPr marL="6350" marR="6350" marT="6350" marB="0" anchor="ctr">
                    <a:lnL>
                      <a:noFill/>
                    </a:lnL>
                    <a:lnR>
                      <a:noFill/>
                    </a:lnR>
                    <a:lnT>
                      <a:noFill/>
                    </a:lnT>
                    <a:lnB>
                      <a:noFill/>
                    </a:lnB>
                    <a:solidFill>
                      <a:srgbClr val="FEE382"/>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23.1</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25.4</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7.5</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35.9</a:t>
                      </a:r>
                    </a:p>
                  </a:txBody>
                  <a:tcPr marL="6350" marR="6350" marT="6350" marB="0" anchor="ctr">
                    <a:lnL>
                      <a:noFill/>
                    </a:lnL>
                    <a:lnR>
                      <a:noFill/>
                    </a:lnR>
                    <a:lnT>
                      <a:noFill/>
                    </a:lnT>
                    <a:lnB>
                      <a:noFill/>
                    </a:lnB>
                    <a:solidFill>
                      <a:srgbClr val="FCF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.336</a:t>
                      </a:r>
                    </a:p>
                  </a:txBody>
                  <a:tcPr marL="6350" marR="6350" marT="6350" marB="0" anchor="ctr">
                    <a:lnL>
                      <a:noFill/>
                    </a:lnL>
                    <a:lnR>
                      <a:noFill/>
                    </a:lnR>
                    <a:lnT>
                      <a:noFill/>
                    </a:lnT>
                    <a:lnB>
                      <a:noFill/>
                    </a:lnB>
                    <a:solidFill>
                      <a:srgbClr val="FCF1F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.326</a:t>
                      </a:r>
                    </a:p>
                  </a:txBody>
                  <a:tcPr marL="6350" marR="6350" marT="6350" marB="0" anchor="ctr">
                    <a:lnL>
                      <a:noFill/>
                    </a:lnL>
                    <a:lnR>
                      <a:noFill/>
                    </a:lnR>
                    <a:lnT>
                      <a:noFill/>
                    </a:lnT>
                    <a:lnB>
                      <a:noFill/>
                    </a:lnB>
                    <a:solidFill>
                      <a:srgbClr val="FCF1F3"/>
                    </a:solidFill>
                  </a:tcPr>
                </a:tc>
                <a:extLst>
                  <a:ext uri="{0D108BD9-81ED-4DB2-BD59-A6C34878D82A}">
                    <a16:rowId xmlns:a16="http://schemas.microsoft.com/office/drawing/2014/main" val="462195943"/>
                  </a:ext>
                </a:extLst>
              </a:tr>
              <a:tr h="292554">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Knuckle Curve</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22.7</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0.16</a:t>
                      </a:r>
                    </a:p>
                  </a:txBody>
                  <a:tcPr marL="6350" marR="6350" marT="6350" marB="0" anchor="ctr">
                    <a:lnL>
                      <a:noFill/>
                    </a:lnL>
                    <a:lnR>
                      <a:noFill/>
                    </a:lnR>
                    <a:lnT>
                      <a:noFill/>
                    </a:lnT>
                    <a:lnB>
                      <a:noFill/>
                    </a:lnB>
                    <a:solidFill>
                      <a:srgbClr val="BACEE8"/>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42.7</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10.1</a:t>
                      </a:r>
                    </a:p>
                  </a:txBody>
                  <a:tcPr marL="6350" marR="6350" marT="6350" marB="0" anchor="ctr">
                    <a:lnL>
                      <a:noFill/>
                    </a:lnL>
                    <a:lnR>
                      <a:noFill/>
                    </a:lnR>
                    <a:lnT>
                      <a:noFill/>
                    </a:lnT>
                    <a:lnB>
                      <a:noFill/>
                    </a:lnB>
                    <a:solidFill>
                      <a:srgbClr val="FBF1F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18.1</a:t>
                      </a:r>
                    </a:p>
                  </a:txBody>
                  <a:tcPr marL="6350" marR="6350" marT="6350" marB="0" anchor="ctr">
                    <a:lnL>
                      <a:noFill/>
                    </a:lnL>
                    <a:lnR>
                      <a:noFill/>
                    </a:lnR>
                    <a:lnT>
                      <a:noFill/>
                    </a:lnT>
                    <a:lnB>
                      <a:noFill/>
                    </a:lnB>
                    <a:solidFill>
                      <a:srgbClr val="F1F4FB"/>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41.4</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67.9</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51.9</a:t>
                      </a:r>
                    </a:p>
                  </a:txBody>
                  <a:tcPr marL="6350" marR="6350" marT="6350" marB="0" anchor="ctr">
                    <a:lnL>
                      <a:noFill/>
                    </a:lnL>
                    <a:lnR>
                      <a:noFill/>
                    </a:lnR>
                    <a:lnT>
                      <a:noFill/>
                    </a:lnT>
                    <a:lnB>
                      <a:noFill/>
                    </a:lnB>
                    <a:solidFill>
                      <a:srgbClr val="9DCF7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23.6</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21.0</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3.4</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37.9</a:t>
                      </a:r>
                    </a:p>
                  </a:txBody>
                  <a:tcPr marL="6350" marR="6350" marT="6350" marB="0" anchor="ctr">
                    <a:lnL>
                      <a:noFill/>
                    </a:lnL>
                    <a:lnR>
                      <a:noFill/>
                    </a:lnR>
                    <a:lnT>
                      <a:noFill/>
                    </a:lnT>
                    <a:lnB>
                      <a:noFill/>
                    </a:lnB>
                    <a:solidFill>
                      <a:srgbClr val="FCF0F3"/>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.265</a:t>
                      </a:r>
                    </a:p>
                  </a:txBody>
                  <a:tcPr marL="6350" marR="6350" marT="6350" marB="0" anchor="ctr">
                    <a:lnL>
                      <a:noFill/>
                    </a:lnL>
                    <a:lnR>
                      <a:noFill/>
                    </a:lnR>
                    <a:lnT>
                      <a:noFill/>
                    </a:lnT>
                    <a:lnB>
                      <a:noFill/>
                    </a:lnB>
                    <a:solidFill>
                      <a:srgbClr val="8CADD7"/>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.260</a:t>
                      </a:r>
                    </a:p>
                  </a:txBody>
                  <a:tcPr marL="6350" marR="6350" marT="6350" marB="0" anchor="ctr">
                    <a:lnL>
                      <a:noFill/>
                    </a:lnL>
                    <a:lnR>
                      <a:noFill/>
                    </a:lnR>
                    <a:lnT>
                      <a:noFill/>
                    </a:lnT>
                    <a:lnB>
                      <a:noFill/>
                    </a:lnB>
                    <a:solidFill>
                      <a:srgbClr val="88AAD6"/>
                    </a:solidFill>
                  </a:tcPr>
                </a:tc>
                <a:extLst>
                  <a:ext uri="{0D108BD9-81ED-4DB2-BD59-A6C34878D82A}">
                    <a16:rowId xmlns:a16="http://schemas.microsoft.com/office/drawing/2014/main" val="2731999450"/>
                  </a:ext>
                </a:extLst>
              </a:tr>
              <a:tr h="292554">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Split-Finger</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50.7</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0.46</a:t>
                      </a:r>
                    </a:p>
                  </a:txBody>
                  <a:tcPr marL="6350" marR="6350" marT="6350" marB="0" anchor="ctr">
                    <a:lnL>
                      <a:noFill/>
                    </a:lnL>
                    <a:lnR>
                      <a:noFill/>
                    </a:lnR>
                    <a:lnT>
                      <a:noFill/>
                    </a:lnT>
                    <a:lnB>
                      <a:noFill/>
                    </a:lnB>
                    <a:solidFill>
                      <a:srgbClr val="5A8AC6"/>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35.7</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16.5</a:t>
                      </a:r>
                    </a:p>
                  </a:txBody>
                  <a:tcPr marL="6350" marR="6350" marT="6350" marB="0" anchor="ctr">
                    <a:lnL>
                      <a:noFill/>
                    </a:lnL>
                    <a:lnR>
                      <a:noFill/>
                    </a:lnR>
                    <a:lnT>
                      <a:noFill/>
                    </a:lnT>
                    <a:lnB>
                      <a:noFill/>
                    </a:lnB>
                    <a:solidFill>
                      <a:srgbClr val="5A8AC6"/>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7.7</a:t>
                      </a:r>
                    </a:p>
                  </a:txBody>
                  <a:tcPr marL="6350" marR="6350" marT="6350" marB="0" anchor="ctr">
                    <a:lnL>
                      <a:noFill/>
                    </a:lnL>
                    <a:lnR>
                      <a:noFill/>
                    </a:lnR>
                    <a:lnT>
                      <a:noFill/>
                    </a:lnT>
                    <a:lnB>
                      <a:noFill/>
                    </a:lnB>
                    <a:solidFill>
                      <a:srgbClr val="F8696B"/>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52.0</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64.0</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55.4</a:t>
                      </a:r>
                    </a:p>
                  </a:txBody>
                  <a:tcPr marL="6350" marR="6350" marT="6350" marB="0" anchor="ctr">
                    <a:lnL>
                      <a:noFill/>
                    </a:lnL>
                    <a:lnR>
                      <a:noFill/>
                    </a:lnR>
                    <a:lnT>
                      <a:noFill/>
                    </a:lnT>
                    <a:lnB>
                      <a:noFill/>
                    </a:lnB>
                    <a:solidFill>
                      <a:srgbClr val="6BC17C"/>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21.5</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18.0</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5.1</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32.6</a:t>
                      </a:r>
                    </a:p>
                  </a:txBody>
                  <a:tcPr marL="6350" marR="6350" marT="6350" marB="0" anchor="ctr">
                    <a:lnL>
                      <a:noFill/>
                    </a:lnL>
                    <a:lnR>
                      <a:noFill/>
                    </a:lnR>
                    <a:lnT>
                      <a:noFill/>
                    </a:lnT>
                    <a:lnB>
                      <a:noFill/>
                    </a:lnB>
                    <a:solidFill>
                      <a:srgbClr val="63BE7B"/>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.247</a:t>
                      </a:r>
                    </a:p>
                  </a:txBody>
                  <a:tcPr marL="6350" marR="6350" marT="6350" marB="0" anchor="ctr">
                    <a:lnL>
                      <a:noFill/>
                    </a:lnL>
                    <a:lnR>
                      <a:noFill/>
                    </a:lnR>
                    <a:lnT>
                      <a:noFill/>
                    </a:lnT>
                    <a:lnB>
                      <a:noFill/>
                    </a:lnB>
                    <a:solidFill>
                      <a:srgbClr val="5A8AC6"/>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.246</a:t>
                      </a:r>
                    </a:p>
                  </a:txBody>
                  <a:tcPr marL="6350" marR="6350" marT="6350" marB="0" anchor="ctr">
                    <a:lnL>
                      <a:noFill/>
                    </a:lnL>
                    <a:lnR>
                      <a:noFill/>
                    </a:lnR>
                    <a:lnT>
                      <a:noFill/>
                    </a:lnT>
                    <a:lnB>
                      <a:noFill/>
                    </a:lnB>
                    <a:solidFill>
                      <a:srgbClr val="5A8AC6"/>
                    </a:solidFill>
                  </a:tcPr>
                </a:tc>
                <a:extLst>
                  <a:ext uri="{0D108BD9-81ED-4DB2-BD59-A6C34878D82A}">
                    <a16:rowId xmlns:a16="http://schemas.microsoft.com/office/drawing/2014/main" val="882673115"/>
                  </a:ext>
                </a:extLst>
              </a:tr>
              <a:tr h="300681">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Knuckleball</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-4.3</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-5.28</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55.6</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24.7</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5A8AC6"/>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42.0</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85.3</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26.7</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13.3</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53.3</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6.7</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60.0</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.703</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.675</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3632483137"/>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1176893861"/>
              </p:ext>
            </p:extLst>
          </p:nvPr>
        </p:nvGraphicFramePr>
        <p:xfrm>
          <a:off x="2030197" y="444500"/>
          <a:ext cx="10067927" cy="2857504"/>
        </p:xfrm>
        <a:graphic>
          <a:graphicData uri="http://schemas.openxmlformats.org/drawingml/2006/table">
            <a:tbl>
              <a:tblPr/>
              <a:tblGrid>
                <a:gridCol w="1205666">
                  <a:extLst>
                    <a:ext uri="{9D8B030D-6E8A-4147-A177-3AD203B41FA5}">
                      <a16:colId xmlns:a16="http://schemas.microsoft.com/office/drawing/2014/main" val="3061204260"/>
                    </a:ext>
                  </a:extLst>
                </a:gridCol>
                <a:gridCol w="646336">
                  <a:extLst>
                    <a:ext uri="{9D8B030D-6E8A-4147-A177-3AD203B41FA5}">
                      <a16:colId xmlns:a16="http://schemas.microsoft.com/office/drawing/2014/main" val="369061334"/>
                    </a:ext>
                  </a:extLst>
                </a:gridCol>
                <a:gridCol w="646336">
                  <a:extLst>
                    <a:ext uri="{9D8B030D-6E8A-4147-A177-3AD203B41FA5}">
                      <a16:colId xmlns:a16="http://schemas.microsoft.com/office/drawing/2014/main" val="1930939709"/>
                    </a:ext>
                  </a:extLst>
                </a:gridCol>
                <a:gridCol w="646336">
                  <a:extLst>
                    <a:ext uri="{9D8B030D-6E8A-4147-A177-3AD203B41FA5}">
                      <a16:colId xmlns:a16="http://schemas.microsoft.com/office/drawing/2014/main" val="133876442"/>
                    </a:ext>
                  </a:extLst>
                </a:gridCol>
                <a:gridCol w="646336">
                  <a:extLst>
                    <a:ext uri="{9D8B030D-6E8A-4147-A177-3AD203B41FA5}">
                      <a16:colId xmlns:a16="http://schemas.microsoft.com/office/drawing/2014/main" val="422676580"/>
                    </a:ext>
                  </a:extLst>
                </a:gridCol>
                <a:gridCol w="646336">
                  <a:extLst>
                    <a:ext uri="{9D8B030D-6E8A-4147-A177-3AD203B41FA5}">
                      <a16:colId xmlns:a16="http://schemas.microsoft.com/office/drawing/2014/main" val="3897891972"/>
                    </a:ext>
                  </a:extLst>
                </a:gridCol>
                <a:gridCol w="646336">
                  <a:extLst>
                    <a:ext uri="{9D8B030D-6E8A-4147-A177-3AD203B41FA5}">
                      <a16:colId xmlns:a16="http://schemas.microsoft.com/office/drawing/2014/main" val="1557136378"/>
                    </a:ext>
                  </a:extLst>
                </a:gridCol>
                <a:gridCol w="646336">
                  <a:extLst>
                    <a:ext uri="{9D8B030D-6E8A-4147-A177-3AD203B41FA5}">
                      <a16:colId xmlns:a16="http://schemas.microsoft.com/office/drawing/2014/main" val="4157621767"/>
                    </a:ext>
                  </a:extLst>
                </a:gridCol>
                <a:gridCol w="745773">
                  <a:extLst>
                    <a:ext uri="{9D8B030D-6E8A-4147-A177-3AD203B41FA5}">
                      <a16:colId xmlns:a16="http://schemas.microsoft.com/office/drawing/2014/main" val="1788210999"/>
                    </a:ext>
                  </a:extLst>
                </a:gridCol>
                <a:gridCol w="459893">
                  <a:extLst>
                    <a:ext uri="{9D8B030D-6E8A-4147-A177-3AD203B41FA5}">
                      <a16:colId xmlns:a16="http://schemas.microsoft.com/office/drawing/2014/main" val="1295516801"/>
                    </a:ext>
                  </a:extLst>
                </a:gridCol>
                <a:gridCol w="459893">
                  <a:extLst>
                    <a:ext uri="{9D8B030D-6E8A-4147-A177-3AD203B41FA5}">
                      <a16:colId xmlns:a16="http://schemas.microsoft.com/office/drawing/2014/main" val="114314836"/>
                    </a:ext>
                  </a:extLst>
                </a:gridCol>
                <a:gridCol w="459893">
                  <a:extLst>
                    <a:ext uri="{9D8B030D-6E8A-4147-A177-3AD203B41FA5}">
                      <a16:colId xmlns:a16="http://schemas.microsoft.com/office/drawing/2014/main" val="2483866318"/>
                    </a:ext>
                  </a:extLst>
                </a:gridCol>
                <a:gridCol w="459893">
                  <a:extLst>
                    <a:ext uri="{9D8B030D-6E8A-4147-A177-3AD203B41FA5}">
                      <a16:colId xmlns:a16="http://schemas.microsoft.com/office/drawing/2014/main" val="2448284835"/>
                    </a:ext>
                  </a:extLst>
                </a:gridCol>
                <a:gridCol w="584188">
                  <a:extLst>
                    <a:ext uri="{9D8B030D-6E8A-4147-A177-3AD203B41FA5}">
                      <a16:colId xmlns:a16="http://schemas.microsoft.com/office/drawing/2014/main" val="1815020820"/>
                    </a:ext>
                  </a:extLst>
                </a:gridCol>
                <a:gridCol w="584188">
                  <a:extLst>
                    <a:ext uri="{9D8B030D-6E8A-4147-A177-3AD203B41FA5}">
                      <a16:colId xmlns:a16="http://schemas.microsoft.com/office/drawing/2014/main" val="372578479"/>
                    </a:ext>
                  </a:extLst>
                </a:gridCol>
                <a:gridCol w="584188">
                  <a:extLst>
                    <a:ext uri="{9D8B030D-6E8A-4147-A177-3AD203B41FA5}">
                      <a16:colId xmlns:a16="http://schemas.microsoft.com/office/drawing/2014/main" val="366996359"/>
                    </a:ext>
                  </a:extLst>
                </a:gridCol>
              </a:tblGrid>
              <a:tr h="484988">
                <a:tc>
                  <a:txBody>
                    <a:bodyPr/>
                    <a:lstStyle/>
                    <a:p>
                      <a:pPr algn="ctr" fontAlgn="ctr"/>
                      <a:r>
                        <a:rPr lang="ja-JP" altLang="en-US" sz="1200" b="1" i="0" u="none" strike="noStrike" dirty="0">
                          <a:solidFill>
                            <a:srgbClr val="000000"/>
                          </a:solidFill>
                          <a:effectLst/>
                          <a:latin typeface="游ゴシック" panose="020B0400000000000000" pitchFamily="50" charset="-128"/>
                          <a:ea typeface="游ゴシック" panose="020B0400000000000000" pitchFamily="50" charset="-128"/>
                        </a:rPr>
                        <a:t>球種</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1" i="0" u="none" strike="noStrike">
                          <a:solidFill>
                            <a:srgbClr val="000000"/>
                          </a:solidFill>
                          <a:effectLst/>
                          <a:latin typeface="游ゴシック" panose="020B0400000000000000" pitchFamily="50" charset="-128"/>
                          <a:ea typeface="游ゴシック" panose="020B0400000000000000" pitchFamily="50" charset="-128"/>
                        </a:rPr>
                        <a:t>使用比率</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PV</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PV/C</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SwStr%</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GB%</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LD%</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FB%</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PU%</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wOBA</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77751076"/>
                  </a:ext>
                </a:extLst>
              </a:tr>
              <a:tr h="471882">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4-Seam Fastball</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44.2</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0.0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0.00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55.1</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8.4</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16.6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45.1</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81.4</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51.2</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24.8</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17.8</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51.2</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.401</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.380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extLst>
                  <a:ext uri="{0D108BD9-81ED-4DB2-BD59-A6C34878D82A}">
                    <a16:rowId xmlns:a16="http://schemas.microsoft.com/office/drawing/2014/main" val="3721826716"/>
                  </a:ext>
                </a:extLst>
              </a:tr>
              <a:tr h="471882">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Slider</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21.8</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10.6</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2.40</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55.9</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14.3</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20.4</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50.7</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71.0</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36.7</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20.3</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35.4</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7.6</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30.4</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.262</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.243</a:t>
                      </a:r>
                    </a:p>
                  </a:txBody>
                  <a:tcPr marL="6350" marR="6350" marT="6350" marB="0" anchor="ctr">
                    <a:lnL>
                      <a:noFill/>
                    </a:lnL>
                    <a:lnR>
                      <a:noFill/>
                    </a:lnR>
                    <a:lnT>
                      <a:noFill/>
                    </a:lnT>
                    <a:lnB>
                      <a:noFill/>
                    </a:lnB>
                    <a:solidFill>
                      <a:srgbClr val="FFC000"/>
                    </a:solidFill>
                  </a:tcPr>
                </a:tc>
                <a:extLst>
                  <a:ext uri="{0D108BD9-81ED-4DB2-BD59-A6C34878D82A}">
                    <a16:rowId xmlns:a16="http://schemas.microsoft.com/office/drawing/2014/main" val="1690228095"/>
                  </a:ext>
                </a:extLst>
              </a:tr>
              <a:tr h="471882">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Split-Finger</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18.3</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3.29</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34.5</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18.6</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6.5</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53.9</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54.5</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65.4</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15.4</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15.4</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3.8</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26.9</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.119</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.143</a:t>
                      </a:r>
                    </a:p>
                  </a:txBody>
                  <a:tcPr marL="6350" marR="6350" marT="6350" marB="0" anchor="ctr">
                    <a:lnL>
                      <a:noFill/>
                    </a:lnL>
                    <a:lnR>
                      <a:noFill/>
                    </a:lnR>
                    <a:lnT>
                      <a:noFill/>
                    </a:lnT>
                    <a:lnB>
                      <a:noFill/>
                    </a:lnB>
                    <a:solidFill>
                      <a:srgbClr val="FFCCFF"/>
                    </a:solidFill>
                  </a:tcPr>
                </a:tc>
                <a:extLst>
                  <a:ext uri="{0D108BD9-81ED-4DB2-BD59-A6C34878D82A}">
                    <a16:rowId xmlns:a16="http://schemas.microsoft.com/office/drawing/2014/main" val="2677626260"/>
                  </a:ext>
                </a:extLst>
              </a:tr>
              <a:tr h="471882">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Cutter</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1.6</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0.64</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60.7</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9.3</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19.0</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49.0</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81.0</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37.7</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24.5</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24.5</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13.2</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39.6</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.321</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.364</a:t>
                      </a:r>
                    </a:p>
                  </a:txBody>
                  <a:tcPr marL="6350" marR="6350" marT="6350" marB="0" anchor="ctr">
                    <a:lnL>
                      <a:noFill/>
                    </a:lnL>
                    <a:lnR>
                      <a:noFill/>
                    </a:lnR>
                    <a:lnT>
                      <a:noFill/>
                    </a:lnT>
                    <a:lnB>
                      <a:noFill/>
                    </a:lnB>
                    <a:solidFill>
                      <a:srgbClr val="C6E0B4"/>
                    </a:solidFill>
                  </a:tcPr>
                </a:tc>
                <a:extLst>
                  <a:ext uri="{0D108BD9-81ED-4DB2-BD59-A6C34878D82A}">
                    <a16:rowId xmlns:a16="http://schemas.microsoft.com/office/drawing/2014/main" val="4273572539"/>
                  </a:ext>
                </a:extLst>
              </a:tr>
              <a:tr h="484988">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Curveball</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3.6</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-0.6</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-0.82</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38.9</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6.9</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18.1</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33.3</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75.0</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30.0</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50.0</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40.0</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.411</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.359</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603683949"/>
                  </a:ext>
                </a:extLst>
              </a:tr>
            </a:tbl>
          </a:graphicData>
        </a:graphic>
      </p:graphicFrame>
    </p:spTree>
    <p:extLst>
      <p:ext uri="{BB962C8B-B14F-4D97-AF65-F5344CB8AC3E}">
        <p14:creationId xmlns:p14="http://schemas.microsoft.com/office/powerpoint/2010/main" val="4257980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ブレイクチャート</a:t>
            </a:r>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8290" y="1627627"/>
            <a:ext cx="5486411" cy="3657607"/>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706" y="1627628"/>
            <a:ext cx="5486411" cy="3657607"/>
          </a:xfrm>
          <a:prstGeom prst="rect">
            <a:avLst/>
          </a:prstGeom>
        </p:spPr>
      </p:pic>
      <p:sp>
        <p:nvSpPr>
          <p:cNvPr id="6" name="テキスト ボックス 5"/>
          <p:cNvSpPr txBox="1"/>
          <p:nvPr/>
        </p:nvSpPr>
        <p:spPr>
          <a:xfrm>
            <a:off x="777239" y="5541264"/>
            <a:ext cx="10684291" cy="923330"/>
          </a:xfrm>
          <a:prstGeom prst="rect">
            <a:avLst/>
          </a:prstGeom>
          <a:noFill/>
        </p:spPr>
        <p:txBody>
          <a:bodyPr wrap="square" rtlCol="0">
            <a:spAutoFit/>
          </a:bodyPr>
          <a:lstStyle/>
          <a:p>
            <a:pPr algn="r"/>
            <a:r>
              <a:rPr lang="en-US" altLang="ja-JP" dirty="0"/>
              <a:t>(</a:t>
            </a:r>
            <a:r>
              <a:rPr lang="ja-JP" altLang="en-US" dirty="0"/>
              <a:t>変化量データは捕手視点</a:t>
            </a:r>
            <a:r>
              <a:rPr lang="en-US" altLang="ja-JP" dirty="0"/>
              <a:t>)</a:t>
            </a:r>
          </a:p>
          <a:p>
            <a:pPr marL="285750" indent="-285750">
              <a:buFont typeface="Arial" panose="020B0604020202020204" pitchFamily="34" charset="0"/>
              <a:buChar char="•"/>
            </a:pPr>
            <a:r>
              <a:rPr lang="ja-JP" altLang="en-US" dirty="0"/>
              <a:t>スプリット、カッター、スライダーがほぼ横一直線に並ぶ球種構成</a:t>
            </a:r>
            <a:endParaRPr lang="en-US" altLang="ja-JP" dirty="0"/>
          </a:p>
          <a:p>
            <a:pPr marL="285750" indent="-285750">
              <a:buFont typeface="Arial" panose="020B0604020202020204" pitchFamily="34" charset="0"/>
              <a:buChar char="•"/>
            </a:pPr>
            <a:r>
              <a:rPr lang="ja-JP" altLang="en-US" dirty="0"/>
              <a:t>フォーシームが横変化量ゼロ～ややスライド方向に振れる真</a:t>
            </a:r>
            <a:r>
              <a:rPr lang="ja-JP" altLang="en-US" dirty="0" err="1"/>
              <a:t>っ</a:t>
            </a:r>
            <a:r>
              <a:rPr lang="ja-JP" altLang="en-US" dirty="0"/>
              <a:t>スラ球質に</a:t>
            </a:r>
            <a:endParaRPr kumimoji="1" lang="ja-JP" altLang="en-US" dirty="0"/>
          </a:p>
        </p:txBody>
      </p:sp>
    </p:spTree>
    <p:extLst>
      <p:ext uri="{BB962C8B-B14F-4D97-AF65-F5344CB8AC3E}">
        <p14:creationId xmlns:p14="http://schemas.microsoft.com/office/powerpoint/2010/main" val="2725020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奥行き分析</a:t>
            </a:r>
            <a:r>
              <a:rPr kumimoji="1" lang="en-US" altLang="ja-JP" dirty="0"/>
              <a:t>(</a:t>
            </a:r>
            <a:r>
              <a:rPr kumimoji="1" lang="ja-JP" altLang="en-US" dirty="0"/>
              <a:t>球速・縦変化</a:t>
            </a:r>
            <a:r>
              <a:rPr kumimoji="1" lang="en-US" altLang="ja-JP" dirty="0"/>
              <a:t>)</a:t>
            </a:r>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70314" y="1938524"/>
            <a:ext cx="5486411" cy="3657607"/>
          </a:xfr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938524"/>
            <a:ext cx="5486411" cy="3657607"/>
          </a:xfrm>
          <a:prstGeom prst="rect">
            <a:avLst/>
          </a:prstGeom>
        </p:spPr>
      </p:pic>
      <p:sp>
        <p:nvSpPr>
          <p:cNvPr id="3" name="テキスト ボックス 2">
            <a:extLst>
              <a:ext uri="{FF2B5EF4-FFF2-40B4-BE49-F238E27FC236}">
                <a16:creationId xmlns:a16="http://schemas.microsoft.com/office/drawing/2014/main" id="{271F7192-48A3-4049-8637-14068AF97519}"/>
              </a:ext>
            </a:extLst>
          </p:cNvPr>
          <p:cNvSpPr txBox="1"/>
          <p:nvPr/>
        </p:nvSpPr>
        <p:spPr>
          <a:xfrm>
            <a:off x="882869" y="5801710"/>
            <a:ext cx="9727324" cy="36933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カッターはスプリットと縦変化量・球速が非常に近く、左右で対になる変化をする球質である</a:t>
            </a:r>
          </a:p>
        </p:txBody>
      </p:sp>
    </p:spTree>
    <p:extLst>
      <p:ext uri="{BB962C8B-B14F-4D97-AF65-F5344CB8AC3E}">
        <p14:creationId xmlns:p14="http://schemas.microsoft.com/office/powerpoint/2010/main" val="1814205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a:extLst>
              <a:ext uri="{FF2B5EF4-FFF2-40B4-BE49-F238E27FC236}">
                <a16:creationId xmlns:a16="http://schemas.microsoft.com/office/drawing/2014/main" id="{55339400-801D-1941-B2A4-7269AC62FF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873749" y="2026916"/>
            <a:ext cx="5486411" cy="3657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テキスト ボックス 4">
            <a:extLst>
              <a:ext uri="{FF2B5EF4-FFF2-40B4-BE49-F238E27FC236}">
                <a16:creationId xmlns:a16="http://schemas.microsoft.com/office/drawing/2014/main" id="{C0340F9B-C77C-2845-8BFD-ED19F2B0C537}"/>
              </a:ext>
            </a:extLst>
          </p:cNvPr>
          <p:cNvSpPr txBox="1"/>
          <p:nvPr/>
        </p:nvSpPr>
        <p:spPr>
          <a:xfrm>
            <a:off x="5892800" y="2742850"/>
            <a:ext cx="5864363" cy="1938992"/>
          </a:xfrm>
          <a:prstGeom prst="rect">
            <a:avLst/>
          </a:prstGeom>
          <a:noFill/>
        </p:spPr>
        <p:txBody>
          <a:bodyPr wrap="square" rtlCol="0">
            <a:spAutoFit/>
          </a:bodyPr>
          <a:lstStyle/>
          <a:p>
            <a:pPr marL="742950" lvl="1" indent="-285750">
              <a:buFont typeface="Arial" panose="020B0604020202020204" pitchFamily="34" charset="0"/>
              <a:buChar char="•"/>
            </a:pPr>
            <a:r>
              <a:rPr lang="ja-JP" altLang="en-US" sz="2400">
                <a:solidFill>
                  <a:prstClr val="black"/>
                </a:solidFill>
                <a:latin typeface="Calibri"/>
                <a:ea typeface="ＭＳ Ｐゴシック" panose="020B0600070205080204" pitchFamily="34" charset="-128"/>
              </a:rPr>
              <a:t>フォーシーム</a:t>
            </a:r>
            <a:r>
              <a:rPr lang="ja-JP" altLang="en-US" sz="2400" dirty="0">
                <a:solidFill>
                  <a:prstClr val="black"/>
                </a:solidFill>
                <a:latin typeface="Calibri"/>
                <a:ea typeface="ＭＳ Ｐゴシック" panose="020B0600070205080204" pitchFamily="34" charset="-128"/>
              </a:rPr>
              <a:t>の真</a:t>
            </a:r>
            <a:r>
              <a:rPr lang="ja-JP" altLang="en-US" sz="2400" err="1">
                <a:solidFill>
                  <a:prstClr val="black"/>
                </a:solidFill>
                <a:latin typeface="Calibri"/>
                <a:ea typeface="ＭＳ Ｐゴシック" panose="020B0600070205080204" pitchFamily="34" charset="-128"/>
              </a:rPr>
              <a:t>っ</a:t>
            </a:r>
            <a:r>
              <a:rPr lang="ja-JP" altLang="en-US" sz="2400">
                <a:solidFill>
                  <a:prstClr val="black"/>
                </a:solidFill>
                <a:latin typeface="Calibri"/>
                <a:ea typeface="ＭＳ Ｐゴシック" panose="020B0600070205080204" pitchFamily="34" charset="-128"/>
              </a:rPr>
              <a:t>スラ球質へ</a:t>
            </a:r>
            <a:r>
              <a:rPr lang="ja-JP" altLang="en-US" sz="2400" dirty="0">
                <a:solidFill>
                  <a:prstClr val="black"/>
                </a:solidFill>
                <a:latin typeface="Calibri"/>
                <a:ea typeface="ＭＳ Ｐゴシック" panose="020B0600070205080204" pitchFamily="34" charset="-128"/>
              </a:rPr>
              <a:t>の変化は</a:t>
            </a:r>
            <a:r>
              <a:rPr lang="en-US" altLang="ja-JP" sz="2400" dirty="0">
                <a:solidFill>
                  <a:prstClr val="black"/>
                </a:solidFill>
                <a:latin typeface="Calibri"/>
                <a:ea typeface="ＭＳ Ｐゴシック" panose="020B0600070205080204" pitchFamily="34" charset="-128"/>
              </a:rPr>
              <a:t>2020</a:t>
            </a:r>
            <a:r>
              <a:rPr lang="ja-JP" altLang="en-US" sz="2400" dirty="0">
                <a:solidFill>
                  <a:prstClr val="black"/>
                </a:solidFill>
                <a:latin typeface="Calibri"/>
                <a:ea typeface="ＭＳ Ｐゴシック" panose="020B0600070205080204" pitchFamily="34" charset="-128"/>
              </a:rPr>
              <a:t>年段階で見え始めている</a:t>
            </a:r>
            <a:endParaRPr lang="en-US" altLang="ja-JP" sz="2400" dirty="0">
              <a:solidFill>
                <a:prstClr val="black"/>
              </a:solidFill>
              <a:latin typeface="Calibri"/>
              <a:ea typeface="ＭＳ Ｐゴシック" panose="020B0600070205080204" pitchFamily="34" charset="-128"/>
            </a:endParaRPr>
          </a:p>
          <a:p>
            <a:pPr marL="742950" lvl="1" indent="-285750">
              <a:buFont typeface="Arial" panose="020B0604020202020204" pitchFamily="34" charset="0"/>
              <a:buChar char="•"/>
            </a:pPr>
            <a:r>
              <a:rPr lang="ja-JP" altLang="en-US" sz="2400" dirty="0">
                <a:solidFill>
                  <a:prstClr val="black"/>
                </a:solidFill>
                <a:latin typeface="Calibri"/>
                <a:ea typeface="ＭＳ Ｐゴシック" panose="020B0600070205080204" pitchFamily="34" charset="-128"/>
              </a:rPr>
              <a:t>スライダーの変化量が</a:t>
            </a:r>
            <a:r>
              <a:rPr lang="ja-JP" altLang="en-US" sz="2400">
                <a:solidFill>
                  <a:prstClr val="black"/>
                </a:solidFill>
                <a:latin typeface="Calibri"/>
                <a:ea typeface="ＭＳ Ｐゴシック" panose="020B0600070205080204" pitchFamily="34" charset="-128"/>
              </a:rPr>
              <a:t>不安定、</a:t>
            </a:r>
            <a:r>
              <a:rPr lang="en-US" altLang="ja-JP" sz="2400" dirty="0">
                <a:solidFill>
                  <a:prstClr val="black"/>
                </a:solidFill>
                <a:latin typeface="Calibri"/>
                <a:ea typeface="ＭＳ Ｐゴシック" panose="020B0600070205080204" pitchFamily="34" charset="-128"/>
              </a:rPr>
              <a:t>          </a:t>
            </a:r>
            <a:r>
              <a:rPr lang="ja-JP" altLang="en-US" sz="2400">
                <a:solidFill>
                  <a:prstClr val="black"/>
                </a:solidFill>
                <a:latin typeface="Calibri"/>
                <a:ea typeface="ＭＳ Ｐゴシック" panose="020B0600070205080204" pitchFamily="34" charset="-128"/>
              </a:rPr>
              <a:t>曲がり切らず</a:t>
            </a:r>
            <a:r>
              <a:rPr lang="ja-JP" altLang="en-US" sz="2400" dirty="0">
                <a:solidFill>
                  <a:prstClr val="black"/>
                </a:solidFill>
                <a:latin typeface="Calibri"/>
                <a:ea typeface="ＭＳ Ｐゴシック" panose="020B0600070205080204" pitchFamily="34" charset="-128"/>
              </a:rPr>
              <a:t>に高いホップ成分を記録する投球も</a:t>
            </a:r>
          </a:p>
        </p:txBody>
      </p:sp>
      <p:sp>
        <p:nvSpPr>
          <p:cNvPr id="6" name="タイトル 1">
            <a:extLst>
              <a:ext uri="{FF2B5EF4-FFF2-40B4-BE49-F238E27FC236}">
                <a16:creationId xmlns:a16="http://schemas.microsoft.com/office/drawing/2014/main" id="{AB926862-BBFC-6C4E-A1AA-6A8D9643D1DA}"/>
              </a:ext>
            </a:extLst>
          </p:cNvPr>
          <p:cNvSpPr txBox="1">
            <a:spLocks/>
          </p:cNvSpPr>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3200" b="1" i="0" u="none" strike="noStrike" kern="1200" cap="none" spc="0" normalizeH="0" baseline="0" noProof="0">
                <a:ln>
                  <a:noFill/>
                </a:ln>
                <a:solidFill>
                  <a:schemeClr val="tx1"/>
                </a:solidFill>
                <a:effectLst/>
                <a:uLnTx/>
                <a:uFillTx/>
                <a:latin typeface="メイリオ" pitchFamily="50" charset="-128"/>
                <a:ea typeface="メイリオ" pitchFamily="50" charset="-128"/>
              </a:rPr>
              <a:t>参考：</a:t>
            </a:r>
            <a:r>
              <a:rPr kumimoji="1" lang="en-US" altLang="ja-JP" sz="3200" b="1" i="0" u="none" strike="noStrike" kern="1200" cap="none" spc="0" normalizeH="0" baseline="0" noProof="0" dirty="0">
                <a:ln>
                  <a:noFill/>
                </a:ln>
                <a:solidFill>
                  <a:schemeClr val="tx1"/>
                </a:solidFill>
                <a:effectLst/>
                <a:uLnTx/>
                <a:uFillTx/>
                <a:latin typeface="メイリオ" pitchFamily="50" charset="-128"/>
                <a:ea typeface="メイリオ" pitchFamily="50" charset="-128"/>
              </a:rPr>
              <a:t>2020</a:t>
            </a:r>
            <a:r>
              <a:rPr kumimoji="1" lang="ja-JP" altLang="en-US" sz="3200" b="1" i="0" u="none" strike="noStrike" kern="1200" cap="none" spc="0" normalizeH="0" baseline="0" noProof="0">
                <a:ln>
                  <a:noFill/>
                </a:ln>
                <a:solidFill>
                  <a:schemeClr val="tx1"/>
                </a:solidFill>
                <a:effectLst/>
                <a:uLnTx/>
                <a:uFillTx/>
                <a:latin typeface="メイリオ" pitchFamily="50" charset="-128"/>
                <a:ea typeface="メイリオ" pitchFamily="50" charset="-128"/>
              </a:rPr>
              <a:t>年の投球</a:t>
            </a:r>
            <a:endParaRPr kumimoji="1" lang="ja-JP" altLang="en-US" sz="3200" b="1" i="0" u="none" strike="noStrike" kern="1200" cap="none" spc="0" normalizeH="0" baseline="0" noProof="0" dirty="0">
              <a:ln>
                <a:noFill/>
              </a:ln>
              <a:solidFill>
                <a:schemeClr val="tx1"/>
              </a:solidFill>
              <a:effectLst/>
              <a:uLnTx/>
              <a:uFillTx/>
              <a:latin typeface="メイリオ" pitchFamily="50" charset="-128"/>
              <a:ea typeface="メイリオ" pitchFamily="50" charset="-128"/>
            </a:endParaRPr>
          </a:p>
        </p:txBody>
      </p:sp>
    </p:spTree>
    <p:extLst>
      <p:ext uri="{BB962C8B-B14F-4D97-AF65-F5344CB8AC3E}">
        <p14:creationId xmlns:p14="http://schemas.microsoft.com/office/powerpoint/2010/main" val="3452727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34AE1D66-5E30-2D41-B858-AC6FD0D00DC4}"/>
              </a:ext>
            </a:extLst>
          </p:cNvPr>
          <p:cNvSpPr txBox="1">
            <a:spLocks/>
          </p:cNvSpPr>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3200" b="1" i="0" u="none" strike="noStrike" kern="1200" cap="none" spc="0" normalizeH="0" baseline="0" noProof="0">
                <a:ln>
                  <a:noFill/>
                </a:ln>
                <a:solidFill>
                  <a:schemeClr val="tx1"/>
                </a:solidFill>
                <a:effectLst/>
                <a:uLnTx/>
                <a:uFillTx/>
                <a:latin typeface="メイリオ" pitchFamily="50" charset="-128"/>
                <a:ea typeface="メイリオ" pitchFamily="50" charset="-128"/>
              </a:rPr>
              <a:t>球種別スタッツ：フォーシーム・カーブ</a:t>
            </a:r>
            <a:endParaRPr kumimoji="1" lang="ja-JP" altLang="en-US" sz="3200" b="1" i="0" u="none" strike="noStrike" kern="1200" cap="none" spc="0" normalizeH="0" baseline="0" noProof="0" dirty="0">
              <a:ln>
                <a:noFill/>
              </a:ln>
              <a:solidFill>
                <a:schemeClr val="tx1"/>
              </a:solidFill>
              <a:effectLst/>
              <a:uLnTx/>
              <a:uFillTx/>
              <a:latin typeface="メイリオ" pitchFamily="50" charset="-128"/>
              <a:ea typeface="メイリオ" pitchFamily="50" charset="-128"/>
            </a:endParaRPr>
          </a:p>
        </p:txBody>
      </p:sp>
      <p:sp>
        <p:nvSpPr>
          <p:cNvPr id="6" name="コンテンツ プレースホルダー 2">
            <a:extLst>
              <a:ext uri="{FF2B5EF4-FFF2-40B4-BE49-F238E27FC236}">
                <a16:creationId xmlns:a16="http://schemas.microsoft.com/office/drawing/2014/main" id="{02100B6D-EE8E-774A-B5D5-A4C0D8BAF9BE}"/>
              </a:ext>
            </a:extLst>
          </p:cNvPr>
          <p:cNvSpPr txBox="1">
            <a:spLocks/>
          </p:cNvSpPr>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457189" marR="0" lvl="0" indent="-457189"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フォーシーム</a:t>
            </a:r>
            <a:endParaRPr kumimoji="1" lang="en-US" altLang="ja-JP" sz="24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最も多く投じられた球種、</a:t>
            </a:r>
            <a:r>
              <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rPr>
              <a:t>PV/C</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は微マイナスだが、リーグ平均よりは高い</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1523962" marR="0" lvl="2" indent="-304792"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スピンレートの改善、ホップ成分低目でややスライド気味の変化も記録する真っスラ系球質、リーグ全体と比較しても出色の高い平均球速</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真っスラ気味の球質、高い球速もあってゴロ打球率が非常に高い</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真っスラ気味の球質はコンタクトが増えることともイコール</a:t>
            </a:r>
            <a:r>
              <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rPr>
              <a:t>: Contact%</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はリーグ平均程度か若干高め</a:t>
            </a:r>
            <a:r>
              <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rPr>
              <a:t>(=Whiff%</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がやや低い</a:t>
            </a:r>
            <a:r>
              <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rPr>
              <a:t>)</a:t>
            </a: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rPr>
              <a:t>Zone%</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も平均程度</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457189" marR="0" lvl="0" indent="-457189"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カーブ</a:t>
            </a:r>
            <a:endParaRPr kumimoji="1" lang="en-US" altLang="ja-JP" sz="24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平均より遅く・大きく落ちるカーブ</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ゾーンへの投球率も低いため、</a:t>
            </a:r>
            <a:r>
              <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rPr>
              <a:t>PV</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は振るわないが、見送りストライクの比率は高い</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p:txBody>
      </p:sp>
      <p:sp>
        <p:nvSpPr>
          <p:cNvPr id="7" name="正方形/長方形 6">
            <a:extLst>
              <a:ext uri="{FF2B5EF4-FFF2-40B4-BE49-F238E27FC236}">
                <a16:creationId xmlns:a16="http://schemas.microsoft.com/office/drawing/2014/main" id="{FBF1DD48-0DFC-2544-A5ED-7BBBAF8E8671}"/>
              </a:ext>
            </a:extLst>
          </p:cNvPr>
          <p:cNvSpPr/>
          <p:nvPr/>
        </p:nvSpPr>
        <p:spPr>
          <a:xfrm>
            <a:off x="133349" y="137160"/>
            <a:ext cx="1768433" cy="369332"/>
          </a:xfrm>
          <a:prstGeom prst="rect">
            <a:avLst/>
          </a:prstGeom>
        </p:spPr>
        <p:txBody>
          <a:bodyPr wrap="none">
            <a:spAutoFit/>
          </a:bodyPr>
          <a:lstStyle/>
          <a:p>
            <a:r>
              <a:rPr lang="en-US" altLang="ja-JP" dirty="0">
                <a:solidFill>
                  <a:srgbClr val="00B050"/>
                </a:solidFill>
                <a:latin typeface="Calibri"/>
                <a:ea typeface="ＭＳ Ｐゴシック" panose="020B0600070205080204" pitchFamily="34" charset="-128"/>
              </a:rPr>
              <a:t>[</a:t>
            </a:r>
            <a:r>
              <a:rPr lang="ja-JP" altLang="en-US">
                <a:solidFill>
                  <a:srgbClr val="00B050"/>
                </a:solidFill>
                <a:latin typeface="Calibri"/>
                <a:ea typeface="ＭＳ Ｐゴシック" panose="020B0600070205080204" pitchFamily="34" charset="-128"/>
              </a:rPr>
              <a:t>★マニアック★</a:t>
            </a:r>
            <a:r>
              <a:rPr lang="en-US" altLang="ja-JP" dirty="0">
                <a:solidFill>
                  <a:srgbClr val="00B050"/>
                </a:solidFill>
                <a:latin typeface="Calibri"/>
                <a:ea typeface="ＭＳ Ｐゴシック" panose="020B0600070205080204" pitchFamily="34" charset="-128"/>
              </a:rPr>
              <a:t>]</a:t>
            </a:r>
            <a:endParaRPr lang="ja-JP" altLang="en-US">
              <a:solidFill>
                <a:srgbClr val="00B050"/>
              </a:solidFill>
              <a:latin typeface="Calibri"/>
              <a:ea typeface="ＭＳ Ｐゴシック" panose="020B0600070205080204" pitchFamily="34" charset="-128"/>
            </a:endParaRPr>
          </a:p>
        </p:txBody>
      </p:sp>
    </p:spTree>
    <p:extLst>
      <p:ext uri="{BB962C8B-B14F-4D97-AF65-F5344CB8AC3E}">
        <p14:creationId xmlns:p14="http://schemas.microsoft.com/office/powerpoint/2010/main" val="2732710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BF1DD48-0DFC-2544-A5ED-7BBBAF8E8671}"/>
              </a:ext>
            </a:extLst>
          </p:cNvPr>
          <p:cNvSpPr/>
          <p:nvPr/>
        </p:nvSpPr>
        <p:spPr>
          <a:xfrm>
            <a:off x="133349" y="137160"/>
            <a:ext cx="1768433" cy="369332"/>
          </a:xfrm>
          <a:prstGeom prst="rect">
            <a:avLst/>
          </a:prstGeom>
        </p:spPr>
        <p:txBody>
          <a:bodyPr wrap="none">
            <a:spAutoFit/>
          </a:bodyPr>
          <a:lstStyle/>
          <a:p>
            <a:r>
              <a:rPr lang="en-US" altLang="ja-JP" dirty="0">
                <a:solidFill>
                  <a:srgbClr val="00B050"/>
                </a:solidFill>
                <a:latin typeface="Calibri"/>
                <a:ea typeface="ＭＳ Ｐゴシック" panose="020B0600070205080204" pitchFamily="34" charset="-128"/>
              </a:rPr>
              <a:t>[</a:t>
            </a:r>
            <a:r>
              <a:rPr lang="ja-JP" altLang="en-US">
                <a:solidFill>
                  <a:srgbClr val="00B050"/>
                </a:solidFill>
                <a:latin typeface="Calibri"/>
                <a:ea typeface="ＭＳ Ｐゴシック" panose="020B0600070205080204" pitchFamily="34" charset="-128"/>
              </a:rPr>
              <a:t>★マニアック★</a:t>
            </a:r>
            <a:r>
              <a:rPr lang="en-US" altLang="ja-JP" dirty="0">
                <a:solidFill>
                  <a:srgbClr val="00B050"/>
                </a:solidFill>
                <a:latin typeface="Calibri"/>
                <a:ea typeface="ＭＳ Ｐゴシック" panose="020B0600070205080204" pitchFamily="34" charset="-128"/>
              </a:rPr>
              <a:t>]</a:t>
            </a:r>
            <a:endParaRPr lang="ja-JP" altLang="en-US">
              <a:solidFill>
                <a:srgbClr val="00B050"/>
              </a:solidFill>
              <a:latin typeface="Calibri"/>
              <a:ea typeface="ＭＳ Ｐゴシック" panose="020B0600070205080204" pitchFamily="34" charset="-128"/>
            </a:endParaRPr>
          </a:p>
        </p:txBody>
      </p:sp>
      <p:sp>
        <p:nvSpPr>
          <p:cNvPr id="9" name="コンテンツ プレースホルダー 2">
            <a:extLst>
              <a:ext uri="{FF2B5EF4-FFF2-40B4-BE49-F238E27FC236}">
                <a16:creationId xmlns:a16="http://schemas.microsoft.com/office/drawing/2014/main" id="{59FDD476-34B7-4244-811B-C29C28EAC5EB}"/>
              </a:ext>
            </a:extLst>
          </p:cNvPr>
          <p:cNvSpPr txBox="1">
            <a:spLocks/>
          </p:cNvSpPr>
          <p:nvPr/>
        </p:nvSpPr>
        <p:spPr bwMode="auto">
          <a:xfrm>
            <a:off x="609600" y="1600201"/>
            <a:ext cx="10972800" cy="502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457189" marR="0" lvl="0" indent="-457189"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スライダー</a:t>
            </a:r>
            <a:endParaRPr kumimoji="1" lang="en-US" altLang="ja-JP"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変化球の中で最も投球比率が高く、</a:t>
            </a:r>
            <a:endPar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スライド成分</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40cm</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と平均を大きく上回る横滑りのスライダー。球速は平均を下回るため、対フォーシームの球速比で言えばやや遅めに分類される</a:t>
            </a:r>
            <a:endPar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SwStr%14.3, CStr%20.4</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はそれぞれ大谷投手の持ち球の中で</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2</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番目</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最も高い比率で、スプリットと並んで最も高い比率でストライクを取った球種である。しかも</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Zone%55.9</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はフォーシームと同程度の高さであり、「ストライクゾーンに投じながらストライクが取れる」という観点ではスプリット以上に安定している</a:t>
            </a:r>
            <a:endPar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457189" marR="0" lvl="0" indent="-457189"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534"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カッター</a:t>
            </a:r>
            <a:endParaRPr kumimoji="1" lang="en-US" altLang="ja-JP" sz="2534"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2021</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シーズンから使用。球速帯はマネーピッチのスプリットに近い。平均ホップ成分は他の</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2</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球種よりやや高いが、チャートではスライダー、スプリットのほぼ真ん中に曲がっていく球種</a:t>
            </a:r>
            <a:endPar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空振りを奪うスペックは他の球種にやや劣るが、内野フライ</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(Popup)</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が</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13%</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と高いことから</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1</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球でアウトを取る性能に強みがある。</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Zone%</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は</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5</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球種の中でトップ</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p:txBody>
      </p:sp>
      <p:sp>
        <p:nvSpPr>
          <p:cNvPr id="10" name="タイトル 1">
            <a:extLst>
              <a:ext uri="{FF2B5EF4-FFF2-40B4-BE49-F238E27FC236}">
                <a16:creationId xmlns:a16="http://schemas.microsoft.com/office/drawing/2014/main" id="{EE1F210D-D72B-674B-8592-3D588162C472}"/>
              </a:ext>
            </a:extLst>
          </p:cNvPr>
          <p:cNvSpPr txBox="1">
            <a:spLocks/>
          </p:cNvSpPr>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3200" b="1" i="0" u="none" strike="noStrike" kern="1200" cap="none" spc="0" normalizeH="0" baseline="0" noProof="0">
                <a:ln>
                  <a:noFill/>
                </a:ln>
                <a:solidFill>
                  <a:schemeClr val="tx1"/>
                </a:solidFill>
                <a:effectLst/>
                <a:uLnTx/>
                <a:uFillTx/>
                <a:latin typeface="メイリオ" pitchFamily="50" charset="-128"/>
                <a:ea typeface="メイリオ" pitchFamily="50" charset="-128"/>
              </a:rPr>
              <a:t>球種別スタッツ：スライダー、カッター</a:t>
            </a:r>
            <a:endParaRPr kumimoji="1" lang="ja-JP" altLang="en-US" sz="3200" b="1" i="0" u="none" strike="noStrike" kern="1200" cap="none" spc="0" normalizeH="0" baseline="0" noProof="0" dirty="0">
              <a:ln>
                <a:noFill/>
              </a:ln>
              <a:solidFill>
                <a:schemeClr val="tx1"/>
              </a:solidFill>
              <a:effectLst/>
              <a:uLnTx/>
              <a:uFillTx/>
              <a:latin typeface="メイリオ" pitchFamily="50" charset="-128"/>
              <a:ea typeface="メイリオ" pitchFamily="50" charset="-128"/>
            </a:endParaRPr>
          </a:p>
        </p:txBody>
      </p:sp>
    </p:spTree>
    <p:extLst>
      <p:ext uri="{BB962C8B-B14F-4D97-AF65-F5344CB8AC3E}">
        <p14:creationId xmlns:p14="http://schemas.microsoft.com/office/powerpoint/2010/main" val="2378901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BF1DD48-0DFC-2544-A5ED-7BBBAF8E8671}"/>
              </a:ext>
            </a:extLst>
          </p:cNvPr>
          <p:cNvSpPr/>
          <p:nvPr/>
        </p:nvSpPr>
        <p:spPr>
          <a:xfrm>
            <a:off x="133349" y="137160"/>
            <a:ext cx="1768433" cy="369332"/>
          </a:xfrm>
          <a:prstGeom prst="rect">
            <a:avLst/>
          </a:prstGeom>
        </p:spPr>
        <p:txBody>
          <a:bodyPr wrap="none">
            <a:spAutoFit/>
          </a:bodyPr>
          <a:lstStyle/>
          <a:p>
            <a:r>
              <a:rPr lang="en-US" altLang="ja-JP" dirty="0">
                <a:solidFill>
                  <a:srgbClr val="00B050"/>
                </a:solidFill>
                <a:latin typeface="Calibri"/>
                <a:ea typeface="ＭＳ Ｐゴシック" panose="020B0600070205080204" pitchFamily="34" charset="-128"/>
              </a:rPr>
              <a:t>[</a:t>
            </a:r>
            <a:r>
              <a:rPr lang="ja-JP" altLang="en-US">
                <a:solidFill>
                  <a:srgbClr val="00B050"/>
                </a:solidFill>
                <a:latin typeface="Calibri"/>
                <a:ea typeface="ＭＳ Ｐゴシック" panose="020B0600070205080204" pitchFamily="34" charset="-128"/>
              </a:rPr>
              <a:t>★マニアック★</a:t>
            </a:r>
            <a:r>
              <a:rPr lang="en-US" altLang="ja-JP" dirty="0">
                <a:solidFill>
                  <a:srgbClr val="00B050"/>
                </a:solidFill>
                <a:latin typeface="Calibri"/>
                <a:ea typeface="ＭＳ Ｐゴシック" panose="020B0600070205080204" pitchFamily="34" charset="-128"/>
              </a:rPr>
              <a:t>]</a:t>
            </a:r>
            <a:endParaRPr lang="ja-JP" altLang="en-US">
              <a:solidFill>
                <a:srgbClr val="00B050"/>
              </a:solidFill>
              <a:latin typeface="Calibri"/>
              <a:ea typeface="ＭＳ Ｐゴシック" panose="020B0600070205080204" pitchFamily="34" charset="-128"/>
            </a:endParaRPr>
          </a:p>
        </p:txBody>
      </p:sp>
      <p:sp>
        <p:nvSpPr>
          <p:cNvPr id="10" name="タイトル 1">
            <a:extLst>
              <a:ext uri="{FF2B5EF4-FFF2-40B4-BE49-F238E27FC236}">
                <a16:creationId xmlns:a16="http://schemas.microsoft.com/office/drawing/2014/main" id="{EE1F210D-D72B-674B-8592-3D588162C472}"/>
              </a:ext>
            </a:extLst>
          </p:cNvPr>
          <p:cNvSpPr txBox="1">
            <a:spLocks/>
          </p:cNvSpPr>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3200" b="1" i="0" u="none" strike="noStrike" kern="1200" cap="none" spc="0" normalizeH="0" baseline="0" noProof="0">
                <a:ln>
                  <a:noFill/>
                </a:ln>
                <a:solidFill>
                  <a:schemeClr val="tx1"/>
                </a:solidFill>
                <a:effectLst/>
                <a:uLnTx/>
                <a:uFillTx/>
                <a:latin typeface="メイリオ" pitchFamily="50" charset="-128"/>
                <a:ea typeface="メイリオ" pitchFamily="50" charset="-128"/>
              </a:rPr>
              <a:t>球種別スタッツ：スプリット</a:t>
            </a:r>
            <a:endParaRPr kumimoji="1" lang="ja-JP" altLang="en-US" sz="3200" b="1" i="0" u="none" strike="noStrike" kern="1200" cap="none" spc="0" normalizeH="0" baseline="0" noProof="0" dirty="0">
              <a:ln>
                <a:noFill/>
              </a:ln>
              <a:solidFill>
                <a:schemeClr val="tx1"/>
              </a:solidFill>
              <a:effectLst/>
              <a:uLnTx/>
              <a:uFillTx/>
              <a:latin typeface="メイリオ" pitchFamily="50" charset="-128"/>
              <a:ea typeface="メイリオ" pitchFamily="50" charset="-128"/>
            </a:endParaRPr>
          </a:p>
        </p:txBody>
      </p:sp>
      <p:sp>
        <p:nvSpPr>
          <p:cNvPr id="6" name="コンテンツ プレースホルダー 2">
            <a:extLst>
              <a:ext uri="{FF2B5EF4-FFF2-40B4-BE49-F238E27FC236}">
                <a16:creationId xmlns:a16="http://schemas.microsoft.com/office/drawing/2014/main" id="{699304DE-133C-5641-8ACB-6B43ECBC267C}"/>
              </a:ext>
            </a:extLst>
          </p:cNvPr>
          <p:cNvSpPr txBox="1">
            <a:spLocks/>
          </p:cNvSpPr>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457189" marR="0" lvl="0" indent="-457189"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スプリット</a:t>
            </a:r>
            <a:endParaRPr kumimoji="1" lang="en-US" altLang="ja-JP"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PV/C 3.29</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はリーグ平均と比較しても群を抜くパフォーマンスの高さ。投球比率は</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20%</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に満たないながら、</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PV12.2</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は彼の持ち球の中でもトップの数字である</a:t>
            </a:r>
            <a:endPar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wOBA.119</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は圧巻。</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xwOBA</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と大きな乖離もなし</a:t>
            </a:r>
            <a:endPar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SwStr%18.6</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と圧倒的な奪空振り能力を誇る。ゾーンへの投球率が低い一方で、打球を発生させないという観点では間違いなくトップクラスのボール。</a:t>
            </a:r>
            <a:endPar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縦変化量で表される落ち幅、球速帯はリーグ平均とほぼ同程度だが、フォーシームのシュート成分が小さいことを差し引いてもシュート成分が小さい：打者視点では縦に消えるボールに見える</a:t>
            </a:r>
            <a:endPar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MLB</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全体におけるスプリットの投球率はわずか</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1.5%</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で、ナックルを除けば最も低い比率。同系統のオフスピードボールであるチェンジアップとも異なる球質であるため、希少価値が高い</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p:txBody>
      </p:sp>
    </p:spTree>
    <p:extLst>
      <p:ext uri="{BB962C8B-B14F-4D97-AF65-F5344CB8AC3E}">
        <p14:creationId xmlns:p14="http://schemas.microsoft.com/office/powerpoint/2010/main" val="3750725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投谷</a:t>
            </a:r>
          </a:p>
        </p:txBody>
      </p:sp>
      <p:sp>
        <p:nvSpPr>
          <p:cNvPr id="3" name="テキスト プレースホルダー 2"/>
          <p:cNvSpPr>
            <a:spLocks noGrp="1"/>
          </p:cNvSpPr>
          <p:nvPr>
            <p:ph type="body" idx="1"/>
          </p:nvPr>
        </p:nvSpPr>
        <p:spPr/>
        <p:txBody>
          <a:bodyPr/>
          <a:lstStyle/>
          <a:p>
            <a:r>
              <a:rPr lang="en-US" altLang="ja-JP" dirty="0"/>
              <a:t>Pitcher</a:t>
            </a:r>
            <a:endParaRPr kumimoji="1" lang="ja-JP" altLang="en-US" dirty="0"/>
          </a:p>
        </p:txBody>
      </p:sp>
      <p:sp>
        <p:nvSpPr>
          <p:cNvPr id="4" name="正方形/長方形 3">
            <a:extLst>
              <a:ext uri="{FF2B5EF4-FFF2-40B4-BE49-F238E27FC236}">
                <a16:creationId xmlns:a16="http://schemas.microsoft.com/office/drawing/2014/main" id="{D5CCCD2B-82E7-894C-9646-202BD2872861}"/>
              </a:ext>
            </a:extLst>
          </p:cNvPr>
          <p:cNvSpPr/>
          <p:nvPr/>
        </p:nvSpPr>
        <p:spPr>
          <a:xfrm>
            <a:off x="4609578" y="1647173"/>
            <a:ext cx="7582422" cy="5210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09D874A3-79AB-1D48-8134-2BFC02CA99AD}"/>
              </a:ext>
            </a:extLst>
          </p:cNvPr>
          <p:cNvSpPr txBox="1">
            <a:spLocks/>
          </p:cNvSpPr>
          <p:nvPr/>
        </p:nvSpPr>
        <p:spPr>
          <a:xfrm>
            <a:off x="5161279" y="5929380"/>
            <a:ext cx="6990081" cy="804796"/>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0" indent="0" algn="r">
              <a:buNone/>
            </a:pPr>
            <a:r>
              <a:rPr lang="en-US" altLang="ja-JP" sz="4400" dirty="0"/>
              <a:t>③</a:t>
            </a:r>
            <a:r>
              <a:rPr lang="ja-JP" altLang="en-US" sz="4400"/>
              <a:t>月別レビュー</a:t>
            </a:r>
            <a:endParaRPr lang="en-US" altLang="ja-JP" sz="4000" dirty="0"/>
          </a:p>
        </p:txBody>
      </p:sp>
    </p:spTree>
    <p:extLst>
      <p:ext uri="{BB962C8B-B14F-4D97-AF65-F5344CB8AC3E}">
        <p14:creationId xmlns:p14="http://schemas.microsoft.com/office/powerpoint/2010/main" val="122629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B5E3C-975F-464E-9D12-DB35225F1699}"/>
              </a:ext>
            </a:extLst>
          </p:cNvPr>
          <p:cNvSpPr>
            <a:spLocks noGrp="1"/>
          </p:cNvSpPr>
          <p:nvPr>
            <p:ph type="title"/>
          </p:nvPr>
        </p:nvSpPr>
        <p:spPr/>
        <p:txBody>
          <a:bodyPr/>
          <a:lstStyle/>
          <a:p>
            <a:r>
              <a:rPr kumimoji="1" lang="ja-JP" altLang="en-US"/>
              <a:t>各球種のパフォーマンス変化</a:t>
            </a:r>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4291682339"/>
              </p:ext>
            </p:extLst>
          </p:nvPr>
        </p:nvGraphicFramePr>
        <p:xfrm>
          <a:off x="356616" y="1719072"/>
          <a:ext cx="11402567" cy="4297681"/>
        </p:xfrm>
        <a:graphic>
          <a:graphicData uri="http://schemas.openxmlformats.org/drawingml/2006/table">
            <a:tbl>
              <a:tblPr/>
              <a:tblGrid>
                <a:gridCol w="885088">
                  <a:extLst>
                    <a:ext uri="{9D8B030D-6E8A-4147-A177-3AD203B41FA5}">
                      <a16:colId xmlns:a16="http://schemas.microsoft.com/office/drawing/2014/main" val="3717777946"/>
                    </a:ext>
                  </a:extLst>
                </a:gridCol>
                <a:gridCol w="1205226">
                  <a:extLst>
                    <a:ext uri="{9D8B030D-6E8A-4147-A177-3AD203B41FA5}">
                      <a16:colId xmlns:a16="http://schemas.microsoft.com/office/drawing/2014/main" val="120438975"/>
                    </a:ext>
                  </a:extLst>
                </a:gridCol>
                <a:gridCol w="913335">
                  <a:extLst>
                    <a:ext uri="{9D8B030D-6E8A-4147-A177-3AD203B41FA5}">
                      <a16:colId xmlns:a16="http://schemas.microsoft.com/office/drawing/2014/main" val="2640314354"/>
                    </a:ext>
                  </a:extLst>
                </a:gridCol>
                <a:gridCol w="911959">
                  <a:extLst>
                    <a:ext uri="{9D8B030D-6E8A-4147-A177-3AD203B41FA5}">
                      <a16:colId xmlns:a16="http://schemas.microsoft.com/office/drawing/2014/main" val="2817228900"/>
                    </a:ext>
                  </a:extLst>
                </a:gridCol>
                <a:gridCol w="1096369">
                  <a:extLst>
                    <a:ext uri="{9D8B030D-6E8A-4147-A177-3AD203B41FA5}">
                      <a16:colId xmlns:a16="http://schemas.microsoft.com/office/drawing/2014/main" val="1475049389"/>
                    </a:ext>
                  </a:extLst>
                </a:gridCol>
                <a:gridCol w="1004737">
                  <a:extLst>
                    <a:ext uri="{9D8B030D-6E8A-4147-A177-3AD203B41FA5}">
                      <a16:colId xmlns:a16="http://schemas.microsoft.com/office/drawing/2014/main" val="919724297"/>
                    </a:ext>
                  </a:extLst>
                </a:gridCol>
                <a:gridCol w="866256">
                  <a:extLst>
                    <a:ext uri="{9D8B030D-6E8A-4147-A177-3AD203B41FA5}">
                      <a16:colId xmlns:a16="http://schemas.microsoft.com/office/drawing/2014/main" val="1752238908"/>
                    </a:ext>
                  </a:extLst>
                </a:gridCol>
                <a:gridCol w="1271137">
                  <a:extLst>
                    <a:ext uri="{9D8B030D-6E8A-4147-A177-3AD203B41FA5}">
                      <a16:colId xmlns:a16="http://schemas.microsoft.com/office/drawing/2014/main" val="674900991"/>
                    </a:ext>
                  </a:extLst>
                </a:gridCol>
                <a:gridCol w="1195810">
                  <a:extLst>
                    <a:ext uri="{9D8B030D-6E8A-4147-A177-3AD203B41FA5}">
                      <a16:colId xmlns:a16="http://schemas.microsoft.com/office/drawing/2014/main" val="674110289"/>
                    </a:ext>
                  </a:extLst>
                </a:gridCol>
                <a:gridCol w="979246">
                  <a:extLst>
                    <a:ext uri="{9D8B030D-6E8A-4147-A177-3AD203B41FA5}">
                      <a16:colId xmlns:a16="http://schemas.microsoft.com/office/drawing/2014/main" val="3426682202"/>
                    </a:ext>
                  </a:extLst>
                </a:gridCol>
                <a:gridCol w="1073404">
                  <a:extLst>
                    <a:ext uri="{9D8B030D-6E8A-4147-A177-3AD203B41FA5}">
                      <a16:colId xmlns:a16="http://schemas.microsoft.com/office/drawing/2014/main" val="525604046"/>
                    </a:ext>
                  </a:extLst>
                </a:gridCol>
              </a:tblGrid>
              <a:tr h="516615">
                <a:tc>
                  <a:txBody>
                    <a:bodyPr/>
                    <a:lstStyle/>
                    <a:p>
                      <a:pPr algn="l" fontAlgn="ctr"/>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solidFill>
                      <a:srgbClr val="F2F2F2"/>
                    </a:solidFill>
                  </a:tcPr>
                </a:tc>
                <a:tc gridSpan="2">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フォーシーム</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solidFill>
                      <a:srgbClr val="FF9999"/>
                    </a:solidFill>
                  </a:tcPr>
                </a:tc>
                <a:tc hMerge="1">
                  <a:txBody>
                    <a:bodyPr/>
                    <a:lstStyle/>
                    <a:p>
                      <a:endParaRPr kumimoji="1" lang="ja-JP" altLang="en-US"/>
                    </a:p>
                  </a:txBody>
                  <a:tcPr/>
                </a:tc>
                <a:tc gridSpan="4">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スライダー</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solidFill>
                      <a:srgbClr val="FFC000"/>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スプリット</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solidFill>
                      <a:srgbClr val="FFCCFF"/>
                    </a:solidFill>
                  </a:tcPr>
                </a:tc>
                <a:tc gridSpan="3">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カッター</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solidFill>
                      <a:srgbClr val="A9D08E"/>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4084890060"/>
                  </a:ext>
                </a:extLst>
              </a:tr>
              <a:tr h="751186">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月</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平均球速</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9999"/>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回転数</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9999"/>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SwStr%</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平均球速</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CC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SwStr%</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860191775"/>
                  </a:ext>
                </a:extLst>
              </a:tr>
              <a:tr h="502653">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156.0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2406.4</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50.0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17.6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5.9</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29.4</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144.9</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48.0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913677103"/>
                  </a:ext>
                </a:extLst>
              </a:tr>
              <a:tr h="502653">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a:t>
                      </a:r>
                    </a:p>
                  </a:txBody>
                  <a:tcPr marL="6350" marR="6350" marT="6350" marB="0" anchor="ctr">
                    <a:lnL>
                      <a:noFill/>
                    </a:lnL>
                    <a:lnR>
                      <a:noFill/>
                    </a:lnR>
                    <a:lnT>
                      <a:noFill/>
                    </a:lnT>
                    <a:lnB>
                      <a:noFill/>
                    </a:lnB>
                    <a:solidFill>
                      <a:srgbClr val="F2F2F2"/>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152.4</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2301.3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63.3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53.3</a:t>
                      </a:r>
                    </a:p>
                  </a:txBody>
                  <a:tcPr marL="6350" marR="6350" marT="6350" marB="0" anchor="ctr">
                    <a:lnL>
                      <a:noFill/>
                    </a:lnL>
                    <a:lnR>
                      <a:noFill/>
                    </a:lnR>
                    <a:lnT>
                      <a:noFill/>
                    </a:lnT>
                    <a:lnB>
                      <a:noFill/>
                    </a:lnB>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140.4</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63.9</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19.4</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480442589"/>
                  </a:ext>
                </a:extLst>
              </a:tr>
              <a:tr h="502653">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a:t>
                      </a:r>
                    </a:p>
                  </a:txBody>
                  <a:tcPr marL="6350" marR="6350" marT="6350" marB="0" anchor="ctr">
                    <a:lnL>
                      <a:noFill/>
                    </a:lnL>
                    <a:lnR>
                      <a:noFill/>
                    </a:lnR>
                    <a:lnT>
                      <a:noFill/>
                    </a:lnT>
                    <a:lnB>
                      <a:noFill/>
                    </a:lnB>
                    <a:solidFill>
                      <a:srgbClr val="F2F2F2"/>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153.2</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2264.5</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61.3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48.0</a:t>
                      </a:r>
                    </a:p>
                  </a:txBody>
                  <a:tcPr marL="6350" marR="6350" marT="6350" marB="0" anchor="ctr">
                    <a:lnL>
                      <a:noFill/>
                    </a:lnL>
                    <a:lnR>
                      <a:noFill/>
                    </a:lnR>
                    <a:lnT>
                      <a:noFill/>
                    </a:lnT>
                    <a:lnB>
                      <a:noFill/>
                    </a:lnB>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13.3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24.0</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139.8</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62.9</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22.9</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11.4</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4045924780"/>
                  </a:ext>
                </a:extLst>
              </a:tr>
              <a:tr h="502653">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7</a:t>
                      </a:r>
                    </a:p>
                  </a:txBody>
                  <a:tcPr marL="6350" marR="6350" marT="6350" marB="0" anchor="ctr">
                    <a:lnL>
                      <a:noFill/>
                    </a:lnL>
                    <a:lnR>
                      <a:noFill/>
                    </a:lnR>
                    <a:lnT>
                      <a:noFill/>
                    </a:lnT>
                    <a:lnB>
                      <a:noFill/>
                    </a:lnB>
                    <a:solidFill>
                      <a:srgbClr val="F2F2F2"/>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154.3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2137.6</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44.4</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63.0</a:t>
                      </a:r>
                    </a:p>
                  </a:txBody>
                  <a:tcPr marL="6350" marR="6350" marT="6350" marB="0" anchor="ctr">
                    <a:lnL>
                      <a:noFill/>
                    </a:lnL>
                    <a:lnR>
                      <a:noFill/>
                    </a:lnR>
                    <a:lnT>
                      <a:noFill/>
                    </a:lnT>
                    <a:lnB>
                      <a:noFill/>
                    </a:lnB>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22.2</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7.4</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141.4</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66.0</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3.8</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18.9</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747925091"/>
                  </a:ext>
                </a:extLst>
              </a:tr>
              <a:tr h="502653">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a:t>
                      </a:r>
                    </a:p>
                  </a:txBody>
                  <a:tcPr marL="6350" marR="6350" marT="6350" marB="0" anchor="ctr">
                    <a:lnL>
                      <a:noFill/>
                    </a:lnL>
                    <a:lnR>
                      <a:noFill/>
                    </a:lnR>
                    <a:lnT>
                      <a:noFill/>
                    </a:lnT>
                    <a:lnB>
                      <a:noFill/>
                    </a:lnB>
                    <a:solidFill>
                      <a:srgbClr val="F2F2F2"/>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153.2</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2044.4</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53.6</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52.7</a:t>
                      </a:r>
                    </a:p>
                  </a:txBody>
                  <a:tcPr marL="6350" marR="6350" marT="6350" marB="0" anchor="ctr">
                    <a:lnL>
                      <a:noFill/>
                    </a:lnL>
                    <a:lnR>
                      <a:noFill/>
                    </a:lnR>
                    <a:lnT>
                      <a:noFill/>
                    </a:lnT>
                    <a:lnB>
                      <a:noFill/>
                    </a:lnB>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13.4</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22.3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140.2</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57.7</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11.3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21.1</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1452829249"/>
                  </a:ext>
                </a:extLst>
              </a:tr>
              <a:tr h="516615">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2F2F2"/>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155.2</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2072.2</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59.1</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53.3</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13.1</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21.2</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143.9</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63.0</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3.7</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22.2</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35009043"/>
                  </a:ext>
                </a:extLst>
              </a:tr>
            </a:tbl>
          </a:graphicData>
        </a:graphic>
      </p:graphicFrame>
    </p:spTree>
    <p:extLst>
      <p:ext uri="{BB962C8B-B14F-4D97-AF65-F5344CB8AC3E}">
        <p14:creationId xmlns:p14="http://schemas.microsoft.com/office/powerpoint/2010/main" val="2556918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E3F3C04B-49DD-A647-B0FA-A03776871A24}"/>
              </a:ext>
            </a:extLst>
          </p:cNvPr>
          <p:cNvSpPr>
            <a:spLocks noGrp="1"/>
          </p:cNvSpPr>
          <p:nvPr>
            <p:ph type="title"/>
          </p:nvPr>
        </p:nvSpPr>
        <p:spPr>
          <a:xfrm>
            <a:off x="609600" y="275167"/>
            <a:ext cx="10972800" cy="1143000"/>
          </a:xfrm>
        </p:spPr>
        <p:txBody>
          <a:bodyPr/>
          <a:lstStyle/>
          <a:p>
            <a:r>
              <a:rPr kumimoji="1" lang="ja-JP" altLang="en-US"/>
              <a:t>結論</a:t>
            </a:r>
            <a:r>
              <a:rPr kumimoji="1" lang="en-US" altLang="ja-JP" dirty="0"/>
              <a:t>3 </a:t>
            </a:r>
            <a:r>
              <a:rPr lang="ja-JP" altLang="en-US"/>
              <a:t>さらなる飛躍に向けた秘密</a:t>
            </a:r>
            <a:endParaRPr kumimoji="1" lang="ja-JP" altLang="en-US"/>
          </a:p>
        </p:txBody>
      </p:sp>
      <p:sp>
        <p:nvSpPr>
          <p:cNvPr id="7" name="コンテンツ プレースホルダー 2">
            <a:extLst>
              <a:ext uri="{FF2B5EF4-FFF2-40B4-BE49-F238E27FC236}">
                <a16:creationId xmlns:a16="http://schemas.microsoft.com/office/drawing/2014/main" id="{74142938-C2D8-DE43-94B8-9AA0C2250D4C}"/>
              </a:ext>
            </a:extLst>
          </p:cNvPr>
          <p:cNvSpPr>
            <a:spLocks noGrp="1"/>
          </p:cNvSpPr>
          <p:nvPr>
            <p:ph idx="1"/>
          </p:nvPr>
        </p:nvSpPr>
        <p:spPr>
          <a:xfrm>
            <a:off x="985520" y="2332037"/>
            <a:ext cx="10220960" cy="4525963"/>
          </a:xfrm>
        </p:spPr>
        <p:txBody>
          <a:bodyPr/>
          <a:lstStyle/>
          <a:p>
            <a:pPr marL="514350" indent="-514350">
              <a:buFont typeface="+mj-lt"/>
              <a:buAutoNum type="alphaUcParenR"/>
            </a:pPr>
            <a:r>
              <a:rPr kumimoji="1" lang="en-US" altLang="ja-JP" sz="3200" dirty="0"/>
              <a:t>2021</a:t>
            </a:r>
            <a:r>
              <a:rPr kumimoji="1" lang="ja-JP" altLang="en-US" sz="3200"/>
              <a:t>年シーズン終盤の失速は　　　　　　　　　打球の質の低下とシフトの影響ではないか</a:t>
            </a:r>
            <a:endParaRPr lang="en-US" altLang="ja-JP" sz="3200" dirty="0"/>
          </a:p>
          <a:p>
            <a:pPr marL="514350" indent="-514350">
              <a:buFont typeface="+mj-lt"/>
              <a:buAutoNum type="alphaUcParenR"/>
            </a:pPr>
            <a:r>
              <a:rPr kumimoji="1" lang="ja-JP" altLang="en-US" sz="3200"/>
              <a:t>大谷に不利な判定は存在しなかった</a:t>
            </a:r>
            <a:endParaRPr kumimoji="1" lang="en-US" altLang="ja-JP" sz="3200" dirty="0"/>
          </a:p>
          <a:p>
            <a:pPr marL="514350" indent="-514350">
              <a:buFont typeface="+mj-lt"/>
              <a:buAutoNum type="alphaUcParenR"/>
            </a:pPr>
            <a:r>
              <a:rPr lang="ja-JP" altLang="en-US" sz="3200"/>
              <a:t>シーズン中盤以降には、　　　　　　　　　　　　疲労の影響が空振り率に現れていた可能性がある</a:t>
            </a:r>
            <a:endParaRPr kumimoji="1" lang="en-US" altLang="ja-JP" sz="3200" dirty="0"/>
          </a:p>
        </p:txBody>
      </p:sp>
    </p:spTree>
    <p:extLst>
      <p:ext uri="{BB962C8B-B14F-4D97-AF65-F5344CB8AC3E}">
        <p14:creationId xmlns:p14="http://schemas.microsoft.com/office/powerpoint/2010/main" val="2285484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BDAED-6EF6-426E-AE8B-4C9D24B533B0}"/>
              </a:ext>
            </a:extLst>
          </p:cNvPr>
          <p:cNvSpPr>
            <a:spLocks noGrp="1"/>
          </p:cNvSpPr>
          <p:nvPr>
            <p:ph type="title"/>
          </p:nvPr>
        </p:nvSpPr>
        <p:spPr/>
        <p:txBody>
          <a:bodyPr/>
          <a:lstStyle/>
          <a:p>
            <a:r>
              <a:rPr lang="ja-JP" altLang="en-US"/>
              <a:t>なぜ配球を変化させたのか</a:t>
            </a:r>
            <a:endParaRPr kumimoji="1" lang="ja-JP" altLang="en-US" dirty="0"/>
          </a:p>
        </p:txBody>
      </p:sp>
      <p:pic>
        <p:nvPicPr>
          <p:cNvPr id="7" name="図 6">
            <a:extLst>
              <a:ext uri="{FF2B5EF4-FFF2-40B4-BE49-F238E27FC236}">
                <a16:creationId xmlns:a16="http://schemas.microsoft.com/office/drawing/2014/main" id="{1F45DC2B-AC85-5E49-9573-6DBD63BA9192}"/>
              </a:ext>
            </a:extLst>
          </p:cNvPr>
          <p:cNvPicPr>
            <a:picLocks noChangeAspect="1"/>
          </p:cNvPicPr>
          <p:nvPr/>
        </p:nvPicPr>
        <p:blipFill>
          <a:blip r:embed="rId2"/>
          <a:stretch>
            <a:fillRect/>
          </a:stretch>
        </p:blipFill>
        <p:spPr>
          <a:xfrm>
            <a:off x="2931939" y="2887841"/>
            <a:ext cx="6924229" cy="3694992"/>
          </a:xfrm>
          <a:prstGeom prst="rect">
            <a:avLst/>
          </a:prstGeom>
        </p:spPr>
      </p:pic>
      <p:sp>
        <p:nvSpPr>
          <p:cNvPr id="8" name="正方形/長方形 7">
            <a:extLst>
              <a:ext uri="{FF2B5EF4-FFF2-40B4-BE49-F238E27FC236}">
                <a16:creationId xmlns:a16="http://schemas.microsoft.com/office/drawing/2014/main" id="{621E7EE5-3422-B847-92C0-947045C03A05}"/>
              </a:ext>
            </a:extLst>
          </p:cNvPr>
          <p:cNvSpPr/>
          <p:nvPr/>
        </p:nvSpPr>
        <p:spPr>
          <a:xfrm>
            <a:off x="772160" y="1891394"/>
            <a:ext cx="10350911" cy="523220"/>
          </a:xfrm>
          <a:prstGeom prst="rect">
            <a:avLst/>
          </a:prstGeom>
        </p:spPr>
        <p:txBody>
          <a:bodyPr wrap="none">
            <a:spAutoFit/>
          </a:bodyPr>
          <a:lstStyle/>
          <a:p>
            <a:pPr lvl="1"/>
            <a:r>
              <a:rPr lang="ja-JP" altLang="en-US" sz="2800"/>
              <a:t>シーズン中盤以降、フォーシームを減らして変化球中心の配球に</a:t>
            </a:r>
            <a:endParaRPr lang="en-US" altLang="ja-JP" sz="2800" dirty="0"/>
          </a:p>
        </p:txBody>
      </p:sp>
    </p:spTree>
    <p:extLst>
      <p:ext uri="{BB962C8B-B14F-4D97-AF65-F5344CB8AC3E}">
        <p14:creationId xmlns:p14="http://schemas.microsoft.com/office/powerpoint/2010/main" val="2341960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355F7B-207B-4801-A1B9-668C1A7794C9}"/>
              </a:ext>
            </a:extLst>
          </p:cNvPr>
          <p:cNvSpPr>
            <a:spLocks noGrp="1"/>
          </p:cNvSpPr>
          <p:nvPr>
            <p:ph type="title"/>
          </p:nvPr>
        </p:nvSpPr>
        <p:spPr/>
        <p:txBody>
          <a:bodyPr/>
          <a:lstStyle/>
          <a:p>
            <a:r>
              <a:rPr kumimoji="1" lang="ja-JP" altLang="en-US"/>
              <a:t>月別</a:t>
            </a:r>
            <a:r>
              <a:rPr lang="ja-JP" altLang="en-US"/>
              <a:t>ピッチバリュー</a:t>
            </a:r>
            <a:endParaRPr kumimoji="1" lang="ja-JP" altLang="en-US" dirty="0"/>
          </a:p>
        </p:txBody>
      </p:sp>
      <p:sp>
        <p:nvSpPr>
          <p:cNvPr id="3" name="コンテンツ プレースホルダー 2">
            <a:extLst>
              <a:ext uri="{FF2B5EF4-FFF2-40B4-BE49-F238E27FC236}">
                <a16:creationId xmlns:a16="http://schemas.microsoft.com/office/drawing/2014/main" id="{05606698-526D-4D0F-AB6D-FFFAD695E5BA}"/>
              </a:ext>
            </a:extLst>
          </p:cNvPr>
          <p:cNvSpPr>
            <a:spLocks noGrp="1"/>
          </p:cNvSpPr>
          <p:nvPr>
            <p:ph idx="1"/>
          </p:nvPr>
        </p:nvSpPr>
        <p:spPr>
          <a:xfrm>
            <a:off x="609600" y="1600201"/>
            <a:ext cx="5859513" cy="4525433"/>
          </a:xfrm>
        </p:spPr>
        <p:txBody>
          <a:bodyPr/>
          <a:lstStyle/>
          <a:p>
            <a:r>
              <a:rPr lang="ja-JP" altLang="en-US" sz="2400" dirty="0"/>
              <a:t>全ての月を通してトータルでの</a:t>
            </a:r>
            <a:r>
              <a:rPr lang="en-US" altLang="ja-JP" sz="2400" dirty="0" err="1"/>
              <a:t>PitchValue</a:t>
            </a:r>
            <a:r>
              <a:rPr lang="ja-JP" altLang="en-US" sz="2400" dirty="0"/>
              <a:t>はプラス</a:t>
            </a:r>
            <a:endParaRPr lang="en-US" altLang="ja-JP" sz="2400" dirty="0"/>
          </a:p>
          <a:p>
            <a:r>
              <a:rPr kumimoji="1" lang="ja-JP" altLang="en-US" sz="2400" dirty="0"/>
              <a:t>ただし、それに貢献している球種は月ごとに異なる</a:t>
            </a:r>
            <a:endParaRPr kumimoji="1" lang="en-US" altLang="ja-JP" sz="2400" dirty="0"/>
          </a:p>
          <a:p>
            <a:pPr lvl="1"/>
            <a:r>
              <a:rPr lang="en-US" altLang="ja-JP" sz="2000" dirty="0"/>
              <a:t>4,5,</a:t>
            </a:r>
            <a:r>
              <a:rPr lang="ja-JP" altLang="en-US" sz="2000" dirty="0"/>
              <a:t> </a:t>
            </a:r>
            <a:r>
              <a:rPr lang="en-US" altLang="ja-JP" sz="2000" dirty="0"/>
              <a:t>9</a:t>
            </a:r>
            <a:r>
              <a:rPr lang="ja-JP" altLang="en-US" sz="2000" dirty="0"/>
              <a:t>月はスプリットの貢献が非常に大きい、特に</a:t>
            </a:r>
            <a:r>
              <a:rPr lang="en-US" altLang="ja-JP" sz="2000" dirty="0"/>
              <a:t>4</a:t>
            </a:r>
            <a:r>
              <a:rPr lang="ja-JP" altLang="en-US" sz="2000" dirty="0"/>
              <a:t>月はほぼスプリットのみでプラスを稼ぐ</a:t>
            </a:r>
            <a:endParaRPr lang="en-US" altLang="ja-JP" sz="2000" dirty="0"/>
          </a:p>
          <a:p>
            <a:pPr lvl="1"/>
            <a:r>
              <a:rPr kumimoji="1" lang="en-US" altLang="ja-JP" sz="2000" dirty="0"/>
              <a:t>6</a:t>
            </a:r>
            <a:r>
              <a:rPr kumimoji="1" lang="ja-JP" altLang="en-US" sz="2000" dirty="0"/>
              <a:t>月はフォーシーム、</a:t>
            </a:r>
            <a:r>
              <a:rPr kumimoji="1" lang="en-US" altLang="ja-JP" sz="2000" dirty="0"/>
              <a:t>7, </a:t>
            </a:r>
            <a:r>
              <a:rPr lang="en-US" altLang="ja-JP" sz="2000" dirty="0"/>
              <a:t>8</a:t>
            </a:r>
            <a:r>
              <a:rPr lang="ja-JP" altLang="en-US" sz="2000" dirty="0"/>
              <a:t>月はカッターと、トータルでは大きなプラスを生み出していない球種にもパフォーマンスが高い月が存在</a:t>
            </a:r>
            <a:endParaRPr lang="en-US" altLang="ja-JP" sz="2000" dirty="0"/>
          </a:p>
          <a:p>
            <a:pPr lvl="1"/>
            <a:r>
              <a:rPr kumimoji="1" lang="ja-JP" altLang="en-US" sz="2000" dirty="0"/>
              <a:t>シーズン後半からスライダーの貢献度が高いレベルで安定</a:t>
            </a:r>
          </a:p>
        </p:txBody>
      </p:sp>
      <p:pic>
        <p:nvPicPr>
          <p:cNvPr id="5" name="図 4" descr="グラフ&#10;&#10;自動的に生成された説明">
            <a:extLst>
              <a:ext uri="{FF2B5EF4-FFF2-40B4-BE49-F238E27FC236}">
                <a16:creationId xmlns:a16="http://schemas.microsoft.com/office/drawing/2014/main" id="{72D12513-CB75-44A2-B951-5FE62CA8E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113" y="1556255"/>
            <a:ext cx="5113287" cy="5113287"/>
          </a:xfrm>
          <a:prstGeom prst="rect">
            <a:avLst/>
          </a:prstGeom>
        </p:spPr>
      </p:pic>
    </p:spTree>
    <p:extLst>
      <p:ext uri="{BB962C8B-B14F-4D97-AF65-F5344CB8AC3E}">
        <p14:creationId xmlns:p14="http://schemas.microsoft.com/office/powerpoint/2010/main" val="27431376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69D7B3-5432-144B-A018-EDB49F3EB3E2}"/>
              </a:ext>
            </a:extLst>
          </p:cNvPr>
          <p:cNvSpPr txBox="1">
            <a:spLocks/>
          </p:cNvSpPr>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3200" b="1" i="0" u="none" strike="noStrike" kern="1200" cap="none" spc="0" normalizeH="0" baseline="0" noProof="0">
                <a:ln>
                  <a:noFill/>
                </a:ln>
                <a:solidFill>
                  <a:schemeClr val="tx1"/>
                </a:solidFill>
                <a:effectLst/>
                <a:uLnTx/>
                <a:uFillTx/>
                <a:latin typeface="メイリオ" pitchFamily="50" charset="-128"/>
                <a:ea typeface="メイリオ" pitchFamily="50" charset="-128"/>
              </a:rPr>
              <a:t>月別球速</a:t>
            </a:r>
            <a:endParaRPr kumimoji="1" lang="ja-JP" altLang="en-US" sz="3200" b="1" i="0" u="none" strike="noStrike" kern="1200" cap="none" spc="0" normalizeH="0" baseline="0" noProof="0" dirty="0">
              <a:ln>
                <a:noFill/>
              </a:ln>
              <a:solidFill>
                <a:schemeClr val="tx1"/>
              </a:solidFill>
              <a:effectLst/>
              <a:uLnTx/>
              <a:uFillTx/>
              <a:latin typeface="メイリオ" pitchFamily="50" charset="-128"/>
              <a:ea typeface="メイリオ" pitchFamily="50" charset="-128"/>
            </a:endParaRPr>
          </a:p>
        </p:txBody>
      </p:sp>
      <p:sp>
        <p:nvSpPr>
          <p:cNvPr id="3" name="正方形/長方形 2">
            <a:extLst>
              <a:ext uri="{FF2B5EF4-FFF2-40B4-BE49-F238E27FC236}">
                <a16:creationId xmlns:a16="http://schemas.microsoft.com/office/drawing/2014/main" id="{9D4A4996-38F4-0E43-B4F7-42284F2BA889}"/>
              </a:ext>
            </a:extLst>
          </p:cNvPr>
          <p:cNvSpPr/>
          <p:nvPr/>
        </p:nvSpPr>
        <p:spPr>
          <a:xfrm>
            <a:off x="133349" y="137160"/>
            <a:ext cx="1768433" cy="369332"/>
          </a:xfrm>
          <a:prstGeom prst="rect">
            <a:avLst/>
          </a:prstGeom>
        </p:spPr>
        <p:txBody>
          <a:bodyPr wrap="none">
            <a:spAutoFit/>
          </a:bodyPr>
          <a:lstStyle/>
          <a:p>
            <a:r>
              <a:rPr lang="en-US" altLang="ja-JP" dirty="0">
                <a:solidFill>
                  <a:srgbClr val="00B050"/>
                </a:solidFill>
                <a:latin typeface="Calibri"/>
                <a:ea typeface="ＭＳ Ｐゴシック" panose="020B0600070205080204" pitchFamily="34" charset="-128"/>
              </a:rPr>
              <a:t>[</a:t>
            </a:r>
            <a:r>
              <a:rPr lang="ja-JP" altLang="en-US">
                <a:solidFill>
                  <a:srgbClr val="00B050"/>
                </a:solidFill>
                <a:latin typeface="Calibri"/>
                <a:ea typeface="ＭＳ Ｐゴシック" panose="020B0600070205080204" pitchFamily="34" charset="-128"/>
              </a:rPr>
              <a:t>★マニアック★</a:t>
            </a:r>
            <a:r>
              <a:rPr lang="en-US" altLang="ja-JP" dirty="0">
                <a:solidFill>
                  <a:srgbClr val="00B050"/>
                </a:solidFill>
                <a:latin typeface="Calibri"/>
                <a:ea typeface="ＭＳ Ｐゴシック" panose="020B0600070205080204" pitchFamily="34" charset="-128"/>
              </a:rPr>
              <a:t>]</a:t>
            </a:r>
            <a:endParaRPr lang="ja-JP" altLang="en-US">
              <a:solidFill>
                <a:srgbClr val="00B050"/>
              </a:solidFill>
              <a:latin typeface="Calibri"/>
              <a:ea typeface="ＭＳ Ｐゴシック" panose="020B0600070205080204" pitchFamily="34" charset="-128"/>
            </a:endParaRPr>
          </a:p>
        </p:txBody>
      </p:sp>
      <p:sp>
        <p:nvSpPr>
          <p:cNvPr id="8" name="テキスト ボックス 7">
            <a:extLst>
              <a:ext uri="{FF2B5EF4-FFF2-40B4-BE49-F238E27FC236}">
                <a16:creationId xmlns:a16="http://schemas.microsoft.com/office/drawing/2014/main" id="{FB604BC8-6E47-E643-9690-7F48F8188BE3}"/>
              </a:ext>
            </a:extLst>
          </p:cNvPr>
          <p:cNvSpPr txBox="1"/>
          <p:nvPr/>
        </p:nvSpPr>
        <p:spPr>
          <a:xfrm>
            <a:off x="1406595" y="1225309"/>
            <a:ext cx="2646878" cy="461665"/>
          </a:xfrm>
          <a:prstGeom prst="rect">
            <a:avLst/>
          </a:prstGeom>
          <a:noFill/>
        </p:spPr>
        <p:txBody>
          <a:bodyPr wrap="none" rtlCol="0">
            <a:spAutoFit/>
          </a:bodyPr>
          <a:lstStyle/>
          <a:p>
            <a:r>
              <a:rPr kumimoji="1" lang="ja-JP" altLang="en-US" sz="2400">
                <a:latin typeface="Meiryo" panose="020B0604030504040204" pitchFamily="34" charset="-128"/>
                <a:ea typeface="Meiryo" panose="020B0604030504040204" pitchFamily="34" charset="-128"/>
              </a:rPr>
              <a:t>スライダーの球速</a:t>
            </a:r>
          </a:p>
        </p:txBody>
      </p:sp>
      <p:sp>
        <p:nvSpPr>
          <p:cNvPr id="10" name="テキスト ボックス 9">
            <a:extLst>
              <a:ext uri="{FF2B5EF4-FFF2-40B4-BE49-F238E27FC236}">
                <a16:creationId xmlns:a16="http://schemas.microsoft.com/office/drawing/2014/main" id="{2664A86F-4B69-1A4A-A4A9-D3F3D580A276}"/>
              </a:ext>
            </a:extLst>
          </p:cNvPr>
          <p:cNvSpPr txBox="1"/>
          <p:nvPr/>
        </p:nvSpPr>
        <p:spPr>
          <a:xfrm>
            <a:off x="3012463" y="5218642"/>
            <a:ext cx="6167073" cy="461665"/>
          </a:xfrm>
          <a:prstGeom prst="rect">
            <a:avLst/>
          </a:prstGeom>
          <a:noFill/>
        </p:spPr>
        <p:txBody>
          <a:bodyPr wrap="none" rtlCol="0">
            <a:spAutoFit/>
          </a:bodyPr>
          <a:lstStyle/>
          <a:p>
            <a:r>
              <a:rPr kumimoji="1" lang="ja-JP" altLang="en-US" sz="2400">
                <a:latin typeface="Meiryo" panose="020B0604030504040204" pitchFamily="34" charset="-128"/>
                <a:ea typeface="Meiryo" panose="020B0604030504040204" pitchFamily="34" charset="-128"/>
              </a:rPr>
              <a:t>どちらも</a:t>
            </a:r>
            <a:r>
              <a:rPr kumimoji="1" lang="en-US" altLang="ja-JP" sz="2400" dirty="0">
                <a:latin typeface="Meiryo" panose="020B0604030504040204" pitchFamily="34" charset="-128"/>
                <a:ea typeface="Meiryo" panose="020B0604030504040204" pitchFamily="34" charset="-128"/>
              </a:rPr>
              <a:t>2021</a:t>
            </a:r>
            <a:r>
              <a:rPr kumimoji="1" lang="ja-JP" altLang="en-US" sz="2400">
                <a:latin typeface="Meiryo" panose="020B0604030504040204" pitchFamily="34" charset="-128"/>
                <a:ea typeface="Meiryo" panose="020B0604030504040204" pitchFamily="34" charset="-128"/>
              </a:rPr>
              <a:t>年のみ徐々に速くなっている</a:t>
            </a:r>
          </a:p>
        </p:txBody>
      </p:sp>
      <p:pic>
        <p:nvPicPr>
          <p:cNvPr id="15" name="図 14">
            <a:extLst>
              <a:ext uri="{FF2B5EF4-FFF2-40B4-BE49-F238E27FC236}">
                <a16:creationId xmlns:a16="http://schemas.microsoft.com/office/drawing/2014/main" id="{78F016F5-5F34-494F-A26C-593DB6F8E7C4}"/>
              </a:ext>
            </a:extLst>
          </p:cNvPr>
          <p:cNvPicPr>
            <a:picLocks noChangeAspect="1"/>
          </p:cNvPicPr>
          <p:nvPr/>
        </p:nvPicPr>
        <p:blipFill rotWithShape="1">
          <a:blip r:embed="rId2"/>
          <a:srcRect t="4572"/>
          <a:stretch/>
        </p:blipFill>
        <p:spPr>
          <a:xfrm>
            <a:off x="133349" y="1759594"/>
            <a:ext cx="5642534" cy="2509398"/>
          </a:xfrm>
          <a:prstGeom prst="rect">
            <a:avLst/>
          </a:prstGeom>
        </p:spPr>
      </p:pic>
      <p:pic>
        <p:nvPicPr>
          <p:cNvPr id="19" name="図 18">
            <a:extLst>
              <a:ext uri="{FF2B5EF4-FFF2-40B4-BE49-F238E27FC236}">
                <a16:creationId xmlns:a16="http://schemas.microsoft.com/office/drawing/2014/main" id="{4F6D5A30-52DD-6444-A8FE-C34E40DE8E7D}"/>
              </a:ext>
            </a:extLst>
          </p:cNvPr>
          <p:cNvPicPr>
            <a:picLocks noChangeAspect="1"/>
          </p:cNvPicPr>
          <p:nvPr/>
        </p:nvPicPr>
        <p:blipFill rotWithShape="1">
          <a:blip r:embed="rId3"/>
          <a:srcRect t="4572"/>
          <a:stretch/>
        </p:blipFill>
        <p:spPr>
          <a:xfrm>
            <a:off x="6262351" y="1759594"/>
            <a:ext cx="5713773" cy="2509397"/>
          </a:xfrm>
          <a:prstGeom prst="rect">
            <a:avLst/>
          </a:prstGeom>
        </p:spPr>
      </p:pic>
      <p:sp>
        <p:nvSpPr>
          <p:cNvPr id="20" name="テキスト ボックス 19">
            <a:extLst>
              <a:ext uri="{FF2B5EF4-FFF2-40B4-BE49-F238E27FC236}">
                <a16:creationId xmlns:a16="http://schemas.microsoft.com/office/drawing/2014/main" id="{90112574-02F7-3C46-9D32-F2FCB86D8254}"/>
              </a:ext>
            </a:extLst>
          </p:cNvPr>
          <p:cNvSpPr txBox="1"/>
          <p:nvPr/>
        </p:nvSpPr>
        <p:spPr>
          <a:xfrm>
            <a:off x="7546761" y="1297930"/>
            <a:ext cx="2646878" cy="461665"/>
          </a:xfrm>
          <a:prstGeom prst="rect">
            <a:avLst/>
          </a:prstGeom>
          <a:noFill/>
        </p:spPr>
        <p:txBody>
          <a:bodyPr wrap="none" rtlCol="0">
            <a:spAutoFit/>
          </a:bodyPr>
          <a:lstStyle/>
          <a:p>
            <a:r>
              <a:rPr kumimoji="1" lang="ja-JP" altLang="en-US" sz="2400">
                <a:latin typeface="Meiryo" panose="020B0604030504040204" pitchFamily="34" charset="-128"/>
                <a:ea typeface="Meiryo" panose="020B0604030504040204" pitchFamily="34" charset="-128"/>
              </a:rPr>
              <a:t>スプリットの球速</a:t>
            </a:r>
          </a:p>
        </p:txBody>
      </p:sp>
    </p:spTree>
    <p:extLst>
      <p:ext uri="{BB962C8B-B14F-4D97-AF65-F5344CB8AC3E}">
        <p14:creationId xmlns:p14="http://schemas.microsoft.com/office/powerpoint/2010/main" val="1648372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球質・パフォーマンスの変化</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a:t>フォーシームの平均球速は</a:t>
            </a:r>
            <a:r>
              <a:rPr kumimoji="1" lang="en-US" altLang="ja-JP" sz="2400" dirty="0"/>
              <a:t>4</a:t>
            </a:r>
            <a:r>
              <a:rPr kumimoji="1" lang="ja-JP" altLang="en-US" sz="2400" dirty="0"/>
              <a:t>月がピーク、徐々に低下して</a:t>
            </a:r>
            <a:r>
              <a:rPr kumimoji="1" lang="en-US" altLang="ja-JP" sz="2400" dirty="0"/>
              <a:t>9</a:t>
            </a:r>
            <a:r>
              <a:rPr kumimoji="1" lang="ja-JP" altLang="en-US" sz="2400" dirty="0"/>
              <a:t>月に持ち直し</a:t>
            </a:r>
            <a:endParaRPr kumimoji="1" lang="en-US" altLang="ja-JP" sz="2400" dirty="0"/>
          </a:p>
          <a:p>
            <a:pPr lvl="1"/>
            <a:r>
              <a:rPr kumimoji="1" lang="en-US" altLang="ja-JP" sz="2000" dirty="0" err="1"/>
              <a:t>PitchValue</a:t>
            </a:r>
            <a:r>
              <a:rPr kumimoji="1" lang="ja-JP" altLang="en-US" sz="2000" dirty="0"/>
              <a:t>の良し悪しとは必ずしも一致しておらず、</a:t>
            </a:r>
            <a:r>
              <a:rPr lang="en-US" altLang="ja-JP" sz="2000" dirty="0" err="1"/>
              <a:t>PichValue</a:t>
            </a:r>
            <a:r>
              <a:rPr lang="ja-JP" altLang="en-US" sz="2000" dirty="0"/>
              <a:t>が最も高い</a:t>
            </a:r>
            <a:r>
              <a:rPr lang="en-US" altLang="ja-JP" sz="2000" dirty="0"/>
              <a:t>6</a:t>
            </a:r>
            <a:r>
              <a:rPr lang="ja-JP" altLang="en-US" sz="2000" dirty="0"/>
              <a:t>月は</a:t>
            </a:r>
            <a:r>
              <a:rPr lang="en-US" altLang="ja-JP" sz="2000" dirty="0"/>
              <a:t>4</a:t>
            </a:r>
            <a:r>
              <a:rPr lang="ja-JP" altLang="en-US" sz="2000" dirty="0"/>
              <a:t>月より</a:t>
            </a:r>
            <a:r>
              <a:rPr lang="en-US" altLang="ja-JP" sz="2000" dirty="0"/>
              <a:t>Zone%</a:t>
            </a:r>
            <a:r>
              <a:rPr lang="ja-JP" altLang="en-US" sz="2000" dirty="0"/>
              <a:t>が低い</a:t>
            </a:r>
            <a:endParaRPr lang="en-US" altLang="ja-JP" sz="2000" dirty="0"/>
          </a:p>
          <a:p>
            <a:pPr lvl="1"/>
            <a:r>
              <a:rPr kumimoji="1" lang="ja-JP" altLang="en-US" sz="2000" dirty="0"/>
              <a:t>シーズン</a:t>
            </a:r>
            <a:r>
              <a:rPr kumimoji="1" lang="en-US" altLang="ja-JP" sz="2000" dirty="0"/>
              <a:t>10</a:t>
            </a:r>
            <a:r>
              <a:rPr kumimoji="1" lang="ja-JP" altLang="en-US" sz="2000" dirty="0"/>
              <a:t>勝が懸かった</a:t>
            </a:r>
            <a:r>
              <a:rPr kumimoji="1" lang="en-US" altLang="ja-JP" sz="2000" dirty="0"/>
              <a:t>9</a:t>
            </a:r>
            <a:r>
              <a:rPr kumimoji="1" lang="ja-JP" altLang="en-US" sz="2000" dirty="0"/>
              <a:t>月は出力を上げるピーキングを行った可能性：スライダー、スプリットと</a:t>
            </a:r>
            <a:r>
              <a:rPr kumimoji="1" lang="en-US" altLang="ja-JP" sz="2000" dirty="0" err="1"/>
              <a:t>PitchValue</a:t>
            </a:r>
            <a:r>
              <a:rPr kumimoji="1" lang="ja-JP" altLang="en-US" sz="2000" dirty="0"/>
              <a:t>の高い球種に配分を絞ったことも意図的か？スプリットの球速も</a:t>
            </a:r>
            <a:r>
              <a:rPr lang="ja-JP" altLang="en-US" sz="2000" dirty="0"/>
              <a:t>並行して上昇</a:t>
            </a:r>
            <a:endParaRPr kumimoji="1" lang="en-US" altLang="ja-JP" sz="1800" dirty="0"/>
          </a:p>
          <a:p>
            <a:endParaRPr kumimoji="1" lang="en-US" altLang="ja-JP" sz="2400" dirty="0"/>
          </a:p>
          <a:p>
            <a:r>
              <a:rPr kumimoji="1" lang="ja-JP" altLang="en-US" sz="2400"/>
              <a:t>スライダー</a:t>
            </a:r>
            <a:r>
              <a:rPr kumimoji="1" lang="ja-JP" altLang="en-US" sz="2400" dirty="0"/>
              <a:t>のパフォーマンスは月を追うごとに改善</a:t>
            </a:r>
            <a:endParaRPr kumimoji="1" lang="en-US" altLang="ja-JP" sz="2400" dirty="0"/>
          </a:p>
          <a:p>
            <a:pPr lvl="1"/>
            <a:r>
              <a:rPr lang="en-US" altLang="ja-JP" sz="2000" dirty="0"/>
              <a:t>4</a:t>
            </a:r>
            <a:r>
              <a:rPr lang="ja-JP" altLang="en-US" sz="2000" dirty="0"/>
              <a:t>月の</a:t>
            </a:r>
            <a:r>
              <a:rPr lang="en-US" altLang="ja-JP" sz="2000" dirty="0"/>
              <a:t>Swing%</a:t>
            </a:r>
            <a:r>
              <a:rPr lang="ja-JP" altLang="en-US" sz="2000" dirty="0"/>
              <a:t>は僅か</a:t>
            </a:r>
            <a:r>
              <a:rPr lang="en-US" altLang="ja-JP" sz="2000" dirty="0"/>
              <a:t>17.6</a:t>
            </a:r>
            <a:r>
              <a:rPr lang="ja-JP" altLang="en-US" sz="2000" dirty="0"/>
              <a:t>→</a:t>
            </a:r>
            <a:r>
              <a:rPr lang="en-US" altLang="ja-JP" sz="2000" dirty="0" err="1"/>
              <a:t>CStr</a:t>
            </a:r>
            <a:r>
              <a:rPr lang="en-US" altLang="ja-JP" sz="2000" dirty="0"/>
              <a:t>%</a:t>
            </a:r>
            <a:r>
              <a:rPr lang="ja-JP" altLang="en-US" sz="2000" dirty="0"/>
              <a:t>は高いが、打者側が「ストライクが入らない投手」という認識のもと、変化球にほとんど反応しない戦略を実行されていた可能性</a:t>
            </a:r>
            <a:endParaRPr lang="en-US" altLang="ja-JP" sz="2000" dirty="0"/>
          </a:p>
          <a:p>
            <a:pPr lvl="1"/>
            <a:r>
              <a:rPr kumimoji="1" lang="en-US" altLang="ja-JP" sz="2000" dirty="0"/>
              <a:t>5</a:t>
            </a:r>
            <a:r>
              <a:rPr kumimoji="1" lang="ja-JP" altLang="en-US" sz="2000" dirty="0"/>
              <a:t>月以降</a:t>
            </a:r>
            <a:r>
              <a:rPr kumimoji="1" lang="en-US" altLang="ja-JP" sz="2000" dirty="0"/>
              <a:t>Zone%</a:t>
            </a:r>
            <a:r>
              <a:rPr kumimoji="1" lang="ja-JP" altLang="en-US" sz="2000" dirty="0"/>
              <a:t>が改善され、打者も積極的に反応するように</a:t>
            </a:r>
            <a:endParaRPr kumimoji="1" lang="en-US" altLang="ja-JP" sz="2000" dirty="0"/>
          </a:p>
          <a:p>
            <a:pPr lvl="1"/>
            <a:r>
              <a:rPr lang="ja-JP" altLang="en-US" sz="2000" dirty="0"/>
              <a:t>中間球であるカッターの導入もあってか、</a:t>
            </a:r>
            <a:r>
              <a:rPr lang="en-US" altLang="ja-JP" sz="2000" dirty="0"/>
              <a:t>7</a:t>
            </a:r>
            <a:r>
              <a:rPr lang="ja-JP" altLang="en-US" sz="2000" dirty="0"/>
              <a:t>月以降は</a:t>
            </a:r>
            <a:r>
              <a:rPr lang="en-US" altLang="ja-JP" sz="2000" dirty="0"/>
              <a:t>Zone%</a:t>
            </a:r>
            <a:r>
              <a:rPr lang="ja-JP" altLang="en-US" sz="2000" dirty="0"/>
              <a:t>が下がっても積極的にスイングするように</a:t>
            </a:r>
            <a:endParaRPr kumimoji="1" lang="en-US" altLang="ja-JP" sz="2000" dirty="0"/>
          </a:p>
          <a:p>
            <a:endParaRPr kumimoji="1" lang="ja-JP" altLang="en-US" sz="2534" dirty="0"/>
          </a:p>
        </p:txBody>
      </p:sp>
    </p:spTree>
    <p:extLst>
      <p:ext uri="{BB962C8B-B14F-4D97-AF65-F5344CB8AC3E}">
        <p14:creationId xmlns:p14="http://schemas.microsoft.com/office/powerpoint/2010/main" val="1047563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F50E6E-ADDB-3941-821D-14FEE2E9D9EB}"/>
              </a:ext>
            </a:extLst>
          </p:cNvPr>
          <p:cNvSpPr>
            <a:spLocks noGrp="1"/>
          </p:cNvSpPr>
          <p:nvPr>
            <p:ph type="title"/>
          </p:nvPr>
        </p:nvSpPr>
        <p:spPr/>
        <p:txBody>
          <a:bodyPr/>
          <a:lstStyle/>
          <a:p>
            <a:r>
              <a:rPr kumimoji="1" lang="ja-JP" altLang="en-US"/>
              <a:t>投手大谷</a:t>
            </a:r>
            <a:r>
              <a:rPr kumimoji="1" lang="en-US" altLang="ja-JP" dirty="0"/>
              <a:t> </a:t>
            </a:r>
            <a:r>
              <a:rPr kumimoji="1" lang="ja-JP" altLang="en-US"/>
              <a:t>まとめ</a:t>
            </a:r>
          </a:p>
        </p:txBody>
      </p:sp>
      <p:sp>
        <p:nvSpPr>
          <p:cNvPr id="3" name="コンテンツ プレースホルダー 2">
            <a:extLst>
              <a:ext uri="{FF2B5EF4-FFF2-40B4-BE49-F238E27FC236}">
                <a16:creationId xmlns:a16="http://schemas.microsoft.com/office/drawing/2014/main" id="{0CFF96E6-C5AD-6246-9862-2152F8B6917F}"/>
              </a:ext>
            </a:extLst>
          </p:cNvPr>
          <p:cNvSpPr>
            <a:spLocks noGrp="1"/>
          </p:cNvSpPr>
          <p:nvPr>
            <p:ph idx="1"/>
          </p:nvPr>
        </p:nvSpPr>
        <p:spPr>
          <a:xfrm>
            <a:off x="965200" y="2057400"/>
            <a:ext cx="11765280" cy="4525433"/>
          </a:xfrm>
        </p:spPr>
        <p:txBody>
          <a:bodyPr/>
          <a:lstStyle/>
          <a:p>
            <a:pPr marL="0" indent="0">
              <a:buNone/>
            </a:pPr>
            <a:r>
              <a:rPr kumimoji="1" lang="en-US" altLang="ja-JP" sz="3200" dirty="0"/>
              <a:t>2021</a:t>
            </a:r>
            <a:r>
              <a:rPr kumimoji="1" lang="ja-JP" altLang="en-US" sz="3200"/>
              <a:t>年の投手大谷は</a:t>
            </a:r>
            <a:r>
              <a:rPr lang="ja-JP" altLang="en-US" sz="3600">
                <a:solidFill>
                  <a:srgbClr val="FF0000"/>
                </a:solidFill>
              </a:rPr>
              <a:t>序盤の制球難を改善</a:t>
            </a:r>
            <a:r>
              <a:rPr lang="ja-JP" altLang="en-US" sz="3200"/>
              <a:t>し、</a:t>
            </a:r>
            <a:endParaRPr lang="en-US" altLang="ja-JP" sz="3200" dirty="0"/>
          </a:p>
          <a:p>
            <a:pPr marL="0" indent="0">
              <a:buNone/>
            </a:pPr>
            <a:r>
              <a:rPr lang="ja-JP" altLang="en-US" sz="3200"/>
              <a:t>好成績であったが、</a:t>
            </a:r>
            <a:r>
              <a:rPr kumimoji="1" lang="ja-JP" altLang="en-US" sz="3200"/>
              <a:t>その要因は以下であると考えられる</a:t>
            </a:r>
            <a:endParaRPr kumimoji="1" lang="en-US" altLang="ja-JP" sz="3200" dirty="0"/>
          </a:p>
          <a:p>
            <a:pPr marL="0" indent="0">
              <a:buNone/>
            </a:pPr>
            <a:endParaRPr kumimoji="1" lang="en-US" altLang="ja-JP" sz="1400" dirty="0"/>
          </a:p>
          <a:p>
            <a:r>
              <a:rPr lang="ja-JP" altLang="en-US" sz="2800">
                <a:solidFill>
                  <a:srgbClr val="FF0000"/>
                </a:solidFill>
              </a:rPr>
              <a:t>希少で強力なスプリットと同球速帯のカッターを投げ始め、</a:t>
            </a:r>
            <a:r>
              <a:rPr lang="en-US" altLang="ja-JP" sz="2800" dirty="0">
                <a:solidFill>
                  <a:srgbClr val="FF0000"/>
                </a:solidFill>
              </a:rPr>
              <a:t>          </a:t>
            </a:r>
            <a:r>
              <a:rPr lang="ja-JP" altLang="en-US" sz="2800">
                <a:solidFill>
                  <a:srgbClr val="FF0000"/>
                </a:solidFill>
              </a:rPr>
              <a:t>それがアウトを取りやすい球種だった</a:t>
            </a:r>
            <a:endParaRPr lang="en-US" altLang="ja-JP" sz="2800" dirty="0">
              <a:solidFill>
                <a:srgbClr val="FF0000"/>
              </a:solidFill>
            </a:endParaRPr>
          </a:p>
          <a:p>
            <a:r>
              <a:rPr kumimoji="1" lang="ja-JP" altLang="en-US" sz="2800">
                <a:solidFill>
                  <a:srgbClr val="FF0000"/>
                </a:solidFill>
              </a:rPr>
              <a:t>パフォーマンスの悪いフォーシームを減らし、　　　　　　　　　　より良いカッター、スライダーの投球割合を増やた。</a:t>
            </a:r>
            <a:endParaRPr kumimoji="1" lang="en-US" altLang="ja-JP" sz="2800" dirty="0">
              <a:solidFill>
                <a:srgbClr val="FF0000"/>
              </a:solidFill>
            </a:endParaRPr>
          </a:p>
          <a:p>
            <a:r>
              <a:rPr kumimoji="1" lang="ja-JP" altLang="en-US" sz="2800">
                <a:solidFill>
                  <a:srgbClr val="FF0000"/>
                </a:solidFill>
              </a:rPr>
              <a:t>変化球の球速を変化させるなど工夫した</a:t>
            </a:r>
          </a:p>
        </p:txBody>
      </p:sp>
    </p:spTree>
    <p:extLst>
      <p:ext uri="{BB962C8B-B14F-4D97-AF65-F5344CB8AC3E}">
        <p14:creationId xmlns:p14="http://schemas.microsoft.com/office/powerpoint/2010/main" val="1852821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9DF09A5-C81C-8B45-98AF-3FB02C902586}"/>
              </a:ext>
            </a:extLst>
          </p:cNvPr>
          <p:cNvSpPr txBox="1">
            <a:spLocks/>
          </p:cNvSpPr>
          <p:nvPr/>
        </p:nvSpPr>
        <p:spPr bwMode="auto">
          <a:xfrm>
            <a:off x="609600" y="1986281"/>
            <a:ext cx="10972800" cy="1828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457189" marR="0" lvl="0" indent="-457189"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投手：野手出場をこなしながらほぼフルシーズン先発ローテを回す</a:t>
            </a:r>
            <a:endParaRPr kumimoji="1" lang="en-US" altLang="ja-JP" sz="24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序盤の制球難を改善、配球の変化で客観的な価値の高い球種重視のピッチング</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rPr>
              <a:t>9</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月のパフォーマンス改善にはピーキングの影響も？フルシーズン成績を残すためには中間球であるカッターも必要か</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p:txBody>
      </p:sp>
      <p:sp>
        <p:nvSpPr>
          <p:cNvPr id="4" name="正方形/長方形 3">
            <a:extLst>
              <a:ext uri="{FF2B5EF4-FFF2-40B4-BE49-F238E27FC236}">
                <a16:creationId xmlns:a16="http://schemas.microsoft.com/office/drawing/2014/main" id="{7A6014C4-9D1B-154B-85C2-0BF81A4D3FF9}"/>
              </a:ext>
            </a:extLst>
          </p:cNvPr>
          <p:cNvSpPr/>
          <p:nvPr/>
        </p:nvSpPr>
        <p:spPr>
          <a:xfrm>
            <a:off x="133349" y="137160"/>
            <a:ext cx="1768433" cy="369332"/>
          </a:xfrm>
          <a:prstGeom prst="rect">
            <a:avLst/>
          </a:prstGeom>
        </p:spPr>
        <p:txBody>
          <a:bodyPr wrap="none">
            <a:spAutoFit/>
          </a:bodyPr>
          <a:lstStyle/>
          <a:p>
            <a:r>
              <a:rPr lang="en-US" altLang="ja-JP" dirty="0">
                <a:solidFill>
                  <a:srgbClr val="00B050"/>
                </a:solidFill>
                <a:latin typeface="Calibri"/>
                <a:ea typeface="ＭＳ Ｐゴシック" panose="020B0600070205080204" pitchFamily="34" charset="-128"/>
              </a:rPr>
              <a:t>[</a:t>
            </a:r>
            <a:r>
              <a:rPr lang="ja-JP" altLang="en-US">
                <a:solidFill>
                  <a:srgbClr val="00B050"/>
                </a:solidFill>
                <a:latin typeface="Calibri"/>
                <a:ea typeface="ＭＳ Ｐゴシック" panose="020B0600070205080204" pitchFamily="34" charset="-128"/>
              </a:rPr>
              <a:t>★マニアック★</a:t>
            </a:r>
            <a:r>
              <a:rPr lang="en-US" altLang="ja-JP" dirty="0">
                <a:solidFill>
                  <a:srgbClr val="00B050"/>
                </a:solidFill>
                <a:latin typeface="Calibri"/>
                <a:ea typeface="ＭＳ Ｐゴシック" panose="020B0600070205080204" pitchFamily="34" charset="-128"/>
              </a:rPr>
              <a:t>]</a:t>
            </a:r>
            <a:endParaRPr lang="ja-JP" altLang="en-US">
              <a:solidFill>
                <a:srgbClr val="00B050"/>
              </a:solidFill>
              <a:latin typeface="Calibri"/>
              <a:ea typeface="ＭＳ Ｐゴシック" panose="020B0600070205080204" pitchFamily="34" charset="-128"/>
            </a:endParaRPr>
          </a:p>
        </p:txBody>
      </p:sp>
      <p:sp>
        <p:nvSpPr>
          <p:cNvPr id="5" name="タイトル 1">
            <a:extLst>
              <a:ext uri="{FF2B5EF4-FFF2-40B4-BE49-F238E27FC236}">
                <a16:creationId xmlns:a16="http://schemas.microsoft.com/office/drawing/2014/main" id="{2AB1C46C-9AE8-A24C-B4E2-AE466EA007E2}"/>
              </a:ext>
            </a:extLst>
          </p:cNvPr>
          <p:cNvSpPr txBox="1">
            <a:spLocks/>
          </p:cNvSpPr>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4800" b="1" i="0" u="none" strike="noStrike" kern="1200" cap="none" spc="0" normalizeH="0" baseline="0" noProof="0">
                <a:ln>
                  <a:noFill/>
                </a:ln>
                <a:solidFill>
                  <a:schemeClr val="tx1"/>
                </a:solidFill>
                <a:effectLst/>
                <a:uLnTx/>
                <a:uFillTx/>
                <a:latin typeface="メイリオ" pitchFamily="50" charset="-128"/>
                <a:ea typeface="メイリオ" pitchFamily="50" charset="-128"/>
              </a:rPr>
              <a:t>より詳しい投手大谷まとめ</a:t>
            </a:r>
            <a:endParaRPr kumimoji="1" lang="ja-JP" altLang="en-US" sz="4800" b="1" i="0" u="none" strike="noStrike" kern="1200" cap="none" spc="0" normalizeH="0" baseline="0" noProof="0" dirty="0">
              <a:ln>
                <a:noFill/>
              </a:ln>
              <a:solidFill>
                <a:schemeClr val="tx1"/>
              </a:solidFill>
              <a:effectLst/>
              <a:uLnTx/>
              <a:uFillTx/>
              <a:latin typeface="メイリオ" pitchFamily="50" charset="-128"/>
              <a:ea typeface="メイリオ" pitchFamily="50" charset="-128"/>
            </a:endParaRPr>
          </a:p>
        </p:txBody>
      </p:sp>
    </p:spTree>
    <p:extLst>
      <p:ext uri="{BB962C8B-B14F-4D97-AF65-F5344CB8AC3E}">
        <p14:creationId xmlns:p14="http://schemas.microsoft.com/office/powerpoint/2010/main" val="2443059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lstStyle/>
          <a:p>
            <a:r>
              <a:rPr lang="ja-JP" altLang="en-US" sz="4800"/>
              <a:t>成績変動の背景にある秘密：</a:t>
            </a:r>
            <a:br>
              <a:rPr lang="en-US" altLang="ja-JP" sz="4800" dirty="0"/>
            </a:br>
            <a:r>
              <a:rPr lang="ja-JP" altLang="en-US" sz="4800"/>
              <a:t>さらなる飛躍に向けて</a:t>
            </a:r>
            <a:endParaRPr lang="ja-JP" altLang="en-US" sz="4800" dirty="0"/>
          </a:p>
        </p:txBody>
      </p:sp>
      <p:sp>
        <p:nvSpPr>
          <p:cNvPr id="3" name="テキスト プレースホルダー 2"/>
          <p:cNvSpPr>
            <a:spLocks noGrp="1"/>
          </p:cNvSpPr>
          <p:nvPr>
            <p:ph type="body" idx="1"/>
          </p:nvPr>
        </p:nvSpPr>
        <p:spPr>
          <a:xfrm>
            <a:off x="963084" y="2906713"/>
            <a:ext cx="10363200" cy="1500187"/>
          </a:xfrm>
        </p:spPr>
        <p:txBody>
          <a:bodyPr/>
          <a:lstStyle/>
          <a:p>
            <a:r>
              <a:rPr lang="en-US" altLang="ja-JP" dirty="0"/>
              <a:t>We will see him got more</a:t>
            </a:r>
            <a:endParaRPr lang="ja-JP" altLang="en-US" dirty="0"/>
          </a:p>
        </p:txBody>
      </p:sp>
    </p:spTree>
    <p:extLst>
      <p:ext uri="{BB962C8B-B14F-4D97-AF65-F5344CB8AC3E}">
        <p14:creationId xmlns:p14="http://schemas.microsoft.com/office/powerpoint/2010/main" val="20795652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5CCCD2B-82E7-894C-9646-202BD2872861}"/>
              </a:ext>
            </a:extLst>
          </p:cNvPr>
          <p:cNvSpPr/>
          <p:nvPr/>
        </p:nvSpPr>
        <p:spPr>
          <a:xfrm>
            <a:off x="2702560" y="2824480"/>
            <a:ext cx="9489440" cy="4033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09D874A3-79AB-1D48-8134-2BFC02CA99AD}"/>
              </a:ext>
            </a:extLst>
          </p:cNvPr>
          <p:cNvSpPr txBox="1">
            <a:spLocks/>
          </p:cNvSpPr>
          <p:nvPr/>
        </p:nvSpPr>
        <p:spPr>
          <a:xfrm>
            <a:off x="3007361" y="5929380"/>
            <a:ext cx="9144000" cy="804796"/>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0" indent="0" algn="r">
              <a:buNone/>
            </a:pPr>
            <a:r>
              <a:rPr lang="en-US" altLang="ja-JP" sz="4400" dirty="0"/>
              <a:t>(A)</a:t>
            </a:r>
            <a:r>
              <a:rPr lang="ja-JP" altLang="en-US" sz="4400"/>
              <a:t>中盤からの成績下降の原因は？</a:t>
            </a:r>
            <a:endParaRPr lang="en-US" altLang="ja-JP" sz="4000" dirty="0"/>
          </a:p>
        </p:txBody>
      </p:sp>
      <p:sp>
        <p:nvSpPr>
          <p:cNvPr id="10" name="タイトル 1">
            <a:extLst>
              <a:ext uri="{FF2B5EF4-FFF2-40B4-BE49-F238E27FC236}">
                <a16:creationId xmlns:a16="http://schemas.microsoft.com/office/drawing/2014/main" id="{5F291B23-0F10-9C41-BC99-64A3615E25B1}"/>
              </a:ext>
            </a:extLst>
          </p:cNvPr>
          <p:cNvSpPr txBox="1">
            <a:spLocks/>
          </p:cNvSpPr>
          <p:nvPr/>
        </p:nvSpPr>
        <p:spPr bwMode="auto">
          <a:xfrm>
            <a:off x="546524" y="791194"/>
            <a:ext cx="103632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5333" b="1" kern="1200" cap="all">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a:lstStyle>
          <a:p>
            <a:r>
              <a:rPr lang="ja-JP" altLang="en-US" sz="4400"/>
              <a:t>成績変動の背景にある秘密：</a:t>
            </a:r>
            <a:br>
              <a:rPr lang="en-US" altLang="ja-JP" sz="4400" dirty="0"/>
            </a:br>
            <a:r>
              <a:rPr lang="ja-JP" altLang="en-US" sz="4400"/>
              <a:t>さらなる飛躍に向けて</a:t>
            </a:r>
            <a:endParaRPr lang="ja-JP" altLang="en-US" sz="4400" dirty="0"/>
          </a:p>
        </p:txBody>
      </p:sp>
    </p:spTree>
    <p:extLst>
      <p:ext uri="{BB962C8B-B14F-4D97-AF65-F5344CB8AC3E}">
        <p14:creationId xmlns:p14="http://schemas.microsoft.com/office/powerpoint/2010/main" val="10912920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AA77AD-5D9F-42FA-845B-C9D08308520C}"/>
              </a:ext>
            </a:extLst>
          </p:cNvPr>
          <p:cNvSpPr>
            <a:spLocks noGrp="1"/>
          </p:cNvSpPr>
          <p:nvPr>
            <p:ph type="title"/>
          </p:nvPr>
        </p:nvSpPr>
        <p:spPr/>
        <p:txBody>
          <a:bodyPr/>
          <a:lstStyle/>
          <a:p>
            <a:r>
              <a:rPr kumimoji="1" lang="en-US" altLang="ja-JP" dirty="0"/>
              <a:t>8</a:t>
            </a:r>
            <a:r>
              <a:rPr kumimoji="1" lang="ja-JP" altLang="en-US"/>
              <a:t>月以降の失速により</a:t>
            </a:r>
            <a:r>
              <a:rPr kumimoji="1" lang="en-US" altLang="ja-JP" dirty="0"/>
              <a:t>HR</a:t>
            </a:r>
            <a:r>
              <a:rPr kumimoji="1" lang="ja-JP" altLang="en-US"/>
              <a:t>王を逃す</a:t>
            </a:r>
            <a:endParaRPr kumimoji="1" lang="ja-JP" altLang="en-US" dirty="0"/>
          </a:p>
        </p:txBody>
      </p:sp>
      <p:sp>
        <p:nvSpPr>
          <p:cNvPr id="3" name="コンテンツ プレースホルダー 2">
            <a:extLst>
              <a:ext uri="{FF2B5EF4-FFF2-40B4-BE49-F238E27FC236}">
                <a16:creationId xmlns:a16="http://schemas.microsoft.com/office/drawing/2014/main" id="{4EA23E9A-40FF-4AD5-8AC7-559A82725B17}"/>
              </a:ext>
            </a:extLst>
          </p:cNvPr>
          <p:cNvSpPr>
            <a:spLocks noGrp="1"/>
          </p:cNvSpPr>
          <p:nvPr>
            <p:ph idx="1"/>
          </p:nvPr>
        </p:nvSpPr>
        <p:spPr>
          <a:xfrm>
            <a:off x="609600" y="2057400"/>
            <a:ext cx="10972800" cy="4525433"/>
          </a:xfrm>
        </p:spPr>
        <p:txBody>
          <a:bodyPr/>
          <a:lstStyle/>
          <a:p>
            <a:r>
              <a:rPr kumimoji="1" lang="ja-JP" altLang="en-US" sz="3200"/>
              <a:t>一時</a:t>
            </a:r>
            <a:r>
              <a:rPr kumimoji="1" lang="ja-JP" altLang="en-US" sz="3200" dirty="0"/>
              <a:t>は打率</a:t>
            </a:r>
            <a:r>
              <a:rPr kumimoji="1" lang="en-US" altLang="ja-JP" sz="3200" dirty="0"/>
              <a:t>.280</a:t>
            </a:r>
            <a:r>
              <a:rPr kumimoji="1" lang="ja-JP" altLang="en-US" sz="3200" dirty="0"/>
              <a:t>台、</a:t>
            </a:r>
            <a:r>
              <a:rPr kumimoji="1" lang="en-US" altLang="ja-JP" sz="3200" dirty="0"/>
              <a:t>OPS1.000</a:t>
            </a:r>
            <a:r>
              <a:rPr kumimoji="1" lang="ja-JP" altLang="en-US" sz="3200" dirty="0"/>
              <a:t>台をマークするも、打率は</a:t>
            </a:r>
            <a:r>
              <a:rPr kumimoji="1" lang="en-US" altLang="ja-JP" sz="3200" dirty="0"/>
              <a:t>.257</a:t>
            </a:r>
            <a:r>
              <a:rPr kumimoji="1" lang="ja-JP" altLang="en-US" sz="3200" dirty="0"/>
              <a:t>台</a:t>
            </a:r>
            <a:r>
              <a:rPr kumimoji="1" lang="ja-JP" altLang="en-US" sz="3200"/>
              <a:t>まで落ち込み</a:t>
            </a:r>
            <a:endParaRPr kumimoji="1" lang="en-US" altLang="ja-JP" sz="3200" dirty="0"/>
          </a:p>
          <a:p>
            <a:r>
              <a:rPr lang="ja-JP" altLang="en-US" sz="3200"/>
              <a:t>四球</a:t>
            </a:r>
            <a:r>
              <a:rPr lang="ja-JP" altLang="en-US" sz="3200" dirty="0"/>
              <a:t>出塁が増えて</a:t>
            </a:r>
            <a:r>
              <a:rPr lang="en-US" altLang="ja-JP" sz="3200" dirty="0"/>
              <a:t>OPS</a:t>
            </a:r>
            <a:r>
              <a:rPr lang="ja-JP" altLang="en-US" sz="3200" dirty="0"/>
              <a:t>は緩やかな落ち幅になったが、こちらも大台突破は逃す</a:t>
            </a:r>
            <a:endParaRPr lang="en-US" altLang="ja-JP" sz="3200" dirty="0"/>
          </a:p>
          <a:p>
            <a:pPr marL="0" indent="0">
              <a:buNone/>
            </a:pPr>
            <a:endParaRPr kumimoji="1" lang="en-US" altLang="ja-JP" sz="3200" dirty="0"/>
          </a:p>
          <a:p>
            <a:pPr marL="0" indent="0" algn="ctr">
              <a:buNone/>
            </a:pPr>
            <a:r>
              <a:rPr kumimoji="1" lang="ja-JP" altLang="en-US" sz="3200" b="1"/>
              <a:t>背景</a:t>
            </a:r>
            <a:r>
              <a:rPr kumimoji="1" lang="ja-JP" altLang="en-US" sz="3200" b="1" dirty="0"/>
              <a:t>にあったのはどのような状況の変化か？</a:t>
            </a:r>
          </a:p>
        </p:txBody>
      </p:sp>
    </p:spTree>
    <p:extLst>
      <p:ext uri="{BB962C8B-B14F-4D97-AF65-F5344CB8AC3E}">
        <p14:creationId xmlns:p14="http://schemas.microsoft.com/office/powerpoint/2010/main" val="28065941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80EFC-6E73-475A-B901-2E0865BF656A}"/>
              </a:ext>
            </a:extLst>
          </p:cNvPr>
          <p:cNvSpPr>
            <a:spLocks noGrp="1"/>
          </p:cNvSpPr>
          <p:nvPr>
            <p:ph type="title"/>
          </p:nvPr>
        </p:nvSpPr>
        <p:spPr/>
        <p:txBody>
          <a:bodyPr/>
          <a:lstStyle/>
          <a:p>
            <a:r>
              <a:rPr kumimoji="1" lang="ja-JP" altLang="en-US" dirty="0"/>
              <a:t>打球チャート</a:t>
            </a:r>
          </a:p>
        </p:txBody>
      </p:sp>
      <p:sp>
        <p:nvSpPr>
          <p:cNvPr id="4" name="正方形/長方形 3">
            <a:extLst>
              <a:ext uri="{FF2B5EF4-FFF2-40B4-BE49-F238E27FC236}">
                <a16:creationId xmlns:a16="http://schemas.microsoft.com/office/drawing/2014/main" id="{78CC4CD9-8DE2-EF45-96FE-B01808BD2445}"/>
              </a:ext>
            </a:extLst>
          </p:cNvPr>
          <p:cNvSpPr/>
          <p:nvPr/>
        </p:nvSpPr>
        <p:spPr>
          <a:xfrm>
            <a:off x="299358" y="1758217"/>
            <a:ext cx="3320054" cy="646331"/>
          </a:xfrm>
          <a:prstGeom prst="rect">
            <a:avLst/>
          </a:prstGeom>
        </p:spPr>
        <p:txBody>
          <a:bodyPr wrap="square">
            <a:spAutoFit/>
          </a:bodyPr>
          <a:lstStyle/>
          <a:p>
            <a:r>
              <a:rPr lang="ja-JP" altLang="en-US">
                <a:solidFill>
                  <a:srgbClr val="00B050"/>
                </a:solidFill>
                <a:latin typeface="Meiryo" panose="020B0604030504040204" pitchFamily="34" charset="-128"/>
                <a:ea typeface="Meiryo" panose="020B0604030504040204" pitchFamily="34" charset="-128"/>
              </a:rPr>
              <a:t>打球角度</a:t>
            </a:r>
            <a:r>
              <a:rPr lang="en-US" altLang="ja-JP" dirty="0">
                <a:solidFill>
                  <a:srgbClr val="00B050"/>
                </a:solidFill>
                <a:latin typeface="Meiryo" panose="020B0604030504040204" pitchFamily="34" charset="-128"/>
                <a:ea typeface="Meiryo" panose="020B0604030504040204" pitchFamily="34" charset="-128"/>
              </a:rPr>
              <a:t>20°</a:t>
            </a:r>
            <a:r>
              <a:rPr lang="ja-JP" altLang="en-US">
                <a:solidFill>
                  <a:srgbClr val="00B050"/>
                </a:solidFill>
                <a:latin typeface="Meiryo" panose="020B0604030504040204" pitchFamily="34" charset="-128"/>
                <a:ea typeface="Meiryo" panose="020B0604030504040204" pitchFamily="34" charset="-128"/>
              </a:rPr>
              <a:t>程度で長打となっていた打球が後半に減少</a:t>
            </a:r>
            <a:endParaRPr lang="ja-JP" altLang="en-US" dirty="0">
              <a:solidFill>
                <a:srgbClr val="00B050"/>
              </a:solidFill>
              <a:latin typeface="Meiryo" panose="020B0604030504040204" pitchFamily="34" charset="-128"/>
              <a:ea typeface="Meiryo" panose="020B0604030504040204" pitchFamily="34" charset="-128"/>
            </a:endParaRPr>
          </a:p>
        </p:txBody>
      </p:sp>
      <p:pic>
        <p:nvPicPr>
          <p:cNvPr id="14" name="図 13">
            <a:extLst>
              <a:ext uri="{FF2B5EF4-FFF2-40B4-BE49-F238E27FC236}">
                <a16:creationId xmlns:a16="http://schemas.microsoft.com/office/drawing/2014/main" id="{8F05AB7A-51E6-FB49-8543-4FE815A0FAF5}"/>
              </a:ext>
            </a:extLst>
          </p:cNvPr>
          <p:cNvPicPr>
            <a:picLocks noChangeAspect="1"/>
          </p:cNvPicPr>
          <p:nvPr/>
        </p:nvPicPr>
        <p:blipFill>
          <a:blip r:embed="rId2"/>
          <a:stretch>
            <a:fillRect/>
          </a:stretch>
        </p:blipFill>
        <p:spPr>
          <a:xfrm>
            <a:off x="609600" y="2404548"/>
            <a:ext cx="6243320" cy="3745992"/>
          </a:xfrm>
          <a:prstGeom prst="rect">
            <a:avLst/>
          </a:prstGeom>
        </p:spPr>
      </p:pic>
      <p:sp>
        <p:nvSpPr>
          <p:cNvPr id="15" name="正方形/長方形 14">
            <a:extLst>
              <a:ext uri="{FF2B5EF4-FFF2-40B4-BE49-F238E27FC236}">
                <a16:creationId xmlns:a16="http://schemas.microsoft.com/office/drawing/2014/main" id="{7C8DF670-9770-3041-9A24-EF61B8933CDD}"/>
              </a:ext>
            </a:extLst>
          </p:cNvPr>
          <p:cNvSpPr/>
          <p:nvPr/>
        </p:nvSpPr>
        <p:spPr>
          <a:xfrm>
            <a:off x="4282078" y="6022200"/>
            <a:ext cx="3320054" cy="646331"/>
          </a:xfrm>
          <a:prstGeom prst="rect">
            <a:avLst/>
          </a:prstGeom>
        </p:spPr>
        <p:txBody>
          <a:bodyPr wrap="square">
            <a:spAutoFit/>
          </a:bodyPr>
          <a:lstStyle/>
          <a:p>
            <a:r>
              <a:rPr lang="en-US" altLang="ja-JP" dirty="0">
                <a:solidFill>
                  <a:schemeClr val="tx2">
                    <a:lumMod val="75000"/>
                  </a:schemeClr>
                </a:solidFill>
                <a:latin typeface="Meiryo" panose="020B0604030504040204" pitchFamily="34" charset="-128"/>
                <a:ea typeface="Meiryo" panose="020B0604030504040204" pitchFamily="34" charset="-128"/>
              </a:rPr>
              <a:t>0°</a:t>
            </a:r>
            <a:r>
              <a:rPr lang="ja-JP" altLang="en-US">
                <a:solidFill>
                  <a:schemeClr val="tx2">
                    <a:lumMod val="75000"/>
                  </a:schemeClr>
                </a:solidFill>
                <a:latin typeface="Meiryo" panose="020B0604030504040204" pitchFamily="34" charset="-128"/>
                <a:ea typeface="Meiryo" panose="020B0604030504040204" pitchFamily="34" charset="-128"/>
              </a:rPr>
              <a:t>以下の角度の球足の速い</a:t>
            </a:r>
            <a:endParaRPr lang="en-US" altLang="ja-JP" dirty="0">
              <a:solidFill>
                <a:schemeClr val="tx2">
                  <a:lumMod val="75000"/>
                </a:schemeClr>
              </a:solidFill>
              <a:latin typeface="Meiryo" panose="020B0604030504040204" pitchFamily="34" charset="-128"/>
              <a:ea typeface="Meiryo" panose="020B0604030504040204" pitchFamily="34" charset="-128"/>
            </a:endParaRPr>
          </a:p>
          <a:p>
            <a:r>
              <a:rPr lang="ja-JP" altLang="en-US">
                <a:solidFill>
                  <a:schemeClr val="tx2">
                    <a:lumMod val="75000"/>
                  </a:schemeClr>
                </a:solidFill>
                <a:latin typeface="Meiryo" panose="020B0604030504040204" pitchFamily="34" charset="-128"/>
                <a:ea typeface="Meiryo" panose="020B0604030504040204" pitchFamily="34" charset="-128"/>
              </a:rPr>
              <a:t>打球が後半に減少</a:t>
            </a:r>
            <a:endParaRPr lang="ja-JP" altLang="en-US" dirty="0">
              <a:solidFill>
                <a:schemeClr val="tx2">
                  <a:lumMod val="75000"/>
                </a:schemeClr>
              </a:solidFill>
              <a:latin typeface="Meiryo" panose="020B0604030504040204" pitchFamily="34" charset="-128"/>
              <a:ea typeface="Meiryo" panose="020B0604030504040204" pitchFamily="34" charset="-128"/>
            </a:endParaRPr>
          </a:p>
        </p:txBody>
      </p:sp>
      <p:sp>
        <p:nvSpPr>
          <p:cNvPr id="16" name="円/楕円 15">
            <a:extLst>
              <a:ext uri="{FF2B5EF4-FFF2-40B4-BE49-F238E27FC236}">
                <a16:creationId xmlns:a16="http://schemas.microsoft.com/office/drawing/2014/main" id="{CF88F3AA-0DED-B74A-86B2-B37D07002C7B}"/>
              </a:ext>
            </a:extLst>
          </p:cNvPr>
          <p:cNvSpPr/>
          <p:nvPr/>
        </p:nvSpPr>
        <p:spPr>
          <a:xfrm>
            <a:off x="2453239" y="4511040"/>
            <a:ext cx="458002" cy="406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a:extLst>
              <a:ext uri="{FF2B5EF4-FFF2-40B4-BE49-F238E27FC236}">
                <a16:creationId xmlns:a16="http://schemas.microsoft.com/office/drawing/2014/main" id="{8827ADC5-131D-F345-894E-47D9BEBA02AD}"/>
              </a:ext>
            </a:extLst>
          </p:cNvPr>
          <p:cNvSpPr/>
          <p:nvPr/>
        </p:nvSpPr>
        <p:spPr>
          <a:xfrm>
            <a:off x="4653079" y="4511040"/>
            <a:ext cx="458002" cy="406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descr="グラフ, ヒストグラム&#10;&#10;自動的に生成された説明">
            <a:extLst>
              <a:ext uri="{FF2B5EF4-FFF2-40B4-BE49-F238E27FC236}">
                <a16:creationId xmlns:a16="http://schemas.microsoft.com/office/drawing/2014/main" id="{727EDB8E-1D4D-4848-9A57-09D28EB7CEBF}"/>
              </a:ext>
            </a:extLst>
          </p:cNvPr>
          <p:cNvPicPr>
            <a:picLocks noChangeAspect="1"/>
          </p:cNvPicPr>
          <p:nvPr/>
        </p:nvPicPr>
        <p:blipFill rotWithShape="1">
          <a:blip r:embed="rId3">
            <a:extLst>
              <a:ext uri="{28A0092B-C50C-407E-A947-70E740481C1C}">
                <a14:useLocalDpi xmlns:a14="http://schemas.microsoft.com/office/drawing/2010/main" val="0"/>
              </a:ext>
            </a:extLst>
          </a:blip>
          <a:srcRect t="11264"/>
          <a:stretch/>
        </p:blipFill>
        <p:spPr>
          <a:xfrm>
            <a:off x="7050309" y="2544031"/>
            <a:ext cx="4677387" cy="3072728"/>
          </a:xfrm>
          <a:prstGeom prst="rect">
            <a:avLst/>
          </a:prstGeom>
        </p:spPr>
      </p:pic>
      <p:sp>
        <p:nvSpPr>
          <p:cNvPr id="20" name="テキスト ボックス 19">
            <a:extLst>
              <a:ext uri="{FF2B5EF4-FFF2-40B4-BE49-F238E27FC236}">
                <a16:creationId xmlns:a16="http://schemas.microsoft.com/office/drawing/2014/main" id="{F927F0DD-F376-084B-86A7-68E9D6281222}"/>
              </a:ext>
            </a:extLst>
          </p:cNvPr>
          <p:cNvSpPr txBox="1"/>
          <p:nvPr/>
        </p:nvSpPr>
        <p:spPr>
          <a:xfrm>
            <a:off x="7252015" y="2143921"/>
            <a:ext cx="4415440" cy="400110"/>
          </a:xfrm>
          <a:prstGeom prst="rect">
            <a:avLst/>
          </a:prstGeom>
          <a:noFill/>
        </p:spPr>
        <p:txBody>
          <a:bodyPr wrap="none" rtlCol="0">
            <a:spAutoFit/>
          </a:bodyPr>
          <a:lstStyle/>
          <a:p>
            <a:r>
              <a:rPr kumimoji="1" lang="en-US" altLang="ja-JP" sz="2000" dirty="0">
                <a:latin typeface="Meiryo" panose="020B0604030504040204" pitchFamily="34" charset="-128"/>
                <a:ea typeface="Meiryo" panose="020B0604030504040204" pitchFamily="34" charset="-128"/>
              </a:rPr>
              <a:t>150km/h</a:t>
            </a:r>
            <a:r>
              <a:rPr kumimoji="1" lang="ja-JP" altLang="en-US" sz="2000">
                <a:latin typeface="Meiryo" panose="020B0604030504040204" pitchFamily="34" charset="-128"/>
                <a:ea typeface="Meiryo" panose="020B0604030504040204" pitchFamily="34" charset="-128"/>
              </a:rPr>
              <a:t>より速い打球の</a:t>
            </a:r>
            <a:r>
              <a:rPr lang="ja-JP" altLang="en-US" sz="2000">
                <a:latin typeface="Meiryo" panose="020B0604030504040204" pitchFamily="34" charset="-128"/>
                <a:ea typeface="Meiryo" panose="020B0604030504040204" pitchFamily="34" charset="-128"/>
              </a:rPr>
              <a:t>角度の分布</a:t>
            </a:r>
            <a:endParaRPr kumimoji="1" lang="ja-JP" altLang="en-US" sz="2000">
              <a:latin typeface="Meiryo" panose="020B0604030504040204" pitchFamily="34" charset="-128"/>
              <a:ea typeface="Meiryo" panose="020B0604030504040204" pitchFamily="34" charset="-128"/>
            </a:endParaRPr>
          </a:p>
        </p:txBody>
      </p:sp>
      <p:sp>
        <p:nvSpPr>
          <p:cNvPr id="22" name="テキスト ボックス 21">
            <a:extLst>
              <a:ext uri="{FF2B5EF4-FFF2-40B4-BE49-F238E27FC236}">
                <a16:creationId xmlns:a16="http://schemas.microsoft.com/office/drawing/2014/main" id="{065F2B13-594F-AA40-AAB0-54393651D3B2}"/>
              </a:ext>
            </a:extLst>
          </p:cNvPr>
          <p:cNvSpPr txBox="1"/>
          <p:nvPr/>
        </p:nvSpPr>
        <p:spPr>
          <a:xfrm>
            <a:off x="7367241" y="5101472"/>
            <a:ext cx="3943708" cy="523220"/>
          </a:xfrm>
          <a:prstGeom prst="rect">
            <a:avLst/>
          </a:prstGeom>
          <a:solidFill>
            <a:schemeClr val="bg1"/>
          </a:solidFill>
        </p:spPr>
        <p:txBody>
          <a:bodyPr wrap="none" rtlCol="0">
            <a:spAutoFit/>
          </a:bodyPr>
          <a:lstStyle/>
          <a:p>
            <a:r>
              <a:rPr kumimoji="1" lang="en-US" altLang="ja-JP" sz="1400" dirty="0"/>
              <a:t>-40            -20             0              20             40             60 </a:t>
            </a:r>
          </a:p>
          <a:p>
            <a:r>
              <a:rPr lang="en-US" altLang="ja-JP" sz="1400" b="1" dirty="0"/>
              <a:t>                                          Launch angle</a:t>
            </a:r>
            <a:endParaRPr kumimoji="1" lang="ja-JP" altLang="en-US" sz="1400" b="1"/>
          </a:p>
        </p:txBody>
      </p:sp>
      <p:sp>
        <p:nvSpPr>
          <p:cNvPr id="23" name="テキスト ボックス 22">
            <a:extLst>
              <a:ext uri="{FF2B5EF4-FFF2-40B4-BE49-F238E27FC236}">
                <a16:creationId xmlns:a16="http://schemas.microsoft.com/office/drawing/2014/main" id="{4EB8C02C-7D9E-044C-AC91-EB064347108F}"/>
              </a:ext>
            </a:extLst>
          </p:cNvPr>
          <p:cNvSpPr txBox="1"/>
          <p:nvPr/>
        </p:nvSpPr>
        <p:spPr>
          <a:xfrm>
            <a:off x="8537777" y="2746775"/>
            <a:ext cx="646331" cy="369332"/>
          </a:xfrm>
          <a:prstGeom prst="rect">
            <a:avLst/>
          </a:prstGeom>
          <a:noFill/>
        </p:spPr>
        <p:txBody>
          <a:bodyPr wrap="none" rtlCol="0">
            <a:spAutoFit/>
          </a:bodyPr>
          <a:lstStyle/>
          <a:p>
            <a:r>
              <a:rPr lang="ja-JP" altLang="en-US">
                <a:solidFill>
                  <a:srgbClr val="0070C0"/>
                </a:solidFill>
                <a:latin typeface="Meiryo" panose="020B0604030504040204" pitchFamily="34" charset="-128"/>
                <a:ea typeface="Meiryo" panose="020B0604030504040204" pitchFamily="34" charset="-128"/>
              </a:rPr>
              <a:t>前半</a:t>
            </a:r>
            <a:endParaRPr kumimoji="1" lang="ja-JP" altLang="en-US">
              <a:solidFill>
                <a:srgbClr val="0070C0"/>
              </a:solidFill>
              <a:latin typeface="Meiryo" panose="020B0604030504040204" pitchFamily="34"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915D8E1D-2BF1-794E-A183-8042A59C5C6C}"/>
              </a:ext>
            </a:extLst>
          </p:cNvPr>
          <p:cNvSpPr txBox="1"/>
          <p:nvPr/>
        </p:nvSpPr>
        <p:spPr>
          <a:xfrm>
            <a:off x="10019120" y="2724682"/>
            <a:ext cx="646331" cy="369332"/>
          </a:xfrm>
          <a:prstGeom prst="rect">
            <a:avLst/>
          </a:prstGeom>
          <a:noFill/>
        </p:spPr>
        <p:txBody>
          <a:bodyPr wrap="none" rtlCol="0">
            <a:spAutoFit/>
          </a:bodyPr>
          <a:lstStyle/>
          <a:p>
            <a:r>
              <a:rPr lang="ja-JP" altLang="en-US">
                <a:solidFill>
                  <a:schemeClr val="accent6"/>
                </a:solidFill>
                <a:latin typeface="Meiryo" panose="020B0604030504040204" pitchFamily="34" charset="-128"/>
                <a:ea typeface="Meiryo" panose="020B0604030504040204" pitchFamily="34" charset="-128"/>
              </a:rPr>
              <a:t>後半</a:t>
            </a:r>
            <a:endParaRPr kumimoji="1" lang="ja-JP" altLang="en-US">
              <a:solidFill>
                <a:schemeClr val="accent6"/>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313795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D4EE9F-27F9-4257-BD55-2A1B77D0F462}"/>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434018D-1514-4EB3-BEF2-0062C4A1B23F}"/>
              </a:ext>
            </a:extLst>
          </p:cNvPr>
          <p:cNvSpPr>
            <a:spLocks noGrp="1"/>
          </p:cNvSpPr>
          <p:nvPr>
            <p:ph idx="1"/>
          </p:nvPr>
        </p:nvSpPr>
        <p:spPr/>
        <p:txBody>
          <a:bodyPr/>
          <a:lstStyle/>
          <a:p>
            <a:r>
              <a:rPr kumimoji="1" lang="en-US" altLang="ja-JP" sz="2800" dirty="0"/>
              <a:t>2021</a:t>
            </a:r>
            <a:r>
              <a:rPr kumimoji="1" lang="ja-JP" altLang="en-US" sz="2800"/>
              <a:t>シーズン飛躍の秘密</a:t>
            </a:r>
            <a:endParaRPr kumimoji="1" lang="en-US" altLang="ja-JP" sz="2800" dirty="0"/>
          </a:p>
          <a:p>
            <a:pPr lvl="1"/>
            <a:r>
              <a:rPr lang="ja-JP" altLang="en-US" sz="2400"/>
              <a:t>打谷</a:t>
            </a:r>
            <a:r>
              <a:rPr lang="en-US" altLang="ja-JP" sz="2400" dirty="0"/>
              <a:t> (</a:t>
            </a:r>
            <a:r>
              <a:rPr lang="ja-JP" altLang="en-US" sz="2400" b="1"/>
              <a:t>打</a:t>
            </a:r>
            <a:r>
              <a:rPr lang="ja-JP" altLang="en-US" sz="2400"/>
              <a:t>者大</a:t>
            </a:r>
            <a:r>
              <a:rPr lang="ja-JP" altLang="en-US" sz="2400" b="1"/>
              <a:t>谷</a:t>
            </a:r>
            <a:r>
              <a:rPr lang="en-US" altLang="ja-JP" sz="2400" dirty="0"/>
              <a:t>)</a:t>
            </a:r>
          </a:p>
          <a:p>
            <a:pPr lvl="1"/>
            <a:r>
              <a:rPr kumimoji="1" lang="ja-JP" altLang="en-US" sz="2400"/>
              <a:t>投谷</a:t>
            </a:r>
            <a:r>
              <a:rPr kumimoji="1" lang="en-US" altLang="ja-JP" sz="2400" dirty="0"/>
              <a:t> </a:t>
            </a:r>
            <a:r>
              <a:rPr lang="en-US" altLang="ja-JP" sz="2400" dirty="0"/>
              <a:t>(</a:t>
            </a:r>
            <a:r>
              <a:rPr lang="ja-JP" altLang="en-US" sz="2400" b="1"/>
              <a:t>投</a:t>
            </a:r>
            <a:r>
              <a:rPr lang="ja-JP" altLang="en-US" sz="2400"/>
              <a:t>手大</a:t>
            </a:r>
            <a:r>
              <a:rPr lang="ja-JP" altLang="en-US" sz="2400" b="1"/>
              <a:t>谷</a:t>
            </a:r>
            <a:r>
              <a:rPr lang="en-US" altLang="ja-JP" sz="2400" dirty="0"/>
              <a:t>)</a:t>
            </a:r>
            <a:endParaRPr kumimoji="1" lang="en-US" altLang="ja-JP" sz="2400" dirty="0"/>
          </a:p>
          <a:p>
            <a:endParaRPr kumimoji="1" lang="en-US" altLang="ja-JP" sz="2800" dirty="0"/>
          </a:p>
          <a:p>
            <a:r>
              <a:rPr kumimoji="1" lang="ja-JP" altLang="en-US" sz="2800"/>
              <a:t>成績変動の背景にある秘密：さらなる飛躍へ向けて</a:t>
            </a:r>
            <a:endParaRPr kumimoji="1" lang="en-US" altLang="ja-JP" sz="2800" dirty="0"/>
          </a:p>
          <a:p>
            <a:pPr lvl="1"/>
            <a:r>
              <a:rPr kumimoji="1" lang="ja-JP" altLang="en-US" sz="2400"/>
              <a:t>シーズン終盤の打者成績</a:t>
            </a:r>
            <a:r>
              <a:rPr kumimoji="1" lang="ja-JP" altLang="en-US" sz="2400" dirty="0"/>
              <a:t>下降の要因は？</a:t>
            </a:r>
            <a:endParaRPr kumimoji="1" lang="en-US" altLang="ja-JP" sz="2400" dirty="0"/>
          </a:p>
          <a:p>
            <a:pPr lvl="1"/>
            <a:r>
              <a:rPr lang="ja-JP" altLang="en-US" sz="2400"/>
              <a:t>二刀</a:t>
            </a:r>
            <a:r>
              <a:rPr lang="ja-JP" altLang="en-US" sz="2400" dirty="0"/>
              <a:t>谷：二刀流の効果考察</a:t>
            </a:r>
            <a:endParaRPr lang="en-US" altLang="ja-JP" sz="2400" dirty="0"/>
          </a:p>
          <a:p>
            <a:pPr lvl="1"/>
            <a:r>
              <a:rPr lang="ja-JP" altLang="en-US" sz="2400" dirty="0"/>
              <a:t>おまけ：「大谷ストライク」は存在したか？</a:t>
            </a:r>
            <a:endParaRPr lang="en-US" altLang="ja-JP" sz="2400" dirty="0"/>
          </a:p>
        </p:txBody>
      </p:sp>
      <p:sp>
        <p:nvSpPr>
          <p:cNvPr id="4" name="テキスト ボックス 3">
            <a:extLst>
              <a:ext uri="{FF2B5EF4-FFF2-40B4-BE49-F238E27FC236}">
                <a16:creationId xmlns:a16="http://schemas.microsoft.com/office/drawing/2014/main" id="{500210A2-6058-2D4A-BF93-36583BD8CE97}"/>
              </a:ext>
            </a:extLst>
          </p:cNvPr>
          <p:cNvSpPr txBox="1"/>
          <p:nvPr/>
        </p:nvSpPr>
        <p:spPr>
          <a:xfrm>
            <a:off x="5917525" y="6307668"/>
            <a:ext cx="6274475" cy="369332"/>
          </a:xfrm>
          <a:prstGeom prst="rect">
            <a:avLst/>
          </a:prstGeom>
          <a:noFill/>
        </p:spPr>
        <p:txBody>
          <a:bodyPr wrap="none" rtlCol="0">
            <a:spAutoFit/>
          </a:bodyPr>
          <a:lstStyle/>
          <a:p>
            <a:r>
              <a:rPr kumimoji="1" lang="ja-JP" altLang="en-US"/>
              <a:t>マニアックなスライドには</a:t>
            </a:r>
            <a:r>
              <a:rPr kumimoji="1" lang="en-US" altLang="ja-JP" dirty="0">
                <a:solidFill>
                  <a:srgbClr val="00B050"/>
                </a:solidFill>
              </a:rPr>
              <a:t>[</a:t>
            </a:r>
            <a:r>
              <a:rPr lang="ja-JP" altLang="en-US">
                <a:solidFill>
                  <a:srgbClr val="00B050"/>
                </a:solidFill>
              </a:rPr>
              <a:t>★</a:t>
            </a:r>
            <a:r>
              <a:rPr kumimoji="1" lang="ja-JP" altLang="en-US">
                <a:solidFill>
                  <a:srgbClr val="00B050"/>
                </a:solidFill>
              </a:rPr>
              <a:t>マニアック★</a:t>
            </a:r>
            <a:r>
              <a:rPr kumimoji="1" lang="en-US" altLang="ja-JP" dirty="0">
                <a:solidFill>
                  <a:srgbClr val="00B050"/>
                </a:solidFill>
              </a:rPr>
              <a:t>]</a:t>
            </a:r>
            <a:r>
              <a:rPr kumimoji="1" lang="ja-JP" altLang="en-US"/>
              <a:t>マークが付いているよ</a:t>
            </a:r>
          </a:p>
        </p:txBody>
      </p:sp>
    </p:spTree>
    <p:extLst>
      <p:ext uri="{BB962C8B-B14F-4D97-AF65-F5344CB8AC3E}">
        <p14:creationId xmlns:p14="http://schemas.microsoft.com/office/powerpoint/2010/main" val="2459552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D1E43A-4D95-4586-9A2A-35CB7AACF4A4}"/>
              </a:ext>
            </a:extLst>
          </p:cNvPr>
          <p:cNvSpPr>
            <a:spLocks noGrp="1"/>
          </p:cNvSpPr>
          <p:nvPr>
            <p:ph type="title"/>
          </p:nvPr>
        </p:nvSpPr>
        <p:spPr/>
        <p:txBody>
          <a:bodyPr/>
          <a:lstStyle/>
          <a:p>
            <a:r>
              <a:rPr kumimoji="1" lang="ja-JP" altLang="en-US" dirty="0"/>
              <a:t>スプレーチャート：月ごと</a:t>
            </a:r>
          </a:p>
        </p:txBody>
      </p:sp>
      <p:pic>
        <p:nvPicPr>
          <p:cNvPr id="8" name="コンテンツ プレースホルダー 7" descr="グラフ, 散布図&#10;&#10;自動的に生成された説明">
            <a:extLst>
              <a:ext uri="{FF2B5EF4-FFF2-40B4-BE49-F238E27FC236}">
                <a16:creationId xmlns:a16="http://schemas.microsoft.com/office/drawing/2014/main" id="{4B759E18-44AA-4D95-A284-4F48DF9AEAA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80000" y="1524000"/>
            <a:ext cx="7112000" cy="5334000"/>
          </a:xfrm>
        </p:spPr>
      </p:pic>
      <p:sp>
        <p:nvSpPr>
          <p:cNvPr id="10" name="テキスト ボックス 9">
            <a:extLst>
              <a:ext uri="{FF2B5EF4-FFF2-40B4-BE49-F238E27FC236}">
                <a16:creationId xmlns:a16="http://schemas.microsoft.com/office/drawing/2014/main" id="{581CFE85-34D8-4029-8306-3BCE6E355630}"/>
              </a:ext>
            </a:extLst>
          </p:cNvPr>
          <p:cNvSpPr txBox="1"/>
          <p:nvPr/>
        </p:nvSpPr>
        <p:spPr>
          <a:xfrm>
            <a:off x="231386" y="2605950"/>
            <a:ext cx="4645891" cy="3170099"/>
          </a:xfrm>
          <a:prstGeom prst="rect">
            <a:avLst/>
          </a:prstGeom>
          <a:noFill/>
        </p:spPr>
        <p:txBody>
          <a:bodyPr wrap="square" rtlCol="0">
            <a:spAutoFit/>
          </a:bodyPr>
          <a:lstStyle/>
          <a:p>
            <a:pPr marL="342900" indent="-342900">
              <a:buFont typeface="Arial" panose="020B0604020202020204" pitchFamily="34" charset="0"/>
              <a:buChar char="•"/>
            </a:pPr>
            <a:r>
              <a:rPr lang="en-US" altLang="ja-JP" sz="2000" dirty="0"/>
              <a:t>6</a:t>
            </a:r>
            <a:r>
              <a:rPr lang="ja-JP" altLang="en-US" sz="2000" dirty="0"/>
              <a:t>月以降は特にゴロ打球の引っ張り傾向が顕著に</a:t>
            </a:r>
            <a:endParaRPr lang="en-US" altLang="ja-JP" sz="2000" dirty="0"/>
          </a:p>
          <a:p>
            <a:pPr marL="342900" indent="-342900">
              <a:buFont typeface="Arial" panose="020B0604020202020204" pitchFamily="34" charset="0"/>
              <a:buChar char="•"/>
            </a:pPr>
            <a:r>
              <a:rPr lang="en-US" altLang="ja-JP" sz="2000" dirty="0"/>
              <a:t>8</a:t>
            </a:r>
            <a:r>
              <a:rPr lang="ja-JP" altLang="en-US" sz="2000" dirty="0"/>
              <a:t>月から逆方向への本塁打が見られなくなる</a:t>
            </a:r>
            <a:endParaRPr lang="en-US" altLang="ja-JP" sz="2000" dirty="0"/>
          </a:p>
          <a:p>
            <a:pPr marL="800100" lvl="1" indent="-342900">
              <a:buFont typeface="Arial" panose="020B0604020202020204" pitchFamily="34" charset="0"/>
              <a:buChar char="•"/>
            </a:pPr>
            <a:r>
              <a:rPr lang="ja-JP" altLang="en-US" sz="2000" dirty="0"/>
              <a:t>打球速度が下がる、あるいは打球角度の上げすぎなどの原因でこれらがフライアウトに転じた可能性</a:t>
            </a:r>
            <a:endParaRPr lang="en-US" altLang="ja-JP" sz="2000" dirty="0"/>
          </a:p>
          <a:p>
            <a:pPr marL="342900" indent="-342900">
              <a:buFont typeface="Arial" panose="020B0604020202020204" pitchFamily="34" charset="0"/>
              <a:buChar char="•"/>
            </a:pPr>
            <a:r>
              <a:rPr lang="ja-JP" altLang="en-US" sz="2000" dirty="0"/>
              <a:t>引っ張り打球も上がりにくくなったことで、</a:t>
            </a:r>
            <a:r>
              <a:rPr lang="en-US" altLang="ja-JP" sz="2000" dirty="0"/>
              <a:t>9</a:t>
            </a:r>
            <a:r>
              <a:rPr lang="ja-JP" altLang="en-US" sz="2000" dirty="0"/>
              <a:t>月はシフトに引っかかったと思われる打球も大きく増加</a:t>
            </a:r>
            <a:endParaRPr lang="en-US" altLang="ja-JP" sz="2000" dirty="0"/>
          </a:p>
        </p:txBody>
      </p:sp>
      <p:sp>
        <p:nvSpPr>
          <p:cNvPr id="11" name="楕円 10">
            <a:extLst>
              <a:ext uri="{FF2B5EF4-FFF2-40B4-BE49-F238E27FC236}">
                <a16:creationId xmlns:a16="http://schemas.microsoft.com/office/drawing/2014/main" id="{B813F188-F0CD-4E54-8860-5BC1036A47B7}"/>
              </a:ext>
            </a:extLst>
          </p:cNvPr>
          <p:cNvSpPr/>
          <p:nvPr/>
        </p:nvSpPr>
        <p:spPr>
          <a:xfrm>
            <a:off x="9955924" y="5576045"/>
            <a:ext cx="425669" cy="400008"/>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2AD108CE-0286-4916-811A-50978C4D0EE2}"/>
              </a:ext>
            </a:extLst>
          </p:cNvPr>
          <p:cNvSpPr/>
          <p:nvPr/>
        </p:nvSpPr>
        <p:spPr>
          <a:xfrm>
            <a:off x="9498723" y="3228996"/>
            <a:ext cx="425669" cy="400008"/>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213222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BAEE71-AE7C-47B4-91A1-6F8AA8F01989}"/>
              </a:ext>
            </a:extLst>
          </p:cNvPr>
          <p:cNvSpPr>
            <a:spLocks noGrp="1"/>
          </p:cNvSpPr>
          <p:nvPr>
            <p:ph type="title"/>
          </p:nvPr>
        </p:nvSpPr>
        <p:spPr>
          <a:xfrm>
            <a:off x="609600" y="275167"/>
            <a:ext cx="10972800" cy="1143000"/>
          </a:xfrm>
        </p:spPr>
        <p:txBody>
          <a:bodyPr wrap="square" anchor="ctr">
            <a:normAutofit/>
          </a:bodyPr>
          <a:lstStyle/>
          <a:p>
            <a:r>
              <a:rPr kumimoji="1" lang="ja-JP" altLang="en-US" dirty="0"/>
              <a:t>月間成績</a:t>
            </a:r>
          </a:p>
        </p:txBody>
      </p:sp>
      <p:sp>
        <p:nvSpPr>
          <p:cNvPr id="12" name="Content Placeholder 3">
            <a:extLst>
              <a:ext uri="{FF2B5EF4-FFF2-40B4-BE49-F238E27FC236}">
                <a16:creationId xmlns:a16="http://schemas.microsoft.com/office/drawing/2014/main" id="{2C3BF229-0B14-4E5A-A7B2-C6F450B4A3D2}"/>
              </a:ext>
            </a:extLst>
          </p:cNvPr>
          <p:cNvSpPr>
            <a:spLocks noGrp="1"/>
          </p:cNvSpPr>
          <p:nvPr>
            <p:ph sz="half" idx="2"/>
          </p:nvPr>
        </p:nvSpPr>
        <p:spPr>
          <a:xfrm>
            <a:off x="609600" y="2174875"/>
            <a:ext cx="5386917" cy="3951288"/>
          </a:xfrm>
        </p:spPr>
        <p:txBody>
          <a:bodyPr/>
          <a:lstStyle/>
          <a:p>
            <a:pPr marL="0" indent="0">
              <a:buNone/>
            </a:pPr>
            <a:r>
              <a:rPr lang="en-US" altLang="ja-JP" sz="2400" b="1" dirty="0"/>
              <a:t>Plate-Discipline</a:t>
            </a:r>
          </a:p>
          <a:p>
            <a:r>
              <a:rPr lang="ja-JP" altLang="en-US" sz="2400" dirty="0"/>
              <a:t>フォーシーム投球率は月によって大きく変動しているが、成績との強い相関は見られない</a:t>
            </a:r>
            <a:endParaRPr lang="en-US" altLang="ja-JP" sz="2400" dirty="0"/>
          </a:p>
          <a:p>
            <a:r>
              <a:rPr lang="en-US" sz="2400" dirty="0"/>
              <a:t>Zone%</a:t>
            </a:r>
            <a:r>
              <a:rPr lang="ja-JP" altLang="en-US" sz="2400" dirty="0"/>
              <a:t>は</a:t>
            </a:r>
            <a:r>
              <a:rPr lang="en-US" altLang="ja-JP" sz="2400" dirty="0"/>
              <a:t>6</a:t>
            </a:r>
            <a:r>
              <a:rPr lang="ja-JP" altLang="en-US" sz="2400" dirty="0"/>
              <a:t>月ごろから低い月が続く</a:t>
            </a:r>
            <a:endParaRPr lang="en-US" altLang="ja-JP" sz="2400" dirty="0"/>
          </a:p>
          <a:p>
            <a:r>
              <a:rPr lang="ja-JP" altLang="en-US" sz="2400" dirty="0"/>
              <a:t>一方で、ボール球を追いかける、結果コンタクトの精度が下がるといった傾向はみられない</a:t>
            </a:r>
            <a:endParaRPr lang="en-US" sz="2400" dirty="0"/>
          </a:p>
        </p:txBody>
      </p:sp>
      <p:graphicFrame>
        <p:nvGraphicFramePr>
          <p:cNvPr id="5" name="コンテンツ プレースホルダー 4">
            <a:extLst>
              <a:ext uri="{FF2B5EF4-FFF2-40B4-BE49-F238E27FC236}">
                <a16:creationId xmlns:a16="http://schemas.microsoft.com/office/drawing/2014/main" id="{149C2439-9807-40CD-B456-57B0999EE64C}"/>
              </a:ext>
            </a:extLst>
          </p:cNvPr>
          <p:cNvGraphicFramePr>
            <a:graphicFrameLocks noGrp="1"/>
          </p:cNvGraphicFramePr>
          <p:nvPr>
            <p:ph sz="quarter" idx="4"/>
          </p:nvPr>
        </p:nvGraphicFramePr>
        <p:xfrm>
          <a:off x="5996517" y="2033751"/>
          <a:ext cx="6016807" cy="4092409"/>
        </p:xfrm>
        <a:graphic>
          <a:graphicData uri="http://schemas.openxmlformats.org/drawingml/2006/table">
            <a:tbl>
              <a:tblPr firstRow="1" bandRow="1"/>
              <a:tblGrid>
                <a:gridCol w="386589">
                  <a:extLst>
                    <a:ext uri="{9D8B030D-6E8A-4147-A177-3AD203B41FA5}">
                      <a16:colId xmlns:a16="http://schemas.microsoft.com/office/drawing/2014/main" val="4049414879"/>
                    </a:ext>
                  </a:extLst>
                </a:gridCol>
                <a:gridCol w="684791">
                  <a:extLst>
                    <a:ext uri="{9D8B030D-6E8A-4147-A177-3AD203B41FA5}">
                      <a16:colId xmlns:a16="http://schemas.microsoft.com/office/drawing/2014/main" val="2005130331"/>
                    </a:ext>
                  </a:extLst>
                </a:gridCol>
                <a:gridCol w="571088">
                  <a:extLst>
                    <a:ext uri="{9D8B030D-6E8A-4147-A177-3AD203B41FA5}">
                      <a16:colId xmlns:a16="http://schemas.microsoft.com/office/drawing/2014/main" val="2570851262"/>
                    </a:ext>
                  </a:extLst>
                </a:gridCol>
                <a:gridCol w="792057">
                  <a:extLst>
                    <a:ext uri="{9D8B030D-6E8A-4147-A177-3AD203B41FA5}">
                      <a16:colId xmlns:a16="http://schemas.microsoft.com/office/drawing/2014/main" val="2093377606"/>
                    </a:ext>
                  </a:extLst>
                </a:gridCol>
                <a:gridCol w="665661">
                  <a:extLst>
                    <a:ext uri="{9D8B030D-6E8A-4147-A177-3AD203B41FA5}">
                      <a16:colId xmlns:a16="http://schemas.microsoft.com/office/drawing/2014/main" val="563637372"/>
                    </a:ext>
                  </a:extLst>
                </a:gridCol>
                <a:gridCol w="835573">
                  <a:extLst>
                    <a:ext uri="{9D8B030D-6E8A-4147-A177-3AD203B41FA5}">
                      <a16:colId xmlns:a16="http://schemas.microsoft.com/office/drawing/2014/main" val="785909623"/>
                    </a:ext>
                  </a:extLst>
                </a:gridCol>
                <a:gridCol w="1103586">
                  <a:extLst>
                    <a:ext uri="{9D8B030D-6E8A-4147-A177-3AD203B41FA5}">
                      <a16:colId xmlns:a16="http://schemas.microsoft.com/office/drawing/2014/main" val="3397229950"/>
                    </a:ext>
                  </a:extLst>
                </a:gridCol>
                <a:gridCol w="977462">
                  <a:extLst>
                    <a:ext uri="{9D8B030D-6E8A-4147-A177-3AD203B41FA5}">
                      <a16:colId xmlns:a16="http://schemas.microsoft.com/office/drawing/2014/main" val="2734871712"/>
                    </a:ext>
                  </a:extLst>
                </a:gridCol>
              </a:tblGrid>
              <a:tr h="831270">
                <a:tc>
                  <a:txBody>
                    <a:bodyPr/>
                    <a:lstStyle/>
                    <a:p>
                      <a:pPr algn="ctr" fontAlgn="ctr"/>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月</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被投球数</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FF%</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O-Swing</a:t>
                      </a: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19061797"/>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371</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47.4</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45.3</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10.2</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53.1</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29.6</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68.5</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91005368"/>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430</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54.4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46.7</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15.3</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28.4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67.3</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900899590"/>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412</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48.5</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41.5</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14.3</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43.7</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25.7</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65.6</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856750472"/>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7</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41.8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42.9</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15.8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44.1</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28.9</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64.7</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403724901"/>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49.4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43.2</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16.5</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44.8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28.1</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67.3</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1891981111"/>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419</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53.0</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41.8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12.6</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43.4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23.8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69.2</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3991485065"/>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10</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47</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53.2</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34.0</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19.1</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31.9</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22.6</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60.0</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67016352"/>
                  </a:ext>
                </a:extLst>
              </a:tr>
            </a:tbl>
          </a:graphicData>
        </a:graphic>
      </p:graphicFrame>
    </p:spTree>
    <p:extLst>
      <p:ext uri="{BB962C8B-B14F-4D97-AF65-F5344CB8AC3E}">
        <p14:creationId xmlns:p14="http://schemas.microsoft.com/office/powerpoint/2010/main" val="3470897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3ACB1B-D627-4E87-8DC2-FC9B8CA33477}"/>
              </a:ext>
            </a:extLst>
          </p:cNvPr>
          <p:cNvSpPr>
            <a:spLocks noGrp="1"/>
          </p:cNvSpPr>
          <p:nvPr>
            <p:ph type="title"/>
          </p:nvPr>
        </p:nvSpPr>
        <p:spPr/>
        <p:txBody>
          <a:bodyPr/>
          <a:lstStyle/>
          <a:p>
            <a:r>
              <a:rPr lang="ja-JP" altLang="en-US" dirty="0"/>
              <a:t>月間成績：打球データ</a:t>
            </a:r>
            <a:endParaRPr kumimoji="1" lang="ja-JP" altLang="en-US" dirty="0"/>
          </a:p>
        </p:txBody>
      </p:sp>
      <p:sp>
        <p:nvSpPr>
          <p:cNvPr id="4" name="コンテンツ プレースホルダー 3">
            <a:extLst>
              <a:ext uri="{FF2B5EF4-FFF2-40B4-BE49-F238E27FC236}">
                <a16:creationId xmlns:a16="http://schemas.microsoft.com/office/drawing/2014/main" id="{5454A0A4-1161-4C18-B5DD-904A6E6B2D2F}"/>
              </a:ext>
            </a:extLst>
          </p:cNvPr>
          <p:cNvSpPr>
            <a:spLocks noGrp="1"/>
          </p:cNvSpPr>
          <p:nvPr>
            <p:ph sz="half" idx="2"/>
          </p:nvPr>
        </p:nvSpPr>
        <p:spPr/>
        <p:txBody>
          <a:bodyPr/>
          <a:lstStyle/>
          <a:p>
            <a:endParaRPr kumimoji="1" lang="ja-JP" altLang="en-US"/>
          </a:p>
        </p:txBody>
      </p:sp>
      <p:graphicFrame>
        <p:nvGraphicFramePr>
          <p:cNvPr id="8" name="コンテンツ プレースホルダー 7">
            <a:extLst>
              <a:ext uri="{FF2B5EF4-FFF2-40B4-BE49-F238E27FC236}">
                <a16:creationId xmlns:a16="http://schemas.microsoft.com/office/drawing/2014/main" id="{DA177BE0-250B-46D6-A4BD-392F466123EF}"/>
              </a:ext>
            </a:extLst>
          </p:cNvPr>
          <p:cNvGraphicFramePr>
            <a:graphicFrameLocks noGrp="1"/>
          </p:cNvGraphicFramePr>
          <p:nvPr>
            <p:ph sz="quarter" idx="4"/>
          </p:nvPr>
        </p:nvGraphicFramePr>
        <p:xfrm>
          <a:off x="131561" y="1713105"/>
          <a:ext cx="11928877" cy="4571999"/>
        </p:xfrm>
        <a:graphic>
          <a:graphicData uri="http://schemas.openxmlformats.org/drawingml/2006/table">
            <a:tbl>
              <a:tblPr/>
              <a:tblGrid>
                <a:gridCol w="600401">
                  <a:extLst>
                    <a:ext uri="{9D8B030D-6E8A-4147-A177-3AD203B41FA5}">
                      <a16:colId xmlns:a16="http://schemas.microsoft.com/office/drawing/2014/main" val="1063522086"/>
                    </a:ext>
                  </a:extLst>
                </a:gridCol>
                <a:gridCol w="1005320">
                  <a:extLst>
                    <a:ext uri="{9D8B030D-6E8A-4147-A177-3AD203B41FA5}">
                      <a16:colId xmlns:a16="http://schemas.microsoft.com/office/drawing/2014/main" val="2934501046"/>
                    </a:ext>
                  </a:extLst>
                </a:gridCol>
                <a:gridCol w="1005320">
                  <a:extLst>
                    <a:ext uri="{9D8B030D-6E8A-4147-A177-3AD203B41FA5}">
                      <a16:colId xmlns:a16="http://schemas.microsoft.com/office/drawing/2014/main" val="3367103395"/>
                    </a:ext>
                  </a:extLst>
                </a:gridCol>
                <a:gridCol w="1005320">
                  <a:extLst>
                    <a:ext uri="{9D8B030D-6E8A-4147-A177-3AD203B41FA5}">
                      <a16:colId xmlns:a16="http://schemas.microsoft.com/office/drawing/2014/main" val="2688567031"/>
                    </a:ext>
                  </a:extLst>
                </a:gridCol>
                <a:gridCol w="767954">
                  <a:extLst>
                    <a:ext uri="{9D8B030D-6E8A-4147-A177-3AD203B41FA5}">
                      <a16:colId xmlns:a16="http://schemas.microsoft.com/office/drawing/2014/main" val="614276233"/>
                    </a:ext>
                  </a:extLst>
                </a:gridCol>
                <a:gridCol w="823803">
                  <a:extLst>
                    <a:ext uri="{9D8B030D-6E8A-4147-A177-3AD203B41FA5}">
                      <a16:colId xmlns:a16="http://schemas.microsoft.com/office/drawing/2014/main" val="1140972223"/>
                    </a:ext>
                  </a:extLst>
                </a:gridCol>
                <a:gridCol w="875002">
                  <a:extLst>
                    <a:ext uri="{9D8B030D-6E8A-4147-A177-3AD203B41FA5}">
                      <a16:colId xmlns:a16="http://schemas.microsoft.com/office/drawing/2014/main" val="1050726744"/>
                    </a:ext>
                  </a:extLst>
                </a:gridCol>
                <a:gridCol w="837768">
                  <a:extLst>
                    <a:ext uri="{9D8B030D-6E8A-4147-A177-3AD203B41FA5}">
                      <a16:colId xmlns:a16="http://schemas.microsoft.com/office/drawing/2014/main" val="2073284865"/>
                    </a:ext>
                  </a:extLst>
                </a:gridCol>
                <a:gridCol w="912237">
                  <a:extLst>
                    <a:ext uri="{9D8B030D-6E8A-4147-A177-3AD203B41FA5}">
                      <a16:colId xmlns:a16="http://schemas.microsoft.com/office/drawing/2014/main" val="1818569691"/>
                    </a:ext>
                  </a:extLst>
                </a:gridCol>
                <a:gridCol w="875002">
                  <a:extLst>
                    <a:ext uri="{9D8B030D-6E8A-4147-A177-3AD203B41FA5}">
                      <a16:colId xmlns:a16="http://schemas.microsoft.com/office/drawing/2014/main" val="2594986040"/>
                    </a:ext>
                  </a:extLst>
                </a:gridCol>
                <a:gridCol w="1005320">
                  <a:extLst>
                    <a:ext uri="{9D8B030D-6E8A-4147-A177-3AD203B41FA5}">
                      <a16:colId xmlns:a16="http://schemas.microsoft.com/office/drawing/2014/main" val="4140032180"/>
                    </a:ext>
                  </a:extLst>
                </a:gridCol>
                <a:gridCol w="1117023">
                  <a:extLst>
                    <a:ext uri="{9D8B030D-6E8A-4147-A177-3AD203B41FA5}">
                      <a16:colId xmlns:a16="http://schemas.microsoft.com/office/drawing/2014/main" val="2330049999"/>
                    </a:ext>
                  </a:extLst>
                </a:gridCol>
                <a:gridCol w="1098407">
                  <a:extLst>
                    <a:ext uri="{9D8B030D-6E8A-4147-A177-3AD203B41FA5}">
                      <a16:colId xmlns:a16="http://schemas.microsoft.com/office/drawing/2014/main" val="4283336002"/>
                    </a:ext>
                  </a:extLst>
                </a:gridCol>
              </a:tblGrid>
              <a:tr h="1340386">
                <a:tc>
                  <a:txBody>
                    <a:bodyPr/>
                    <a:lstStyle/>
                    <a:p>
                      <a:pPr algn="ctr" fontAlgn="ctr"/>
                      <a:r>
                        <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rPr>
                        <a:t>月</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rPr>
                        <a:t>被投球数</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Exit Velocity (km/h)</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Launch Angle (°)</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Pull%</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BABIP</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dirty="0" err="1">
                          <a:solidFill>
                            <a:srgbClr val="000000"/>
                          </a:solidFill>
                          <a:effectLst/>
                          <a:latin typeface="游ゴシック" panose="020B0400000000000000" pitchFamily="50" charset="-128"/>
                          <a:ea typeface="游ゴシック" panose="020B0400000000000000" pitchFamily="50" charset="-128"/>
                        </a:rPr>
                        <a:t>wOBA</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Flare%</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Barrel%</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Barrel/PA</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Shifted%</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19262145"/>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371</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147.0</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16.3</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44.6</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53.8</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.316</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.413</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.379</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15.9</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23.8</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15.5</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72.3</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BDD7EE"/>
                    </a:solidFill>
                  </a:tcPr>
                </a:tc>
                <a:extLst>
                  <a:ext uri="{0D108BD9-81ED-4DB2-BD59-A6C34878D82A}">
                    <a16:rowId xmlns:a16="http://schemas.microsoft.com/office/drawing/2014/main" val="2490152851"/>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430</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149.2</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17.6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35.5</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61.3</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.296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.403</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.375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17.7</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19.4</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11.1</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69.4</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1263765079"/>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412</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154.4</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14.1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63.0</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79.6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.293</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.520</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.534</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20.4</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35.2</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64.8</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1187431508"/>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7</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151.0</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21.6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47.9</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54.2</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.385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.436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.437</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22.9</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27.1</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13.3</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97.9</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1080543141"/>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8</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152.1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18.1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58.3</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58.3</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.259</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.325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.342</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20.3</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16.9</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9.0</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85.0</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239901002"/>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419</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147.1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9.5</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60.7</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55.4</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.321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.356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.365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25.5</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12.7</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7.0</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96.4</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4080698819"/>
                  </a:ext>
                </a:extLst>
              </a:tr>
              <a:tr h="477397">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47</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155.5</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28.8</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.000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.340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.486</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20.0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20.0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100.0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659136847"/>
                  </a:ext>
                </a:extLst>
              </a:tr>
            </a:tbl>
          </a:graphicData>
        </a:graphic>
      </p:graphicFrame>
    </p:spTree>
    <p:extLst>
      <p:ext uri="{BB962C8B-B14F-4D97-AF65-F5344CB8AC3E}">
        <p14:creationId xmlns:p14="http://schemas.microsoft.com/office/powerpoint/2010/main" val="23481603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7F4105-E854-4B18-9E3B-ACB382BE6A25}"/>
              </a:ext>
            </a:extLst>
          </p:cNvPr>
          <p:cNvSpPr>
            <a:spLocks noGrp="1"/>
          </p:cNvSpPr>
          <p:nvPr>
            <p:ph type="title"/>
          </p:nvPr>
        </p:nvSpPr>
        <p:spPr/>
        <p:txBody>
          <a:bodyPr/>
          <a:lstStyle/>
          <a:p>
            <a:r>
              <a:rPr kumimoji="1" lang="ja-JP" altLang="en-US" dirty="0"/>
              <a:t>打球パフォーマンス</a:t>
            </a:r>
          </a:p>
        </p:txBody>
      </p:sp>
      <p:sp>
        <p:nvSpPr>
          <p:cNvPr id="3" name="コンテンツ プレースホルダー 2">
            <a:extLst>
              <a:ext uri="{FF2B5EF4-FFF2-40B4-BE49-F238E27FC236}">
                <a16:creationId xmlns:a16="http://schemas.microsoft.com/office/drawing/2014/main" id="{A21501E5-1468-461B-9E85-DEFE7F3B2B43}"/>
              </a:ext>
            </a:extLst>
          </p:cNvPr>
          <p:cNvSpPr>
            <a:spLocks noGrp="1"/>
          </p:cNvSpPr>
          <p:nvPr>
            <p:ph idx="1"/>
          </p:nvPr>
        </p:nvSpPr>
        <p:spPr/>
        <p:txBody>
          <a:bodyPr/>
          <a:lstStyle/>
          <a:p>
            <a:r>
              <a:rPr kumimoji="1" lang="en-US" altLang="ja-JP" sz="2400" dirty="0"/>
              <a:t>8, 9</a:t>
            </a:r>
            <a:r>
              <a:rPr kumimoji="1" lang="ja-JP" altLang="en-US" sz="2400" dirty="0"/>
              <a:t>月の本塁打ペースの停滞は打球の質の低下にも表れている</a:t>
            </a:r>
            <a:endParaRPr kumimoji="1" lang="en-US" altLang="ja-JP" sz="2400" dirty="0"/>
          </a:p>
          <a:p>
            <a:r>
              <a:rPr kumimoji="1" lang="en-US" altLang="ja-JP" sz="2400" dirty="0"/>
              <a:t>Barrel%, Barrel/PA </a:t>
            </a:r>
            <a:r>
              <a:rPr kumimoji="1" lang="ja-JP" altLang="en-US" sz="2400" dirty="0"/>
              <a:t>はともに</a:t>
            </a:r>
            <a:r>
              <a:rPr kumimoji="1" lang="en-US" altLang="ja-JP" sz="2400" dirty="0"/>
              <a:t>6</a:t>
            </a:r>
            <a:r>
              <a:rPr kumimoji="1" lang="ja-JP" altLang="en-US" sz="2400" dirty="0"/>
              <a:t>月をピークに低下、</a:t>
            </a:r>
            <a:r>
              <a:rPr kumimoji="1" lang="en-US" altLang="ja-JP" sz="2400" dirty="0"/>
              <a:t>8, 9</a:t>
            </a:r>
            <a:r>
              <a:rPr kumimoji="1" lang="ja-JP" altLang="en-US" sz="2400" dirty="0"/>
              <a:t>月の</a:t>
            </a:r>
            <a:r>
              <a:rPr kumimoji="1" lang="en-US" altLang="ja-JP" sz="2400" dirty="0"/>
              <a:t>Barrel/PA</a:t>
            </a:r>
            <a:r>
              <a:rPr kumimoji="1" lang="ja-JP" altLang="en-US" sz="2400" dirty="0"/>
              <a:t>は</a:t>
            </a:r>
            <a:r>
              <a:rPr kumimoji="1" lang="en-US" altLang="ja-JP" sz="2400" dirty="0"/>
              <a:t>10%</a:t>
            </a:r>
            <a:r>
              <a:rPr kumimoji="1" lang="ja-JP" altLang="en-US" sz="2400" dirty="0"/>
              <a:t>を割り込む</a:t>
            </a:r>
            <a:endParaRPr kumimoji="1" lang="en-US" altLang="ja-JP" sz="2400" dirty="0"/>
          </a:p>
          <a:p>
            <a:pPr lvl="1"/>
            <a:r>
              <a:rPr lang="en-US" altLang="ja-JP" sz="2000" dirty="0"/>
              <a:t>9</a:t>
            </a:r>
            <a:r>
              <a:rPr lang="ja-JP" altLang="en-US" sz="2000" dirty="0"/>
              <a:t>月は</a:t>
            </a:r>
            <a:r>
              <a:rPr lang="en-US" altLang="ja-JP" sz="2000" dirty="0"/>
              <a:t>Flare%</a:t>
            </a:r>
            <a:r>
              <a:rPr lang="ja-JP" altLang="en-US" sz="2000" dirty="0"/>
              <a:t>も大きく増加：ヒットにこそなりやすいが、長打にはなりにくいタイプの打球がバレルゾーンの打球に代わって増加している</a:t>
            </a:r>
            <a:endParaRPr lang="en-US" altLang="ja-JP" sz="2000" dirty="0"/>
          </a:p>
          <a:p>
            <a:r>
              <a:rPr kumimoji="1" lang="ja-JP" altLang="en-US" sz="2534" dirty="0"/>
              <a:t>打球方向：引っ張り打球は好調の</a:t>
            </a:r>
            <a:r>
              <a:rPr kumimoji="1" lang="en-US" altLang="ja-JP" sz="2534" dirty="0"/>
              <a:t>6</a:t>
            </a:r>
            <a:r>
              <a:rPr kumimoji="1" lang="ja-JP" altLang="en-US" sz="2534" dirty="0"/>
              <a:t>月と不調の</a:t>
            </a:r>
            <a:r>
              <a:rPr kumimoji="1" lang="en-US" altLang="ja-JP" sz="2534" dirty="0"/>
              <a:t>8,9</a:t>
            </a:r>
            <a:r>
              <a:rPr kumimoji="1" lang="ja-JP" altLang="en-US" sz="2534" dirty="0"/>
              <a:t>月に高水準</a:t>
            </a:r>
            <a:endParaRPr kumimoji="1" lang="en-US" altLang="ja-JP" sz="2534" dirty="0"/>
          </a:p>
          <a:p>
            <a:pPr lvl="1"/>
            <a:r>
              <a:rPr lang="ja-JP" altLang="en-US" sz="2000" dirty="0"/>
              <a:t>状態がいい時とそうでないときとで、同じようなアプローチをしているつもりでも得られた結果が変わっていた？</a:t>
            </a:r>
            <a:endParaRPr lang="en-US" altLang="ja-JP" sz="2000" dirty="0"/>
          </a:p>
          <a:p>
            <a:r>
              <a:rPr kumimoji="1" lang="ja-JP" altLang="en-US" sz="2534" dirty="0"/>
              <a:t>シフトの割合は</a:t>
            </a:r>
            <a:r>
              <a:rPr kumimoji="1" lang="en-US" altLang="ja-JP" sz="2534" dirty="0"/>
              <a:t>7</a:t>
            </a:r>
            <a:r>
              <a:rPr kumimoji="1" lang="ja-JP" altLang="en-US" sz="2534" dirty="0"/>
              <a:t>月から大幅に増加</a:t>
            </a:r>
            <a:endParaRPr kumimoji="1" lang="en-US" altLang="ja-JP" sz="2534" dirty="0"/>
          </a:p>
          <a:p>
            <a:pPr lvl="1"/>
            <a:r>
              <a:rPr kumimoji="1" lang="ja-JP" altLang="en-US" sz="2000" dirty="0"/>
              <a:t>打球</a:t>
            </a:r>
            <a:r>
              <a:rPr lang="ja-JP" altLang="en-US" sz="2000" dirty="0"/>
              <a:t>角度が高かった</a:t>
            </a:r>
            <a:r>
              <a:rPr lang="en-US" altLang="ja-JP" sz="2000" dirty="0"/>
              <a:t>7</a:t>
            </a:r>
            <a:r>
              <a:rPr lang="ja-JP" altLang="en-US" sz="2000" dirty="0"/>
              <a:t>月はあまり影響を受けていないが、特に平均打球角度が</a:t>
            </a:r>
            <a:r>
              <a:rPr lang="en-US" altLang="ja-JP" sz="2000" dirty="0"/>
              <a:t>9°</a:t>
            </a:r>
            <a:r>
              <a:rPr lang="ja-JP" altLang="en-US" sz="2000" dirty="0"/>
              <a:t>台に落ち込んだ</a:t>
            </a:r>
            <a:r>
              <a:rPr lang="en-US" altLang="ja-JP" sz="2000" dirty="0"/>
              <a:t>9</a:t>
            </a:r>
            <a:r>
              <a:rPr lang="ja-JP" altLang="en-US" sz="2000" dirty="0"/>
              <a:t>月はシフトの網に掛かる打球も増えたと考えられる：スプレーチャートとも一致</a:t>
            </a:r>
            <a:endParaRPr kumimoji="1" lang="ja-JP" altLang="en-US" sz="2000" dirty="0"/>
          </a:p>
        </p:txBody>
      </p:sp>
    </p:spTree>
    <p:extLst>
      <p:ext uri="{BB962C8B-B14F-4D97-AF65-F5344CB8AC3E}">
        <p14:creationId xmlns:p14="http://schemas.microsoft.com/office/powerpoint/2010/main" val="26076973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5CCCD2B-82E7-894C-9646-202BD2872861}"/>
              </a:ext>
            </a:extLst>
          </p:cNvPr>
          <p:cNvSpPr/>
          <p:nvPr/>
        </p:nvSpPr>
        <p:spPr>
          <a:xfrm>
            <a:off x="2702560" y="2905760"/>
            <a:ext cx="9489440" cy="3952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09D874A3-79AB-1D48-8134-2BFC02CA99AD}"/>
              </a:ext>
            </a:extLst>
          </p:cNvPr>
          <p:cNvSpPr txBox="1">
            <a:spLocks/>
          </p:cNvSpPr>
          <p:nvPr/>
        </p:nvSpPr>
        <p:spPr>
          <a:xfrm>
            <a:off x="3007361" y="5929380"/>
            <a:ext cx="9144000" cy="804796"/>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0" indent="0" algn="r">
              <a:buNone/>
            </a:pPr>
            <a:r>
              <a:rPr lang="en-US" altLang="ja-JP" sz="4400" dirty="0"/>
              <a:t>(B)</a:t>
            </a:r>
            <a:r>
              <a:rPr lang="ja-JP" altLang="en-US" sz="4400"/>
              <a:t>二刀流の影響</a:t>
            </a:r>
            <a:endParaRPr lang="en-US" altLang="ja-JP" sz="4000" dirty="0"/>
          </a:p>
        </p:txBody>
      </p:sp>
      <p:sp>
        <p:nvSpPr>
          <p:cNvPr id="7" name="タイトル 1">
            <a:extLst>
              <a:ext uri="{FF2B5EF4-FFF2-40B4-BE49-F238E27FC236}">
                <a16:creationId xmlns:a16="http://schemas.microsoft.com/office/drawing/2014/main" id="{19D8719D-87D9-264C-BD5F-768AB557B6CB}"/>
              </a:ext>
            </a:extLst>
          </p:cNvPr>
          <p:cNvSpPr txBox="1">
            <a:spLocks/>
          </p:cNvSpPr>
          <p:nvPr/>
        </p:nvSpPr>
        <p:spPr bwMode="auto">
          <a:xfrm>
            <a:off x="526204" y="791194"/>
            <a:ext cx="103632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5333" b="1" kern="1200" cap="all">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a:lstStyle>
          <a:p>
            <a:r>
              <a:rPr lang="ja-JP" altLang="en-US" sz="4400"/>
              <a:t>成績変動の背景にある秘密：</a:t>
            </a:r>
            <a:br>
              <a:rPr lang="en-US" altLang="ja-JP" sz="4400" dirty="0"/>
            </a:br>
            <a:r>
              <a:rPr lang="ja-JP" altLang="en-US" sz="4400"/>
              <a:t>さらなる飛躍に向けて</a:t>
            </a:r>
            <a:endParaRPr lang="ja-JP" altLang="en-US" sz="4400" dirty="0"/>
          </a:p>
        </p:txBody>
      </p:sp>
    </p:spTree>
    <p:extLst>
      <p:ext uri="{BB962C8B-B14F-4D97-AF65-F5344CB8AC3E}">
        <p14:creationId xmlns:p14="http://schemas.microsoft.com/office/powerpoint/2010/main" val="34744831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2132BCC-E0BA-854C-B20A-650D73B31130}"/>
              </a:ext>
            </a:extLst>
          </p:cNvPr>
          <p:cNvSpPr>
            <a:spLocks noGrp="1"/>
          </p:cNvSpPr>
          <p:nvPr>
            <p:ph idx="1"/>
          </p:nvPr>
        </p:nvSpPr>
        <p:spPr>
          <a:xfrm>
            <a:off x="609600" y="2332567"/>
            <a:ext cx="10972800" cy="3783753"/>
          </a:xfrm>
        </p:spPr>
        <p:txBody>
          <a:bodyPr/>
          <a:lstStyle/>
          <a:p>
            <a:pPr marL="342900" indent="-342900"/>
            <a:r>
              <a:rPr kumimoji="1" lang="ja-JP" altLang="en-US" sz="3600"/>
              <a:t>投打に渡る活躍は肉体的負担が大きい</a:t>
            </a:r>
            <a:endParaRPr kumimoji="1" lang="en-US" altLang="ja-JP" sz="3600" dirty="0"/>
          </a:p>
          <a:p>
            <a:pPr marL="533386" lvl="1" indent="0">
              <a:buNone/>
            </a:pPr>
            <a:r>
              <a:rPr kumimoji="1" lang="ja-JP" altLang="en-US" sz="3066"/>
              <a:t>サンプル数が多い打撃成績を基準にその影響を評価</a:t>
            </a:r>
            <a:endParaRPr kumimoji="1" lang="en-US" altLang="ja-JP" sz="3066" dirty="0"/>
          </a:p>
          <a:p>
            <a:pPr marL="876286" lvl="1" indent="-342900"/>
            <a:r>
              <a:rPr kumimoji="1" lang="ja-JP" altLang="en-US" sz="3066"/>
              <a:t>投手大谷は月ごとの変異が大きいため疲労の影響を　　評価するのに適さない可能性がある</a:t>
            </a:r>
            <a:endParaRPr kumimoji="1" lang="en-US" altLang="ja-JP" sz="3066" dirty="0"/>
          </a:p>
        </p:txBody>
      </p:sp>
      <p:sp>
        <p:nvSpPr>
          <p:cNvPr id="5" name="タイトル 1">
            <a:extLst>
              <a:ext uri="{FF2B5EF4-FFF2-40B4-BE49-F238E27FC236}">
                <a16:creationId xmlns:a16="http://schemas.microsoft.com/office/drawing/2014/main" id="{8E7FF812-3714-454E-9359-D8F5E51A7BA2}"/>
              </a:ext>
            </a:extLst>
          </p:cNvPr>
          <p:cNvSpPr>
            <a:spLocks noGrp="1"/>
          </p:cNvSpPr>
          <p:nvPr>
            <p:ph type="title"/>
          </p:nvPr>
        </p:nvSpPr>
        <p:spPr>
          <a:xfrm>
            <a:off x="609600" y="275167"/>
            <a:ext cx="10972800" cy="1143000"/>
          </a:xfrm>
        </p:spPr>
        <p:txBody>
          <a:bodyPr/>
          <a:lstStyle/>
          <a:p>
            <a:r>
              <a:rPr lang="ja-JP" altLang="en-US"/>
              <a:t>二刀流は疲れる？</a:t>
            </a:r>
            <a:endParaRPr lang="en-US" altLang="ja-JP" dirty="0"/>
          </a:p>
        </p:txBody>
      </p:sp>
    </p:spTree>
    <p:extLst>
      <p:ext uri="{BB962C8B-B14F-4D97-AF65-F5344CB8AC3E}">
        <p14:creationId xmlns:p14="http://schemas.microsoft.com/office/powerpoint/2010/main" val="40550393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99EA54-511E-6049-B11C-5FE18441222E}"/>
              </a:ext>
            </a:extLst>
          </p:cNvPr>
          <p:cNvSpPr>
            <a:spLocks noGrp="1"/>
          </p:cNvSpPr>
          <p:nvPr>
            <p:ph type="title"/>
          </p:nvPr>
        </p:nvSpPr>
        <p:spPr/>
        <p:txBody>
          <a:bodyPr/>
          <a:lstStyle/>
          <a:p>
            <a:r>
              <a:rPr lang="ja-JP" altLang="en-US" sz="4000"/>
              <a:t>投球翌日</a:t>
            </a:r>
            <a:r>
              <a:rPr lang="en-US" altLang="ja-JP" sz="4000" dirty="0"/>
              <a:t>&amp;</a:t>
            </a:r>
            <a:r>
              <a:rPr lang="ja-JP" altLang="en-US" sz="4000"/>
              <a:t>翌々日の打球速度</a:t>
            </a:r>
            <a:endParaRPr kumimoji="1" lang="ja-JP" altLang="en-US" sz="4000"/>
          </a:p>
        </p:txBody>
      </p:sp>
      <p:sp>
        <p:nvSpPr>
          <p:cNvPr id="3" name="コンテンツ プレースホルダー 2">
            <a:extLst>
              <a:ext uri="{FF2B5EF4-FFF2-40B4-BE49-F238E27FC236}">
                <a16:creationId xmlns:a16="http://schemas.microsoft.com/office/drawing/2014/main" id="{6A2AC2DD-C6AD-C64D-9B40-6B136F32FDD7}"/>
              </a:ext>
            </a:extLst>
          </p:cNvPr>
          <p:cNvSpPr txBox="1">
            <a:spLocks/>
          </p:cNvSpPr>
          <p:nvPr/>
        </p:nvSpPr>
        <p:spPr>
          <a:xfrm>
            <a:off x="650240" y="2230967"/>
            <a:ext cx="10972800" cy="3783753"/>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342900" indent="-342900"/>
            <a:endParaRPr lang="en-US" altLang="ja-JP" sz="3066" dirty="0"/>
          </a:p>
        </p:txBody>
      </p:sp>
      <p:pic>
        <p:nvPicPr>
          <p:cNvPr id="7" name="図 6" descr="グラフ, 折れ線グラフ&#10;&#10;自動的に生成された説明">
            <a:extLst>
              <a:ext uri="{FF2B5EF4-FFF2-40B4-BE49-F238E27FC236}">
                <a16:creationId xmlns:a16="http://schemas.microsoft.com/office/drawing/2014/main" id="{266D20E8-85F4-8D43-B860-010615EDCEF5}"/>
              </a:ext>
            </a:extLst>
          </p:cNvPr>
          <p:cNvPicPr>
            <a:picLocks noChangeAspect="1"/>
          </p:cNvPicPr>
          <p:nvPr/>
        </p:nvPicPr>
        <p:blipFill rotWithShape="1">
          <a:blip r:embed="rId2">
            <a:extLst>
              <a:ext uri="{28A0092B-C50C-407E-A947-70E740481C1C}">
                <a14:useLocalDpi xmlns:a14="http://schemas.microsoft.com/office/drawing/2010/main" val="0"/>
              </a:ext>
            </a:extLst>
          </a:blip>
          <a:srcRect t="6980"/>
          <a:stretch/>
        </p:blipFill>
        <p:spPr>
          <a:xfrm>
            <a:off x="650240" y="2230967"/>
            <a:ext cx="6014862" cy="3357033"/>
          </a:xfrm>
          <a:prstGeom prst="rect">
            <a:avLst/>
          </a:prstGeom>
        </p:spPr>
      </p:pic>
      <p:pic>
        <p:nvPicPr>
          <p:cNvPr id="8" name="図 7" descr="グラフ, 折れ線グラフ&#10;&#10;自動的に生成された説明">
            <a:extLst>
              <a:ext uri="{FF2B5EF4-FFF2-40B4-BE49-F238E27FC236}">
                <a16:creationId xmlns:a16="http://schemas.microsoft.com/office/drawing/2014/main" id="{086AD8AC-F8AB-0E43-907F-9400EA3B0095}"/>
              </a:ext>
            </a:extLst>
          </p:cNvPr>
          <p:cNvPicPr>
            <a:picLocks noChangeAspect="1"/>
          </p:cNvPicPr>
          <p:nvPr/>
        </p:nvPicPr>
        <p:blipFill rotWithShape="1">
          <a:blip r:embed="rId3">
            <a:extLst>
              <a:ext uri="{28A0092B-C50C-407E-A947-70E740481C1C}">
                <a14:useLocalDpi xmlns:a14="http://schemas.microsoft.com/office/drawing/2010/main" val="0"/>
              </a:ext>
            </a:extLst>
          </a:blip>
          <a:srcRect t="6980"/>
          <a:stretch/>
        </p:blipFill>
        <p:spPr>
          <a:xfrm>
            <a:off x="5334000" y="2230967"/>
            <a:ext cx="6014862" cy="3357033"/>
          </a:xfrm>
          <a:prstGeom prst="rect">
            <a:avLst/>
          </a:prstGeom>
        </p:spPr>
      </p:pic>
      <p:sp>
        <p:nvSpPr>
          <p:cNvPr id="10" name="テキスト ボックス 9">
            <a:extLst>
              <a:ext uri="{FF2B5EF4-FFF2-40B4-BE49-F238E27FC236}">
                <a16:creationId xmlns:a16="http://schemas.microsoft.com/office/drawing/2014/main" id="{B33F06ED-C36F-404C-9716-24277BD60605}"/>
              </a:ext>
            </a:extLst>
          </p:cNvPr>
          <p:cNvSpPr txBox="1"/>
          <p:nvPr/>
        </p:nvSpPr>
        <p:spPr>
          <a:xfrm>
            <a:off x="650240" y="5671862"/>
            <a:ext cx="8921032" cy="954107"/>
          </a:xfrm>
          <a:prstGeom prst="rect">
            <a:avLst/>
          </a:prstGeom>
          <a:noFill/>
        </p:spPr>
        <p:txBody>
          <a:bodyPr wrap="none" rtlCol="0">
            <a:spAutoFit/>
          </a:bodyPr>
          <a:lstStyle/>
          <a:p>
            <a:r>
              <a:rPr lang="en-US" altLang="ja-JP" sz="2800" dirty="0"/>
              <a:t>2018</a:t>
            </a:r>
            <a:r>
              <a:rPr lang="ja-JP" altLang="en-US" sz="2800"/>
              <a:t>年は登板後の打球速度が</a:t>
            </a:r>
            <a:r>
              <a:rPr lang="en-US" altLang="ja-JP" sz="2800" dirty="0"/>
              <a:t>5</a:t>
            </a:r>
            <a:r>
              <a:rPr lang="ja-JP" altLang="en-US" sz="2800"/>
              <a:t>、</a:t>
            </a:r>
            <a:r>
              <a:rPr lang="en-US" altLang="ja-JP" sz="2800" dirty="0"/>
              <a:t>9</a:t>
            </a:r>
            <a:r>
              <a:rPr lang="ja-JP" altLang="en-US" sz="2800"/>
              <a:t>月に遅くなっているが、</a:t>
            </a:r>
            <a:endParaRPr lang="en-US" altLang="ja-JP" sz="2800" dirty="0"/>
          </a:p>
          <a:p>
            <a:r>
              <a:rPr kumimoji="1" lang="en-US" altLang="ja-JP" sz="2800" dirty="0"/>
              <a:t>2021</a:t>
            </a:r>
            <a:r>
              <a:rPr kumimoji="1" lang="ja-JP" altLang="en-US" sz="2800"/>
              <a:t>年はそのような傾向がない</a:t>
            </a:r>
          </a:p>
        </p:txBody>
      </p:sp>
      <p:sp>
        <p:nvSpPr>
          <p:cNvPr id="11" name="テキスト ボックス 10">
            <a:extLst>
              <a:ext uri="{FF2B5EF4-FFF2-40B4-BE49-F238E27FC236}">
                <a16:creationId xmlns:a16="http://schemas.microsoft.com/office/drawing/2014/main" id="{6B541352-5897-4748-B980-E23A3FA4480E}"/>
              </a:ext>
            </a:extLst>
          </p:cNvPr>
          <p:cNvSpPr txBox="1"/>
          <p:nvPr/>
        </p:nvSpPr>
        <p:spPr>
          <a:xfrm>
            <a:off x="2702560" y="1730183"/>
            <a:ext cx="1274708" cy="523220"/>
          </a:xfrm>
          <a:prstGeom prst="rect">
            <a:avLst/>
          </a:prstGeom>
          <a:solidFill>
            <a:schemeClr val="bg1"/>
          </a:solidFill>
        </p:spPr>
        <p:txBody>
          <a:bodyPr wrap="none" rtlCol="0">
            <a:spAutoFit/>
          </a:bodyPr>
          <a:lstStyle/>
          <a:p>
            <a:r>
              <a:rPr kumimoji="1" lang="en-US" altLang="ja-JP" sz="2800" dirty="0"/>
              <a:t>2018</a:t>
            </a:r>
            <a:r>
              <a:rPr kumimoji="1" lang="ja-JP" altLang="en-US" sz="2800"/>
              <a:t>年</a:t>
            </a:r>
          </a:p>
        </p:txBody>
      </p:sp>
      <p:sp>
        <p:nvSpPr>
          <p:cNvPr id="12" name="テキスト ボックス 11">
            <a:extLst>
              <a:ext uri="{FF2B5EF4-FFF2-40B4-BE49-F238E27FC236}">
                <a16:creationId xmlns:a16="http://schemas.microsoft.com/office/drawing/2014/main" id="{886F96B9-BFDE-AC43-97BD-24DBDF0236B5}"/>
              </a:ext>
            </a:extLst>
          </p:cNvPr>
          <p:cNvSpPr txBox="1"/>
          <p:nvPr/>
        </p:nvSpPr>
        <p:spPr>
          <a:xfrm>
            <a:off x="7086228" y="1730183"/>
            <a:ext cx="1274708" cy="523220"/>
          </a:xfrm>
          <a:prstGeom prst="rect">
            <a:avLst/>
          </a:prstGeom>
          <a:solidFill>
            <a:schemeClr val="bg1"/>
          </a:solidFill>
        </p:spPr>
        <p:txBody>
          <a:bodyPr wrap="none" rtlCol="0">
            <a:spAutoFit/>
          </a:bodyPr>
          <a:lstStyle/>
          <a:p>
            <a:r>
              <a:rPr kumimoji="1" lang="en-US" altLang="ja-JP" sz="2800" dirty="0"/>
              <a:t>2021</a:t>
            </a:r>
            <a:r>
              <a:rPr kumimoji="1" lang="ja-JP" altLang="en-US" sz="2800"/>
              <a:t>年</a:t>
            </a:r>
          </a:p>
        </p:txBody>
      </p:sp>
    </p:spTree>
    <p:extLst>
      <p:ext uri="{BB962C8B-B14F-4D97-AF65-F5344CB8AC3E}">
        <p14:creationId xmlns:p14="http://schemas.microsoft.com/office/powerpoint/2010/main" val="25461076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99EA54-511E-6049-B11C-5FE18441222E}"/>
              </a:ext>
            </a:extLst>
          </p:cNvPr>
          <p:cNvSpPr>
            <a:spLocks noGrp="1"/>
          </p:cNvSpPr>
          <p:nvPr>
            <p:ph type="title"/>
          </p:nvPr>
        </p:nvSpPr>
        <p:spPr/>
        <p:txBody>
          <a:bodyPr/>
          <a:lstStyle/>
          <a:p>
            <a:r>
              <a:rPr lang="ja-JP" altLang="en-US" sz="4000"/>
              <a:t>投球翌日</a:t>
            </a:r>
            <a:r>
              <a:rPr lang="en-US" altLang="ja-JP" sz="4000" dirty="0"/>
              <a:t>&amp;</a:t>
            </a:r>
            <a:r>
              <a:rPr lang="ja-JP" altLang="en-US" sz="4000"/>
              <a:t>翌々日の空振り率</a:t>
            </a:r>
            <a:endParaRPr kumimoji="1" lang="ja-JP" altLang="en-US" sz="4000"/>
          </a:p>
        </p:txBody>
      </p:sp>
      <p:sp>
        <p:nvSpPr>
          <p:cNvPr id="3" name="コンテンツ プレースホルダー 2">
            <a:extLst>
              <a:ext uri="{FF2B5EF4-FFF2-40B4-BE49-F238E27FC236}">
                <a16:creationId xmlns:a16="http://schemas.microsoft.com/office/drawing/2014/main" id="{6A2AC2DD-C6AD-C64D-9B40-6B136F32FDD7}"/>
              </a:ext>
            </a:extLst>
          </p:cNvPr>
          <p:cNvSpPr txBox="1">
            <a:spLocks/>
          </p:cNvSpPr>
          <p:nvPr/>
        </p:nvSpPr>
        <p:spPr>
          <a:xfrm>
            <a:off x="609600" y="2332567"/>
            <a:ext cx="10972800" cy="3783753"/>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342900" indent="-342900"/>
            <a:endParaRPr lang="en-US" altLang="ja-JP" sz="3066" dirty="0"/>
          </a:p>
        </p:txBody>
      </p:sp>
      <p:pic>
        <p:nvPicPr>
          <p:cNvPr id="5" name="図 4" descr="グラフ, 折れ線グラフ&#10;&#10;自動的に生成された説明">
            <a:extLst>
              <a:ext uri="{FF2B5EF4-FFF2-40B4-BE49-F238E27FC236}">
                <a16:creationId xmlns:a16="http://schemas.microsoft.com/office/drawing/2014/main" id="{3C0628EC-6AF1-6C4F-93F0-0E1C955AA901}"/>
              </a:ext>
            </a:extLst>
          </p:cNvPr>
          <p:cNvPicPr>
            <a:picLocks noChangeAspect="1"/>
          </p:cNvPicPr>
          <p:nvPr/>
        </p:nvPicPr>
        <p:blipFill rotWithShape="1">
          <a:blip r:embed="rId2">
            <a:extLst>
              <a:ext uri="{28A0092B-C50C-407E-A947-70E740481C1C}">
                <a14:useLocalDpi xmlns:a14="http://schemas.microsoft.com/office/drawing/2010/main" val="0"/>
              </a:ext>
            </a:extLst>
          </a:blip>
          <a:srcRect t="9204"/>
          <a:stretch/>
        </p:blipFill>
        <p:spPr>
          <a:xfrm>
            <a:off x="1024466" y="2377439"/>
            <a:ext cx="5831840" cy="2647527"/>
          </a:xfrm>
          <a:prstGeom prst="rect">
            <a:avLst/>
          </a:prstGeom>
        </p:spPr>
      </p:pic>
      <p:pic>
        <p:nvPicPr>
          <p:cNvPr id="7" name="図 6" descr="グラフ, 折れ線グラフ&#10;&#10;自動的に生成された説明">
            <a:extLst>
              <a:ext uri="{FF2B5EF4-FFF2-40B4-BE49-F238E27FC236}">
                <a16:creationId xmlns:a16="http://schemas.microsoft.com/office/drawing/2014/main" id="{C7EFEB8D-3588-074A-8E00-F9D4C753F3A3}"/>
              </a:ext>
            </a:extLst>
          </p:cNvPr>
          <p:cNvPicPr>
            <a:picLocks noChangeAspect="1"/>
          </p:cNvPicPr>
          <p:nvPr/>
        </p:nvPicPr>
        <p:blipFill rotWithShape="1">
          <a:blip r:embed="rId3">
            <a:extLst>
              <a:ext uri="{28A0092B-C50C-407E-A947-70E740481C1C}">
                <a14:useLocalDpi xmlns:a14="http://schemas.microsoft.com/office/drawing/2010/main" val="0"/>
              </a:ext>
            </a:extLst>
          </a:blip>
          <a:srcRect t="10014"/>
          <a:stretch/>
        </p:blipFill>
        <p:spPr>
          <a:xfrm>
            <a:off x="5527040" y="2355425"/>
            <a:ext cx="5884334" cy="2647528"/>
          </a:xfrm>
          <a:prstGeom prst="rect">
            <a:avLst/>
          </a:prstGeom>
        </p:spPr>
      </p:pic>
      <p:sp>
        <p:nvSpPr>
          <p:cNvPr id="8" name="テキスト ボックス 7">
            <a:extLst>
              <a:ext uri="{FF2B5EF4-FFF2-40B4-BE49-F238E27FC236}">
                <a16:creationId xmlns:a16="http://schemas.microsoft.com/office/drawing/2014/main" id="{77F1EB52-08F1-A241-B9DE-EF1B8D2EC905}"/>
              </a:ext>
            </a:extLst>
          </p:cNvPr>
          <p:cNvSpPr txBox="1"/>
          <p:nvPr/>
        </p:nvSpPr>
        <p:spPr>
          <a:xfrm>
            <a:off x="2885440" y="1669223"/>
            <a:ext cx="1274708" cy="523220"/>
          </a:xfrm>
          <a:prstGeom prst="rect">
            <a:avLst/>
          </a:prstGeom>
          <a:noFill/>
        </p:spPr>
        <p:txBody>
          <a:bodyPr wrap="none" rtlCol="0">
            <a:spAutoFit/>
          </a:bodyPr>
          <a:lstStyle/>
          <a:p>
            <a:r>
              <a:rPr kumimoji="1" lang="en-US" altLang="ja-JP" sz="2800" dirty="0"/>
              <a:t>2018</a:t>
            </a:r>
            <a:r>
              <a:rPr kumimoji="1" lang="ja-JP" altLang="en-US" sz="2800"/>
              <a:t>年</a:t>
            </a:r>
          </a:p>
        </p:txBody>
      </p:sp>
      <p:sp>
        <p:nvSpPr>
          <p:cNvPr id="9" name="テキスト ボックス 8">
            <a:extLst>
              <a:ext uri="{FF2B5EF4-FFF2-40B4-BE49-F238E27FC236}">
                <a16:creationId xmlns:a16="http://schemas.microsoft.com/office/drawing/2014/main" id="{5FE07F55-326C-3046-8076-D22943974ED7}"/>
              </a:ext>
            </a:extLst>
          </p:cNvPr>
          <p:cNvSpPr txBox="1"/>
          <p:nvPr/>
        </p:nvSpPr>
        <p:spPr>
          <a:xfrm>
            <a:off x="7269108" y="1669223"/>
            <a:ext cx="1274708" cy="523220"/>
          </a:xfrm>
          <a:prstGeom prst="rect">
            <a:avLst/>
          </a:prstGeom>
          <a:noFill/>
        </p:spPr>
        <p:txBody>
          <a:bodyPr wrap="none" rtlCol="0">
            <a:spAutoFit/>
          </a:bodyPr>
          <a:lstStyle/>
          <a:p>
            <a:r>
              <a:rPr kumimoji="1" lang="en-US" altLang="ja-JP" sz="2800" dirty="0"/>
              <a:t>2021</a:t>
            </a:r>
            <a:r>
              <a:rPr kumimoji="1" lang="ja-JP" altLang="en-US" sz="2800"/>
              <a:t>年</a:t>
            </a:r>
          </a:p>
        </p:txBody>
      </p:sp>
      <p:sp>
        <p:nvSpPr>
          <p:cNvPr id="10" name="テキスト ボックス 9">
            <a:extLst>
              <a:ext uri="{FF2B5EF4-FFF2-40B4-BE49-F238E27FC236}">
                <a16:creationId xmlns:a16="http://schemas.microsoft.com/office/drawing/2014/main" id="{66E8514E-2BD2-3140-AB2A-6E907A39857A}"/>
              </a:ext>
            </a:extLst>
          </p:cNvPr>
          <p:cNvSpPr txBox="1"/>
          <p:nvPr/>
        </p:nvSpPr>
        <p:spPr>
          <a:xfrm>
            <a:off x="609600" y="5207085"/>
            <a:ext cx="10761134" cy="1384995"/>
          </a:xfrm>
          <a:prstGeom prst="rect">
            <a:avLst/>
          </a:prstGeom>
          <a:noFill/>
        </p:spPr>
        <p:txBody>
          <a:bodyPr wrap="square" rtlCol="0">
            <a:spAutoFit/>
          </a:bodyPr>
          <a:lstStyle/>
          <a:p>
            <a:r>
              <a:rPr lang="ja-JP" altLang="en-US" sz="2800"/>
              <a:t>登板後の空振り率は、どちらの年でもシーズン終盤に高まる傾向</a:t>
            </a:r>
            <a:endParaRPr lang="en-US" altLang="ja-JP" sz="2800" dirty="0"/>
          </a:p>
          <a:p>
            <a:r>
              <a:rPr kumimoji="1" lang="ja-JP" altLang="en-US" sz="2800"/>
              <a:t>とくに</a:t>
            </a:r>
            <a:r>
              <a:rPr kumimoji="1" lang="en-US" altLang="ja-JP" sz="2800" dirty="0"/>
              <a:t>2021</a:t>
            </a:r>
            <a:r>
              <a:rPr kumimoji="1" lang="ja-JP" altLang="en-US" sz="2800"/>
              <a:t>年は、</a:t>
            </a:r>
            <a:r>
              <a:rPr kumimoji="1" lang="en-US" altLang="ja-JP" sz="2800" dirty="0"/>
              <a:t>5</a:t>
            </a:r>
            <a:r>
              <a:rPr kumimoji="1" lang="ja-JP" altLang="en-US" sz="2800"/>
              <a:t>，</a:t>
            </a:r>
            <a:r>
              <a:rPr kumimoji="1" lang="en-US" altLang="ja-JP" sz="2800" dirty="0"/>
              <a:t>6</a:t>
            </a:r>
            <a:r>
              <a:rPr kumimoji="1" lang="ja-JP" altLang="en-US" sz="2800"/>
              <a:t>月は投げた後はむしろ空振りしにくかったが、</a:t>
            </a:r>
            <a:endParaRPr kumimoji="1" lang="en-US" altLang="ja-JP" sz="2800" dirty="0"/>
          </a:p>
          <a:p>
            <a:r>
              <a:rPr lang="ja-JP" altLang="en-US" sz="2800"/>
              <a:t>シーズン終盤にかけて逆転してしまう</a:t>
            </a:r>
            <a:endParaRPr kumimoji="1" lang="ja-JP" altLang="en-US" sz="2800"/>
          </a:p>
        </p:txBody>
      </p:sp>
    </p:spTree>
    <p:extLst>
      <p:ext uri="{BB962C8B-B14F-4D97-AF65-F5344CB8AC3E}">
        <p14:creationId xmlns:p14="http://schemas.microsoft.com/office/powerpoint/2010/main" val="1562794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99EA54-511E-6049-B11C-5FE18441222E}"/>
              </a:ext>
            </a:extLst>
          </p:cNvPr>
          <p:cNvSpPr>
            <a:spLocks noGrp="1"/>
          </p:cNvSpPr>
          <p:nvPr>
            <p:ph type="title"/>
          </p:nvPr>
        </p:nvSpPr>
        <p:spPr/>
        <p:txBody>
          <a:bodyPr/>
          <a:lstStyle/>
          <a:p>
            <a:r>
              <a:rPr lang="ja-JP" altLang="en-US" sz="4000"/>
              <a:t>疲労の影響</a:t>
            </a:r>
            <a:endParaRPr kumimoji="1" lang="ja-JP" altLang="en-US" sz="4000"/>
          </a:p>
        </p:txBody>
      </p:sp>
      <p:sp>
        <p:nvSpPr>
          <p:cNvPr id="3" name="コンテンツ プレースホルダー 2">
            <a:extLst>
              <a:ext uri="{FF2B5EF4-FFF2-40B4-BE49-F238E27FC236}">
                <a16:creationId xmlns:a16="http://schemas.microsoft.com/office/drawing/2014/main" id="{6A2AC2DD-C6AD-C64D-9B40-6B136F32FDD7}"/>
              </a:ext>
            </a:extLst>
          </p:cNvPr>
          <p:cNvSpPr txBox="1">
            <a:spLocks/>
          </p:cNvSpPr>
          <p:nvPr/>
        </p:nvSpPr>
        <p:spPr>
          <a:xfrm>
            <a:off x="609600" y="2332567"/>
            <a:ext cx="10972800" cy="3783753"/>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342900" indent="-342900"/>
            <a:endParaRPr lang="en-US" altLang="ja-JP" sz="3066" dirty="0"/>
          </a:p>
        </p:txBody>
      </p:sp>
      <p:sp>
        <p:nvSpPr>
          <p:cNvPr id="10" name="テキスト ボックス 9">
            <a:extLst>
              <a:ext uri="{FF2B5EF4-FFF2-40B4-BE49-F238E27FC236}">
                <a16:creationId xmlns:a16="http://schemas.microsoft.com/office/drawing/2014/main" id="{66E8514E-2BD2-3140-AB2A-6E907A39857A}"/>
              </a:ext>
            </a:extLst>
          </p:cNvPr>
          <p:cNvSpPr txBox="1"/>
          <p:nvPr/>
        </p:nvSpPr>
        <p:spPr>
          <a:xfrm>
            <a:off x="800394" y="4962779"/>
            <a:ext cx="10782006" cy="1384995"/>
          </a:xfrm>
          <a:prstGeom prst="rect">
            <a:avLst/>
          </a:prstGeom>
          <a:noFill/>
        </p:spPr>
        <p:txBody>
          <a:bodyPr wrap="square" rtlCol="0">
            <a:spAutoFit/>
          </a:bodyPr>
          <a:lstStyle/>
          <a:p>
            <a:r>
              <a:rPr lang="ja-JP" altLang="en-US" sz="2800">
                <a:latin typeface="Meiryo" panose="020B0604030504040204" pitchFamily="34" charset="-128"/>
                <a:ea typeface="Meiryo" panose="020B0604030504040204" pitchFamily="34" charset="-128"/>
              </a:rPr>
              <a:t>大前提：</a:t>
            </a:r>
            <a:r>
              <a:rPr lang="en-US" altLang="ja-JP" sz="2800" dirty="0">
                <a:latin typeface="Meiryo" panose="020B0604030504040204" pitchFamily="34" charset="-128"/>
                <a:ea typeface="Meiryo" panose="020B0604030504040204" pitchFamily="34" charset="-128"/>
              </a:rPr>
              <a:t>2018</a:t>
            </a:r>
            <a:r>
              <a:rPr lang="ja-JP" altLang="en-US" sz="2800">
                <a:latin typeface="Meiryo" panose="020B0604030504040204" pitchFamily="34" charset="-128"/>
                <a:ea typeface="Meiryo" panose="020B0604030504040204" pitchFamily="34" charset="-128"/>
              </a:rPr>
              <a:t>年は登板翌日はオフ</a:t>
            </a:r>
            <a:endParaRPr lang="en-US" altLang="ja-JP" sz="2800" dirty="0">
              <a:latin typeface="Meiryo" panose="020B0604030504040204" pitchFamily="34" charset="-128"/>
              <a:ea typeface="Meiryo" panose="020B0604030504040204" pitchFamily="34" charset="-128"/>
            </a:endParaRPr>
          </a:p>
          <a:p>
            <a:r>
              <a:rPr kumimoji="1" lang="en-US" altLang="ja-JP" sz="2800" dirty="0">
                <a:latin typeface="Meiryo" panose="020B0604030504040204" pitchFamily="34" charset="-128"/>
                <a:ea typeface="Meiryo" panose="020B0604030504040204" pitchFamily="34" charset="-128"/>
              </a:rPr>
              <a:t>		→</a:t>
            </a:r>
            <a:r>
              <a:rPr lang="en-US" altLang="ja-JP" sz="2800" dirty="0">
                <a:latin typeface="Meiryo" panose="020B0604030504040204" pitchFamily="34" charset="-128"/>
                <a:ea typeface="Meiryo" panose="020B0604030504040204" pitchFamily="34" charset="-128"/>
              </a:rPr>
              <a:t>2021</a:t>
            </a:r>
            <a:r>
              <a:rPr lang="ja-JP" altLang="en-US" sz="2800">
                <a:latin typeface="Meiryo" panose="020B0604030504040204" pitchFamily="34" charset="-128"/>
                <a:ea typeface="Meiryo" panose="020B0604030504040204" pitchFamily="34" charset="-128"/>
              </a:rPr>
              <a:t>年</a:t>
            </a:r>
            <a:r>
              <a:rPr kumimoji="1" lang="ja-JP" altLang="en-US" sz="2800">
                <a:latin typeface="Meiryo" panose="020B0604030504040204" pitchFamily="34" charset="-128"/>
                <a:ea typeface="Meiryo" panose="020B0604030504040204" pitchFamily="34" charset="-128"/>
              </a:rPr>
              <a:t>のほうが負担が大きいはず</a:t>
            </a:r>
            <a:endParaRPr kumimoji="1" lang="en-US" altLang="ja-JP" sz="2800" dirty="0">
              <a:latin typeface="Meiryo" panose="020B0604030504040204" pitchFamily="34" charset="-128"/>
              <a:ea typeface="Meiryo" panose="020B0604030504040204" pitchFamily="34" charset="-128"/>
            </a:endParaRPr>
          </a:p>
          <a:p>
            <a:r>
              <a:rPr lang="en-US" altLang="ja-JP" sz="2800" dirty="0">
                <a:latin typeface="Meiryo" panose="020B0604030504040204" pitchFamily="34" charset="-128"/>
                <a:ea typeface="Meiryo" panose="020B0604030504040204" pitchFamily="34" charset="-128"/>
              </a:rPr>
              <a:t>2022</a:t>
            </a:r>
            <a:r>
              <a:rPr lang="ja-JP" altLang="en-US" sz="2800">
                <a:latin typeface="Meiryo" panose="020B0604030504040204" pitchFamily="34" charset="-128"/>
                <a:ea typeface="Meiryo" panose="020B0604030504040204" pitchFamily="34" charset="-128"/>
              </a:rPr>
              <a:t>年には調整法を改善しさらに進化するかもしれない！</a:t>
            </a:r>
            <a:endParaRPr kumimoji="1" lang="ja-JP" altLang="en-US" sz="2800">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75750205-C234-5342-90BF-A31D355C3E97}"/>
              </a:ext>
            </a:extLst>
          </p:cNvPr>
          <p:cNvSpPr txBox="1"/>
          <p:nvPr/>
        </p:nvSpPr>
        <p:spPr>
          <a:xfrm>
            <a:off x="609600" y="2090172"/>
            <a:ext cx="11379200" cy="2246769"/>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latin typeface="Meiryo" panose="020B0604030504040204" pitchFamily="34" charset="-128"/>
                <a:ea typeface="Meiryo" panose="020B0604030504040204" pitchFamily="34" charset="-128"/>
              </a:rPr>
              <a:t>登板後の打席について、打球速度の面では</a:t>
            </a:r>
            <a:r>
              <a:rPr lang="en-US" altLang="ja-JP" sz="2800" dirty="0">
                <a:latin typeface="Meiryo" panose="020B0604030504040204" pitchFamily="34" charset="-128"/>
                <a:ea typeface="Meiryo" panose="020B0604030504040204" pitchFamily="34" charset="-128"/>
              </a:rPr>
              <a:t>2021</a:t>
            </a:r>
            <a:r>
              <a:rPr lang="ja-JP" altLang="en-US" sz="2800">
                <a:latin typeface="Meiryo" panose="020B0604030504040204" pitchFamily="34" charset="-128"/>
                <a:ea typeface="Meiryo" panose="020B0604030504040204" pitchFamily="34" charset="-128"/>
              </a:rPr>
              <a:t>年に改善を見せる</a:t>
            </a:r>
            <a:endParaRPr lang="en-US" altLang="ja-JP" sz="2800" dirty="0">
              <a:latin typeface="Meiryo" panose="020B0604030504040204" pitchFamily="34" charset="-128"/>
              <a:ea typeface="Meiryo" panose="020B0604030504040204" pitchFamily="34" charset="-128"/>
            </a:endParaRPr>
          </a:p>
          <a:p>
            <a:pPr marL="457200" indent="-457200">
              <a:buFont typeface="Arial" panose="020B0604020202020204" pitchFamily="34" charset="0"/>
              <a:buChar char="•"/>
            </a:pPr>
            <a:r>
              <a:rPr lang="ja-JP" altLang="en-US" sz="2800">
                <a:latin typeface="Meiryo" panose="020B0604030504040204" pitchFamily="34" charset="-128"/>
                <a:ea typeface="Meiryo" panose="020B0604030504040204" pitchFamily="34" charset="-128"/>
              </a:rPr>
              <a:t>空振り率の面では、シーズン中盤以降に疲労の影響が現れた　　　可能性がある</a:t>
            </a:r>
            <a:endParaRPr lang="en-US" altLang="ja-JP" sz="2800" dirty="0">
              <a:latin typeface="Meiryo" panose="020B0604030504040204" pitchFamily="34" charset="-128"/>
              <a:ea typeface="Meiryo" panose="020B0604030504040204" pitchFamily="34" charset="-128"/>
            </a:endParaRPr>
          </a:p>
          <a:p>
            <a:pPr marL="914400" lvl="1" indent="-457200">
              <a:buFont typeface="Arial" panose="020B0604020202020204" pitchFamily="34" charset="0"/>
              <a:buChar char="•"/>
            </a:pPr>
            <a:r>
              <a:rPr lang="ja-JP" altLang="en-US" sz="2800">
                <a:latin typeface="Meiryo" panose="020B0604030504040204" pitchFamily="34" charset="-128"/>
                <a:ea typeface="Meiryo" panose="020B0604030504040204" pitchFamily="34" charset="-128"/>
              </a:rPr>
              <a:t>逆に言うと、</a:t>
            </a:r>
            <a:r>
              <a:rPr lang="en-US" altLang="ja-JP" sz="2800" dirty="0">
                <a:latin typeface="Meiryo" panose="020B0604030504040204" pitchFamily="34" charset="-128"/>
                <a:ea typeface="Meiryo" panose="020B0604030504040204" pitchFamily="34" charset="-128"/>
              </a:rPr>
              <a:t>5</a:t>
            </a:r>
            <a:r>
              <a:rPr lang="ja-JP" altLang="en-US" sz="2800">
                <a:latin typeface="Meiryo" panose="020B0604030504040204" pitchFamily="34" charset="-128"/>
                <a:ea typeface="Meiryo" panose="020B0604030504040204" pitchFamily="34" charset="-128"/>
              </a:rPr>
              <a:t>，</a:t>
            </a:r>
            <a:r>
              <a:rPr lang="en-US" altLang="ja-JP" sz="2800" dirty="0">
                <a:latin typeface="Meiryo" panose="020B0604030504040204" pitchFamily="34" charset="-128"/>
                <a:ea typeface="Meiryo" panose="020B0604030504040204" pitchFamily="34" charset="-128"/>
              </a:rPr>
              <a:t>6</a:t>
            </a:r>
            <a:r>
              <a:rPr lang="ja-JP" altLang="en-US" sz="2800">
                <a:latin typeface="Meiryo" panose="020B0604030504040204" pitchFamily="34" charset="-128"/>
                <a:ea typeface="Meiryo" panose="020B0604030504040204" pitchFamily="34" charset="-128"/>
              </a:rPr>
              <a:t>月は登板後の打席で集中力が　　　　　　　高まっていたのかもしれない</a:t>
            </a:r>
            <a:endParaRPr lang="en-US" altLang="ja-JP" sz="28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3523128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5CCCD2B-82E7-894C-9646-202BD2872861}"/>
              </a:ext>
            </a:extLst>
          </p:cNvPr>
          <p:cNvSpPr/>
          <p:nvPr/>
        </p:nvSpPr>
        <p:spPr>
          <a:xfrm>
            <a:off x="2702560" y="2905760"/>
            <a:ext cx="9489440" cy="3952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09D874A3-79AB-1D48-8134-2BFC02CA99AD}"/>
              </a:ext>
            </a:extLst>
          </p:cNvPr>
          <p:cNvSpPr txBox="1">
            <a:spLocks/>
          </p:cNvSpPr>
          <p:nvPr/>
        </p:nvSpPr>
        <p:spPr>
          <a:xfrm>
            <a:off x="3007361" y="5929380"/>
            <a:ext cx="9144000" cy="804796"/>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0" indent="0" algn="r">
              <a:buNone/>
            </a:pPr>
            <a:r>
              <a:rPr lang="en-US" altLang="ja-JP" sz="4400" dirty="0"/>
              <a:t>(C)</a:t>
            </a:r>
            <a:r>
              <a:rPr lang="ja-JP" altLang="en-US" sz="4400"/>
              <a:t>判定の影響</a:t>
            </a:r>
            <a:endParaRPr lang="en-US" altLang="ja-JP" sz="4000" dirty="0"/>
          </a:p>
        </p:txBody>
      </p:sp>
      <p:sp>
        <p:nvSpPr>
          <p:cNvPr id="7" name="タイトル 1">
            <a:extLst>
              <a:ext uri="{FF2B5EF4-FFF2-40B4-BE49-F238E27FC236}">
                <a16:creationId xmlns:a16="http://schemas.microsoft.com/office/drawing/2014/main" id="{6EEC3695-78A3-5D47-8CB0-A9A1DCA7266A}"/>
              </a:ext>
            </a:extLst>
          </p:cNvPr>
          <p:cNvSpPr txBox="1">
            <a:spLocks/>
          </p:cNvSpPr>
          <p:nvPr/>
        </p:nvSpPr>
        <p:spPr bwMode="auto">
          <a:xfrm>
            <a:off x="526204" y="722295"/>
            <a:ext cx="103632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5333" b="1" kern="1200" cap="all">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a:lstStyle>
          <a:p>
            <a:r>
              <a:rPr lang="ja-JP" altLang="en-US" sz="4400"/>
              <a:t>成績変動の背景にある秘密：</a:t>
            </a:r>
            <a:br>
              <a:rPr lang="en-US" altLang="ja-JP" sz="4400" dirty="0"/>
            </a:br>
            <a:r>
              <a:rPr lang="ja-JP" altLang="en-US" sz="4400"/>
              <a:t>さらなる飛躍に向けて</a:t>
            </a:r>
            <a:endParaRPr lang="ja-JP" altLang="en-US" sz="4400" dirty="0"/>
          </a:p>
        </p:txBody>
      </p:sp>
    </p:spTree>
    <p:extLst>
      <p:ext uri="{BB962C8B-B14F-4D97-AF65-F5344CB8AC3E}">
        <p14:creationId xmlns:p14="http://schemas.microsoft.com/office/powerpoint/2010/main" val="1264225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59C029-8E3D-4B1C-BE29-E13CA33D3C46}"/>
              </a:ext>
            </a:extLst>
          </p:cNvPr>
          <p:cNvSpPr>
            <a:spLocks noGrp="1"/>
          </p:cNvSpPr>
          <p:nvPr>
            <p:ph type="title"/>
          </p:nvPr>
        </p:nvSpPr>
        <p:spPr/>
        <p:txBody>
          <a:bodyPr/>
          <a:lstStyle/>
          <a:p>
            <a:r>
              <a:rPr kumimoji="1" lang="ja-JP" altLang="en-US" dirty="0"/>
              <a:t>利用データ</a:t>
            </a:r>
          </a:p>
        </p:txBody>
      </p:sp>
      <p:sp>
        <p:nvSpPr>
          <p:cNvPr id="3" name="コンテンツ プレースホルダー 2">
            <a:extLst>
              <a:ext uri="{FF2B5EF4-FFF2-40B4-BE49-F238E27FC236}">
                <a16:creationId xmlns:a16="http://schemas.microsoft.com/office/drawing/2014/main" id="{89CADC69-92F7-4C51-88EF-DE441748DF08}"/>
              </a:ext>
            </a:extLst>
          </p:cNvPr>
          <p:cNvSpPr>
            <a:spLocks noGrp="1"/>
          </p:cNvSpPr>
          <p:nvPr>
            <p:ph idx="1"/>
          </p:nvPr>
        </p:nvSpPr>
        <p:spPr/>
        <p:txBody>
          <a:bodyPr/>
          <a:lstStyle/>
          <a:p>
            <a:r>
              <a:rPr kumimoji="1" lang="en-US" altLang="ja-JP" sz="2800" dirty="0" err="1"/>
              <a:t>Statcast</a:t>
            </a:r>
            <a:r>
              <a:rPr kumimoji="1" lang="en-US" altLang="ja-JP" sz="2800" dirty="0"/>
              <a:t> on Baseball Savant</a:t>
            </a:r>
          </a:p>
          <a:p>
            <a:pPr lvl="1"/>
            <a:r>
              <a:rPr kumimoji="1" lang="en-US" altLang="ja-JP" sz="2400" dirty="0"/>
              <a:t>N = 720,637 [</a:t>
            </a:r>
            <a:r>
              <a:rPr kumimoji="1" lang="ja-JP" altLang="en-US" sz="2400"/>
              <a:t>球</a:t>
            </a:r>
            <a:r>
              <a:rPr kumimoji="1" lang="en-US" altLang="ja-JP" sz="2400" dirty="0"/>
              <a:t>]</a:t>
            </a:r>
          </a:p>
          <a:p>
            <a:r>
              <a:rPr kumimoji="1" lang="en-US" altLang="ja-JP" sz="2800" b="0" i="0" u="none" strike="noStrike" kern="1200" cap="none" spc="0" normalizeH="0" baseline="0" noProof="0" dirty="0">
                <a:ln>
                  <a:noFill/>
                </a:ln>
                <a:solidFill>
                  <a:prstClr val="black"/>
                </a:solidFill>
                <a:effectLst/>
                <a:uLnTx/>
                <a:uFillTx/>
                <a:latin typeface="メイリオ" pitchFamily="50" charset="-128"/>
                <a:ea typeface="メイリオ" pitchFamily="50" charset="-128"/>
              </a:rPr>
              <a:t>Fangraphs Leaderboard</a:t>
            </a:r>
          </a:p>
          <a:p>
            <a:pPr lvl="1"/>
            <a:r>
              <a:rPr lang="ja-JP" altLang="en-US" sz="2400" dirty="0">
                <a:solidFill>
                  <a:prstClr val="black"/>
                </a:solidFill>
              </a:rPr>
              <a:t>敬遠四球数など、</a:t>
            </a:r>
            <a:r>
              <a:rPr lang="en-US" altLang="ja-JP" sz="2400" dirty="0">
                <a:solidFill>
                  <a:prstClr val="black"/>
                </a:solidFill>
              </a:rPr>
              <a:t>Baseball Savant</a:t>
            </a:r>
            <a:r>
              <a:rPr lang="ja-JP" altLang="en-US" sz="2400" dirty="0">
                <a:solidFill>
                  <a:prstClr val="black"/>
                </a:solidFill>
              </a:rPr>
              <a:t>の</a:t>
            </a:r>
            <a:r>
              <a:rPr lang="en-US" altLang="ja-JP" sz="2400" dirty="0">
                <a:solidFill>
                  <a:prstClr val="black"/>
                </a:solidFill>
              </a:rPr>
              <a:t>csv</a:t>
            </a:r>
            <a:r>
              <a:rPr lang="ja-JP" altLang="en-US" sz="2400" dirty="0">
                <a:solidFill>
                  <a:prstClr val="black"/>
                </a:solidFill>
              </a:rPr>
              <a:t>ファイルでは一部不十分</a:t>
            </a:r>
            <a:r>
              <a:rPr lang="ja-JP" altLang="en-US" sz="2400">
                <a:solidFill>
                  <a:prstClr val="black"/>
                </a:solidFill>
              </a:rPr>
              <a:t>な情報があるため</a:t>
            </a:r>
            <a:endParaRPr lang="en-US" altLang="ja-JP" sz="2400" dirty="0"/>
          </a:p>
          <a:p>
            <a:r>
              <a:rPr kumimoji="1" lang="en-US" altLang="ja-JP" sz="2800" dirty="0" err="1"/>
              <a:t>Retrosheet</a:t>
            </a:r>
            <a:r>
              <a:rPr kumimoji="1" lang="en-US" altLang="ja-JP" sz="2800" dirty="0"/>
              <a:t> event files</a:t>
            </a:r>
          </a:p>
          <a:p>
            <a:pPr lvl="1"/>
            <a:r>
              <a:rPr lang="en-US" altLang="ja-JP" sz="2400" dirty="0"/>
              <a:t>2018-2021</a:t>
            </a:r>
            <a:r>
              <a:rPr lang="ja-JP" altLang="en-US" sz="2400" dirty="0"/>
              <a:t>の</a:t>
            </a:r>
            <a:r>
              <a:rPr lang="en-US" altLang="ja-JP" sz="2400" dirty="0"/>
              <a:t>4</a:t>
            </a:r>
            <a:r>
              <a:rPr lang="ja-JP" altLang="en-US" sz="2400" dirty="0"/>
              <a:t>シーズン分のデータから得点期待値を計算</a:t>
            </a:r>
            <a:endParaRPr kumimoji="1" lang="en-US" altLang="ja-JP" sz="2400" dirty="0"/>
          </a:p>
        </p:txBody>
      </p:sp>
    </p:spTree>
    <p:extLst>
      <p:ext uri="{BB962C8B-B14F-4D97-AF65-F5344CB8AC3E}">
        <p14:creationId xmlns:p14="http://schemas.microsoft.com/office/powerpoint/2010/main" val="21656602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2132BCC-E0BA-854C-B20A-650D73B31130}"/>
              </a:ext>
            </a:extLst>
          </p:cNvPr>
          <p:cNvSpPr>
            <a:spLocks noGrp="1"/>
          </p:cNvSpPr>
          <p:nvPr>
            <p:ph idx="1"/>
          </p:nvPr>
        </p:nvSpPr>
        <p:spPr>
          <a:xfrm>
            <a:off x="609600" y="1844041"/>
            <a:ext cx="10972800" cy="4525433"/>
          </a:xfrm>
        </p:spPr>
        <p:txBody>
          <a:bodyPr/>
          <a:lstStyle/>
          <a:p>
            <a:pPr marL="342900" indent="-342900"/>
            <a:r>
              <a:rPr lang="ja-JP" altLang="en-US" sz="2400"/>
              <a:t>ミスジャッジの割合</a:t>
            </a:r>
          </a:p>
          <a:p>
            <a:pPr marL="876286" lvl="1" indent="-342900"/>
            <a:r>
              <a:rPr lang="ja-JP" altLang="en-US" sz="1800"/>
              <a:t>打者：</a:t>
            </a:r>
            <a:r>
              <a:rPr lang="en" altLang="ja-JP" sz="1800" dirty="0"/>
              <a:t>Type II error (</a:t>
            </a:r>
            <a:r>
              <a:rPr lang="ja-JP" altLang="en-US" sz="1800"/>
              <a:t>定義上ボールの投球をストライクと判定</a:t>
            </a:r>
            <a:r>
              <a:rPr lang="en-US" altLang="ja-JP" sz="1800" dirty="0"/>
              <a:t>)</a:t>
            </a:r>
          </a:p>
          <a:p>
            <a:pPr marL="876286" lvl="1" indent="-342900"/>
            <a:r>
              <a:rPr lang="ja-JP" altLang="en-US" sz="1800"/>
              <a:t>投手：</a:t>
            </a:r>
            <a:r>
              <a:rPr lang="en" altLang="ja-JP" sz="1800" dirty="0"/>
              <a:t>Type I error (</a:t>
            </a:r>
            <a:r>
              <a:rPr lang="ja-JP" altLang="en-US" sz="1800"/>
              <a:t>同じくストライクの投球をボールと判定</a:t>
            </a:r>
            <a:r>
              <a:rPr lang="en-US" altLang="ja-JP" sz="1800" dirty="0"/>
              <a:t>)</a:t>
            </a:r>
          </a:p>
          <a:p>
            <a:pPr marL="342900" indent="-342900"/>
            <a:r>
              <a:rPr lang="ja-JP" altLang="en-US" sz="2400"/>
              <a:t>平均的なストライクコール確率からの乖離</a:t>
            </a:r>
          </a:p>
          <a:p>
            <a:pPr marL="876286" lvl="1" indent="-342900"/>
            <a:r>
              <a:rPr lang="ja-JP" altLang="en-US" sz="1800"/>
              <a:t>打者の左右・カウント別に、投球の通過位置を表す二次元の変数</a:t>
            </a:r>
            <a:r>
              <a:rPr lang="en-US" altLang="ja-JP" sz="1800" dirty="0"/>
              <a:t>(</a:t>
            </a:r>
            <a:r>
              <a:rPr lang="en" altLang="ja-JP" sz="1800" dirty="0" err="1"/>
              <a:t>plate_x</a:t>
            </a:r>
            <a:r>
              <a:rPr lang="en" altLang="ja-JP" sz="1800" dirty="0"/>
              <a:t>, </a:t>
            </a:r>
            <a:r>
              <a:rPr lang="en" altLang="ja-JP" sz="1800" dirty="0" err="1"/>
              <a:t>plate_z</a:t>
            </a:r>
            <a:r>
              <a:rPr lang="en" altLang="ja-JP" sz="1800" dirty="0"/>
              <a:t>)</a:t>
            </a:r>
            <a:r>
              <a:rPr lang="ja-JP" altLang="en-US" sz="1800"/>
              <a:t>から　　　　その投球の平均的なストライクコール確率を算出</a:t>
            </a:r>
            <a:r>
              <a:rPr lang="en-US" altLang="ja-JP" sz="1800" dirty="0"/>
              <a:t>(</a:t>
            </a:r>
            <a:r>
              <a:rPr lang="ja-JP" altLang="en-US" sz="1800"/>
              <a:t>一般化加法モデルを利用</a:t>
            </a:r>
            <a:r>
              <a:rPr lang="en-US" altLang="ja-JP" sz="1800" dirty="0"/>
              <a:t>)</a:t>
            </a:r>
          </a:p>
          <a:p>
            <a:pPr marL="876286" lvl="1" indent="-342900"/>
            <a:r>
              <a:rPr lang="ja-JP" altLang="en-US" sz="1800"/>
              <a:t>実際にコールされたストライクを</a:t>
            </a:r>
            <a:r>
              <a:rPr lang="en-US" altLang="ja-JP" sz="1800" dirty="0"/>
              <a:t>1, </a:t>
            </a:r>
            <a:r>
              <a:rPr lang="ja-JP" altLang="en-US" sz="1800"/>
              <a:t>ボールを</a:t>
            </a:r>
            <a:r>
              <a:rPr lang="en-US" altLang="ja-JP" sz="1800" dirty="0"/>
              <a:t>0</a:t>
            </a:r>
            <a:r>
              <a:rPr lang="ja-JP" altLang="en-US" sz="1800"/>
              <a:t>とするダミー変数を作成し、　　　　　　　　　これと平均的なストライクコール確率との差を選手ごとに集計する</a:t>
            </a:r>
          </a:p>
          <a:p>
            <a:pPr marL="876286" lvl="1" indent="-342900"/>
            <a:r>
              <a:rPr lang="ja-JP" altLang="en-US" sz="1800"/>
              <a:t>値がプラス：実際のコールが平均的なストライクコールの確率より高い</a:t>
            </a:r>
          </a:p>
          <a:p>
            <a:pPr marL="342900" indent="-342900"/>
            <a:r>
              <a:rPr lang="ja-JP" altLang="en-US" sz="2400"/>
              <a:t>得点貢献：上記の手順で算出したストライクコール確率を用いて、　　　　　　　　　　ミスジャッジにより得</a:t>
            </a:r>
            <a:r>
              <a:rPr lang="en-US" altLang="ja-JP" sz="2400" dirty="0"/>
              <a:t>or</a:t>
            </a:r>
            <a:r>
              <a:rPr lang="ja-JP" altLang="en-US" sz="2400"/>
              <a:t>損した得点貢献の総和を計算</a:t>
            </a:r>
          </a:p>
          <a:p>
            <a:endParaRPr kumimoji="1" lang="ja-JP" altLang="en-US" sz="4400"/>
          </a:p>
        </p:txBody>
      </p:sp>
      <p:sp>
        <p:nvSpPr>
          <p:cNvPr id="5" name="タイトル 1">
            <a:extLst>
              <a:ext uri="{FF2B5EF4-FFF2-40B4-BE49-F238E27FC236}">
                <a16:creationId xmlns:a16="http://schemas.microsoft.com/office/drawing/2014/main" id="{8E7FF812-3714-454E-9359-D8F5E51A7BA2}"/>
              </a:ext>
            </a:extLst>
          </p:cNvPr>
          <p:cNvSpPr>
            <a:spLocks noGrp="1"/>
          </p:cNvSpPr>
          <p:nvPr>
            <p:ph type="title"/>
          </p:nvPr>
        </p:nvSpPr>
        <p:spPr>
          <a:xfrm>
            <a:off x="609600" y="275167"/>
            <a:ext cx="10972800" cy="1143000"/>
          </a:xfrm>
        </p:spPr>
        <p:txBody>
          <a:bodyPr/>
          <a:lstStyle/>
          <a:p>
            <a:r>
              <a:rPr lang="ja-JP" altLang="en-US"/>
              <a:t>大谷に不利なジャッジは存在したか</a:t>
            </a:r>
            <a:endParaRPr lang="en-US" altLang="ja-JP" dirty="0"/>
          </a:p>
        </p:txBody>
      </p:sp>
    </p:spTree>
    <p:extLst>
      <p:ext uri="{BB962C8B-B14F-4D97-AF65-F5344CB8AC3E}">
        <p14:creationId xmlns:p14="http://schemas.microsoft.com/office/powerpoint/2010/main" val="1242594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結果</a:t>
            </a:r>
          </a:p>
        </p:txBody>
      </p:sp>
      <p:sp>
        <p:nvSpPr>
          <p:cNvPr id="3" name="コンテンツ プレースホルダー 2"/>
          <p:cNvSpPr>
            <a:spLocks noGrp="1"/>
          </p:cNvSpPr>
          <p:nvPr>
            <p:ph idx="1"/>
          </p:nvPr>
        </p:nvSpPr>
        <p:spPr/>
        <p:txBody>
          <a:bodyPr/>
          <a:lstStyle/>
          <a:p>
            <a:r>
              <a:rPr lang="ja-JP" altLang="en-US" sz="2400" dirty="0"/>
              <a:t>野手</a:t>
            </a:r>
            <a:endParaRPr lang="en-US" altLang="ja-JP" sz="2400" dirty="0"/>
          </a:p>
          <a:p>
            <a:pPr lvl="1"/>
            <a:r>
              <a:rPr lang="ja-JP" altLang="en-US" sz="2000" dirty="0"/>
              <a:t>打席に立った際の</a:t>
            </a:r>
            <a:r>
              <a:rPr lang="en-US" altLang="ja-JP" sz="2000" dirty="0"/>
              <a:t>Type II error: 79</a:t>
            </a:r>
            <a:r>
              <a:rPr lang="ja-JP" altLang="en-US" sz="2000" dirty="0"/>
              <a:t>球、</a:t>
            </a:r>
            <a:r>
              <a:rPr lang="en-US" altLang="ja-JP" sz="2000" dirty="0"/>
              <a:t>5.90%</a:t>
            </a:r>
            <a:r>
              <a:rPr lang="ja-JP" altLang="en-US" sz="2000" dirty="0"/>
              <a:t>は</a:t>
            </a:r>
            <a:r>
              <a:rPr lang="en-US" altLang="ja-JP" sz="2000" dirty="0"/>
              <a:t>500</a:t>
            </a:r>
            <a:r>
              <a:rPr lang="ja-JP" altLang="en-US" sz="2000" dirty="0"/>
              <a:t>球以上のピッチコールがあった打者の中で</a:t>
            </a:r>
            <a:r>
              <a:rPr lang="en-US" altLang="ja-JP" sz="2000" dirty="0"/>
              <a:t>178/298 </a:t>
            </a:r>
            <a:r>
              <a:rPr lang="ja-JP" altLang="en-US" sz="2000" dirty="0"/>
              <a:t>位</a:t>
            </a:r>
            <a:endParaRPr lang="en-US" altLang="ja-JP" sz="2000" dirty="0"/>
          </a:p>
          <a:p>
            <a:pPr lvl="2"/>
            <a:r>
              <a:rPr lang="ja-JP" altLang="en-US" sz="1800" dirty="0"/>
              <a:t>ルール上ボールの投球をストライク判定されることが際立って多いわけではない</a:t>
            </a:r>
            <a:endParaRPr lang="en-US" altLang="ja-JP" sz="1800" dirty="0"/>
          </a:p>
          <a:p>
            <a:pPr lvl="1"/>
            <a:r>
              <a:rPr lang="en-US" altLang="ja-JP" sz="2000" dirty="0"/>
              <a:t>2021</a:t>
            </a:r>
            <a:r>
              <a:rPr lang="ja-JP" altLang="en-US" sz="2000" dirty="0"/>
              <a:t>年シーズン中に失ったストライクは</a:t>
            </a:r>
            <a:r>
              <a:rPr lang="en-US" altLang="ja-JP" sz="2000" dirty="0"/>
              <a:t>2.52</a:t>
            </a:r>
            <a:r>
              <a:rPr lang="ja-JP" altLang="en-US" sz="2000" dirty="0"/>
              <a:t>個</a:t>
            </a:r>
            <a:r>
              <a:rPr lang="en-US" altLang="ja-JP" sz="2000" dirty="0"/>
              <a:t>(</a:t>
            </a:r>
            <a:r>
              <a:rPr lang="ja-JP" altLang="en-US" sz="2000" dirty="0"/>
              <a:t>同</a:t>
            </a:r>
            <a:r>
              <a:rPr lang="en-US" altLang="ja-JP" sz="2000" dirty="0"/>
              <a:t>114</a:t>
            </a:r>
            <a:r>
              <a:rPr lang="ja-JP" altLang="en-US" sz="2000" dirty="0"/>
              <a:t>位</a:t>
            </a:r>
            <a:r>
              <a:rPr lang="en-US" altLang="ja-JP" sz="2000" dirty="0"/>
              <a:t>)</a:t>
            </a:r>
            <a:r>
              <a:rPr lang="ja-JP" altLang="en-US" sz="2000" dirty="0"/>
              <a:t>：平均からの乖離の合計で測った</a:t>
            </a:r>
            <a:endParaRPr lang="en-US" altLang="ja-JP" sz="2000" dirty="0"/>
          </a:p>
          <a:p>
            <a:pPr lvl="1"/>
            <a:r>
              <a:rPr lang="ja-JP" altLang="en-US" sz="2000" dirty="0"/>
              <a:t>得点期待値の増減は</a:t>
            </a:r>
            <a:r>
              <a:rPr lang="en-US" altLang="ja-JP" sz="2000" dirty="0"/>
              <a:t>-0.33(</a:t>
            </a:r>
            <a:r>
              <a:rPr lang="ja-JP" altLang="en-US" sz="2000" dirty="0"/>
              <a:t>同</a:t>
            </a:r>
            <a:r>
              <a:rPr lang="en-US" altLang="ja-JP" sz="2000" dirty="0"/>
              <a:t>184</a:t>
            </a:r>
            <a:r>
              <a:rPr lang="ja-JP" altLang="en-US" sz="2000" dirty="0"/>
              <a:t>位</a:t>
            </a:r>
            <a:r>
              <a:rPr lang="en-US" altLang="ja-JP" sz="2000" dirty="0"/>
              <a:t>)</a:t>
            </a:r>
          </a:p>
          <a:p>
            <a:pPr lvl="1"/>
            <a:r>
              <a:rPr lang="ja-JP" altLang="en-US" sz="2000" dirty="0"/>
              <a:t>平均と比較するとほぼニュートラルと言えそう</a:t>
            </a:r>
            <a:endParaRPr lang="en-US" altLang="ja-JP" sz="2000" dirty="0"/>
          </a:p>
          <a:p>
            <a:r>
              <a:rPr lang="ja-JP" altLang="en-US" sz="2534" dirty="0"/>
              <a:t>投手</a:t>
            </a:r>
            <a:endParaRPr lang="en-US" altLang="ja-JP" sz="2534" dirty="0"/>
          </a:p>
          <a:p>
            <a:pPr lvl="1"/>
            <a:r>
              <a:rPr lang="ja-JP" altLang="en-US" sz="2000" dirty="0"/>
              <a:t>野手とほぼ同様の結果：</a:t>
            </a:r>
            <a:r>
              <a:rPr lang="en-US" altLang="ja-JP" sz="2000" dirty="0"/>
              <a:t>Type I: </a:t>
            </a:r>
            <a:r>
              <a:rPr lang="ja-JP" altLang="en-US" sz="2000" dirty="0"/>
              <a:t>ルール上ストライクのコースをボール判定された投球の割合は</a:t>
            </a:r>
            <a:r>
              <a:rPr lang="en-US" altLang="ja-JP" sz="2000" dirty="0"/>
              <a:t>2.46% (92/269</a:t>
            </a:r>
            <a:r>
              <a:rPr lang="ja-JP" altLang="en-US" sz="2000" dirty="0"/>
              <a:t>位</a:t>
            </a:r>
            <a:r>
              <a:rPr lang="en-US" altLang="ja-JP" sz="2000" dirty="0"/>
              <a:t>)</a:t>
            </a:r>
          </a:p>
          <a:p>
            <a:pPr lvl="1"/>
            <a:r>
              <a:rPr lang="ja-JP" altLang="en-US" sz="2000" dirty="0"/>
              <a:t>際立って多いとは言い切れないが、得点貢献のトータルではやや損をしている</a:t>
            </a:r>
            <a:endParaRPr lang="en-US" altLang="ja-JP" sz="2000" dirty="0"/>
          </a:p>
        </p:txBody>
      </p:sp>
    </p:spTree>
    <p:extLst>
      <p:ext uri="{BB962C8B-B14F-4D97-AF65-F5344CB8AC3E}">
        <p14:creationId xmlns:p14="http://schemas.microsoft.com/office/powerpoint/2010/main" val="41981046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テキスト プレースホルダー 2"/>
          <p:cNvSpPr>
            <a:spLocks noGrp="1"/>
          </p:cNvSpPr>
          <p:nvPr>
            <p:ph type="body" idx="1"/>
          </p:nvPr>
        </p:nvSpPr>
        <p:spPr/>
        <p:txBody>
          <a:bodyPr/>
          <a:lstStyle/>
          <a:p>
            <a:r>
              <a:rPr lang="en-US" altLang="ja-JP" dirty="0" err="1"/>
              <a:t>Kekka</a:t>
            </a:r>
            <a:r>
              <a:rPr lang="en-US" altLang="ja-JP" dirty="0"/>
              <a:t> no </a:t>
            </a:r>
            <a:r>
              <a:rPr lang="en-US" altLang="ja-JP" dirty="0" err="1"/>
              <a:t>Matome</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9787" y="2176272"/>
            <a:ext cx="4922587" cy="3364992"/>
          </a:xfrm>
          <a:prstGeom prst="rect">
            <a:avLst/>
          </a:prstGeom>
        </p:spPr>
      </p:pic>
    </p:spTree>
    <p:extLst>
      <p:ext uri="{BB962C8B-B14F-4D97-AF65-F5344CB8AC3E}">
        <p14:creationId xmlns:p14="http://schemas.microsoft.com/office/powerpoint/2010/main" val="3592827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F50E6E-ADDB-3941-821D-14FEE2E9D9EB}"/>
              </a:ext>
            </a:extLst>
          </p:cNvPr>
          <p:cNvSpPr>
            <a:spLocks noGrp="1"/>
          </p:cNvSpPr>
          <p:nvPr>
            <p:ph type="title"/>
          </p:nvPr>
        </p:nvSpPr>
        <p:spPr/>
        <p:txBody>
          <a:bodyPr/>
          <a:lstStyle/>
          <a:p>
            <a:r>
              <a:rPr kumimoji="1" lang="ja-JP" altLang="en-US"/>
              <a:t>結論</a:t>
            </a:r>
            <a:r>
              <a:rPr kumimoji="1" lang="en-US" altLang="ja-JP" dirty="0"/>
              <a:t>1 </a:t>
            </a:r>
            <a:r>
              <a:rPr kumimoji="1" lang="ja-JP" altLang="en-US"/>
              <a:t>打者大谷、飛躍の秘密</a:t>
            </a:r>
          </a:p>
        </p:txBody>
      </p:sp>
      <p:sp>
        <p:nvSpPr>
          <p:cNvPr id="3" name="コンテンツ プレースホルダー 2">
            <a:extLst>
              <a:ext uri="{FF2B5EF4-FFF2-40B4-BE49-F238E27FC236}">
                <a16:creationId xmlns:a16="http://schemas.microsoft.com/office/drawing/2014/main" id="{0CFF96E6-C5AD-6246-9862-2152F8B6917F}"/>
              </a:ext>
            </a:extLst>
          </p:cNvPr>
          <p:cNvSpPr>
            <a:spLocks noGrp="1"/>
          </p:cNvSpPr>
          <p:nvPr>
            <p:ph idx="1"/>
          </p:nvPr>
        </p:nvSpPr>
        <p:spPr>
          <a:xfrm>
            <a:off x="609600" y="2057400"/>
            <a:ext cx="11297920" cy="4525433"/>
          </a:xfrm>
        </p:spPr>
        <p:txBody>
          <a:bodyPr/>
          <a:lstStyle/>
          <a:p>
            <a:pPr marL="0" indent="0">
              <a:buNone/>
            </a:pPr>
            <a:r>
              <a:rPr kumimoji="1" lang="en-US" altLang="ja-JP" sz="3600" dirty="0"/>
              <a:t>2021</a:t>
            </a:r>
            <a:r>
              <a:rPr kumimoji="1" lang="ja-JP" altLang="en-US" sz="3600"/>
              <a:t>年の打者大谷は</a:t>
            </a:r>
            <a:r>
              <a:rPr lang="ja-JP" altLang="en-US" sz="4000">
                <a:solidFill>
                  <a:srgbClr val="FF0000"/>
                </a:solidFill>
              </a:rPr>
              <a:t>長打と四球が多</a:t>
            </a:r>
            <a:r>
              <a:rPr lang="ja-JP" altLang="en-US" sz="3600"/>
              <a:t>く、好成績</a:t>
            </a:r>
            <a:endParaRPr lang="en-US" altLang="ja-JP" sz="3600" dirty="0"/>
          </a:p>
          <a:p>
            <a:pPr marL="0" indent="0">
              <a:buNone/>
            </a:pPr>
            <a:r>
              <a:rPr lang="ja-JP" altLang="en-US" sz="3600"/>
              <a:t>であったが、</a:t>
            </a:r>
            <a:r>
              <a:rPr kumimoji="1" lang="ja-JP" altLang="en-US" sz="3600"/>
              <a:t>その要因は以下であると考えられる</a:t>
            </a:r>
            <a:endParaRPr kumimoji="1" lang="en-US" altLang="ja-JP" sz="3600" dirty="0"/>
          </a:p>
          <a:p>
            <a:pPr marL="0" indent="0">
              <a:buNone/>
            </a:pPr>
            <a:endParaRPr kumimoji="1" lang="en-US" altLang="ja-JP" sz="1100" dirty="0"/>
          </a:p>
          <a:p>
            <a:r>
              <a:rPr lang="ja-JP" altLang="en-US" sz="4000">
                <a:solidFill>
                  <a:srgbClr val="FF0000"/>
                </a:solidFill>
              </a:rPr>
              <a:t>打球の質が</a:t>
            </a:r>
            <a:r>
              <a:rPr lang="en-US" altLang="ja-JP" sz="4000" dirty="0">
                <a:solidFill>
                  <a:srgbClr val="FF0000"/>
                </a:solidFill>
              </a:rPr>
              <a:t>MLB</a:t>
            </a:r>
            <a:r>
              <a:rPr lang="ja-JP" altLang="en-US" sz="4000">
                <a:solidFill>
                  <a:srgbClr val="FF0000"/>
                </a:solidFill>
              </a:rPr>
              <a:t>屈指</a:t>
            </a:r>
            <a:endParaRPr lang="en-US" altLang="ja-JP" sz="4000" dirty="0">
              <a:solidFill>
                <a:srgbClr val="FF0000"/>
              </a:solidFill>
            </a:endParaRPr>
          </a:p>
          <a:p>
            <a:r>
              <a:rPr kumimoji="1" lang="ja-JP" altLang="en-US" sz="4000">
                <a:solidFill>
                  <a:srgbClr val="FF0000"/>
                </a:solidFill>
              </a:rPr>
              <a:t>弱点が少なかった</a:t>
            </a:r>
          </a:p>
        </p:txBody>
      </p:sp>
    </p:spTree>
    <p:extLst>
      <p:ext uri="{BB962C8B-B14F-4D97-AF65-F5344CB8AC3E}">
        <p14:creationId xmlns:p14="http://schemas.microsoft.com/office/powerpoint/2010/main" val="35182226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E3F3C04B-49DD-A647-B0FA-A03776871A24}"/>
              </a:ext>
            </a:extLst>
          </p:cNvPr>
          <p:cNvSpPr>
            <a:spLocks noGrp="1"/>
          </p:cNvSpPr>
          <p:nvPr>
            <p:ph type="title"/>
          </p:nvPr>
        </p:nvSpPr>
        <p:spPr>
          <a:xfrm>
            <a:off x="609600" y="275167"/>
            <a:ext cx="10972800" cy="1143000"/>
          </a:xfrm>
        </p:spPr>
        <p:txBody>
          <a:bodyPr/>
          <a:lstStyle/>
          <a:p>
            <a:r>
              <a:rPr kumimoji="1" lang="ja-JP" altLang="en-US"/>
              <a:t>結論</a:t>
            </a:r>
            <a:r>
              <a:rPr lang="en-US" altLang="ja-JP" dirty="0"/>
              <a:t>2</a:t>
            </a:r>
            <a:r>
              <a:rPr kumimoji="1" lang="en-US" altLang="ja-JP" dirty="0"/>
              <a:t> </a:t>
            </a:r>
            <a:r>
              <a:rPr lang="ja-JP" altLang="en-US"/>
              <a:t>投手</a:t>
            </a:r>
            <a:r>
              <a:rPr kumimoji="1" lang="ja-JP" altLang="en-US"/>
              <a:t>大谷、飛躍の秘密</a:t>
            </a:r>
          </a:p>
        </p:txBody>
      </p:sp>
      <p:sp>
        <p:nvSpPr>
          <p:cNvPr id="5" name="コンテンツ プレースホルダー 2">
            <a:extLst>
              <a:ext uri="{FF2B5EF4-FFF2-40B4-BE49-F238E27FC236}">
                <a16:creationId xmlns:a16="http://schemas.microsoft.com/office/drawing/2014/main" id="{C6892319-184F-9548-8AFF-E3A50D6309C5}"/>
              </a:ext>
            </a:extLst>
          </p:cNvPr>
          <p:cNvSpPr>
            <a:spLocks noGrp="1"/>
          </p:cNvSpPr>
          <p:nvPr>
            <p:ph idx="1"/>
          </p:nvPr>
        </p:nvSpPr>
        <p:spPr>
          <a:xfrm>
            <a:off x="965200" y="2057400"/>
            <a:ext cx="11765280" cy="4525433"/>
          </a:xfrm>
        </p:spPr>
        <p:txBody>
          <a:bodyPr/>
          <a:lstStyle/>
          <a:p>
            <a:pPr marL="0" indent="0">
              <a:buNone/>
            </a:pPr>
            <a:r>
              <a:rPr kumimoji="1" lang="en-US" altLang="ja-JP" sz="3200" dirty="0"/>
              <a:t>2021</a:t>
            </a:r>
            <a:r>
              <a:rPr kumimoji="1" lang="ja-JP" altLang="en-US" sz="3200"/>
              <a:t>年の投手大谷は</a:t>
            </a:r>
            <a:r>
              <a:rPr lang="ja-JP" altLang="en-US" sz="3600">
                <a:solidFill>
                  <a:srgbClr val="FF0000"/>
                </a:solidFill>
              </a:rPr>
              <a:t>序盤の制球難を改善</a:t>
            </a:r>
            <a:r>
              <a:rPr lang="ja-JP" altLang="en-US" sz="3200"/>
              <a:t>し、</a:t>
            </a:r>
            <a:endParaRPr lang="en-US" altLang="ja-JP" sz="3200" dirty="0"/>
          </a:p>
          <a:p>
            <a:pPr marL="0" indent="0">
              <a:buNone/>
            </a:pPr>
            <a:r>
              <a:rPr lang="ja-JP" altLang="en-US" sz="3200"/>
              <a:t>好成績であったが、</a:t>
            </a:r>
            <a:r>
              <a:rPr kumimoji="1" lang="ja-JP" altLang="en-US" sz="3200"/>
              <a:t>その要因は以下であると考えられる</a:t>
            </a:r>
            <a:endParaRPr kumimoji="1" lang="en-US" altLang="ja-JP" sz="3200" dirty="0"/>
          </a:p>
          <a:p>
            <a:pPr marL="0" indent="0">
              <a:buNone/>
            </a:pPr>
            <a:endParaRPr kumimoji="1" lang="en-US" altLang="ja-JP" sz="1400" dirty="0"/>
          </a:p>
          <a:p>
            <a:r>
              <a:rPr lang="ja-JP" altLang="en-US" sz="2800">
                <a:solidFill>
                  <a:srgbClr val="FF0000"/>
                </a:solidFill>
              </a:rPr>
              <a:t>希少で強力なスプリットと同球速帯のカッターを投げ始め、</a:t>
            </a:r>
            <a:r>
              <a:rPr lang="en-US" altLang="ja-JP" sz="2800" dirty="0">
                <a:solidFill>
                  <a:srgbClr val="FF0000"/>
                </a:solidFill>
              </a:rPr>
              <a:t>          </a:t>
            </a:r>
            <a:r>
              <a:rPr lang="ja-JP" altLang="en-US" sz="2800">
                <a:solidFill>
                  <a:srgbClr val="FF0000"/>
                </a:solidFill>
              </a:rPr>
              <a:t>それがアウトを取りやすい球種だった</a:t>
            </a:r>
            <a:endParaRPr lang="en-US" altLang="ja-JP" sz="2800" dirty="0">
              <a:solidFill>
                <a:srgbClr val="FF0000"/>
              </a:solidFill>
            </a:endParaRPr>
          </a:p>
          <a:p>
            <a:r>
              <a:rPr kumimoji="1" lang="ja-JP" altLang="en-US" sz="2800">
                <a:solidFill>
                  <a:srgbClr val="FF0000"/>
                </a:solidFill>
              </a:rPr>
              <a:t>パフォーマンスの悪いフォーシームを減らし、　　　　　　　　　　より良いカッター、スライダーの投球割合を増やた。</a:t>
            </a:r>
            <a:endParaRPr kumimoji="1" lang="en-US" altLang="ja-JP" sz="2800" dirty="0">
              <a:solidFill>
                <a:srgbClr val="FF0000"/>
              </a:solidFill>
            </a:endParaRPr>
          </a:p>
          <a:p>
            <a:r>
              <a:rPr kumimoji="1" lang="ja-JP" altLang="en-US" sz="2800">
                <a:solidFill>
                  <a:srgbClr val="FF0000"/>
                </a:solidFill>
              </a:rPr>
              <a:t>変化球の球速を変化させるなど工夫した</a:t>
            </a:r>
          </a:p>
        </p:txBody>
      </p:sp>
    </p:spTree>
    <p:extLst>
      <p:ext uri="{BB962C8B-B14F-4D97-AF65-F5344CB8AC3E}">
        <p14:creationId xmlns:p14="http://schemas.microsoft.com/office/powerpoint/2010/main" val="30838400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E3F3C04B-49DD-A647-B0FA-A03776871A24}"/>
              </a:ext>
            </a:extLst>
          </p:cNvPr>
          <p:cNvSpPr>
            <a:spLocks noGrp="1"/>
          </p:cNvSpPr>
          <p:nvPr>
            <p:ph type="title"/>
          </p:nvPr>
        </p:nvSpPr>
        <p:spPr>
          <a:xfrm>
            <a:off x="609600" y="275167"/>
            <a:ext cx="10972800" cy="1143000"/>
          </a:xfrm>
        </p:spPr>
        <p:txBody>
          <a:bodyPr/>
          <a:lstStyle/>
          <a:p>
            <a:r>
              <a:rPr kumimoji="1" lang="ja-JP" altLang="en-US"/>
              <a:t>結論</a:t>
            </a:r>
            <a:r>
              <a:rPr kumimoji="1" lang="en-US" altLang="ja-JP" dirty="0"/>
              <a:t>3 </a:t>
            </a:r>
            <a:r>
              <a:rPr lang="ja-JP" altLang="en-US"/>
              <a:t>さらなる飛躍に向けた秘密</a:t>
            </a:r>
            <a:endParaRPr kumimoji="1" lang="ja-JP" altLang="en-US"/>
          </a:p>
        </p:txBody>
      </p:sp>
      <p:sp>
        <p:nvSpPr>
          <p:cNvPr id="7" name="コンテンツ プレースホルダー 2">
            <a:extLst>
              <a:ext uri="{FF2B5EF4-FFF2-40B4-BE49-F238E27FC236}">
                <a16:creationId xmlns:a16="http://schemas.microsoft.com/office/drawing/2014/main" id="{74142938-C2D8-DE43-94B8-9AA0C2250D4C}"/>
              </a:ext>
            </a:extLst>
          </p:cNvPr>
          <p:cNvSpPr>
            <a:spLocks noGrp="1"/>
          </p:cNvSpPr>
          <p:nvPr>
            <p:ph idx="1"/>
          </p:nvPr>
        </p:nvSpPr>
        <p:spPr>
          <a:xfrm>
            <a:off x="985520" y="2332037"/>
            <a:ext cx="10220960" cy="3145219"/>
          </a:xfrm>
        </p:spPr>
        <p:txBody>
          <a:bodyPr/>
          <a:lstStyle/>
          <a:p>
            <a:pPr marL="514350" indent="-514350">
              <a:buFont typeface="+mj-lt"/>
              <a:buAutoNum type="alphaUcParenR"/>
            </a:pPr>
            <a:r>
              <a:rPr kumimoji="1" lang="en-US" altLang="ja-JP" sz="3200" dirty="0"/>
              <a:t>2021</a:t>
            </a:r>
            <a:r>
              <a:rPr kumimoji="1" lang="ja-JP" altLang="en-US" sz="3200" dirty="0"/>
              <a:t>年シーズン終盤の失速は　　　　　　　　　打球の質の低下とシフトの影響ではないか</a:t>
            </a:r>
            <a:endParaRPr lang="en-US" altLang="ja-JP" sz="3200" dirty="0"/>
          </a:p>
          <a:p>
            <a:pPr marL="514350" indent="-514350">
              <a:buFont typeface="+mj-lt"/>
              <a:buAutoNum type="alphaUcParenR"/>
            </a:pPr>
            <a:r>
              <a:rPr lang="ja-JP" altLang="en-US" sz="3200" dirty="0"/>
              <a:t>シーズン中盤以降には、　　　　　　　　　　　　疲労の影響が空振り率に現れていた可能性がある</a:t>
            </a:r>
            <a:endParaRPr lang="en-US" altLang="ja-JP" sz="3200" dirty="0"/>
          </a:p>
          <a:p>
            <a:pPr marL="514350" indent="-514350">
              <a:buFont typeface="+mj-lt"/>
              <a:buAutoNum type="alphaUcParenR"/>
            </a:pPr>
            <a:r>
              <a:rPr lang="ja-JP" altLang="en-US" sz="3200" dirty="0"/>
              <a:t>大谷に</a:t>
            </a:r>
            <a:r>
              <a:rPr lang="en-US" altLang="ja-JP" sz="3200" dirty="0"/>
              <a:t>(</a:t>
            </a:r>
            <a:r>
              <a:rPr lang="ja-JP" altLang="en-US" sz="3200" dirty="0"/>
              <a:t>だけ</a:t>
            </a:r>
            <a:r>
              <a:rPr lang="en-US" altLang="ja-JP" sz="3200" dirty="0"/>
              <a:t>)</a:t>
            </a:r>
            <a:r>
              <a:rPr lang="ja-JP" altLang="en-US" sz="3200" dirty="0"/>
              <a:t>不利な判定は存在しなかった</a:t>
            </a:r>
            <a:endParaRPr lang="en-US" altLang="ja-JP" sz="3200" dirty="0"/>
          </a:p>
        </p:txBody>
      </p:sp>
    </p:spTree>
    <p:extLst>
      <p:ext uri="{BB962C8B-B14F-4D97-AF65-F5344CB8AC3E}">
        <p14:creationId xmlns:p14="http://schemas.microsoft.com/office/powerpoint/2010/main" val="6766720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8CAAB4-39B9-4720-8061-AAE9DD6399B1}"/>
              </a:ext>
            </a:extLst>
          </p:cNvPr>
          <p:cNvSpPr>
            <a:spLocks noGrp="1"/>
          </p:cNvSpPr>
          <p:nvPr>
            <p:ph type="title"/>
          </p:nvPr>
        </p:nvSpPr>
        <p:spPr/>
        <p:txBody>
          <a:bodyPr/>
          <a:lstStyle/>
          <a:p>
            <a:r>
              <a:rPr kumimoji="1" lang="ja-JP" altLang="en-US" dirty="0"/>
              <a:t>参考文献・データ</a:t>
            </a:r>
          </a:p>
        </p:txBody>
      </p:sp>
      <p:sp>
        <p:nvSpPr>
          <p:cNvPr id="3" name="コンテンツ プレースホルダー 2">
            <a:extLst>
              <a:ext uri="{FF2B5EF4-FFF2-40B4-BE49-F238E27FC236}">
                <a16:creationId xmlns:a16="http://schemas.microsoft.com/office/drawing/2014/main" id="{1DDD422F-30FD-4B65-9C5D-6F091840C4D7}"/>
              </a:ext>
            </a:extLst>
          </p:cNvPr>
          <p:cNvSpPr>
            <a:spLocks noGrp="1"/>
          </p:cNvSpPr>
          <p:nvPr>
            <p:ph idx="1"/>
          </p:nvPr>
        </p:nvSpPr>
        <p:spPr/>
        <p:txBody>
          <a:bodyPr/>
          <a:lstStyle/>
          <a:p>
            <a:r>
              <a:rPr kumimoji="1" lang="ja-JP" altLang="en-US" sz="2400" dirty="0"/>
              <a:t>データ</a:t>
            </a:r>
            <a:endParaRPr kumimoji="1" lang="en-US" altLang="ja-JP" sz="2400" dirty="0"/>
          </a:p>
          <a:p>
            <a:pPr lvl="1"/>
            <a:r>
              <a:rPr kumimoji="1" lang="en-US" altLang="ja-JP" sz="2000" dirty="0"/>
              <a:t>Baseball </a:t>
            </a:r>
            <a:r>
              <a:rPr lang="en-US" altLang="ja-JP" sz="2000" dirty="0"/>
              <a:t>Savant: </a:t>
            </a:r>
            <a:r>
              <a:rPr lang="en-US" altLang="ja-JP" sz="2000" dirty="0">
                <a:hlinkClick r:id="rId2"/>
              </a:rPr>
              <a:t>https://baseballsavant.mlb.com/</a:t>
            </a:r>
            <a:endParaRPr lang="en-US" altLang="ja-JP" sz="2000" dirty="0"/>
          </a:p>
          <a:p>
            <a:pPr lvl="1"/>
            <a:r>
              <a:rPr kumimoji="1" lang="en-US" altLang="ja-JP" sz="2000" dirty="0" err="1"/>
              <a:t>Fangraphs</a:t>
            </a:r>
            <a:r>
              <a:rPr kumimoji="1" lang="ja-JP" altLang="en-US" sz="2000" dirty="0"/>
              <a:t>：</a:t>
            </a:r>
            <a:r>
              <a:rPr lang="en-US" altLang="ja-JP" sz="2000" dirty="0">
                <a:hlinkClick r:id="rId3"/>
              </a:rPr>
              <a:t>https://www.fangraphs.com/</a:t>
            </a:r>
            <a:endParaRPr lang="en-US" altLang="ja-JP" sz="2000" dirty="0"/>
          </a:p>
          <a:p>
            <a:r>
              <a:rPr kumimoji="1" lang="ja-JP" altLang="en-US" sz="2400" dirty="0"/>
              <a:t>参考文献</a:t>
            </a:r>
            <a:endParaRPr kumimoji="1" lang="en-US" altLang="ja-JP" sz="2400" dirty="0"/>
          </a:p>
          <a:p>
            <a:pPr lvl="1"/>
            <a:r>
              <a:rPr lang="en-US" altLang="ja-JP" sz="2000" dirty="0"/>
              <a:t>Max </a:t>
            </a:r>
            <a:r>
              <a:rPr lang="en-US" altLang="ja-JP" sz="2000" dirty="0" err="1"/>
              <a:t>Marchi</a:t>
            </a:r>
            <a:r>
              <a:rPr lang="en-US" altLang="ja-JP" sz="2000" dirty="0"/>
              <a:t>, Jim Albert, Benjamin S. </a:t>
            </a:r>
            <a:r>
              <a:rPr lang="en-US" altLang="ja-JP" sz="2000" dirty="0" err="1"/>
              <a:t>Baumer『R</a:t>
            </a:r>
            <a:r>
              <a:rPr lang="ja-JP" altLang="en-US" sz="2000" dirty="0"/>
              <a:t>によるセイバーメトリクス入門</a:t>
            </a:r>
            <a:r>
              <a:rPr lang="en-US" altLang="ja-JP" sz="2000" dirty="0"/>
              <a:t>』, </a:t>
            </a:r>
            <a:r>
              <a:rPr lang="ja-JP" altLang="en-US" sz="2000" dirty="0"/>
              <a:t>翻訳</a:t>
            </a:r>
            <a:r>
              <a:rPr lang="en-US" altLang="ja-JP" sz="2000" dirty="0"/>
              <a:t>:</a:t>
            </a:r>
            <a:r>
              <a:rPr lang="ja-JP" altLang="en-US" sz="2000" dirty="0"/>
              <a:t>露崎博之</a:t>
            </a:r>
            <a:r>
              <a:rPr lang="en-US" altLang="ja-JP" sz="2000" dirty="0"/>
              <a:t>, Yoshihiro </a:t>
            </a:r>
            <a:r>
              <a:rPr lang="en-US" altLang="ja-JP" sz="2000" dirty="0" err="1"/>
              <a:t>Nishiwaki</a:t>
            </a:r>
            <a:r>
              <a:rPr lang="en-US" altLang="ja-JP" sz="2000" dirty="0"/>
              <a:t>, </a:t>
            </a:r>
            <a:r>
              <a:rPr lang="ja-JP" altLang="en-US" sz="2000" dirty="0"/>
              <a:t>技術評論社</a:t>
            </a:r>
            <a:endParaRPr kumimoji="1" lang="ja-JP" altLang="en-US" sz="2000" dirty="0"/>
          </a:p>
        </p:txBody>
      </p:sp>
    </p:spTree>
    <p:extLst>
      <p:ext uri="{BB962C8B-B14F-4D97-AF65-F5344CB8AC3E}">
        <p14:creationId xmlns:p14="http://schemas.microsoft.com/office/powerpoint/2010/main" val="2965677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lstStyle/>
          <a:p>
            <a:r>
              <a:rPr lang="ja-JP" altLang="en-US" dirty="0"/>
              <a:t>打谷</a:t>
            </a:r>
          </a:p>
        </p:txBody>
      </p:sp>
      <p:sp>
        <p:nvSpPr>
          <p:cNvPr id="3" name="テキスト プレースホルダー 2"/>
          <p:cNvSpPr>
            <a:spLocks noGrp="1"/>
          </p:cNvSpPr>
          <p:nvPr>
            <p:ph type="body" idx="1"/>
          </p:nvPr>
        </p:nvSpPr>
        <p:spPr>
          <a:xfrm>
            <a:off x="963084" y="2906713"/>
            <a:ext cx="10363200" cy="1500187"/>
          </a:xfrm>
        </p:spPr>
        <p:txBody>
          <a:bodyPr/>
          <a:lstStyle/>
          <a:p>
            <a:r>
              <a:rPr lang="en-US" altLang="ja-JP" dirty="0"/>
              <a:t>Designated Hitter</a:t>
            </a:r>
            <a:endParaRPr lang="ja-JP" altLang="en-US" dirty="0"/>
          </a:p>
        </p:txBody>
      </p:sp>
    </p:spTree>
    <p:extLst>
      <p:ext uri="{BB962C8B-B14F-4D97-AF65-F5344CB8AC3E}">
        <p14:creationId xmlns:p14="http://schemas.microsoft.com/office/powerpoint/2010/main" val="1392027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lstStyle/>
          <a:p>
            <a:r>
              <a:rPr lang="ja-JP" altLang="en-US" dirty="0"/>
              <a:t>打谷</a:t>
            </a:r>
          </a:p>
        </p:txBody>
      </p:sp>
      <p:sp>
        <p:nvSpPr>
          <p:cNvPr id="3" name="テキスト プレースホルダー 2"/>
          <p:cNvSpPr>
            <a:spLocks noGrp="1"/>
          </p:cNvSpPr>
          <p:nvPr>
            <p:ph type="body" idx="1"/>
          </p:nvPr>
        </p:nvSpPr>
        <p:spPr>
          <a:xfrm>
            <a:off x="963084" y="2906713"/>
            <a:ext cx="10363200" cy="1500187"/>
          </a:xfrm>
        </p:spPr>
        <p:txBody>
          <a:bodyPr/>
          <a:lstStyle/>
          <a:p>
            <a:r>
              <a:rPr lang="en-US" altLang="ja-JP" dirty="0"/>
              <a:t>Designated Hitter</a:t>
            </a:r>
            <a:endParaRPr lang="ja-JP" altLang="en-US" dirty="0"/>
          </a:p>
        </p:txBody>
      </p:sp>
      <p:sp>
        <p:nvSpPr>
          <p:cNvPr id="4" name="正方形/長方形 3">
            <a:extLst>
              <a:ext uri="{FF2B5EF4-FFF2-40B4-BE49-F238E27FC236}">
                <a16:creationId xmlns:a16="http://schemas.microsoft.com/office/drawing/2014/main" id="{109DAB2B-84D3-7D48-9B55-841F65C4C530}"/>
              </a:ext>
            </a:extLst>
          </p:cNvPr>
          <p:cNvSpPr/>
          <p:nvPr/>
        </p:nvSpPr>
        <p:spPr>
          <a:xfrm>
            <a:off x="4609578" y="1647173"/>
            <a:ext cx="7582422" cy="5210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581BB3FD-416C-114F-A45D-D2FC129179DA}"/>
              </a:ext>
            </a:extLst>
          </p:cNvPr>
          <p:cNvSpPr txBox="1">
            <a:spLocks/>
          </p:cNvSpPr>
          <p:nvPr/>
        </p:nvSpPr>
        <p:spPr>
          <a:xfrm>
            <a:off x="6908801" y="5907087"/>
            <a:ext cx="5283200" cy="804796"/>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0" indent="0">
              <a:buNone/>
            </a:pPr>
            <a:r>
              <a:rPr lang="en-US" altLang="ja-JP" sz="4400" dirty="0"/>
              <a:t>①</a:t>
            </a:r>
            <a:r>
              <a:rPr lang="ja-JP" altLang="en-US" sz="4400"/>
              <a:t>打者成績の概要</a:t>
            </a:r>
            <a:endParaRPr lang="en-US" altLang="ja-JP" sz="4000" dirty="0"/>
          </a:p>
        </p:txBody>
      </p:sp>
    </p:spTree>
    <p:extLst>
      <p:ext uri="{BB962C8B-B14F-4D97-AF65-F5344CB8AC3E}">
        <p14:creationId xmlns:p14="http://schemas.microsoft.com/office/powerpoint/2010/main" val="3124895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長打と三振と四球</a:t>
            </a:r>
            <a:r>
              <a:rPr lang="en-US" altLang="ja-JP" dirty="0"/>
              <a:t> ―</a:t>
            </a:r>
            <a:r>
              <a:rPr lang="ja-JP" altLang="en-US"/>
              <a:t>強打者の勲章</a:t>
            </a:r>
            <a:endParaRPr kumimoji="1" lang="ja-JP" altLang="en-US" dirty="0"/>
          </a:p>
        </p:txBody>
      </p:sp>
      <p:sp>
        <p:nvSpPr>
          <p:cNvPr id="3" name="コンテンツ プレースホルダー 2"/>
          <p:cNvSpPr>
            <a:spLocks noGrp="1"/>
          </p:cNvSpPr>
          <p:nvPr>
            <p:ph idx="1"/>
          </p:nvPr>
        </p:nvSpPr>
        <p:spPr>
          <a:xfrm>
            <a:off x="1065420" y="4128963"/>
            <a:ext cx="10972800" cy="1143001"/>
          </a:xfrm>
        </p:spPr>
        <p:txBody>
          <a:bodyPr/>
          <a:lstStyle/>
          <a:p>
            <a:pPr marL="0" eaLnBrk="1" fontAlgn="ctr" hangingPunct="1">
              <a:spcBef>
                <a:spcPts val="0"/>
              </a:spcBef>
              <a:spcAft>
                <a:spcPts val="0"/>
              </a:spcAft>
            </a:pPr>
            <a:r>
              <a:rPr kumimoji="1" lang="en-US" altLang="ja-JP" sz="2000" dirty="0"/>
              <a:t>ISO</a:t>
            </a:r>
            <a:r>
              <a:rPr lang="ja-JP" altLang="en-US" sz="2000"/>
              <a:t> </a:t>
            </a:r>
            <a:r>
              <a:rPr lang="en-US" altLang="ja-JP" sz="2000" dirty="0"/>
              <a:t>(SLG – AVG)</a:t>
            </a:r>
            <a:r>
              <a:rPr lang="ja-JP" altLang="en-US" sz="2000" dirty="0"/>
              <a:t> </a:t>
            </a:r>
            <a:r>
              <a:rPr lang="en-US" altLang="ja-JP" sz="2000" dirty="0"/>
              <a:t>.335</a:t>
            </a:r>
            <a:r>
              <a:rPr lang="ja-JP" altLang="en-US" sz="2000" dirty="0"/>
              <a:t>は両リーグ通じてトップ</a:t>
            </a:r>
            <a:endParaRPr lang="en-US" altLang="ja-JP" sz="2000" dirty="0"/>
          </a:p>
          <a:p>
            <a:r>
              <a:rPr kumimoji="1" lang="ja-JP" altLang="en-US" sz="2000"/>
              <a:t>三振</a:t>
            </a:r>
            <a:r>
              <a:rPr kumimoji="1" lang="ja-JP" altLang="en-US" sz="2000" dirty="0"/>
              <a:t>・四球・本塁打が打席数に</a:t>
            </a:r>
            <a:r>
              <a:rPr kumimoji="1" lang="ja-JP" altLang="en-US" sz="2000"/>
              <a:t>占める割合が高い：運に依存しにくい打者</a:t>
            </a:r>
            <a:endParaRPr kumimoji="1" lang="ja-JP" altLang="en-US" sz="2000" dirty="0"/>
          </a:p>
        </p:txBody>
      </p:sp>
      <p:sp>
        <p:nvSpPr>
          <p:cNvPr id="4" name="テキスト ボックス 3">
            <a:extLst>
              <a:ext uri="{FF2B5EF4-FFF2-40B4-BE49-F238E27FC236}">
                <a16:creationId xmlns:a16="http://schemas.microsoft.com/office/drawing/2014/main" id="{09054406-4930-9C45-B27B-A08FE6B5D84E}"/>
              </a:ext>
            </a:extLst>
          </p:cNvPr>
          <p:cNvSpPr txBox="1"/>
          <p:nvPr/>
        </p:nvSpPr>
        <p:spPr>
          <a:xfrm>
            <a:off x="1005274" y="1966697"/>
            <a:ext cx="10009471" cy="707886"/>
          </a:xfrm>
          <a:prstGeom prst="rect">
            <a:avLst/>
          </a:prstGeom>
          <a:noFill/>
        </p:spPr>
        <p:txBody>
          <a:bodyPr wrap="none" rtlCol="0">
            <a:spAutoFit/>
          </a:bodyPr>
          <a:lstStyle/>
          <a:p>
            <a:r>
              <a:rPr kumimoji="1" lang="en-US" altLang="ja-JP" sz="4000" dirty="0">
                <a:solidFill>
                  <a:srgbClr val="FF0000"/>
                </a:solidFill>
              </a:rPr>
              <a:t>639</a:t>
            </a:r>
            <a:r>
              <a:rPr kumimoji="1" lang="ja-JP" altLang="en-US" sz="4000"/>
              <a:t>打席</a:t>
            </a:r>
            <a:r>
              <a:rPr kumimoji="1" lang="en-US" altLang="ja-JP" sz="4000" dirty="0"/>
              <a:t> </a:t>
            </a:r>
            <a:r>
              <a:rPr lang="en-US" altLang="ja-JP" sz="4000" dirty="0">
                <a:solidFill>
                  <a:srgbClr val="FF0000"/>
                </a:solidFill>
              </a:rPr>
              <a:t>46</a:t>
            </a:r>
            <a:r>
              <a:rPr lang="en-US" altLang="ja-JP" sz="4000" dirty="0"/>
              <a:t>HR </a:t>
            </a:r>
            <a:r>
              <a:rPr lang="en-US" altLang="ja-JP" sz="4000" dirty="0">
                <a:solidFill>
                  <a:srgbClr val="FF0000"/>
                </a:solidFill>
              </a:rPr>
              <a:t>96</a:t>
            </a:r>
            <a:r>
              <a:rPr lang="ja-JP" altLang="en-US" sz="4000"/>
              <a:t>四球</a:t>
            </a:r>
            <a:r>
              <a:rPr lang="en-US" altLang="ja-JP" sz="4000" dirty="0"/>
              <a:t> </a:t>
            </a:r>
            <a:r>
              <a:rPr lang="ja-JP" altLang="en-US" sz="4000"/>
              <a:t>出塁率</a:t>
            </a:r>
            <a:r>
              <a:rPr lang="en-US" altLang="ja-JP" sz="4000" dirty="0">
                <a:solidFill>
                  <a:srgbClr val="FF0000"/>
                </a:solidFill>
              </a:rPr>
              <a:t>.372</a:t>
            </a:r>
            <a:r>
              <a:rPr lang="en-US" altLang="ja-JP" sz="4000" dirty="0"/>
              <a:t> </a:t>
            </a:r>
            <a:r>
              <a:rPr lang="ja-JP" altLang="en-US" sz="4000"/>
              <a:t>長打率</a:t>
            </a:r>
            <a:r>
              <a:rPr lang="en-US" altLang="ja-JP" sz="4000" dirty="0">
                <a:solidFill>
                  <a:srgbClr val="FF0000"/>
                </a:solidFill>
              </a:rPr>
              <a:t>.592</a:t>
            </a:r>
            <a:endParaRPr kumimoji="1" lang="ja-JP" altLang="en-US" sz="4000">
              <a:solidFill>
                <a:srgbClr val="FF0000"/>
              </a:solidFill>
            </a:endParaRPr>
          </a:p>
        </p:txBody>
      </p:sp>
      <p:sp>
        <p:nvSpPr>
          <p:cNvPr id="5" name="テキスト ボックス 4">
            <a:extLst>
              <a:ext uri="{FF2B5EF4-FFF2-40B4-BE49-F238E27FC236}">
                <a16:creationId xmlns:a16="http://schemas.microsoft.com/office/drawing/2014/main" id="{9AE4DB9F-A878-8141-9A2B-20EFFEC6EB71}"/>
              </a:ext>
            </a:extLst>
          </p:cNvPr>
          <p:cNvSpPr txBox="1"/>
          <p:nvPr/>
        </p:nvSpPr>
        <p:spPr>
          <a:xfrm>
            <a:off x="1302707" y="2646556"/>
            <a:ext cx="1362874" cy="461665"/>
          </a:xfrm>
          <a:prstGeom prst="rect">
            <a:avLst/>
          </a:prstGeom>
          <a:noFill/>
        </p:spPr>
        <p:txBody>
          <a:bodyPr wrap="none" rtlCol="0">
            <a:spAutoFit/>
          </a:bodyPr>
          <a:lstStyle/>
          <a:p>
            <a:r>
              <a:rPr kumimoji="1" lang="en-US" altLang="ja-JP" sz="2400" dirty="0"/>
              <a:t>MLB</a:t>
            </a:r>
            <a:r>
              <a:rPr kumimoji="1" lang="en-US" altLang="ja-JP" sz="2400" dirty="0">
                <a:solidFill>
                  <a:srgbClr val="FF0000"/>
                </a:solidFill>
              </a:rPr>
              <a:t>36</a:t>
            </a:r>
            <a:r>
              <a:rPr kumimoji="1" lang="ja-JP" altLang="en-US" sz="2400"/>
              <a:t>位</a:t>
            </a:r>
          </a:p>
        </p:txBody>
      </p:sp>
      <p:sp>
        <p:nvSpPr>
          <p:cNvPr id="6" name="テキスト ボックス 5">
            <a:extLst>
              <a:ext uri="{FF2B5EF4-FFF2-40B4-BE49-F238E27FC236}">
                <a16:creationId xmlns:a16="http://schemas.microsoft.com/office/drawing/2014/main" id="{2129D9C5-CA2E-F449-BA3C-A281F0DBBA89}"/>
              </a:ext>
            </a:extLst>
          </p:cNvPr>
          <p:cNvSpPr txBox="1"/>
          <p:nvPr/>
        </p:nvSpPr>
        <p:spPr>
          <a:xfrm>
            <a:off x="2973594" y="2661944"/>
            <a:ext cx="1207382" cy="461665"/>
          </a:xfrm>
          <a:prstGeom prst="rect">
            <a:avLst/>
          </a:prstGeom>
          <a:noFill/>
        </p:spPr>
        <p:txBody>
          <a:bodyPr wrap="none" rtlCol="0">
            <a:spAutoFit/>
          </a:bodyPr>
          <a:lstStyle/>
          <a:p>
            <a:r>
              <a:rPr kumimoji="1" lang="en-US" altLang="ja-JP" sz="2400" dirty="0"/>
              <a:t>MLB</a:t>
            </a:r>
            <a:r>
              <a:rPr kumimoji="1" lang="en-US" altLang="ja-JP" sz="2400" dirty="0">
                <a:solidFill>
                  <a:srgbClr val="FF0000"/>
                </a:solidFill>
              </a:rPr>
              <a:t>3</a:t>
            </a:r>
            <a:r>
              <a:rPr kumimoji="1" lang="ja-JP" altLang="en-US" sz="2400"/>
              <a:t>位</a:t>
            </a:r>
          </a:p>
        </p:txBody>
      </p:sp>
      <p:sp>
        <p:nvSpPr>
          <p:cNvPr id="7" name="テキスト ボックス 6">
            <a:extLst>
              <a:ext uri="{FF2B5EF4-FFF2-40B4-BE49-F238E27FC236}">
                <a16:creationId xmlns:a16="http://schemas.microsoft.com/office/drawing/2014/main" id="{605535DD-ACB4-3146-9CFC-655F3A61F36F}"/>
              </a:ext>
            </a:extLst>
          </p:cNvPr>
          <p:cNvSpPr txBox="1"/>
          <p:nvPr/>
        </p:nvSpPr>
        <p:spPr>
          <a:xfrm>
            <a:off x="6010009" y="2665028"/>
            <a:ext cx="4823885" cy="461665"/>
          </a:xfrm>
          <a:prstGeom prst="rect">
            <a:avLst/>
          </a:prstGeom>
          <a:noFill/>
        </p:spPr>
        <p:txBody>
          <a:bodyPr wrap="none" rtlCol="0">
            <a:spAutoFit/>
          </a:bodyPr>
          <a:lstStyle/>
          <a:p>
            <a:r>
              <a:rPr lang="ja-JP" altLang="en-US" sz="2400"/>
              <a:t>足した値</a:t>
            </a:r>
            <a:r>
              <a:rPr lang="en-US" altLang="ja-JP" sz="2400" dirty="0"/>
              <a:t>(ops)</a:t>
            </a:r>
            <a:r>
              <a:rPr lang="ja-JP" altLang="en-US" sz="2400"/>
              <a:t>で</a:t>
            </a:r>
            <a:r>
              <a:rPr lang="en-US" altLang="ja-JP" sz="2400" dirty="0">
                <a:solidFill>
                  <a:srgbClr val="FF0000"/>
                </a:solidFill>
              </a:rPr>
              <a:t>5</a:t>
            </a:r>
            <a:r>
              <a:rPr lang="ja-JP" altLang="en-US" sz="2400"/>
              <a:t>位</a:t>
            </a:r>
            <a:r>
              <a:rPr lang="en-US" altLang="ja-JP" sz="2400" dirty="0"/>
              <a:t> </a:t>
            </a:r>
            <a:r>
              <a:rPr lang="en-US" altLang="ja-JP" dirty="0"/>
              <a:t>(MLB</a:t>
            </a:r>
            <a:r>
              <a:rPr lang="ja-JP" altLang="en-US"/>
              <a:t>規定打者</a:t>
            </a:r>
            <a:r>
              <a:rPr lang="en-US" altLang="ja-JP" dirty="0"/>
              <a:t>132</a:t>
            </a:r>
            <a:r>
              <a:rPr lang="ja-JP" altLang="en-US"/>
              <a:t>中</a:t>
            </a:r>
            <a:r>
              <a:rPr lang="en-US" altLang="ja-JP" dirty="0"/>
              <a:t>)</a:t>
            </a:r>
            <a:endParaRPr kumimoji="1" lang="ja-JP" altLang="en-US" sz="2400"/>
          </a:p>
        </p:txBody>
      </p:sp>
      <p:sp>
        <p:nvSpPr>
          <p:cNvPr id="8" name="テキスト ボックス 7">
            <a:extLst>
              <a:ext uri="{FF2B5EF4-FFF2-40B4-BE49-F238E27FC236}">
                <a16:creationId xmlns:a16="http://schemas.microsoft.com/office/drawing/2014/main" id="{70505BFE-4B4C-F247-B866-B443115AB6E5}"/>
              </a:ext>
            </a:extLst>
          </p:cNvPr>
          <p:cNvSpPr txBox="1"/>
          <p:nvPr/>
        </p:nvSpPr>
        <p:spPr>
          <a:xfrm>
            <a:off x="4210583" y="2674583"/>
            <a:ext cx="1920719" cy="738664"/>
          </a:xfrm>
          <a:prstGeom prst="rect">
            <a:avLst/>
          </a:prstGeom>
          <a:noFill/>
        </p:spPr>
        <p:txBody>
          <a:bodyPr wrap="none" rtlCol="0">
            <a:spAutoFit/>
          </a:bodyPr>
          <a:lstStyle/>
          <a:p>
            <a:pPr algn="ctr"/>
            <a:r>
              <a:rPr kumimoji="1" lang="en-US" altLang="ja-JP" sz="2400" dirty="0"/>
              <a:t>MLB</a:t>
            </a:r>
            <a:r>
              <a:rPr kumimoji="1" lang="en-US" altLang="ja-JP" sz="2400" dirty="0">
                <a:solidFill>
                  <a:srgbClr val="FF0000"/>
                </a:solidFill>
              </a:rPr>
              <a:t>5</a:t>
            </a:r>
            <a:r>
              <a:rPr kumimoji="1" lang="ja-JP" altLang="en-US" sz="2400"/>
              <a:t>位</a:t>
            </a:r>
            <a:endParaRPr kumimoji="1" lang="en-US" altLang="ja-JP" sz="2400" dirty="0"/>
          </a:p>
          <a:p>
            <a:pPr algn="ctr"/>
            <a:r>
              <a:rPr lang="ja-JP" altLang="en-US"/>
              <a:t>敬遠</a:t>
            </a:r>
            <a:r>
              <a:rPr lang="en-US" altLang="ja-JP" dirty="0"/>
              <a:t>20</a:t>
            </a:r>
            <a:r>
              <a:rPr lang="ja-JP" altLang="en-US"/>
              <a:t>は全体</a:t>
            </a:r>
            <a:r>
              <a:rPr lang="en-US" altLang="ja-JP" dirty="0"/>
              <a:t>2</a:t>
            </a:r>
            <a:r>
              <a:rPr lang="ja-JP" altLang="en-US"/>
              <a:t>位</a:t>
            </a:r>
            <a:endParaRPr kumimoji="1" lang="ja-JP" altLang="en-US"/>
          </a:p>
        </p:txBody>
      </p:sp>
    </p:spTree>
    <p:extLst>
      <p:ext uri="{BB962C8B-B14F-4D97-AF65-F5344CB8AC3E}">
        <p14:creationId xmlns:p14="http://schemas.microsoft.com/office/powerpoint/2010/main" val="6541497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大阪大学">
      <a:dk1>
        <a:sysClr val="windowText" lastClr="000000"/>
      </a:dk1>
      <a:lt1>
        <a:sysClr val="window" lastClr="FFFFFF"/>
      </a:lt1>
      <a:dk2>
        <a:srgbClr val="1F497D"/>
      </a:dk2>
      <a:lt2>
        <a:srgbClr val="EEECE1"/>
      </a:lt2>
      <a:accent1>
        <a:srgbClr val="2D287F"/>
      </a:accent1>
      <a:accent2>
        <a:srgbClr val="FDD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3588</TotalTime>
  <Words>5291</Words>
  <Application>Microsoft Office PowerPoint</Application>
  <PresentationFormat>ワイド画面</PresentationFormat>
  <Paragraphs>1540</Paragraphs>
  <Slides>66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66</vt:i4>
      </vt:variant>
    </vt:vector>
  </HeadingPairs>
  <TitlesOfParts>
    <vt:vector size="74" baseType="lpstr">
      <vt:lpstr>メイリオ</vt:lpstr>
      <vt:lpstr>メイリオ</vt:lpstr>
      <vt:lpstr>游ゴシック</vt:lpstr>
      <vt:lpstr>游ゴシック Light</vt:lpstr>
      <vt:lpstr>Arial</vt:lpstr>
      <vt:lpstr>Calibri</vt:lpstr>
      <vt:lpstr>Office テーマ</vt:lpstr>
      <vt:lpstr>Office ​​テーマ</vt:lpstr>
      <vt:lpstr>大谷翔平 飛躍の秘密！</vt:lpstr>
      <vt:lpstr>結論1 打者大谷、飛躍の秘密</vt:lpstr>
      <vt:lpstr>結論2 投手大谷、飛躍の秘密</vt:lpstr>
      <vt:lpstr>結論3 さらなる飛躍に向けた秘密</vt:lpstr>
      <vt:lpstr>目次</vt:lpstr>
      <vt:lpstr>利用データ</vt:lpstr>
      <vt:lpstr>打谷</vt:lpstr>
      <vt:lpstr>打谷</vt:lpstr>
      <vt:lpstr>長打と三振と四球 ―強打者の勲章</vt:lpstr>
      <vt:lpstr>PowerPoint プレゼンテーション</vt:lpstr>
      <vt:lpstr>打谷</vt:lpstr>
      <vt:lpstr>大谷だ、変化球をボールに投げよう</vt:lpstr>
      <vt:lpstr>PowerPoint プレゼンテーション</vt:lpstr>
      <vt:lpstr>打球角度×打球速度</vt:lpstr>
      <vt:lpstr>スプレーチャート</vt:lpstr>
      <vt:lpstr>打谷</vt:lpstr>
      <vt:lpstr>ゾーン別分析</vt:lpstr>
      <vt:lpstr>PowerPoint プレゼンテーション</vt:lpstr>
      <vt:lpstr>明らかな弱点がない</vt:lpstr>
      <vt:lpstr>PowerPoint プレゼンテーション</vt:lpstr>
      <vt:lpstr>打者大谷 まとめ</vt:lpstr>
      <vt:lpstr>PowerPoint プレゼンテーション</vt:lpstr>
      <vt:lpstr>投谷</vt:lpstr>
      <vt:lpstr>投谷</vt:lpstr>
      <vt:lpstr>制球難を改善しエース級の活躍</vt:lpstr>
      <vt:lpstr>制球難を改善しエース級の活躍</vt:lpstr>
      <vt:lpstr>投谷</vt:lpstr>
      <vt:lpstr>大谷の持ち球とパフォーマンス</vt:lpstr>
      <vt:lpstr>PowerPoint プレゼンテーション</vt:lpstr>
      <vt:lpstr>Plate-Discipline, 被打球パフォーマンス</vt:lpstr>
      <vt:lpstr>PowerPoint プレゼンテーション</vt:lpstr>
      <vt:lpstr>ブレイクチャート</vt:lpstr>
      <vt:lpstr>奥行き分析(球速・縦変化)</vt:lpstr>
      <vt:lpstr>PowerPoint プレゼンテーション</vt:lpstr>
      <vt:lpstr>PowerPoint プレゼンテーション</vt:lpstr>
      <vt:lpstr>PowerPoint プレゼンテーション</vt:lpstr>
      <vt:lpstr>PowerPoint プレゼンテーション</vt:lpstr>
      <vt:lpstr>投谷</vt:lpstr>
      <vt:lpstr>各球種のパフォーマンス変化</vt:lpstr>
      <vt:lpstr>なぜ配球を変化させたのか</vt:lpstr>
      <vt:lpstr>月別ピッチバリュー</vt:lpstr>
      <vt:lpstr>PowerPoint プレゼンテーション</vt:lpstr>
      <vt:lpstr>球質・パフォーマンスの変化</vt:lpstr>
      <vt:lpstr>投手大谷 まとめ</vt:lpstr>
      <vt:lpstr>PowerPoint プレゼンテーション</vt:lpstr>
      <vt:lpstr>成績変動の背景にある秘密： さらなる飛躍に向けて</vt:lpstr>
      <vt:lpstr>PowerPoint プレゼンテーション</vt:lpstr>
      <vt:lpstr>8月以降の失速によりHR王を逃す</vt:lpstr>
      <vt:lpstr>打球チャート</vt:lpstr>
      <vt:lpstr>スプレーチャート：月ごと</vt:lpstr>
      <vt:lpstr>月間成績</vt:lpstr>
      <vt:lpstr>月間成績：打球データ</vt:lpstr>
      <vt:lpstr>打球パフォーマンス</vt:lpstr>
      <vt:lpstr>PowerPoint プレゼンテーション</vt:lpstr>
      <vt:lpstr>二刀流は疲れる？</vt:lpstr>
      <vt:lpstr>投球翌日&amp;翌々日の打球速度</vt:lpstr>
      <vt:lpstr>投球翌日&amp;翌々日の空振り率</vt:lpstr>
      <vt:lpstr>疲労の影響</vt:lpstr>
      <vt:lpstr>PowerPoint プレゼンテーション</vt:lpstr>
      <vt:lpstr>大谷に不利なジャッジは存在したか</vt:lpstr>
      <vt:lpstr>結果</vt:lpstr>
      <vt:lpstr>まとめ</vt:lpstr>
      <vt:lpstr>結論1 打者大谷、飛躍の秘密</vt:lpstr>
      <vt:lpstr>結論2 投手大谷、飛躍の秘密</vt:lpstr>
      <vt:lpstr>結論3 さらなる飛躍に向けた秘密</vt:lpstr>
      <vt:lpstr>参考文献・データ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丹治 伶峰</dc:creator>
  <cp:lastModifiedBy>丹治 伶峰</cp:lastModifiedBy>
  <cp:revision>210</cp:revision>
  <cp:lastPrinted>2022-01-20T10:56:45Z</cp:lastPrinted>
  <dcterms:created xsi:type="dcterms:W3CDTF">2019-12-21T03:58:28Z</dcterms:created>
  <dcterms:modified xsi:type="dcterms:W3CDTF">2022-03-18T08:28:05Z</dcterms:modified>
</cp:coreProperties>
</file>