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7EDCA-4771-4610-925E-8EEDA908E30D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5F704-F765-46FF-84D0-EC39443676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03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スライド イメージ プレースホルダー 1">
            <a:extLst>
              <a:ext uri="{FF2B5EF4-FFF2-40B4-BE49-F238E27FC236}">
                <a16:creationId xmlns:a16="http://schemas.microsoft.com/office/drawing/2014/main" id="{99BE726E-92D3-4415-8EA5-9DF5F97F5F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ノート プレースホルダー 2">
            <a:extLst>
              <a:ext uri="{FF2B5EF4-FFF2-40B4-BE49-F238E27FC236}">
                <a16:creationId xmlns:a16="http://schemas.microsoft.com/office/drawing/2014/main" id="{4E104C84-577D-47AF-89EE-F1562C2D27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8195" name="スライド番号プレースホルダー 3">
            <a:extLst>
              <a:ext uri="{FF2B5EF4-FFF2-40B4-BE49-F238E27FC236}">
                <a16:creationId xmlns:a16="http://schemas.microsoft.com/office/drawing/2014/main" id="{9BF150AB-ECCB-4787-A418-80D5D5CA3E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5pPr>
            <a:lvl6pPr marL="25146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6pPr>
            <a:lvl7pPr marL="29718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7pPr>
            <a:lvl8pPr marL="34290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8pPr>
            <a:lvl9pPr marL="38862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9pPr>
          </a:lstStyle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17A145-6904-434D-A107-304BF5242671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068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416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79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65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00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0218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984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431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887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スライド イメージ プレースホルダー 1">
            <a:extLst>
              <a:ext uri="{FF2B5EF4-FFF2-40B4-BE49-F238E27FC236}">
                <a16:creationId xmlns:a16="http://schemas.microsoft.com/office/drawing/2014/main" id="{D8DDCF8E-3862-473A-A9A4-4502F13DB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ノート プレースホルダー 2">
            <a:extLst>
              <a:ext uri="{FF2B5EF4-FFF2-40B4-BE49-F238E27FC236}">
                <a16:creationId xmlns:a16="http://schemas.microsoft.com/office/drawing/2014/main" id="{70C271B6-A196-40AC-90C7-B2EF96086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7A12-3358-4DBB-80DF-263BE6D9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971C1-2747-43AD-B949-FDD711AB328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50" charset="-128"/>
                <a:ea typeface="Yu Gothic" panose="020B0400000000000000" pitchFamily="50" charset="-128"/>
                <a:cs typeface="+mn-cs"/>
              </a:rPr>
              <a:pPr marL="0" marR="0" lvl="0" indent="0" algn="r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pitchFamily="50" charset="-128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86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142CB6-9201-4F6B-8428-43C314E5E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529F7F-C514-473D-B6D5-492D6A11D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E1F43D-1AD1-403A-8AA6-DEEC1670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15D7D5-7D10-4DF8-8EE2-BEFA3351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61D662-0865-449A-95A5-384410A1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17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E0524-1368-4C1A-B9D4-15FC1F45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30E123-E2D7-4F40-9E26-359679AFD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E1C4B5-CB16-437F-A778-819191B7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2E93B5-1FDF-4E3F-908E-D845F87E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A0AF67-5657-48D2-A1BA-F8C23DEC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5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6B275FF-136A-4FF4-B571-7F8B4F83D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F53CBB-B979-47B1-B9F9-B25243B55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397AC3-3B17-4C51-8075-52DCB322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38402E-C444-45D4-B1C3-C626872D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3CA9E3-9F02-426F-828D-5DF1EA1C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76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8A898A-30C8-4378-8D85-7A7B976C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defTabSz="713232" eaLnBrk="1" fontAlgn="auto" hangingPunct="1">
              <a:spcBef>
                <a:spcPts val="0"/>
              </a:spcBef>
              <a:spcAft>
                <a:spcPts val="0"/>
              </a:spcAft>
              <a:defRPr sz="1404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0305995-289A-4123-A786-4F3F480937F9}" type="datetimeFigureOut">
              <a:rPr lang="ja-JP" altLang="en-US"/>
              <a:pPr>
                <a:defRPr/>
              </a:pPr>
              <a:t>2022/11/15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B2B2EA-3A98-486A-B16D-AC895EC2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defTabSz="713232" eaLnBrk="1" fontAlgn="auto" hangingPunct="1">
              <a:spcBef>
                <a:spcPts val="0"/>
              </a:spcBef>
              <a:spcAft>
                <a:spcPts val="0"/>
              </a:spcAft>
              <a:defRPr sz="1404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F5FA79-67B3-4F32-8422-62E4A1D8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F3C81D2-85CA-48B1-B732-2D001FC87C04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26845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98" y="415367"/>
            <a:ext cx="5129463" cy="645528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1798" y="1375780"/>
            <a:ext cx="11108404" cy="480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C5CE1-9FFF-46CC-8DAA-C8850D30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defTabSz="713232" eaLnBrk="1" fontAlgn="auto" hangingPunct="1">
              <a:spcBef>
                <a:spcPts val="0"/>
              </a:spcBef>
              <a:spcAft>
                <a:spcPts val="0"/>
              </a:spcAft>
              <a:defRPr sz="1404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49D73D-0246-4A13-97FB-3122AB22C024}" type="datetimeFigureOut">
              <a:rPr lang="ja-JP" altLang="en-US"/>
              <a:pPr>
                <a:defRPr/>
              </a:pPr>
              <a:t>2022/11/15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E735AA-126B-43DC-A921-590E3004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defTabSz="713232" eaLnBrk="1" fontAlgn="auto" hangingPunct="1">
              <a:spcBef>
                <a:spcPts val="0"/>
              </a:spcBef>
              <a:spcAft>
                <a:spcPts val="0"/>
              </a:spcAft>
              <a:defRPr sz="1404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F128D3-C342-49B0-9266-478A47F4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7257600-8503-4F79-8B9F-4FBB0F8B95FF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8777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1BD99D-C67D-4DDA-B83E-BD7545AA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16241F-C93D-4A8E-83C0-E6A10CCE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FF486A-2F7D-4825-9EFE-75A81DB5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25E526-5A28-4871-B71D-6104C779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CC6078-7710-4EF9-8ABA-BD41F823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56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78EBD1-F4BF-4E5E-8A78-46C1D1BB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C6CB0C-A777-435F-8C90-CAFAA8E2B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B964A4-2150-4AA1-8ADF-BE029579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F94EFA-8694-4695-BFD1-78B2EFE6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D654E6-C64E-4413-9685-44EA696E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28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25B794-4DC5-47EB-A091-9C6C3E8B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E5FA4C-4161-453E-96E7-4F4848890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CE52D3-2FB3-454A-8E8E-2A6A4FC1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58DB2F-2A9D-4EC5-AF01-4305FE22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43FE32-1EA6-453A-AD85-41E05140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FB5513-D88E-4651-97B3-FCE35459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20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A6F7C7-5D34-488C-B039-18610C3E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E4204D-F354-49EC-86C9-BEB2EAA4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698805-6A77-465B-80CD-EEE0F7592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BF4C3A-F522-4984-82ED-4489C5480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7B8854-D44C-4989-B4A6-1EEABA8E9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76C733-6D7E-429A-A4EC-0B39106F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93F5247-BFF2-4848-9414-A33F9E24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5A78AA-037C-4FCA-A6F9-A40D4B8E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04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DEC49-90F0-459E-AD24-EB2D4A91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84EDAB-2A8E-4A29-9FAA-8666A932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5E7C03-297C-4347-A436-5A531E54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98BAAB-1D93-48E9-999D-D160F3B8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20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585655-1F36-4BC1-8EBC-1924EE85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CD18617-6B3B-4EBF-B379-B5FA88DF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E2DF73-74D0-4848-B29C-A303C698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78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FAC77-656F-465C-A0AE-6D3177FA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6180FC-337B-44FF-BE63-0B4C27600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308E52-23E3-422D-B30C-BFB8B1960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788C95-921A-4AB5-B7B4-DE59F7CD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B50E8E-0D56-4577-82F7-789FD032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CB40E4-73AF-4BDE-A1FF-B3A926D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49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14650-7F46-4FE4-A18B-959FECA1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5D07520-C53C-4984-95FE-74C34B082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8D2EAB-73A6-4D8F-8B54-36BB76663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C510F9-BBBF-40AF-834A-BFCB5BDF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D7E1-3519-40E1-A263-6500AF722914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8AFC6A-8C43-47C8-81A4-889B323C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769FC4-0115-4432-B88E-868766EA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13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3BBE553-F206-4809-A65B-464A9A8C2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886759-E568-4F0C-8B7D-2DFF100BF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58CEAE-F320-4DED-B9DB-B9ED26C00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6D7E1-3519-40E1-A263-6500AF722914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B1A297-7496-4AA8-930B-A3B5EE5EC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5BE28E-7335-4366-AE62-F7D46C4CF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D9AC7-9B9E-4177-96C6-46703D347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76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図 1">
            <a:extLst>
              <a:ext uri="{FF2B5EF4-FFF2-40B4-BE49-F238E27FC236}">
                <a16:creationId xmlns:a16="http://schemas.microsoft.com/office/drawing/2014/main" id="{B621D5B3-35DE-4080-9062-B1F16311C2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テキスト プレースホルダー 9">
            <a:extLst>
              <a:ext uri="{FF2B5EF4-FFF2-40B4-BE49-F238E27FC236}">
                <a16:creationId xmlns:a16="http://schemas.microsoft.com/office/drawing/2014/main" id="{FA4001AE-E85C-42F6-8671-ED5748D109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46100" y="1100138"/>
            <a:ext cx="10955338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編集エリア</a:t>
            </a:r>
            <a:endParaRPr lang="en-US" altLang="ja-JP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ED6A7FA-38A9-4D93-AB0D-E27A205890F7}"/>
              </a:ext>
            </a:extLst>
          </p:cNvPr>
          <p:cNvSpPr txBox="1"/>
          <p:nvPr userDrawn="1"/>
        </p:nvSpPr>
        <p:spPr>
          <a:xfrm>
            <a:off x="4684713" y="-174783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1323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404" dirty="0">
              <a:latin typeface="+mn-lt"/>
              <a:ea typeface="+mn-ea"/>
            </a:endParaRPr>
          </a:p>
        </p:txBody>
      </p:sp>
      <p:sp>
        <p:nvSpPr>
          <p:cNvPr id="2053" name="タイトル プレースホルダー 3">
            <a:extLst>
              <a:ext uri="{FF2B5EF4-FFF2-40B4-BE49-F238E27FC236}">
                <a16:creationId xmlns:a16="http://schemas.microsoft.com/office/drawing/2014/main" id="{F7CE2F9B-A8F4-4667-A732-BD22914EA33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69913" y="365125"/>
            <a:ext cx="9393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374120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kern="1200">
          <a:solidFill>
            <a:schemeClr val="tx1"/>
          </a:solidFill>
          <a:latin typeface="Source Han Sans JP Normal" charset="-128"/>
          <a:ea typeface="Source Han Sans JP Normal" charset="-128"/>
          <a:cs typeface="Source Han Sans JP Normal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Source Han Sans JP Normal" charset="-128"/>
          <a:ea typeface="Source Han Sans JP Normal" charset="-128"/>
          <a:cs typeface="Source Han Sans JP Normal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Source Han Sans JP Normal" charset="-128"/>
          <a:ea typeface="Source Han Sans JP Normal" charset="-128"/>
          <a:cs typeface="Source Han Sans JP Normal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Source Han Sans JP Normal" charset="-128"/>
          <a:ea typeface="Source Han Sans JP Normal" charset="-128"/>
          <a:cs typeface="Source Han Sans JP Normal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Source Han Sans JP Normal" charset="-128"/>
          <a:ea typeface="Source Han Sans JP Normal" charset="-128"/>
          <a:cs typeface="Source Han Sans JP Normal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Yu Gothic Light" charset="-128"/>
          <a:ea typeface="Yu Gothic Light" charset="-128"/>
          <a:cs typeface="Yu Gothic Light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Yu Gothic Light" charset="-128"/>
          <a:ea typeface="Yu Gothic Light" charset="-128"/>
          <a:cs typeface="Yu Gothic Light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Yu Gothic Light" charset="-128"/>
          <a:ea typeface="Yu Gothic Light" charset="-128"/>
          <a:cs typeface="Yu Gothic Light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Yu Gothic Light" charset="-128"/>
          <a:ea typeface="Yu Gothic Light" charset="-128"/>
          <a:cs typeface="Yu Gothic Light" charset="-128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kumimoji="1" sz="2400" kern="1200">
          <a:solidFill>
            <a:schemeClr val="tx1"/>
          </a:solidFill>
          <a:latin typeface="Source Han Sans JP Normal" charset="-128"/>
          <a:ea typeface="Source Han Sans JP Normal" charset="-128"/>
          <a:cs typeface="Source Han Sans JP Normal" charset="-128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Source Han Sans JP Normal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Source Han Sans JP Normal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Source Han Sans JP Normal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Source Han Sans JP Norm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タイトル 1">
            <a:extLst>
              <a:ext uri="{FF2B5EF4-FFF2-40B4-BE49-F238E27FC236}">
                <a16:creationId xmlns:a16="http://schemas.microsoft.com/office/drawing/2014/main" id="{A5B017EC-479F-4F4B-B0B4-F05AECDDA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992" y="1663700"/>
            <a:ext cx="9264015" cy="1765300"/>
          </a:xfrm>
        </p:spPr>
        <p:txBody>
          <a:bodyPr/>
          <a:lstStyle/>
          <a:p>
            <a:pPr eaLnBrk="1" hangingPunct="1"/>
            <a:r>
              <a:rPr lang="ja-JP" altLang="en-US" sz="40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ピッチコールの公平性と観客の存在</a:t>
            </a:r>
            <a:br>
              <a:rPr lang="en-US" altLang="ja-JP" sz="40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</a:br>
            <a:r>
              <a:rPr lang="ja-JP" altLang="en-US" sz="40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：</a:t>
            </a:r>
            <a:r>
              <a:rPr lang="en-US" altLang="ja-JP" sz="40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MLB</a:t>
            </a:r>
            <a:r>
              <a:rPr lang="ja-JP" altLang="en-US" sz="40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の投球データ分析</a:t>
            </a:r>
          </a:p>
        </p:txBody>
      </p:sp>
      <p:sp>
        <p:nvSpPr>
          <p:cNvPr id="7170" name="サブタイトル 2">
            <a:extLst>
              <a:ext uri="{FF2B5EF4-FFF2-40B4-BE49-F238E27FC236}">
                <a16:creationId xmlns:a16="http://schemas.microsoft.com/office/drawing/2014/main" id="{3AA2A249-BDD0-4300-A4A9-64D03CEC2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733800"/>
            <a:ext cx="6858000" cy="1524000"/>
          </a:xfrm>
        </p:spPr>
        <p:txBody>
          <a:bodyPr/>
          <a:lstStyle/>
          <a:p>
            <a:pPr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大阪大学大学院 経済学研究科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博士後期課程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丹治 伶峰</a:t>
            </a:r>
          </a:p>
        </p:txBody>
      </p:sp>
      <p:pic>
        <p:nvPicPr>
          <p:cNvPr id="3" name="図 2" descr="QR コード&#10;&#10;自動的に生成された説明">
            <a:extLst>
              <a:ext uri="{FF2B5EF4-FFF2-40B4-BE49-F238E27FC236}">
                <a16:creationId xmlns:a16="http://schemas.microsoft.com/office/drawing/2014/main" id="{15EC32FD-F98A-437D-86E9-204FED7D4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5E2793E-17A0-43F2-A5CF-778A0542B345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Implication: What Comes Next?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eaLnBrk="1" hangingPunct="1"/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958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Concluding Remarks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eaLnBrk="1" hangingPunct="1"/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0209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Reference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eaLnBrk="1" hangingPunct="1"/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880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自己紹介</a:t>
            </a: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丹治 伶峰 </a:t>
            </a:r>
            <a:r>
              <a:rPr lang="en-US" altLang="ja-JP" sz="28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(</a:t>
            </a:r>
            <a:r>
              <a:rPr lang="ja-JP" altLang="en-US" sz="28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たんじ れいお</a:t>
            </a:r>
            <a:r>
              <a:rPr lang="en-US" altLang="ja-JP" sz="28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)</a:t>
            </a:r>
          </a:p>
          <a:p>
            <a:pPr marL="1143000" lvl="1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大阪大学で経済学の研究をしています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1600200" lvl="2" indent="-457200" eaLnBrk="1" hangingPunct="1"/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</a:rPr>
              <a:t>MLB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、たまに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</a:rPr>
              <a:t>NPB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のデータを用いて、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1143000" lvl="1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好きなスポーツ：野球など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1600200" lvl="2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右投左打、大学時代はキャッチャーでした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1600200" lvl="2" indent="-457200" eaLnBrk="1" hangingPunct="1"/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</a:rPr>
              <a:t>T-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</a:rPr>
              <a:t>岡田選手のファン、試合はセリーグから女子硬式まで何でも観ます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</a:endParaRPr>
          </a:p>
          <a:p>
            <a:pPr marL="1143000" lvl="1" indent="-457200" eaLnBrk="1" hangingPunct="1"/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Twitter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やら何やらでデータ分析など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(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たまに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)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公開してます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600200" lvl="2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今日の報告が面白かったらフォローしてね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1143000" lvl="1" indent="-457200" eaLnBrk="1" hangingPunct="1"/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スポーツ業界への就職も視野に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FA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宣言中です</a:t>
            </a:r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457200" indent="-457200" eaLnBrk="1" hangingPunct="1"/>
            <a:endParaRPr lang="en-US" altLang="ja-JP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  <a:p>
            <a:pPr marL="457200" indent="-457200" algn="ctr" eaLnBrk="1" hangingPunct="1"/>
            <a:r>
              <a:rPr lang="ja-JP" altLang="en-US" b="1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よろしくお願いします！</a:t>
            </a:r>
            <a:endParaRPr lang="en-US" altLang="ja-JP" b="1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Abstract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Major League Baseball</a:t>
            </a:r>
            <a:r>
              <a:rPr lang="ja-JP" altLang="en-US" sz="2800" dirty="0">
                <a:latin typeface="Cambria" panose="02040503050406030204" pitchFamily="18" charset="0"/>
                <a:ea typeface="MS UI Gothic" panose="020B0600070205080204" pitchFamily="50" charset="-128"/>
                <a:cs typeface="Source Han Sans JP Normal"/>
              </a:rPr>
              <a:t>の投球データを用いて、球審の判定に影響を及ぼすバイアスの仕組みを明らかにしよう</a:t>
            </a: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072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Background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eaLnBrk="1" hangingPunct="1"/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153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Behavioral Biases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eaLnBrk="1" hangingPunct="1"/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1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Literature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eaLnBrk="1" hangingPunct="1"/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970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Data &amp; Identification Strategy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eaLnBrk="1" hangingPunct="1"/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597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Summary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 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of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 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Results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eaLnBrk="1" hangingPunct="1"/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814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ED6A-956B-47BD-9D9E-9B579A9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415925"/>
            <a:ext cx="5129212" cy="64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Effects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 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of</a:t>
            </a:r>
            <a:r>
              <a:rPr lang="ja-JP" altLang="en-US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 </a:t>
            </a:r>
            <a:r>
              <a:rPr lang="en-US" altLang="ja-JP" dirty="0">
                <a:latin typeface="Cambria" panose="02040503050406030204" pitchFamily="18" charset="0"/>
                <a:ea typeface="MS UI Gothic" panose="020B0600070205080204" pitchFamily="50" charset="-128"/>
                <a:cs typeface="+mj-cs"/>
              </a:rPr>
              <a:t>Spectators</a:t>
            </a:r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+mj-cs"/>
            </a:endParaRPr>
          </a:p>
        </p:txBody>
      </p:sp>
      <p:sp>
        <p:nvSpPr>
          <p:cNvPr id="9218" name="コンテンツ プレースホルダー 2">
            <a:extLst>
              <a:ext uri="{FF2B5EF4-FFF2-40B4-BE49-F238E27FC236}">
                <a16:creationId xmlns:a16="http://schemas.microsoft.com/office/drawing/2014/main" id="{BA46AE8E-52B1-4B4E-9371-F1FD2A7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376363"/>
            <a:ext cx="11109325" cy="4800600"/>
          </a:xfrm>
        </p:spPr>
        <p:txBody>
          <a:bodyPr/>
          <a:lstStyle/>
          <a:p>
            <a:pPr eaLnBrk="1" hangingPunct="1"/>
            <a:endParaRPr lang="ja-JP" altLang="en-US" dirty="0">
              <a:latin typeface="Cambria" panose="02040503050406030204" pitchFamily="18" charset="0"/>
              <a:ea typeface="MS UI Gothic" panose="020B0600070205080204" pitchFamily="50" charset="-128"/>
              <a:cs typeface="Source Han Sans JP Normal"/>
            </a:endParaRP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A9D08F7F-AD0A-4DA9-BDBA-68399562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36" y="0"/>
            <a:ext cx="1045029" cy="10450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1F025B-45B6-4F31-B2AE-BD68D8D67EDB}"/>
              </a:ext>
            </a:extLst>
          </p:cNvPr>
          <p:cNvSpPr txBox="1"/>
          <p:nvPr/>
        </p:nvSpPr>
        <p:spPr>
          <a:xfrm>
            <a:off x="7884462" y="951722"/>
            <a:ext cx="97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ambria" panose="02040503050406030204" pitchFamily="18" charset="0"/>
                <a:ea typeface="MS UI Gothic" panose="020B0600070205080204" pitchFamily="50" charset="-128"/>
              </a:rPr>
              <a:t>@11_tjr</a:t>
            </a:r>
            <a:endParaRPr kumimoji="1" lang="ja-JP" altLang="en-US" sz="1600" dirty="0">
              <a:latin typeface="Cambria" panose="02040503050406030204" pitchFamily="18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700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U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226</Words>
  <Application>Microsoft Office PowerPoint</Application>
  <PresentationFormat>ワイド画面</PresentationFormat>
  <Paragraphs>51</Paragraphs>
  <Slides>12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12</vt:i4>
      </vt:variant>
    </vt:vector>
  </HeadingPairs>
  <TitlesOfParts>
    <vt:vector size="21" baseType="lpstr">
      <vt:lpstr>Source Han Sans JP Normal</vt:lpstr>
      <vt:lpstr>Yu Gothic</vt:lpstr>
      <vt:lpstr>Yu Gothic</vt:lpstr>
      <vt:lpstr>Yu Gothic Light</vt:lpstr>
      <vt:lpstr>Yu Gothic Light</vt:lpstr>
      <vt:lpstr>Arial</vt:lpstr>
      <vt:lpstr>Cambria</vt:lpstr>
      <vt:lpstr>Office テーマ</vt:lpstr>
      <vt:lpstr>OUMP</vt:lpstr>
      <vt:lpstr>ピッチコールの公平性と観客の存在 ：MLBの投球データ分析</vt:lpstr>
      <vt:lpstr>自己紹介</vt:lpstr>
      <vt:lpstr>Abstract</vt:lpstr>
      <vt:lpstr>Background</vt:lpstr>
      <vt:lpstr>Behavioral Biases</vt:lpstr>
      <vt:lpstr>Literature</vt:lpstr>
      <vt:lpstr>Data &amp; Identification Strategy</vt:lpstr>
      <vt:lpstr>Summary of Results</vt:lpstr>
      <vt:lpstr>Effects of Spectators</vt:lpstr>
      <vt:lpstr>Implication: What Comes Next?</vt:lpstr>
      <vt:lpstr>Concluding Remarks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丹治 伶峰</dc:creator>
  <cp:lastModifiedBy>丹治 伶峰</cp:lastModifiedBy>
  <cp:revision>8</cp:revision>
  <dcterms:created xsi:type="dcterms:W3CDTF">2022-11-15T10:27:55Z</dcterms:created>
  <dcterms:modified xsi:type="dcterms:W3CDTF">2022-11-15T11:30:30Z</dcterms:modified>
</cp:coreProperties>
</file>