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256" r:id="rId3"/>
    <p:sldId id="258" r:id="rId4"/>
    <p:sldId id="259" r:id="rId5"/>
    <p:sldId id="261" r:id="rId6"/>
    <p:sldId id="260" r:id="rId7"/>
    <p:sldId id="267" r:id="rId8"/>
    <p:sldId id="269" r:id="rId9"/>
    <p:sldId id="262" r:id="rId10"/>
    <p:sldId id="263" r:id="rId11"/>
    <p:sldId id="264" r:id="rId12"/>
    <p:sldId id="265" r:id="rId13"/>
    <p:sldId id="268"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37EDCA-4771-4610-925E-8EEDA908E30D}" type="datetimeFigureOut">
              <a:rPr kumimoji="1" lang="ja-JP" altLang="en-US" smtClean="0"/>
              <a:t>2022/11/26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5F704-F765-46FF-84D0-EC3944367630}" type="slidenum">
              <a:rPr kumimoji="1" lang="ja-JP" altLang="en-US" smtClean="0"/>
              <a:t>‹#›</a:t>
            </a:fld>
            <a:endParaRPr kumimoji="1" lang="ja-JP" altLang="en-US"/>
          </a:p>
        </p:txBody>
      </p:sp>
    </p:spTree>
    <p:extLst>
      <p:ext uri="{BB962C8B-B14F-4D97-AF65-F5344CB8AC3E}">
        <p14:creationId xmlns:p14="http://schemas.microsoft.com/office/powerpoint/2010/main" val="35770309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スライド イメージ プレースホルダー 1">
            <a:extLst>
              <a:ext uri="{FF2B5EF4-FFF2-40B4-BE49-F238E27FC236}">
                <a16:creationId xmlns:a16="http://schemas.microsoft.com/office/drawing/2014/main" id="{99BE726E-92D3-4415-8EA5-9DF5F97F5FE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4" name="ノート プレースホルダー 2">
            <a:extLst>
              <a:ext uri="{FF2B5EF4-FFF2-40B4-BE49-F238E27FC236}">
                <a16:creationId xmlns:a16="http://schemas.microsoft.com/office/drawing/2014/main" id="{4E104C84-577D-47AF-89EE-F1562C2D272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8195" name="スライド番号プレースホルダー 3">
            <a:extLst>
              <a:ext uri="{FF2B5EF4-FFF2-40B4-BE49-F238E27FC236}">
                <a16:creationId xmlns:a16="http://schemas.microsoft.com/office/drawing/2014/main" id="{9BF150AB-ECCB-4787-A418-80D5D5CA3EE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Yu Gothic" panose="020B0400000000000000" pitchFamily="50" charset="-128"/>
                <a:ea typeface="Yu Gothic" panose="020B0400000000000000" pitchFamily="50" charset="-128"/>
              </a:defRPr>
            </a:lvl1pPr>
            <a:lvl2pPr marL="742950" indent="-285750">
              <a:defRPr kumimoji="1" sz="1400">
                <a:solidFill>
                  <a:schemeClr val="tx1"/>
                </a:solidFill>
                <a:latin typeface="Yu Gothic" panose="020B0400000000000000" pitchFamily="50" charset="-128"/>
                <a:ea typeface="Yu Gothic" panose="020B0400000000000000" pitchFamily="50" charset="-128"/>
              </a:defRPr>
            </a:lvl2pPr>
            <a:lvl3pPr marL="1143000" indent="-228600">
              <a:defRPr kumimoji="1" sz="1400">
                <a:solidFill>
                  <a:schemeClr val="tx1"/>
                </a:solidFill>
                <a:latin typeface="Yu Gothic" panose="020B0400000000000000" pitchFamily="50" charset="-128"/>
                <a:ea typeface="Yu Gothic" panose="020B0400000000000000" pitchFamily="50" charset="-128"/>
              </a:defRPr>
            </a:lvl3pPr>
            <a:lvl4pPr marL="1600200" indent="-228600">
              <a:defRPr kumimoji="1" sz="1400">
                <a:solidFill>
                  <a:schemeClr val="tx1"/>
                </a:solidFill>
                <a:latin typeface="Yu Gothic" panose="020B0400000000000000" pitchFamily="50" charset="-128"/>
                <a:ea typeface="Yu Gothic" panose="020B0400000000000000" pitchFamily="50" charset="-128"/>
              </a:defRPr>
            </a:lvl4pPr>
            <a:lvl5pPr marL="2057400" indent="-228600">
              <a:defRPr kumimoji="1" sz="1400">
                <a:solidFill>
                  <a:schemeClr val="tx1"/>
                </a:solidFill>
                <a:latin typeface="Yu Gothic" panose="020B0400000000000000" pitchFamily="50" charset="-128"/>
                <a:ea typeface="Yu Gothic" panose="020B0400000000000000" pitchFamily="50" charset="-128"/>
              </a:defRPr>
            </a:lvl5pPr>
            <a:lvl6pPr marL="2514600" indent="-228600" defTabSz="712788" eaLnBrk="0" fontAlgn="base" hangingPunct="0">
              <a:spcBef>
                <a:spcPct val="0"/>
              </a:spcBef>
              <a:spcAft>
                <a:spcPct val="0"/>
              </a:spcAft>
              <a:defRPr kumimoji="1" sz="1400">
                <a:solidFill>
                  <a:schemeClr val="tx1"/>
                </a:solidFill>
                <a:latin typeface="Yu Gothic" panose="020B0400000000000000" pitchFamily="50" charset="-128"/>
                <a:ea typeface="Yu Gothic" panose="020B0400000000000000" pitchFamily="50" charset="-128"/>
              </a:defRPr>
            </a:lvl6pPr>
            <a:lvl7pPr marL="2971800" indent="-228600" defTabSz="712788" eaLnBrk="0" fontAlgn="base" hangingPunct="0">
              <a:spcBef>
                <a:spcPct val="0"/>
              </a:spcBef>
              <a:spcAft>
                <a:spcPct val="0"/>
              </a:spcAft>
              <a:defRPr kumimoji="1" sz="1400">
                <a:solidFill>
                  <a:schemeClr val="tx1"/>
                </a:solidFill>
                <a:latin typeface="Yu Gothic" panose="020B0400000000000000" pitchFamily="50" charset="-128"/>
                <a:ea typeface="Yu Gothic" panose="020B0400000000000000" pitchFamily="50" charset="-128"/>
              </a:defRPr>
            </a:lvl7pPr>
            <a:lvl8pPr marL="3429000" indent="-228600" defTabSz="712788" eaLnBrk="0" fontAlgn="base" hangingPunct="0">
              <a:spcBef>
                <a:spcPct val="0"/>
              </a:spcBef>
              <a:spcAft>
                <a:spcPct val="0"/>
              </a:spcAft>
              <a:defRPr kumimoji="1" sz="1400">
                <a:solidFill>
                  <a:schemeClr val="tx1"/>
                </a:solidFill>
                <a:latin typeface="Yu Gothic" panose="020B0400000000000000" pitchFamily="50" charset="-128"/>
                <a:ea typeface="Yu Gothic" panose="020B0400000000000000" pitchFamily="50" charset="-128"/>
              </a:defRPr>
            </a:lvl8pPr>
            <a:lvl9pPr marL="3886200" indent="-228600" defTabSz="712788" eaLnBrk="0" fontAlgn="base" hangingPunct="0">
              <a:spcBef>
                <a:spcPct val="0"/>
              </a:spcBef>
              <a:spcAft>
                <a:spcPct val="0"/>
              </a:spcAft>
              <a:defRPr kumimoji="1" sz="1400">
                <a:solidFill>
                  <a:schemeClr val="tx1"/>
                </a:solidFill>
                <a:latin typeface="Yu Gothic" panose="020B0400000000000000" pitchFamily="50" charset="-128"/>
                <a:ea typeface="Yu Gothic" panose="020B0400000000000000" pitchFamily="50" charset="-128"/>
              </a:defRPr>
            </a:lvl9pPr>
          </a:lstStyle>
          <a:p>
            <a:pPr marL="0" marR="0" lvl="0" indent="0" algn="r" defTabSz="712788" rtl="0" eaLnBrk="1" fontAlgn="base" latinLnBrk="0" hangingPunct="1">
              <a:lnSpc>
                <a:spcPct val="100000"/>
              </a:lnSpc>
              <a:spcBef>
                <a:spcPct val="0"/>
              </a:spcBef>
              <a:spcAft>
                <a:spcPct val="0"/>
              </a:spcAft>
              <a:buClrTx/>
              <a:buSzTx/>
              <a:buFontTx/>
              <a:buNone/>
              <a:tabLst/>
              <a:defRPr/>
            </a:pPr>
            <a:fld id="{7317A145-6904-434D-A107-304BF5242671}"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1</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10</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1700868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11</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3009068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12</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98379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2</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3</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236665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4</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2554984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5</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4100218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6</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2162002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7</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943753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8</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242431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9</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3151887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142CB6-9201-4F6B-8428-43C314E5E25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8529F7F-C514-473D-B6D5-492D6A11DD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2E1F43D-1AD1-403A-8AA6-DEEC167059D8}"/>
              </a:ext>
            </a:extLst>
          </p:cNvPr>
          <p:cNvSpPr>
            <a:spLocks noGrp="1"/>
          </p:cNvSpPr>
          <p:nvPr>
            <p:ph type="dt" sz="half" idx="10"/>
          </p:nvPr>
        </p:nvSpPr>
        <p:spPr/>
        <p:txBody>
          <a:bodyPr/>
          <a:lstStyle/>
          <a:p>
            <a:fld id="{3D56D7E1-3519-40E1-A263-6500AF722914}" type="datetimeFigureOut">
              <a:rPr kumimoji="1" lang="ja-JP" altLang="en-US" smtClean="0"/>
              <a:t>2022/11/26</a:t>
            </a:fld>
            <a:endParaRPr kumimoji="1" lang="ja-JP" altLang="en-US"/>
          </a:p>
        </p:txBody>
      </p:sp>
      <p:sp>
        <p:nvSpPr>
          <p:cNvPr id="5" name="フッター プレースホルダー 4">
            <a:extLst>
              <a:ext uri="{FF2B5EF4-FFF2-40B4-BE49-F238E27FC236}">
                <a16:creationId xmlns:a16="http://schemas.microsoft.com/office/drawing/2014/main" id="{4D15D7D5-7D10-4DF8-8EE2-BEFA33514CE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061D662-0865-449A-95A5-384410A1219B}"/>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2427178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DE0524-1368-4C1A-B9D4-15FC1F45C80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C30E123-E2D7-4F40-9E26-359679AFD70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E1C4B5-CB16-437F-A778-819191B73907}"/>
              </a:ext>
            </a:extLst>
          </p:cNvPr>
          <p:cNvSpPr>
            <a:spLocks noGrp="1"/>
          </p:cNvSpPr>
          <p:nvPr>
            <p:ph type="dt" sz="half" idx="10"/>
          </p:nvPr>
        </p:nvSpPr>
        <p:spPr/>
        <p:txBody>
          <a:bodyPr/>
          <a:lstStyle/>
          <a:p>
            <a:fld id="{3D56D7E1-3519-40E1-A263-6500AF722914}" type="datetimeFigureOut">
              <a:rPr kumimoji="1" lang="ja-JP" altLang="en-US" smtClean="0"/>
              <a:t>2022/11/26</a:t>
            </a:fld>
            <a:endParaRPr kumimoji="1" lang="ja-JP" altLang="en-US"/>
          </a:p>
        </p:txBody>
      </p:sp>
      <p:sp>
        <p:nvSpPr>
          <p:cNvPr id="5" name="フッター プレースホルダー 4">
            <a:extLst>
              <a:ext uri="{FF2B5EF4-FFF2-40B4-BE49-F238E27FC236}">
                <a16:creationId xmlns:a16="http://schemas.microsoft.com/office/drawing/2014/main" id="{292E93B5-1FDF-4E3F-908E-D845F87E2C5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BA0AF67-5657-48D2-A1BA-F8C23DEC5C84}"/>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47552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6B275FF-136A-4FF4-B571-7F8B4F83D25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F53CBB-B979-47B1-B9F9-B25243B557F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397AC3-3B17-4C51-8075-52DCB322A7F8}"/>
              </a:ext>
            </a:extLst>
          </p:cNvPr>
          <p:cNvSpPr>
            <a:spLocks noGrp="1"/>
          </p:cNvSpPr>
          <p:nvPr>
            <p:ph type="dt" sz="half" idx="10"/>
          </p:nvPr>
        </p:nvSpPr>
        <p:spPr/>
        <p:txBody>
          <a:bodyPr/>
          <a:lstStyle/>
          <a:p>
            <a:fld id="{3D56D7E1-3519-40E1-A263-6500AF722914}" type="datetimeFigureOut">
              <a:rPr kumimoji="1" lang="ja-JP" altLang="en-US" smtClean="0"/>
              <a:t>2022/11/26</a:t>
            </a:fld>
            <a:endParaRPr kumimoji="1" lang="ja-JP" altLang="en-US"/>
          </a:p>
        </p:txBody>
      </p:sp>
      <p:sp>
        <p:nvSpPr>
          <p:cNvPr id="5" name="フッター プレースホルダー 4">
            <a:extLst>
              <a:ext uri="{FF2B5EF4-FFF2-40B4-BE49-F238E27FC236}">
                <a16:creationId xmlns:a16="http://schemas.microsoft.com/office/drawing/2014/main" id="{4438402E-C444-45D4-B1C3-C626872D00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B3CA9E3-9F02-426F-828D-5DF1EA1C9C68}"/>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3205763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ja-JP" altLang="en-US"/>
              <a:t>マスター タイトルの書式設定</a:t>
            </a:r>
          </a:p>
        </p:txBody>
      </p:sp>
      <p:sp>
        <p:nvSpPr>
          <p:cNvPr id="3" name="サブタイトル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p>
        </p:txBody>
      </p:sp>
      <p:sp>
        <p:nvSpPr>
          <p:cNvPr id="4" name="日付プレースホルダー 3">
            <a:extLst>
              <a:ext uri="{FF2B5EF4-FFF2-40B4-BE49-F238E27FC236}">
                <a16:creationId xmlns:a16="http://schemas.microsoft.com/office/drawing/2014/main" id="{3C8A898A-30C8-4378-8D85-7A7B976CC681}"/>
              </a:ext>
            </a:extLst>
          </p:cNvPr>
          <p:cNvSpPr>
            <a:spLocks noGrp="1"/>
          </p:cNvSpPr>
          <p:nvPr>
            <p:ph type="dt" sz="half" idx="10"/>
          </p:nvPr>
        </p:nvSpPr>
        <p:spPr>
          <a:xfrm>
            <a:off x="838200" y="6356350"/>
            <a:ext cx="2743200" cy="365125"/>
          </a:xfrm>
          <a:prstGeom prst="rect">
            <a:avLst/>
          </a:prstGeom>
        </p:spPr>
        <p:txBody>
          <a:bodyPr/>
          <a:lstStyle>
            <a:lvl1pPr defTabSz="713232" eaLnBrk="1" fontAlgn="auto" hangingPunct="1">
              <a:spcBef>
                <a:spcPts val="0"/>
              </a:spcBef>
              <a:spcAft>
                <a:spcPts val="0"/>
              </a:spcAft>
              <a:defRPr sz="1404">
                <a:latin typeface="+mn-lt"/>
                <a:ea typeface="+mn-ea"/>
                <a:cs typeface="+mn-cs"/>
              </a:defRPr>
            </a:lvl1pPr>
          </a:lstStyle>
          <a:p>
            <a:pPr>
              <a:defRPr/>
            </a:pPr>
            <a:fld id="{40305995-289A-4123-A786-4F3F480937F9}" type="datetimeFigureOut">
              <a:rPr lang="ja-JP" altLang="en-US"/>
              <a:pPr>
                <a:defRPr/>
              </a:pPr>
              <a:t>2022/11/26</a:t>
            </a:fld>
            <a:endParaRPr lang="ja-JP" altLang="en-US"/>
          </a:p>
        </p:txBody>
      </p:sp>
      <p:sp>
        <p:nvSpPr>
          <p:cNvPr id="5" name="フッター プレースホルダー 4">
            <a:extLst>
              <a:ext uri="{FF2B5EF4-FFF2-40B4-BE49-F238E27FC236}">
                <a16:creationId xmlns:a16="http://schemas.microsoft.com/office/drawing/2014/main" id="{C9B2B2EA-3A98-486A-B16D-AC895EC263FF}"/>
              </a:ext>
            </a:extLst>
          </p:cNvPr>
          <p:cNvSpPr>
            <a:spLocks noGrp="1"/>
          </p:cNvSpPr>
          <p:nvPr>
            <p:ph type="ftr" sz="quarter" idx="11"/>
          </p:nvPr>
        </p:nvSpPr>
        <p:spPr>
          <a:xfrm>
            <a:off x="4038600" y="6356350"/>
            <a:ext cx="4114800" cy="365125"/>
          </a:xfrm>
          <a:prstGeom prst="rect">
            <a:avLst/>
          </a:prstGeom>
        </p:spPr>
        <p:txBody>
          <a:bodyPr/>
          <a:lstStyle>
            <a:lvl1pPr defTabSz="713232" eaLnBrk="1" fontAlgn="auto" hangingPunct="1">
              <a:spcBef>
                <a:spcPts val="0"/>
              </a:spcBef>
              <a:spcAft>
                <a:spcPts val="0"/>
              </a:spcAft>
              <a:defRPr sz="1404">
                <a:latin typeface="+mn-lt"/>
                <a:ea typeface="+mn-ea"/>
                <a:cs typeface="+mn-cs"/>
              </a:defRPr>
            </a:lvl1pPr>
          </a:lstStyle>
          <a:p>
            <a:pPr>
              <a:defRPr/>
            </a:pPr>
            <a:endParaRPr lang="ja-JP" altLang="en-US"/>
          </a:p>
        </p:txBody>
      </p:sp>
      <p:sp>
        <p:nvSpPr>
          <p:cNvPr id="6" name="スライド番号プレースホルダー 5">
            <a:extLst>
              <a:ext uri="{FF2B5EF4-FFF2-40B4-BE49-F238E27FC236}">
                <a16:creationId xmlns:a16="http://schemas.microsoft.com/office/drawing/2014/main" id="{F7F5FA79-67B3-4F32-8422-62E4A1D849D3}"/>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6F3C81D2-85CA-48B1-B732-2D001FC87C04}" type="slidenum">
              <a:rPr lang="ja-JP" altLang="en-US"/>
              <a:pPr/>
              <a:t>‹#›</a:t>
            </a:fld>
            <a:endParaRPr lang="ja-JP" altLang="en-US"/>
          </a:p>
        </p:txBody>
      </p:sp>
    </p:spTree>
    <p:extLst>
      <p:ext uri="{BB962C8B-B14F-4D97-AF65-F5344CB8AC3E}">
        <p14:creationId xmlns:p14="http://schemas.microsoft.com/office/powerpoint/2010/main" val="826845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41798" y="415367"/>
            <a:ext cx="5129463" cy="645528"/>
          </a:xfrm>
          <a:prstGeom prst="rect">
            <a:avLst/>
          </a:prstGeom>
        </p:spPr>
        <p:txBody>
          <a:bodyPr/>
          <a:lstStyle/>
          <a:p>
            <a:r>
              <a:rPr lang="ja-JP" altLang="en-US" dirty="0"/>
              <a:t>マスター タイトルの書式設定</a:t>
            </a:r>
          </a:p>
        </p:txBody>
      </p:sp>
      <p:sp>
        <p:nvSpPr>
          <p:cNvPr id="3" name="コンテンツ プレースホルダー 2"/>
          <p:cNvSpPr>
            <a:spLocks noGrp="1"/>
          </p:cNvSpPr>
          <p:nvPr>
            <p:ph idx="1"/>
          </p:nvPr>
        </p:nvSpPr>
        <p:spPr>
          <a:xfrm>
            <a:off x="541798" y="1375780"/>
            <a:ext cx="11108404" cy="4801183"/>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a:extLst>
              <a:ext uri="{FF2B5EF4-FFF2-40B4-BE49-F238E27FC236}">
                <a16:creationId xmlns:a16="http://schemas.microsoft.com/office/drawing/2014/main" id="{F47C5CE1-9FFF-46CC-8DAA-C8850D30215C}"/>
              </a:ext>
            </a:extLst>
          </p:cNvPr>
          <p:cNvSpPr>
            <a:spLocks noGrp="1"/>
          </p:cNvSpPr>
          <p:nvPr>
            <p:ph type="dt" sz="half" idx="10"/>
          </p:nvPr>
        </p:nvSpPr>
        <p:spPr>
          <a:xfrm>
            <a:off x="838200" y="6356350"/>
            <a:ext cx="2743200" cy="365125"/>
          </a:xfrm>
          <a:prstGeom prst="rect">
            <a:avLst/>
          </a:prstGeom>
        </p:spPr>
        <p:txBody>
          <a:bodyPr/>
          <a:lstStyle>
            <a:lvl1pPr defTabSz="713232" eaLnBrk="1" fontAlgn="auto" hangingPunct="1">
              <a:spcBef>
                <a:spcPts val="0"/>
              </a:spcBef>
              <a:spcAft>
                <a:spcPts val="0"/>
              </a:spcAft>
              <a:defRPr sz="1404">
                <a:latin typeface="+mn-lt"/>
                <a:ea typeface="+mn-ea"/>
                <a:cs typeface="+mn-cs"/>
              </a:defRPr>
            </a:lvl1pPr>
          </a:lstStyle>
          <a:p>
            <a:pPr>
              <a:defRPr/>
            </a:pPr>
            <a:fld id="{3A49D73D-0246-4A13-97FB-3122AB22C024}" type="datetimeFigureOut">
              <a:rPr lang="ja-JP" altLang="en-US"/>
              <a:pPr>
                <a:defRPr/>
              </a:pPr>
              <a:t>2022/11/26</a:t>
            </a:fld>
            <a:endParaRPr lang="ja-JP" altLang="en-US"/>
          </a:p>
        </p:txBody>
      </p:sp>
      <p:sp>
        <p:nvSpPr>
          <p:cNvPr id="5" name="フッター プレースホルダー 4">
            <a:extLst>
              <a:ext uri="{FF2B5EF4-FFF2-40B4-BE49-F238E27FC236}">
                <a16:creationId xmlns:a16="http://schemas.microsoft.com/office/drawing/2014/main" id="{C0E735AA-126B-43DC-A921-590E3004EB61}"/>
              </a:ext>
            </a:extLst>
          </p:cNvPr>
          <p:cNvSpPr>
            <a:spLocks noGrp="1"/>
          </p:cNvSpPr>
          <p:nvPr>
            <p:ph type="ftr" sz="quarter" idx="11"/>
          </p:nvPr>
        </p:nvSpPr>
        <p:spPr>
          <a:xfrm>
            <a:off x="4038600" y="6356350"/>
            <a:ext cx="4114800" cy="365125"/>
          </a:xfrm>
          <a:prstGeom prst="rect">
            <a:avLst/>
          </a:prstGeom>
        </p:spPr>
        <p:txBody>
          <a:bodyPr/>
          <a:lstStyle>
            <a:lvl1pPr defTabSz="713232" eaLnBrk="1" fontAlgn="auto" hangingPunct="1">
              <a:spcBef>
                <a:spcPts val="0"/>
              </a:spcBef>
              <a:spcAft>
                <a:spcPts val="0"/>
              </a:spcAft>
              <a:defRPr sz="1404">
                <a:latin typeface="+mn-lt"/>
                <a:ea typeface="+mn-ea"/>
                <a:cs typeface="+mn-cs"/>
              </a:defRPr>
            </a:lvl1pPr>
          </a:lstStyle>
          <a:p>
            <a:pPr>
              <a:defRPr/>
            </a:pPr>
            <a:endParaRPr lang="ja-JP" altLang="en-US"/>
          </a:p>
        </p:txBody>
      </p:sp>
      <p:sp>
        <p:nvSpPr>
          <p:cNvPr id="6" name="スライド番号プレースホルダー 5">
            <a:extLst>
              <a:ext uri="{FF2B5EF4-FFF2-40B4-BE49-F238E27FC236}">
                <a16:creationId xmlns:a16="http://schemas.microsoft.com/office/drawing/2014/main" id="{3EF128D3-C342-49B0-9266-478A47F44694}"/>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07257600-8503-4F79-8B9F-4FBB0F8B95FF}" type="slidenum">
              <a:rPr lang="ja-JP" altLang="en-US"/>
              <a:pPr/>
              <a:t>‹#›</a:t>
            </a:fld>
            <a:endParaRPr lang="ja-JP" altLang="en-US"/>
          </a:p>
        </p:txBody>
      </p:sp>
    </p:spTree>
    <p:extLst>
      <p:ext uri="{BB962C8B-B14F-4D97-AF65-F5344CB8AC3E}">
        <p14:creationId xmlns:p14="http://schemas.microsoft.com/office/powerpoint/2010/main" val="787770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1BD99D-C67D-4DDA-B83E-BD7545AA1A6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016241F-C93D-4A8E-83C0-E6A10CCEDAB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EFF486A-2F7D-4825-9EFE-75A81DB5C51E}"/>
              </a:ext>
            </a:extLst>
          </p:cNvPr>
          <p:cNvSpPr>
            <a:spLocks noGrp="1"/>
          </p:cNvSpPr>
          <p:nvPr>
            <p:ph type="dt" sz="half" idx="10"/>
          </p:nvPr>
        </p:nvSpPr>
        <p:spPr/>
        <p:txBody>
          <a:bodyPr/>
          <a:lstStyle/>
          <a:p>
            <a:fld id="{3D56D7E1-3519-40E1-A263-6500AF722914}" type="datetimeFigureOut">
              <a:rPr kumimoji="1" lang="ja-JP" altLang="en-US" smtClean="0"/>
              <a:t>2022/11/26</a:t>
            </a:fld>
            <a:endParaRPr kumimoji="1" lang="ja-JP" altLang="en-US"/>
          </a:p>
        </p:txBody>
      </p:sp>
      <p:sp>
        <p:nvSpPr>
          <p:cNvPr id="5" name="フッター プレースホルダー 4">
            <a:extLst>
              <a:ext uri="{FF2B5EF4-FFF2-40B4-BE49-F238E27FC236}">
                <a16:creationId xmlns:a16="http://schemas.microsoft.com/office/drawing/2014/main" id="{0325E526-5A28-4871-B71D-6104C77909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CC6078-7710-4EF9-8ABA-BD41F8237A45}"/>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1049566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8EBD1-F4BF-4E5E-8A78-46C1D1BBB52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3C6CB0C-A777-435F-8C90-CAFAA8E2B3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FB964A4-2150-4AA1-8ADF-BE029579658F}"/>
              </a:ext>
            </a:extLst>
          </p:cNvPr>
          <p:cNvSpPr>
            <a:spLocks noGrp="1"/>
          </p:cNvSpPr>
          <p:nvPr>
            <p:ph type="dt" sz="half" idx="10"/>
          </p:nvPr>
        </p:nvSpPr>
        <p:spPr/>
        <p:txBody>
          <a:bodyPr/>
          <a:lstStyle/>
          <a:p>
            <a:fld id="{3D56D7E1-3519-40E1-A263-6500AF722914}" type="datetimeFigureOut">
              <a:rPr kumimoji="1" lang="ja-JP" altLang="en-US" smtClean="0"/>
              <a:t>2022/11/26</a:t>
            </a:fld>
            <a:endParaRPr kumimoji="1" lang="ja-JP" altLang="en-US"/>
          </a:p>
        </p:txBody>
      </p:sp>
      <p:sp>
        <p:nvSpPr>
          <p:cNvPr id="5" name="フッター プレースホルダー 4">
            <a:extLst>
              <a:ext uri="{FF2B5EF4-FFF2-40B4-BE49-F238E27FC236}">
                <a16:creationId xmlns:a16="http://schemas.microsoft.com/office/drawing/2014/main" id="{68F94EFA-8694-4695-BFD1-78B2EFE662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2D654E6-C64E-4413-9685-44EA696EA0D9}"/>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1485280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25B794-4DC5-47EB-A091-9C6C3E8BEAF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2E5FA4C-4161-453E-96E7-4F4848890A7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1CE52D3-2FB3-454A-8E8E-2A6A4FC1E27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F58DB2F-2A9D-4EC5-AF01-4305FE22CE13}"/>
              </a:ext>
            </a:extLst>
          </p:cNvPr>
          <p:cNvSpPr>
            <a:spLocks noGrp="1"/>
          </p:cNvSpPr>
          <p:nvPr>
            <p:ph type="dt" sz="half" idx="10"/>
          </p:nvPr>
        </p:nvSpPr>
        <p:spPr/>
        <p:txBody>
          <a:bodyPr/>
          <a:lstStyle/>
          <a:p>
            <a:fld id="{3D56D7E1-3519-40E1-A263-6500AF722914}" type="datetimeFigureOut">
              <a:rPr kumimoji="1" lang="ja-JP" altLang="en-US" smtClean="0"/>
              <a:t>2022/11/26</a:t>
            </a:fld>
            <a:endParaRPr kumimoji="1" lang="ja-JP" altLang="en-US"/>
          </a:p>
        </p:txBody>
      </p:sp>
      <p:sp>
        <p:nvSpPr>
          <p:cNvPr id="6" name="フッター プレースホルダー 5">
            <a:extLst>
              <a:ext uri="{FF2B5EF4-FFF2-40B4-BE49-F238E27FC236}">
                <a16:creationId xmlns:a16="http://schemas.microsoft.com/office/drawing/2014/main" id="{9843FE32-1EA6-453A-AD85-41E051408F9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4FB5513-D88E-4651-97B3-FCE35459FB16}"/>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2615203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A6F7C7-5D34-488C-B039-18610C3EA26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DE4204D-F354-49EC-86C9-BEB2EAA42F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E698805-6A77-465B-80CD-EEE0F7592A7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2BF4C3A-F522-4984-82ED-4489C54809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17B8854-D44C-4989-B4A6-1EEABA8E93A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E76C733-6D7E-429A-A4EC-0B39106F29A5}"/>
              </a:ext>
            </a:extLst>
          </p:cNvPr>
          <p:cNvSpPr>
            <a:spLocks noGrp="1"/>
          </p:cNvSpPr>
          <p:nvPr>
            <p:ph type="dt" sz="half" idx="10"/>
          </p:nvPr>
        </p:nvSpPr>
        <p:spPr/>
        <p:txBody>
          <a:bodyPr/>
          <a:lstStyle/>
          <a:p>
            <a:fld id="{3D56D7E1-3519-40E1-A263-6500AF722914}" type="datetimeFigureOut">
              <a:rPr kumimoji="1" lang="ja-JP" altLang="en-US" smtClean="0"/>
              <a:t>2022/11/26</a:t>
            </a:fld>
            <a:endParaRPr kumimoji="1" lang="ja-JP" altLang="en-US"/>
          </a:p>
        </p:txBody>
      </p:sp>
      <p:sp>
        <p:nvSpPr>
          <p:cNvPr id="8" name="フッター プレースホルダー 7">
            <a:extLst>
              <a:ext uri="{FF2B5EF4-FFF2-40B4-BE49-F238E27FC236}">
                <a16:creationId xmlns:a16="http://schemas.microsoft.com/office/drawing/2014/main" id="{293F5247-BFF2-4848-9414-A33F9E24DC6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65A78AA-037C-4FCA-A6F9-A40D4B8EFE75}"/>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919049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6DEC49-90F0-459E-AD24-EB2D4A911CC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084EDAB-2A8E-4A29-9FAA-8666A932DB43}"/>
              </a:ext>
            </a:extLst>
          </p:cNvPr>
          <p:cNvSpPr>
            <a:spLocks noGrp="1"/>
          </p:cNvSpPr>
          <p:nvPr>
            <p:ph type="dt" sz="half" idx="10"/>
          </p:nvPr>
        </p:nvSpPr>
        <p:spPr/>
        <p:txBody>
          <a:bodyPr/>
          <a:lstStyle/>
          <a:p>
            <a:fld id="{3D56D7E1-3519-40E1-A263-6500AF722914}" type="datetimeFigureOut">
              <a:rPr kumimoji="1" lang="ja-JP" altLang="en-US" smtClean="0"/>
              <a:t>2022/11/26</a:t>
            </a:fld>
            <a:endParaRPr kumimoji="1" lang="ja-JP" altLang="en-US"/>
          </a:p>
        </p:txBody>
      </p:sp>
      <p:sp>
        <p:nvSpPr>
          <p:cNvPr id="4" name="フッター プレースホルダー 3">
            <a:extLst>
              <a:ext uri="{FF2B5EF4-FFF2-40B4-BE49-F238E27FC236}">
                <a16:creationId xmlns:a16="http://schemas.microsoft.com/office/drawing/2014/main" id="{3F5E7C03-297C-4347-A436-5A531E54D43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998BAAB-1D93-48E9-999D-D160F3B890E7}"/>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1927203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4585655-1F36-4BC1-8EBC-1924EE858680}"/>
              </a:ext>
            </a:extLst>
          </p:cNvPr>
          <p:cNvSpPr>
            <a:spLocks noGrp="1"/>
          </p:cNvSpPr>
          <p:nvPr>
            <p:ph type="dt" sz="half" idx="10"/>
          </p:nvPr>
        </p:nvSpPr>
        <p:spPr/>
        <p:txBody>
          <a:bodyPr/>
          <a:lstStyle/>
          <a:p>
            <a:fld id="{3D56D7E1-3519-40E1-A263-6500AF722914}" type="datetimeFigureOut">
              <a:rPr kumimoji="1" lang="ja-JP" altLang="en-US" smtClean="0"/>
              <a:t>2022/11/26</a:t>
            </a:fld>
            <a:endParaRPr kumimoji="1" lang="ja-JP" altLang="en-US"/>
          </a:p>
        </p:txBody>
      </p:sp>
      <p:sp>
        <p:nvSpPr>
          <p:cNvPr id="3" name="フッター プレースホルダー 2">
            <a:extLst>
              <a:ext uri="{FF2B5EF4-FFF2-40B4-BE49-F238E27FC236}">
                <a16:creationId xmlns:a16="http://schemas.microsoft.com/office/drawing/2014/main" id="{4CD18617-6B3B-4EBF-B379-B5FA88DF580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CE2DF73-74D0-4848-B29C-A303C698FF82}"/>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2345781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6FAC77-656F-465C-A0AE-6D3177FA608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36180FC-337B-44FF-BE63-0B4C27600D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B308E52-23E3-422D-B30C-BFB8B1960D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C788C95-921A-4AB5-B7B4-DE59F7CD102B}"/>
              </a:ext>
            </a:extLst>
          </p:cNvPr>
          <p:cNvSpPr>
            <a:spLocks noGrp="1"/>
          </p:cNvSpPr>
          <p:nvPr>
            <p:ph type="dt" sz="half" idx="10"/>
          </p:nvPr>
        </p:nvSpPr>
        <p:spPr/>
        <p:txBody>
          <a:bodyPr/>
          <a:lstStyle/>
          <a:p>
            <a:fld id="{3D56D7E1-3519-40E1-A263-6500AF722914}" type="datetimeFigureOut">
              <a:rPr kumimoji="1" lang="ja-JP" altLang="en-US" smtClean="0"/>
              <a:t>2022/11/26</a:t>
            </a:fld>
            <a:endParaRPr kumimoji="1" lang="ja-JP" altLang="en-US"/>
          </a:p>
        </p:txBody>
      </p:sp>
      <p:sp>
        <p:nvSpPr>
          <p:cNvPr id="6" name="フッター プレースホルダー 5">
            <a:extLst>
              <a:ext uri="{FF2B5EF4-FFF2-40B4-BE49-F238E27FC236}">
                <a16:creationId xmlns:a16="http://schemas.microsoft.com/office/drawing/2014/main" id="{D4B50E8E-0D56-4577-82F7-789FD032B0D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7CB40E4-73AF-4BDE-A1FF-B3A926DC672B}"/>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285249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B14650-7F46-4FE4-A18B-959FECA143B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5D07520-C53C-4984-95FE-74C34B0828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A8D2EAB-73A6-4D8F-8B54-36BB76663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0C510F9-BBBF-40AF-834A-BFCB5BDF67ED}"/>
              </a:ext>
            </a:extLst>
          </p:cNvPr>
          <p:cNvSpPr>
            <a:spLocks noGrp="1"/>
          </p:cNvSpPr>
          <p:nvPr>
            <p:ph type="dt" sz="half" idx="10"/>
          </p:nvPr>
        </p:nvSpPr>
        <p:spPr/>
        <p:txBody>
          <a:bodyPr/>
          <a:lstStyle/>
          <a:p>
            <a:fld id="{3D56D7E1-3519-40E1-A263-6500AF722914}" type="datetimeFigureOut">
              <a:rPr kumimoji="1" lang="ja-JP" altLang="en-US" smtClean="0"/>
              <a:t>2022/11/26</a:t>
            </a:fld>
            <a:endParaRPr kumimoji="1" lang="ja-JP" altLang="en-US"/>
          </a:p>
        </p:txBody>
      </p:sp>
      <p:sp>
        <p:nvSpPr>
          <p:cNvPr id="6" name="フッター プレースホルダー 5">
            <a:extLst>
              <a:ext uri="{FF2B5EF4-FFF2-40B4-BE49-F238E27FC236}">
                <a16:creationId xmlns:a16="http://schemas.microsoft.com/office/drawing/2014/main" id="{E08AFC6A-8C43-47C8-81A4-889B323CE19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7769FC4-0115-4432-B88E-868766EA5422}"/>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3163132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3BBE553-F206-4809-A65B-464A9A8C2E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4886759-E568-4F0C-8B7D-2DFF100BF0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58CEAE-F320-4DED-B9DB-B9ED26C009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6D7E1-3519-40E1-A263-6500AF722914}" type="datetimeFigureOut">
              <a:rPr kumimoji="1" lang="ja-JP" altLang="en-US" smtClean="0"/>
              <a:t>2022/11/26</a:t>
            </a:fld>
            <a:endParaRPr kumimoji="1" lang="ja-JP" altLang="en-US"/>
          </a:p>
        </p:txBody>
      </p:sp>
      <p:sp>
        <p:nvSpPr>
          <p:cNvPr id="5" name="フッター プレースホルダー 4">
            <a:extLst>
              <a:ext uri="{FF2B5EF4-FFF2-40B4-BE49-F238E27FC236}">
                <a16:creationId xmlns:a16="http://schemas.microsoft.com/office/drawing/2014/main" id="{29B1A297-7496-4AA8-930B-A3B5EE5ECF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15BE28E-7335-4366-AE62-F7D46C4CF4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3132765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図 1">
            <a:extLst>
              <a:ext uri="{FF2B5EF4-FFF2-40B4-BE49-F238E27FC236}">
                <a16:creationId xmlns:a16="http://schemas.microsoft.com/office/drawing/2014/main" id="{B621D5B3-35DE-4080-9062-B1F16311C245}"/>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テキスト プレースホルダー 9">
            <a:extLst>
              <a:ext uri="{FF2B5EF4-FFF2-40B4-BE49-F238E27FC236}">
                <a16:creationId xmlns:a16="http://schemas.microsoft.com/office/drawing/2014/main" id="{FA4001AE-E85C-42F6-8671-ED5748D109C2}"/>
              </a:ext>
            </a:extLst>
          </p:cNvPr>
          <p:cNvSpPr>
            <a:spLocks noGrp="1"/>
          </p:cNvSpPr>
          <p:nvPr>
            <p:ph type="body" idx="1"/>
          </p:nvPr>
        </p:nvSpPr>
        <p:spPr bwMode="auto">
          <a:xfrm>
            <a:off x="546100" y="1100138"/>
            <a:ext cx="10955338"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編集エリア</a:t>
            </a:r>
            <a:endParaRPr lang="en-US" altLang="ja-JP"/>
          </a:p>
        </p:txBody>
      </p:sp>
      <p:sp>
        <p:nvSpPr>
          <p:cNvPr id="14" name="テキスト ボックス 13">
            <a:extLst>
              <a:ext uri="{FF2B5EF4-FFF2-40B4-BE49-F238E27FC236}">
                <a16:creationId xmlns:a16="http://schemas.microsoft.com/office/drawing/2014/main" id="{CED6A7FA-38A9-4D93-AB0D-E27A205890F7}"/>
              </a:ext>
            </a:extLst>
          </p:cNvPr>
          <p:cNvSpPr txBox="1"/>
          <p:nvPr userDrawn="1"/>
        </p:nvSpPr>
        <p:spPr>
          <a:xfrm>
            <a:off x="4684713" y="-1747838"/>
            <a:ext cx="184150" cy="307975"/>
          </a:xfrm>
          <a:prstGeom prst="rect">
            <a:avLst/>
          </a:prstGeom>
          <a:noFill/>
        </p:spPr>
        <p:txBody>
          <a:bodyPr wrap="none">
            <a:spAutoFit/>
          </a:bodyPr>
          <a:lstStyle/>
          <a:p>
            <a:pPr defTabSz="713232" eaLnBrk="1" fontAlgn="auto" hangingPunct="1">
              <a:spcBef>
                <a:spcPts val="0"/>
              </a:spcBef>
              <a:spcAft>
                <a:spcPts val="0"/>
              </a:spcAft>
              <a:defRPr/>
            </a:pPr>
            <a:endParaRPr lang="ja-JP" altLang="en-US" sz="1404" dirty="0">
              <a:latin typeface="+mn-lt"/>
              <a:ea typeface="+mn-ea"/>
            </a:endParaRPr>
          </a:p>
        </p:txBody>
      </p:sp>
      <p:sp>
        <p:nvSpPr>
          <p:cNvPr id="2053" name="タイトル プレースホルダー 3">
            <a:extLst>
              <a:ext uri="{FF2B5EF4-FFF2-40B4-BE49-F238E27FC236}">
                <a16:creationId xmlns:a16="http://schemas.microsoft.com/office/drawing/2014/main" id="{F7CE2F9B-A8F4-4667-A732-BD22914EA336}"/>
              </a:ext>
            </a:extLst>
          </p:cNvPr>
          <p:cNvSpPr>
            <a:spLocks noGrp="1"/>
          </p:cNvSpPr>
          <p:nvPr>
            <p:ph type="title"/>
          </p:nvPr>
        </p:nvSpPr>
        <p:spPr bwMode="auto">
          <a:xfrm>
            <a:off x="569913" y="365125"/>
            <a:ext cx="93932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タイトル</a:t>
            </a:r>
          </a:p>
        </p:txBody>
      </p:sp>
    </p:spTree>
    <p:extLst>
      <p:ext uri="{BB962C8B-B14F-4D97-AF65-F5344CB8AC3E}">
        <p14:creationId xmlns:p14="http://schemas.microsoft.com/office/powerpoint/2010/main" val="3741206254"/>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rtl="0" eaLnBrk="0" fontAlgn="base" hangingPunct="0">
        <a:lnSpc>
          <a:spcPct val="90000"/>
        </a:lnSpc>
        <a:spcBef>
          <a:spcPct val="0"/>
        </a:spcBef>
        <a:spcAft>
          <a:spcPct val="0"/>
        </a:spcAft>
        <a:defRPr kumimoji="1" sz="2800" kern="1200">
          <a:solidFill>
            <a:schemeClr val="tx1"/>
          </a:solidFill>
          <a:latin typeface="Source Han Sans JP Normal" charset="-128"/>
          <a:ea typeface="Source Han Sans JP Normal" charset="-128"/>
          <a:cs typeface="Source Han Sans JP Normal" charset="-128"/>
        </a:defRPr>
      </a:lvl1pPr>
      <a:lvl2pPr algn="l" rtl="0" eaLnBrk="0" fontAlgn="base" hangingPunct="0">
        <a:lnSpc>
          <a:spcPct val="90000"/>
        </a:lnSpc>
        <a:spcBef>
          <a:spcPct val="0"/>
        </a:spcBef>
        <a:spcAft>
          <a:spcPct val="0"/>
        </a:spcAft>
        <a:defRPr kumimoji="1" sz="2800">
          <a:solidFill>
            <a:schemeClr val="tx1"/>
          </a:solidFill>
          <a:latin typeface="Source Han Sans JP Normal" charset="-128"/>
          <a:ea typeface="Source Han Sans JP Normal" charset="-128"/>
          <a:cs typeface="Source Han Sans JP Normal" charset="-128"/>
        </a:defRPr>
      </a:lvl2pPr>
      <a:lvl3pPr algn="l" rtl="0" eaLnBrk="0" fontAlgn="base" hangingPunct="0">
        <a:lnSpc>
          <a:spcPct val="90000"/>
        </a:lnSpc>
        <a:spcBef>
          <a:spcPct val="0"/>
        </a:spcBef>
        <a:spcAft>
          <a:spcPct val="0"/>
        </a:spcAft>
        <a:defRPr kumimoji="1" sz="2800">
          <a:solidFill>
            <a:schemeClr val="tx1"/>
          </a:solidFill>
          <a:latin typeface="Source Han Sans JP Normal" charset="-128"/>
          <a:ea typeface="Source Han Sans JP Normal" charset="-128"/>
          <a:cs typeface="Source Han Sans JP Normal" charset="-128"/>
        </a:defRPr>
      </a:lvl3pPr>
      <a:lvl4pPr algn="l" rtl="0" eaLnBrk="0" fontAlgn="base" hangingPunct="0">
        <a:lnSpc>
          <a:spcPct val="90000"/>
        </a:lnSpc>
        <a:spcBef>
          <a:spcPct val="0"/>
        </a:spcBef>
        <a:spcAft>
          <a:spcPct val="0"/>
        </a:spcAft>
        <a:defRPr kumimoji="1" sz="2800">
          <a:solidFill>
            <a:schemeClr val="tx1"/>
          </a:solidFill>
          <a:latin typeface="Source Han Sans JP Normal" charset="-128"/>
          <a:ea typeface="Source Han Sans JP Normal" charset="-128"/>
          <a:cs typeface="Source Han Sans JP Normal" charset="-128"/>
        </a:defRPr>
      </a:lvl4pPr>
      <a:lvl5pPr algn="l" rtl="0" eaLnBrk="0" fontAlgn="base" hangingPunct="0">
        <a:lnSpc>
          <a:spcPct val="90000"/>
        </a:lnSpc>
        <a:spcBef>
          <a:spcPct val="0"/>
        </a:spcBef>
        <a:spcAft>
          <a:spcPct val="0"/>
        </a:spcAft>
        <a:defRPr kumimoji="1" sz="2800">
          <a:solidFill>
            <a:schemeClr val="tx1"/>
          </a:solidFill>
          <a:latin typeface="Source Han Sans JP Normal" charset="-128"/>
          <a:ea typeface="Source Han Sans JP Normal" charset="-128"/>
          <a:cs typeface="Source Han Sans JP Normal" charset="-128"/>
        </a:defRPr>
      </a:lvl5pPr>
      <a:lvl6pPr marL="457200" algn="l" rtl="0" fontAlgn="base">
        <a:lnSpc>
          <a:spcPct val="90000"/>
        </a:lnSpc>
        <a:spcBef>
          <a:spcPct val="0"/>
        </a:spcBef>
        <a:spcAft>
          <a:spcPct val="0"/>
        </a:spcAft>
        <a:defRPr kumimoji="1" sz="4400">
          <a:solidFill>
            <a:schemeClr val="tx1"/>
          </a:solidFill>
          <a:latin typeface="Yu Gothic Light" charset="-128"/>
          <a:ea typeface="Yu Gothic Light" charset="-128"/>
          <a:cs typeface="Yu Gothic Light" charset="-128"/>
        </a:defRPr>
      </a:lvl6pPr>
      <a:lvl7pPr marL="914400" algn="l" rtl="0" fontAlgn="base">
        <a:lnSpc>
          <a:spcPct val="90000"/>
        </a:lnSpc>
        <a:spcBef>
          <a:spcPct val="0"/>
        </a:spcBef>
        <a:spcAft>
          <a:spcPct val="0"/>
        </a:spcAft>
        <a:defRPr kumimoji="1" sz="4400">
          <a:solidFill>
            <a:schemeClr val="tx1"/>
          </a:solidFill>
          <a:latin typeface="Yu Gothic Light" charset="-128"/>
          <a:ea typeface="Yu Gothic Light" charset="-128"/>
          <a:cs typeface="Yu Gothic Light" charset="-128"/>
        </a:defRPr>
      </a:lvl7pPr>
      <a:lvl8pPr marL="1371600" algn="l" rtl="0" fontAlgn="base">
        <a:lnSpc>
          <a:spcPct val="90000"/>
        </a:lnSpc>
        <a:spcBef>
          <a:spcPct val="0"/>
        </a:spcBef>
        <a:spcAft>
          <a:spcPct val="0"/>
        </a:spcAft>
        <a:defRPr kumimoji="1" sz="4400">
          <a:solidFill>
            <a:schemeClr val="tx1"/>
          </a:solidFill>
          <a:latin typeface="Yu Gothic Light" charset="-128"/>
          <a:ea typeface="Yu Gothic Light" charset="-128"/>
          <a:cs typeface="Yu Gothic Light" charset="-128"/>
        </a:defRPr>
      </a:lvl8pPr>
      <a:lvl9pPr marL="1828800" algn="l" rtl="0" fontAlgn="base">
        <a:lnSpc>
          <a:spcPct val="90000"/>
        </a:lnSpc>
        <a:spcBef>
          <a:spcPct val="0"/>
        </a:spcBef>
        <a:spcAft>
          <a:spcPct val="0"/>
        </a:spcAft>
        <a:defRPr kumimoji="1" sz="4400">
          <a:solidFill>
            <a:schemeClr val="tx1"/>
          </a:solidFill>
          <a:latin typeface="Yu Gothic Light" charset="-128"/>
          <a:ea typeface="Yu Gothic Light" charset="-128"/>
          <a:cs typeface="Yu Gothic Light" charset="-128"/>
        </a:defRPr>
      </a:lvl9pPr>
    </p:titleStyle>
    <p:bodyStyle>
      <a:lvl1pPr algn="l" rtl="0" eaLnBrk="0" fontAlgn="base" hangingPunct="0">
        <a:lnSpc>
          <a:spcPct val="90000"/>
        </a:lnSpc>
        <a:spcBef>
          <a:spcPts val="1000"/>
        </a:spcBef>
        <a:spcAft>
          <a:spcPct val="0"/>
        </a:spcAft>
        <a:buFont typeface="Arial" panose="020B0604020202020204" pitchFamily="34" charset="0"/>
        <a:defRPr kumimoji="1" sz="2400" kern="1200">
          <a:solidFill>
            <a:schemeClr val="tx1"/>
          </a:solidFill>
          <a:latin typeface="Source Han Sans JP Normal" charset="-128"/>
          <a:ea typeface="Source Han Sans JP Normal" charset="-128"/>
          <a:cs typeface="Source Han Sans JP Normal" charset="-128"/>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umimoji="1" sz="2400" kern="1200">
          <a:solidFill>
            <a:schemeClr val="tx1"/>
          </a:solidFill>
          <a:latin typeface="+mn-lt"/>
          <a:ea typeface="+mn-ea"/>
          <a:cs typeface="Source Han Sans JP Normal"/>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umimoji="1" sz="2000" kern="1200">
          <a:solidFill>
            <a:schemeClr val="tx1"/>
          </a:solidFill>
          <a:latin typeface="+mn-lt"/>
          <a:ea typeface="+mn-ea"/>
          <a:cs typeface="Source Han Sans JP Normal"/>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Source Han Sans JP Normal"/>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Source Han Sans JP Normal"/>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タイトル 1">
            <a:extLst>
              <a:ext uri="{FF2B5EF4-FFF2-40B4-BE49-F238E27FC236}">
                <a16:creationId xmlns:a16="http://schemas.microsoft.com/office/drawing/2014/main" id="{A5B017EC-479F-4F4B-B0B4-F05AECDDA003}"/>
              </a:ext>
            </a:extLst>
          </p:cNvPr>
          <p:cNvSpPr>
            <a:spLocks noGrp="1"/>
          </p:cNvSpPr>
          <p:nvPr>
            <p:ph type="ctrTitle"/>
          </p:nvPr>
        </p:nvSpPr>
        <p:spPr>
          <a:xfrm>
            <a:off x="1463992" y="1663700"/>
            <a:ext cx="9264015" cy="1765300"/>
          </a:xfrm>
        </p:spPr>
        <p:txBody>
          <a:bodyPr/>
          <a:lstStyle/>
          <a:p>
            <a:pPr eaLnBrk="1" hangingPunct="1"/>
            <a:r>
              <a:rPr lang="ja-JP" altLang="en-US" sz="4000" dirty="0">
                <a:latin typeface="Cambria" panose="02040503050406030204" pitchFamily="18" charset="0"/>
                <a:ea typeface="MS UI Gothic" panose="020B0600070205080204" pitchFamily="50" charset="-128"/>
                <a:cs typeface="Source Han Sans JP Normal"/>
              </a:rPr>
              <a:t>ピッチコールの公平性と観客の存在</a:t>
            </a:r>
            <a:r>
              <a:rPr lang="en-US" altLang="ja-JP" sz="4000" dirty="0">
                <a:latin typeface="Cambria" panose="02040503050406030204" pitchFamily="18" charset="0"/>
                <a:ea typeface="MS UI Gothic" panose="020B0600070205080204" pitchFamily="50" charset="-128"/>
                <a:cs typeface="Source Han Sans JP Normal"/>
              </a:rPr>
              <a:t/>
            </a:r>
            <a:br>
              <a:rPr lang="en-US" altLang="ja-JP" sz="4000" dirty="0">
                <a:latin typeface="Cambria" panose="02040503050406030204" pitchFamily="18" charset="0"/>
                <a:ea typeface="MS UI Gothic" panose="020B0600070205080204" pitchFamily="50" charset="-128"/>
                <a:cs typeface="Source Han Sans JP Normal"/>
              </a:rPr>
            </a:br>
            <a:r>
              <a:rPr lang="ja-JP" altLang="en-US" sz="4000" dirty="0">
                <a:latin typeface="Cambria" panose="02040503050406030204" pitchFamily="18" charset="0"/>
                <a:ea typeface="MS UI Gothic" panose="020B0600070205080204" pitchFamily="50" charset="-128"/>
                <a:cs typeface="Source Han Sans JP Normal"/>
              </a:rPr>
              <a:t>：</a:t>
            </a:r>
            <a:r>
              <a:rPr lang="en-US" altLang="ja-JP" sz="4000" dirty="0">
                <a:latin typeface="Cambria" panose="02040503050406030204" pitchFamily="18" charset="0"/>
                <a:ea typeface="MS UI Gothic" panose="020B0600070205080204" pitchFamily="50" charset="-128"/>
                <a:cs typeface="Source Han Sans JP Normal"/>
              </a:rPr>
              <a:t>MLB</a:t>
            </a:r>
            <a:r>
              <a:rPr lang="ja-JP" altLang="en-US" sz="4000" dirty="0">
                <a:latin typeface="Cambria" panose="02040503050406030204" pitchFamily="18" charset="0"/>
                <a:ea typeface="MS UI Gothic" panose="020B0600070205080204" pitchFamily="50" charset="-128"/>
                <a:cs typeface="Source Han Sans JP Normal"/>
              </a:rPr>
              <a:t>の投球データ分析</a:t>
            </a:r>
          </a:p>
        </p:txBody>
      </p:sp>
      <p:sp>
        <p:nvSpPr>
          <p:cNvPr id="7170" name="サブタイトル 2">
            <a:extLst>
              <a:ext uri="{FF2B5EF4-FFF2-40B4-BE49-F238E27FC236}">
                <a16:creationId xmlns:a16="http://schemas.microsoft.com/office/drawing/2014/main" id="{3AA2A249-BDD0-4300-A4A9-64D03CEC26DB}"/>
              </a:ext>
            </a:extLst>
          </p:cNvPr>
          <p:cNvSpPr>
            <a:spLocks noGrp="1"/>
          </p:cNvSpPr>
          <p:nvPr>
            <p:ph type="subTitle" idx="1"/>
          </p:nvPr>
        </p:nvSpPr>
        <p:spPr>
          <a:xfrm>
            <a:off x="2667000" y="3733799"/>
            <a:ext cx="6858000" cy="1944189"/>
          </a:xfrm>
        </p:spPr>
        <p:txBody>
          <a:bodyPr/>
          <a:lstStyle/>
          <a:p>
            <a:pPr eaLnBrk="1" hangingPunct="1"/>
            <a:endParaRPr lang="en-US" altLang="ja-JP" dirty="0">
              <a:latin typeface="Cambria" panose="02040503050406030204" pitchFamily="18" charset="0"/>
              <a:ea typeface="MS UI Gothic" panose="020B0600070205080204" pitchFamily="50" charset="-128"/>
              <a:cs typeface="Source Han Sans JP Normal"/>
            </a:endParaRPr>
          </a:p>
          <a:p>
            <a:pPr eaLnBrk="1" hangingPunct="1"/>
            <a:r>
              <a:rPr lang="en-US" altLang="ja-JP" dirty="0" err="1">
                <a:latin typeface="Cambria" panose="02040503050406030204" pitchFamily="18" charset="0"/>
                <a:ea typeface="MS UI Gothic" panose="020B0600070205080204" pitchFamily="50" charset="-128"/>
                <a:cs typeface="Source Han Sans JP Normal"/>
              </a:rPr>
              <a:t>Reio</a:t>
            </a:r>
            <a:r>
              <a:rPr lang="en-US" altLang="ja-JP" dirty="0">
                <a:latin typeface="Cambria" panose="02040503050406030204" pitchFamily="18" charset="0"/>
                <a:ea typeface="MS UI Gothic" panose="020B0600070205080204" pitchFamily="50" charset="-128"/>
                <a:cs typeface="Source Han Sans JP Normal"/>
              </a:rPr>
              <a:t> </a:t>
            </a:r>
            <a:r>
              <a:rPr lang="en-US" altLang="ja-JP" dirty="0" err="1">
                <a:latin typeface="Cambria" panose="02040503050406030204" pitchFamily="18" charset="0"/>
                <a:ea typeface="MS UI Gothic" panose="020B0600070205080204" pitchFamily="50" charset="-128"/>
                <a:cs typeface="Source Han Sans JP Normal"/>
              </a:rPr>
              <a:t>Tanji</a:t>
            </a:r>
            <a:endParaRPr lang="en-US" altLang="ja-JP" dirty="0">
              <a:latin typeface="Cambria" panose="02040503050406030204" pitchFamily="18" charset="0"/>
              <a:ea typeface="MS UI Gothic" panose="020B0600070205080204" pitchFamily="50" charset="-128"/>
              <a:cs typeface="Source Han Sans JP Normal"/>
            </a:endParaRPr>
          </a:p>
          <a:p>
            <a:pPr eaLnBrk="1" hangingPunct="1"/>
            <a:r>
              <a:rPr lang="en-US" altLang="ja-JP" dirty="0">
                <a:latin typeface="Cambria" panose="02040503050406030204" pitchFamily="18" charset="0"/>
                <a:ea typeface="MS UI Gothic" panose="020B0600070205080204" pitchFamily="50" charset="-128"/>
                <a:cs typeface="Source Han Sans JP Normal"/>
              </a:rPr>
              <a:t>@Sports Analyst Meetup #13</a:t>
            </a:r>
          </a:p>
        </p:txBody>
      </p:sp>
      <p:pic>
        <p:nvPicPr>
          <p:cNvPr id="3" name="図 2" descr="QR コード&#10;&#10;自動的に生成された説明">
            <a:extLst>
              <a:ext uri="{FF2B5EF4-FFF2-40B4-BE49-F238E27FC236}">
                <a16:creationId xmlns:a16="http://schemas.microsoft.com/office/drawing/2014/main" id="{15EC32FD-F98A-437D-86E9-204FED7D4FF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4" name="テキスト ボックス 3">
            <a:extLst>
              <a:ext uri="{FF2B5EF4-FFF2-40B4-BE49-F238E27FC236}">
                <a16:creationId xmlns:a16="http://schemas.microsoft.com/office/drawing/2014/main" id="{75E2793E-17A0-43F2-A5CF-778A0542B345}"/>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pic>
        <p:nvPicPr>
          <p:cNvPr id="5" name="図 4" descr="図形&#10;&#10;自動的に生成された説明">
            <a:extLst>
              <a:ext uri="{FF2B5EF4-FFF2-40B4-BE49-F238E27FC236}">
                <a16:creationId xmlns:a16="http://schemas.microsoft.com/office/drawing/2014/main" id="{B13515EF-493A-4AE8-B0DB-B885577A1D0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60847" y="2845526"/>
            <a:ext cx="3571222" cy="31976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Effects</a:t>
            </a:r>
            <a:r>
              <a:rPr lang="ja-JP" altLang="en-US" dirty="0">
                <a:latin typeface="Cambria" panose="02040503050406030204" pitchFamily="18" charset="0"/>
                <a:ea typeface="MS UI Gothic" panose="020B0600070205080204" pitchFamily="50" charset="-128"/>
                <a:cs typeface="+mj-cs"/>
              </a:rPr>
              <a:t> </a:t>
            </a:r>
            <a:r>
              <a:rPr lang="en-US" altLang="ja-JP" dirty="0">
                <a:latin typeface="Cambria" panose="02040503050406030204" pitchFamily="18" charset="0"/>
                <a:ea typeface="MS UI Gothic" panose="020B0600070205080204" pitchFamily="50" charset="-128"/>
                <a:cs typeface="+mj-cs"/>
              </a:rPr>
              <a:t>of</a:t>
            </a:r>
            <a:r>
              <a:rPr lang="ja-JP" altLang="en-US" dirty="0">
                <a:latin typeface="Cambria" panose="02040503050406030204" pitchFamily="18" charset="0"/>
                <a:ea typeface="MS UI Gothic" panose="020B0600070205080204" pitchFamily="50" charset="-128"/>
                <a:cs typeface="+mj-cs"/>
              </a:rPr>
              <a:t> </a:t>
            </a:r>
            <a:r>
              <a:rPr lang="en-US" altLang="ja-JP" dirty="0">
                <a:latin typeface="Cambria" panose="02040503050406030204" pitchFamily="18" charset="0"/>
                <a:ea typeface="MS UI Gothic" panose="020B0600070205080204" pitchFamily="50" charset="-128"/>
                <a:cs typeface="+mj-cs"/>
              </a:rPr>
              <a:t>Spectators</a:t>
            </a:r>
            <a:endParaRPr lang="ja-JP" altLang="en-US" dirty="0">
              <a:latin typeface="Cambria" panose="02040503050406030204" pitchFamily="18" charset="0"/>
              <a:ea typeface="MS UI Gothic" panose="020B0600070205080204" pitchFamily="50" charset="-128"/>
              <a:cs typeface="+mj-cs"/>
            </a:endParaRP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8" y="1376363"/>
            <a:ext cx="11109325" cy="4256341"/>
          </a:xfrm>
        </p:spPr>
        <p:txBody>
          <a:bodyPr/>
          <a:lstStyle/>
          <a:p>
            <a:pPr marL="342900" indent="-3429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より明示的な観客動員に関する変数：観客動員数</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rPr>
              <a:t>観客動員数によるサブサンプル分析：動員数およそ</a:t>
            </a:r>
            <a:r>
              <a:rPr lang="en-US" altLang="ja-JP" dirty="0">
                <a:latin typeface="Cambria" panose="02040503050406030204" pitchFamily="18" charset="0"/>
                <a:ea typeface="MS UI Gothic" panose="020B0600070205080204" pitchFamily="50" charset="-128"/>
              </a:rPr>
              <a:t>5000</a:t>
            </a:r>
            <a:r>
              <a:rPr lang="ja-JP" altLang="en-US" dirty="0">
                <a:latin typeface="Cambria" panose="02040503050406030204" pitchFamily="18" charset="0"/>
                <a:ea typeface="MS UI Gothic" panose="020B0600070205080204" pitchFamily="50" charset="-128"/>
              </a:rPr>
              <a:t>人以下の試合ではホームアドバンテージが消失</a:t>
            </a:r>
            <a:endParaRPr lang="en-US" altLang="ja-JP" dirty="0">
              <a:latin typeface="Cambria" panose="02040503050406030204" pitchFamily="18" charset="0"/>
              <a:ea typeface="MS UI Gothic" panose="020B0600070205080204" pitchFamily="50" charset="-128"/>
            </a:endParaRPr>
          </a:p>
          <a:p>
            <a:pPr marL="1028700" lvl="1" indent="-342900" eaLnBrk="1" hangingPunct="1"/>
            <a:r>
              <a:rPr lang="ja-JP" altLang="en-US" dirty="0">
                <a:latin typeface="Cambria" panose="02040503050406030204" pitchFamily="18" charset="0"/>
                <a:ea typeface="MS UI Gothic" panose="020B0600070205080204" pitchFamily="50" charset="-128"/>
                <a:cs typeface="Source Han Sans JP Normal"/>
              </a:rPr>
              <a:t>一方で、それ以上の観客が入った試合では、アドバンテージの効果量が大きく変動することはなさそう</a:t>
            </a:r>
            <a:endParaRPr lang="en-US" altLang="ja-JP" dirty="0">
              <a:latin typeface="Cambria" panose="02040503050406030204" pitchFamily="18" charset="0"/>
              <a:ea typeface="MS UI Gothic" panose="020B0600070205080204" pitchFamily="50" charset="-128"/>
              <a:cs typeface="Source Han Sans JP Normal"/>
            </a:endParaRPr>
          </a:p>
          <a:p>
            <a:pPr marL="342900" indent="-342900" eaLnBrk="1" hangingPunct="1">
              <a:buFont typeface="Arial" panose="020B0604020202020204" pitchFamily="34" charset="0"/>
              <a:buChar char="•"/>
            </a:pPr>
            <a:endParaRPr lang="en-US" altLang="ja-JP" dirty="0">
              <a:latin typeface="Cambria" panose="02040503050406030204" pitchFamily="18" charset="0"/>
              <a:ea typeface="MS UI Gothic" panose="020B0600070205080204" pitchFamily="50" charset="-128"/>
              <a:cs typeface="Source Han Sans JP Normal"/>
            </a:endParaRPr>
          </a:p>
          <a:p>
            <a:pPr marL="342900" indent="-3429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メカニズムに関する議論</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cs typeface="Source Han Sans JP Normal"/>
              </a:rPr>
              <a:t>球場音声やスコアボードの仕様は変わらないはず</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cs typeface="Source Han Sans JP Normal"/>
              </a:rPr>
              <a:t>観客のパネルや、スピーカーから流す「歓声」は？：</a:t>
            </a:r>
            <a:r>
              <a:rPr lang="en-US" altLang="ja-JP" dirty="0">
                <a:latin typeface="Cambria" panose="02040503050406030204" pitchFamily="18" charset="0"/>
                <a:ea typeface="MS UI Gothic" panose="020B0600070205080204" pitchFamily="50" charset="-128"/>
                <a:cs typeface="Source Han Sans JP Normal"/>
              </a:rPr>
              <a:t>NPB</a:t>
            </a:r>
            <a:r>
              <a:rPr lang="ja-JP" altLang="en-US" dirty="0">
                <a:latin typeface="Cambria" panose="02040503050406030204" pitchFamily="18" charset="0"/>
                <a:ea typeface="MS UI Gothic" panose="020B0600070205080204" pitchFamily="50" charset="-128"/>
                <a:cs typeface="Source Han Sans JP Normal"/>
              </a:rPr>
              <a:t>ならより大きな影響が？</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rPr>
              <a:t>無観客で声が通りやすい？：その効果がホーム・ビジターで異なるのか</a:t>
            </a:r>
            <a:r>
              <a:rPr lang="ja-JP" altLang="en-US" dirty="0" smtClean="0">
                <a:latin typeface="Cambria" panose="02040503050406030204" pitchFamily="18" charset="0"/>
                <a:ea typeface="MS UI Gothic" panose="020B0600070205080204" pitchFamily="50" charset="-128"/>
              </a:rPr>
              <a:t>？</a:t>
            </a:r>
            <a:endParaRPr lang="en-US" altLang="ja-JP" dirty="0">
              <a:latin typeface="Cambria" panose="02040503050406030204" pitchFamily="18" charset="0"/>
              <a:ea typeface="MS UI Gothic" panose="020B0600070205080204" pitchFamily="50" charset="-128"/>
            </a:endParaRP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spTree>
    <p:extLst>
      <p:ext uri="{BB962C8B-B14F-4D97-AF65-F5344CB8AC3E}">
        <p14:creationId xmlns:p14="http://schemas.microsoft.com/office/powerpoint/2010/main" val="3377009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fontScale="90000"/>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rPr>
              <a:t>Concluding Remarks</a:t>
            </a:r>
            <a:r>
              <a:rPr lang="en-US" altLang="ja-JP" dirty="0" smtClean="0">
                <a:latin typeface="Cambria" panose="02040503050406030204" pitchFamily="18" charset="0"/>
                <a:ea typeface="MS UI Gothic" panose="020B0600070205080204" pitchFamily="50" charset="-128"/>
                <a:cs typeface="+mj-cs"/>
              </a:rPr>
              <a:t>:</a:t>
            </a:r>
            <a:br>
              <a:rPr lang="en-US" altLang="ja-JP" dirty="0" smtClean="0">
                <a:latin typeface="Cambria" panose="02040503050406030204" pitchFamily="18" charset="0"/>
                <a:ea typeface="MS UI Gothic" panose="020B0600070205080204" pitchFamily="50" charset="-128"/>
                <a:cs typeface="+mj-cs"/>
              </a:rPr>
            </a:br>
            <a:r>
              <a:rPr lang="en-US" altLang="ja-JP" dirty="0">
                <a:latin typeface="Cambria" panose="02040503050406030204" pitchFamily="18" charset="0"/>
                <a:ea typeface="MS UI Gothic" panose="020B0600070205080204" pitchFamily="50" charset="-128"/>
                <a:cs typeface="+mj-cs"/>
              </a:rPr>
              <a:t>	</a:t>
            </a:r>
            <a:r>
              <a:rPr lang="en-US" altLang="ja-JP" dirty="0" smtClean="0">
                <a:latin typeface="Cambria" panose="02040503050406030204" pitchFamily="18" charset="0"/>
                <a:ea typeface="MS UI Gothic" panose="020B0600070205080204" pitchFamily="50" charset="-128"/>
                <a:cs typeface="+mj-cs"/>
              </a:rPr>
              <a:t> </a:t>
            </a:r>
            <a:r>
              <a:rPr lang="en-US" altLang="ja-JP" dirty="0">
                <a:latin typeface="Cambria" panose="02040503050406030204" pitchFamily="18" charset="0"/>
                <a:ea typeface="MS UI Gothic" panose="020B0600070205080204" pitchFamily="50" charset="-128"/>
                <a:cs typeface="+mj-cs"/>
              </a:rPr>
              <a:t>What Comes Next?</a:t>
            </a:r>
            <a:endParaRPr lang="ja-JP" altLang="en-US" dirty="0">
              <a:latin typeface="Cambria" panose="02040503050406030204" pitchFamily="18" charset="0"/>
              <a:ea typeface="MS UI Gothic" panose="020B0600070205080204" pitchFamily="50" charset="-128"/>
              <a:cs typeface="+mj-cs"/>
            </a:endParaRP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8" y="1376363"/>
            <a:ext cx="11109325" cy="4800600"/>
          </a:xfrm>
        </p:spPr>
        <p:txBody>
          <a:bodyPr/>
          <a:lstStyle/>
          <a:p>
            <a:pPr eaLnBrk="1" hangingPunct="1"/>
            <a:r>
              <a:rPr lang="ja-JP" altLang="en-US" dirty="0" smtClean="0">
                <a:latin typeface="Cambria" panose="02040503050406030204" pitchFamily="18" charset="0"/>
                <a:ea typeface="MS UI Gothic" panose="020B0600070205080204" pitchFamily="50" charset="-128"/>
                <a:cs typeface="Source Han Sans JP Normal"/>
              </a:rPr>
              <a:t>バイアス研究がもたらすものとは？</a:t>
            </a:r>
            <a:endParaRPr lang="en-US" altLang="ja-JP" dirty="0" smtClean="0">
              <a:latin typeface="Cambria" panose="02040503050406030204" pitchFamily="18" charset="0"/>
              <a:ea typeface="MS UI Gothic" panose="020B0600070205080204" pitchFamily="50" charset="-128"/>
              <a:cs typeface="Source Han Sans JP Normal"/>
            </a:endParaRPr>
          </a:p>
          <a:p>
            <a:pPr marL="342900" indent="-342900" eaLnBrk="1" hangingPunct="1">
              <a:buFont typeface="Arial" panose="020B0604020202020204" pitchFamily="34" charset="0"/>
              <a:buChar char="•"/>
            </a:pPr>
            <a:r>
              <a:rPr lang="en-US" altLang="ja-JP" dirty="0" smtClean="0">
                <a:latin typeface="Cambria" panose="02040503050406030204" pitchFamily="18" charset="0"/>
                <a:ea typeface="MS UI Gothic" panose="020B0600070205080204" pitchFamily="50" charset="-128"/>
                <a:cs typeface="Source Han Sans JP Normal"/>
              </a:rPr>
              <a:t>MLB</a:t>
            </a:r>
            <a:r>
              <a:rPr lang="ja-JP" altLang="en-US" dirty="0" smtClean="0">
                <a:latin typeface="Cambria" panose="02040503050406030204" pitchFamily="18" charset="0"/>
                <a:ea typeface="MS UI Gothic" panose="020B0600070205080204" pitchFamily="50" charset="-128"/>
                <a:cs typeface="Source Han Sans JP Normal"/>
              </a:rPr>
              <a:t>では、判定の自動化に関する制度変更・議論が進む</a:t>
            </a:r>
            <a:endParaRPr lang="en-US" altLang="ja-JP" dirty="0" smtClean="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rPr>
              <a:t>本研究</a:t>
            </a:r>
            <a:r>
              <a:rPr lang="ja-JP" altLang="en-US" dirty="0" smtClean="0">
                <a:latin typeface="Cambria" panose="02040503050406030204" pitchFamily="18" charset="0"/>
                <a:ea typeface="MS UI Gothic" panose="020B0600070205080204" pitchFamily="50" charset="-128"/>
              </a:rPr>
              <a:t>で議論したようなバイアスは</a:t>
            </a:r>
            <a:r>
              <a:rPr lang="en-US" altLang="ja-JP" dirty="0" smtClean="0">
                <a:latin typeface="Cambria" panose="02040503050406030204" pitchFamily="18" charset="0"/>
                <a:ea typeface="MS UI Gothic" panose="020B0600070205080204" pitchFamily="50" charset="-128"/>
              </a:rPr>
              <a:t>(</a:t>
            </a:r>
            <a:r>
              <a:rPr lang="ja-JP" altLang="en-US" dirty="0" smtClean="0">
                <a:latin typeface="Cambria" panose="02040503050406030204" pitchFamily="18" charset="0"/>
                <a:ea typeface="MS UI Gothic" panose="020B0600070205080204" pitchFamily="50" charset="-128"/>
              </a:rPr>
              <a:t>システムに組み込まない限り</a:t>
            </a:r>
            <a:r>
              <a:rPr lang="en-US" altLang="ja-JP" dirty="0" smtClean="0">
                <a:latin typeface="Cambria" panose="02040503050406030204" pitchFamily="18" charset="0"/>
                <a:ea typeface="MS UI Gothic" panose="020B0600070205080204" pitchFamily="50" charset="-128"/>
              </a:rPr>
              <a:t>)</a:t>
            </a:r>
            <a:r>
              <a:rPr lang="ja-JP" altLang="en-US" dirty="0" smtClean="0">
                <a:latin typeface="Cambria" panose="02040503050406030204" pitchFamily="18" charset="0"/>
                <a:ea typeface="MS UI Gothic" panose="020B0600070205080204" pitchFamily="50" charset="-128"/>
              </a:rPr>
              <a:t>残らず取り除かれることになる</a:t>
            </a:r>
            <a:endParaRPr lang="en-US" altLang="ja-JP" dirty="0" smtClean="0">
              <a:latin typeface="Cambria" panose="02040503050406030204" pitchFamily="18" charset="0"/>
              <a:ea typeface="MS UI Gothic" panose="020B0600070205080204" pitchFamily="50" charset="-128"/>
            </a:endParaRPr>
          </a:p>
          <a:p>
            <a:pPr marL="1028700" lvl="1" indent="-342900" eaLnBrk="1" hangingPunct="1"/>
            <a:r>
              <a:rPr lang="ja-JP" altLang="en-US" dirty="0">
                <a:latin typeface="Cambria" panose="02040503050406030204" pitchFamily="18" charset="0"/>
                <a:ea typeface="MS UI Gothic" panose="020B0600070205080204" pitchFamily="50" charset="-128"/>
              </a:rPr>
              <a:t>バイアスを取り除く：自動判定が導入された時に起こりうる変化の</a:t>
            </a:r>
            <a:r>
              <a:rPr lang="ja-JP" altLang="en-US" dirty="0" smtClean="0">
                <a:latin typeface="Cambria" panose="02040503050406030204" pitchFamily="18" charset="0"/>
                <a:ea typeface="MS UI Gothic" panose="020B0600070205080204" pitchFamily="50" charset="-128"/>
              </a:rPr>
              <a:t>シミュレーション</a:t>
            </a:r>
            <a:endParaRPr lang="en-US" altLang="ja-JP" dirty="0" smtClean="0">
              <a:latin typeface="Cambria" panose="02040503050406030204" pitchFamily="18" charset="0"/>
              <a:ea typeface="MS UI Gothic" panose="020B0600070205080204" pitchFamily="50" charset="-128"/>
            </a:endParaRPr>
          </a:p>
          <a:p>
            <a:pPr marL="1028700" lvl="1" indent="-342900" eaLnBrk="1" hangingPunct="1"/>
            <a:r>
              <a:rPr lang="ja-JP" altLang="en-US" dirty="0" smtClean="0">
                <a:latin typeface="Cambria" panose="02040503050406030204" pitchFamily="18" charset="0"/>
                <a:ea typeface="MS UI Gothic" panose="020B0600070205080204" pitchFamily="50" charset="-128"/>
              </a:rPr>
              <a:t>技術的な制約に基づく系統的なバイアスの発生</a:t>
            </a:r>
            <a:endParaRPr lang="en-US" altLang="ja-JP" dirty="0" smtClean="0">
              <a:latin typeface="Cambria" panose="02040503050406030204" pitchFamily="18" charset="0"/>
              <a:ea typeface="MS UI Gothic" panose="020B0600070205080204" pitchFamily="50" charset="-128"/>
            </a:endParaRPr>
          </a:p>
          <a:p>
            <a:pPr marL="1028700" lvl="1" indent="-342900" eaLnBrk="1" hangingPunct="1"/>
            <a:r>
              <a:rPr lang="ja-JP" altLang="en-US" dirty="0" smtClean="0">
                <a:latin typeface="Cambria" panose="02040503050406030204" pitchFamily="18" charset="0"/>
                <a:ea typeface="MS UI Gothic" panose="020B0600070205080204" pitchFamily="50" charset="-128"/>
              </a:rPr>
              <a:t>ピッチコールに対するジャッジレビュー制度</a:t>
            </a:r>
            <a:endParaRPr lang="en-US" altLang="ja-JP" dirty="0" smtClean="0">
              <a:latin typeface="Cambria" panose="02040503050406030204" pitchFamily="18" charset="0"/>
              <a:ea typeface="MS UI Gothic" panose="020B0600070205080204" pitchFamily="50" charset="-128"/>
            </a:endParaRPr>
          </a:p>
          <a:p>
            <a:pPr marL="342900" indent="-3429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rPr>
              <a:t>一方</a:t>
            </a:r>
            <a:r>
              <a:rPr lang="ja-JP" altLang="en-US" dirty="0" smtClean="0">
                <a:latin typeface="Cambria" panose="02040503050406030204" pitchFamily="18" charset="0"/>
                <a:ea typeface="MS UI Gothic" panose="020B0600070205080204" pitchFamily="50" charset="-128"/>
              </a:rPr>
              <a:t>で、こうした傾向は競技の歴史が作り上げた「知恵」でもある</a:t>
            </a:r>
            <a:endParaRPr lang="en-US" altLang="ja-JP" dirty="0" smtClean="0">
              <a:latin typeface="Cambria" panose="02040503050406030204" pitchFamily="18" charset="0"/>
              <a:ea typeface="MS UI Gothic" panose="020B0600070205080204" pitchFamily="50" charset="-128"/>
            </a:endParaRPr>
          </a:p>
          <a:p>
            <a:pPr marL="1028700" lvl="1" indent="-342900" eaLnBrk="1" hangingPunct="1"/>
            <a:r>
              <a:rPr lang="ja-JP" altLang="en-US" dirty="0" smtClean="0">
                <a:latin typeface="Cambria" panose="02040503050406030204" pitchFamily="18" charset="0"/>
                <a:ea typeface="MS UI Gothic" panose="020B0600070205080204" pitchFamily="50" charset="-128"/>
              </a:rPr>
              <a:t>カウント・展開によって伸び縮みするストライクゾーン：ゲームコントロールとしての役割</a:t>
            </a:r>
            <a:endParaRPr lang="en-US" altLang="ja-JP" dirty="0" smtClean="0">
              <a:latin typeface="Cambria" panose="02040503050406030204" pitchFamily="18" charset="0"/>
              <a:ea typeface="MS UI Gothic" panose="020B0600070205080204" pitchFamily="50" charset="-128"/>
            </a:endParaRPr>
          </a:p>
          <a:p>
            <a:pPr marL="1028700" lvl="1" indent="-342900" eaLnBrk="1" hangingPunct="1"/>
            <a:r>
              <a:rPr lang="ja-JP" altLang="en-US" dirty="0" smtClean="0">
                <a:latin typeface="Cambria" panose="02040503050406030204" pitchFamily="18" charset="0"/>
                <a:ea typeface="MS UI Gothic" panose="020B0600070205080204" pitchFamily="50" charset="-128"/>
              </a:rPr>
              <a:t>属人的</a:t>
            </a:r>
            <a:r>
              <a:rPr lang="ja-JP" altLang="en-US" dirty="0">
                <a:latin typeface="Cambria" panose="02040503050406030204" pitchFamily="18" charset="0"/>
                <a:ea typeface="MS UI Gothic" panose="020B0600070205080204" pitchFamily="50" charset="-128"/>
              </a:rPr>
              <a:t>特性</a:t>
            </a:r>
            <a:r>
              <a:rPr lang="ja-JP" altLang="en-US" dirty="0" smtClean="0">
                <a:latin typeface="Cambria" panose="02040503050406030204" pitchFamily="18" charset="0"/>
                <a:ea typeface="MS UI Gothic" panose="020B0600070205080204" pitchFamily="50" charset="-128"/>
              </a:rPr>
              <a:t>に基づく差別は問題だが、ホームアドバンテージはどうか？</a:t>
            </a:r>
            <a:endParaRPr lang="en-US" altLang="ja-JP" dirty="0" smtClean="0">
              <a:latin typeface="Cambria" panose="02040503050406030204" pitchFamily="18" charset="0"/>
              <a:ea typeface="MS UI Gothic" panose="020B0600070205080204" pitchFamily="50" charset="-128"/>
            </a:endParaRPr>
          </a:p>
          <a:p>
            <a:pPr marL="1028700" lvl="1" indent="-342900" eaLnBrk="1" hangingPunct="1"/>
            <a:r>
              <a:rPr lang="ja-JP" altLang="en-US" dirty="0">
                <a:latin typeface="Cambria" panose="02040503050406030204" pitchFamily="18" charset="0"/>
                <a:ea typeface="MS UI Gothic" panose="020B0600070205080204" pitchFamily="50" charset="-128"/>
              </a:rPr>
              <a:t>ピッチャーの打席：ストライクゾーンが広がる→二刀流選手の</a:t>
            </a:r>
            <a:r>
              <a:rPr lang="ja-JP" altLang="en-US" dirty="0" smtClean="0">
                <a:latin typeface="Cambria" panose="02040503050406030204" pitchFamily="18" charset="0"/>
                <a:ea typeface="MS UI Gothic" panose="020B0600070205080204" pitchFamily="50" charset="-128"/>
              </a:rPr>
              <a:t>登場</a:t>
            </a:r>
            <a:endParaRPr lang="en-US" altLang="ja-JP" dirty="0">
              <a:latin typeface="Cambria" panose="02040503050406030204" pitchFamily="18" charset="0"/>
              <a:ea typeface="MS UI Gothic" panose="020B0600070205080204" pitchFamily="50" charset="-128"/>
            </a:endParaRP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pic>
        <p:nvPicPr>
          <p:cNvPr id="8" name="図 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378111" y="3154680"/>
            <a:ext cx="1595463" cy="1591056"/>
          </a:xfrm>
          <a:prstGeom prst="rect">
            <a:avLst/>
          </a:prstGeom>
        </p:spPr>
      </p:pic>
    </p:spTree>
    <p:extLst>
      <p:ext uri="{BB962C8B-B14F-4D97-AF65-F5344CB8AC3E}">
        <p14:creationId xmlns:p14="http://schemas.microsoft.com/office/powerpoint/2010/main" val="2379584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923470" cy="644525"/>
          </a:xfrm>
        </p:spPr>
        <p:txBody>
          <a:bodyPr rtlCol="0">
            <a:normAutofit fontScale="90000"/>
          </a:bodyPr>
          <a:lstStyle/>
          <a:p>
            <a:pPr eaLnBrk="1" fontAlgn="auto" hangingPunct="1">
              <a:spcAft>
                <a:spcPts val="0"/>
              </a:spcAft>
              <a:defRPr/>
            </a:pPr>
            <a:r>
              <a:rPr lang="en-US" altLang="ja-JP" dirty="0" smtClean="0">
                <a:latin typeface="Cambria" panose="02040503050406030204" pitchFamily="18" charset="0"/>
                <a:ea typeface="MS UI Gothic" panose="020B0600070205080204" pitchFamily="50" charset="-128"/>
                <a:cs typeface="+mj-cs"/>
              </a:rPr>
              <a:t>Appendix: </a:t>
            </a:r>
            <a:r>
              <a:rPr lang="ja-JP" altLang="en-US" dirty="0" smtClean="0">
                <a:latin typeface="Cambria" panose="02040503050406030204" pitchFamily="18" charset="0"/>
                <a:ea typeface="MS UI Gothic" panose="020B0600070205080204" pitchFamily="50" charset="-128"/>
                <a:cs typeface="+mj-cs"/>
              </a:rPr>
              <a:t>平均的なストライクコール確率</a:t>
            </a:r>
            <a:endParaRPr lang="ja-JP" altLang="en-US" dirty="0">
              <a:latin typeface="Cambria" panose="02040503050406030204" pitchFamily="18" charset="0"/>
              <a:ea typeface="MS UI Gothic" panose="020B0600070205080204" pitchFamily="50" charset="-128"/>
              <a:cs typeface="+mj-cs"/>
            </a:endParaRPr>
          </a:p>
        </p:txBody>
      </p:sp>
      <p:pic>
        <p:nvPicPr>
          <p:cNvPr id="8" name="コンテンツ プレースホルダー 7">
            <a:extLst>
              <a:ext uri="{FF2B5EF4-FFF2-40B4-BE49-F238E27FC236}">
                <a16:creationId xmlns:a16="http://schemas.microsoft.com/office/drawing/2014/main" id="{B70A4085-BD21-4464-B731-E801F9703A23}"/>
              </a:ext>
            </a:extLst>
          </p:cNvPr>
          <p:cNvPicPr>
            <a:picLocks noGrp="1" noChangeAspect="1"/>
          </p:cNvPicPr>
          <p:nvPr>
            <p:ph idx="1"/>
          </p:nvPr>
        </p:nvPicPr>
        <p:blipFill>
          <a:blip r:embed="rId3"/>
          <a:stretch>
            <a:fillRect/>
          </a:stretch>
        </p:blipFill>
        <p:spPr>
          <a:xfrm>
            <a:off x="541338" y="1784049"/>
            <a:ext cx="4791744" cy="3086531"/>
          </a:xfrm>
        </p:spPr>
      </p:pic>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pic>
        <p:nvPicPr>
          <p:cNvPr id="4" name="図 3">
            <a:extLst>
              <a:ext uri="{FF2B5EF4-FFF2-40B4-BE49-F238E27FC236}">
                <a16:creationId xmlns:a16="http://schemas.microsoft.com/office/drawing/2014/main" id="{234415E5-AAAE-4129-B359-4A865B950961}"/>
              </a:ext>
            </a:extLst>
          </p:cNvPr>
          <p:cNvPicPr>
            <a:picLocks noChangeAspect="1"/>
          </p:cNvPicPr>
          <p:nvPr/>
        </p:nvPicPr>
        <p:blipFill>
          <a:blip r:embed="rId5"/>
          <a:stretch>
            <a:fillRect/>
          </a:stretch>
        </p:blipFill>
        <p:spPr>
          <a:xfrm>
            <a:off x="5420443" y="1784049"/>
            <a:ext cx="6230219" cy="3086531"/>
          </a:xfrm>
          <a:prstGeom prst="rect">
            <a:avLst/>
          </a:prstGeom>
        </p:spPr>
      </p:pic>
      <p:sp>
        <p:nvSpPr>
          <p:cNvPr id="3" name="テキスト ボックス 2"/>
          <p:cNvSpPr txBox="1"/>
          <p:nvPr/>
        </p:nvSpPr>
        <p:spPr>
          <a:xfrm>
            <a:off x="1655064" y="4946904"/>
            <a:ext cx="2990088" cy="369332"/>
          </a:xfrm>
          <a:prstGeom prst="rect">
            <a:avLst/>
          </a:prstGeom>
          <a:solidFill>
            <a:srgbClr val="FFFF00"/>
          </a:solidFill>
          <a:ln>
            <a:solidFill>
              <a:schemeClr val="tx1"/>
            </a:solidFill>
          </a:ln>
        </p:spPr>
        <p:txBody>
          <a:bodyPr wrap="square" rtlCol="0">
            <a:spAutoFit/>
          </a:bodyPr>
          <a:lstStyle/>
          <a:p>
            <a:pPr algn="ctr"/>
            <a:r>
              <a:rPr kumimoji="1" lang="ja-JP" altLang="en-US" b="1" dirty="0" smtClean="0"/>
              <a:t>カウント</a:t>
            </a:r>
            <a:r>
              <a:rPr kumimoji="1" lang="en-US" altLang="ja-JP" b="1" dirty="0" smtClean="0"/>
              <a:t>0-2</a:t>
            </a:r>
            <a:endParaRPr kumimoji="1" lang="ja-JP" altLang="en-US" b="1" dirty="0"/>
          </a:p>
        </p:txBody>
      </p:sp>
      <p:sp>
        <p:nvSpPr>
          <p:cNvPr id="9" name="テキスト ボックス 8"/>
          <p:cNvSpPr txBox="1"/>
          <p:nvPr/>
        </p:nvSpPr>
        <p:spPr>
          <a:xfrm>
            <a:off x="6662928" y="4946904"/>
            <a:ext cx="2990088" cy="369332"/>
          </a:xfrm>
          <a:prstGeom prst="rect">
            <a:avLst/>
          </a:prstGeom>
          <a:solidFill>
            <a:srgbClr val="92D050"/>
          </a:solidFill>
          <a:ln>
            <a:solidFill>
              <a:schemeClr val="tx1"/>
            </a:solidFill>
          </a:ln>
        </p:spPr>
        <p:txBody>
          <a:bodyPr wrap="square" rtlCol="0">
            <a:spAutoFit/>
          </a:bodyPr>
          <a:lstStyle/>
          <a:p>
            <a:pPr algn="ctr"/>
            <a:r>
              <a:rPr kumimoji="1" lang="ja-JP" altLang="en-US" b="1" dirty="0" smtClean="0"/>
              <a:t>カウント</a:t>
            </a:r>
            <a:r>
              <a:rPr lang="en-US" altLang="ja-JP" b="1" dirty="0" smtClean="0"/>
              <a:t>3</a:t>
            </a:r>
            <a:r>
              <a:rPr kumimoji="1" lang="en-US" altLang="ja-JP" b="1" dirty="0" smtClean="0"/>
              <a:t>-0</a:t>
            </a:r>
            <a:endParaRPr kumimoji="1" lang="ja-JP" altLang="en-US" b="1" dirty="0"/>
          </a:p>
        </p:txBody>
      </p:sp>
    </p:spTree>
    <p:extLst>
      <p:ext uri="{BB962C8B-B14F-4D97-AF65-F5344CB8AC3E}">
        <p14:creationId xmlns:p14="http://schemas.microsoft.com/office/powerpoint/2010/main" val="2258805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ja-JP" altLang="en-US" dirty="0">
                <a:latin typeface="Cambria" panose="02040503050406030204" pitchFamily="18" charset="0"/>
                <a:ea typeface="MS UI Gothic" panose="020B0600070205080204" pitchFamily="50" charset="-128"/>
                <a:cs typeface="+mj-cs"/>
              </a:rPr>
              <a:t>自己紹介</a:t>
            </a: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8" y="1376363"/>
            <a:ext cx="11109325" cy="4800600"/>
          </a:xfrm>
        </p:spPr>
        <p:txBody>
          <a:bodyPr/>
          <a:lstStyle/>
          <a:p>
            <a:pPr marL="457200" indent="-4572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丹治 伶峰 </a:t>
            </a:r>
            <a:r>
              <a:rPr lang="en-US" altLang="ja-JP" dirty="0">
                <a:latin typeface="Cambria" panose="02040503050406030204" pitchFamily="18" charset="0"/>
                <a:ea typeface="MS UI Gothic" panose="020B0600070205080204" pitchFamily="50" charset="-128"/>
                <a:cs typeface="Source Han Sans JP Normal"/>
              </a:rPr>
              <a:t>(</a:t>
            </a:r>
            <a:r>
              <a:rPr lang="ja-JP" altLang="en-US" dirty="0">
                <a:latin typeface="Cambria" panose="02040503050406030204" pitchFamily="18" charset="0"/>
                <a:ea typeface="MS UI Gothic" panose="020B0600070205080204" pitchFamily="50" charset="-128"/>
                <a:cs typeface="Source Han Sans JP Normal"/>
              </a:rPr>
              <a:t>たんじ れいお</a:t>
            </a:r>
            <a:r>
              <a:rPr lang="en-US" altLang="ja-JP" dirty="0">
                <a:latin typeface="Cambria" panose="02040503050406030204" pitchFamily="18" charset="0"/>
                <a:ea typeface="MS UI Gothic" panose="020B0600070205080204" pitchFamily="50" charset="-128"/>
                <a:cs typeface="Source Han Sans JP Normal"/>
              </a:rPr>
              <a:t>): #spoana LT</a:t>
            </a:r>
            <a:r>
              <a:rPr lang="ja-JP" altLang="en-US" dirty="0">
                <a:latin typeface="Cambria" panose="02040503050406030204" pitchFamily="18" charset="0"/>
                <a:ea typeface="MS UI Gothic" panose="020B0600070205080204" pitchFamily="50" charset="-128"/>
                <a:cs typeface="Source Han Sans JP Normal"/>
              </a:rPr>
              <a:t>は今回が</a:t>
            </a:r>
            <a:r>
              <a:rPr lang="en-US" altLang="ja-JP" dirty="0">
                <a:latin typeface="Cambria" panose="02040503050406030204" pitchFamily="18" charset="0"/>
                <a:ea typeface="MS UI Gothic" panose="020B0600070205080204" pitchFamily="50" charset="-128"/>
                <a:cs typeface="Source Han Sans JP Normal"/>
              </a:rPr>
              <a:t>2</a:t>
            </a:r>
            <a:r>
              <a:rPr lang="ja-JP" altLang="en-US" dirty="0">
                <a:latin typeface="Cambria" panose="02040503050406030204" pitchFamily="18" charset="0"/>
                <a:ea typeface="MS UI Gothic" panose="020B0600070205080204" pitchFamily="50" charset="-128"/>
                <a:cs typeface="Source Han Sans JP Normal"/>
              </a:rPr>
              <a:t>度目</a:t>
            </a:r>
            <a:endParaRPr lang="en-US" altLang="ja-JP" sz="2800" dirty="0">
              <a:latin typeface="Cambria" panose="02040503050406030204" pitchFamily="18" charset="0"/>
              <a:ea typeface="MS UI Gothic" panose="020B0600070205080204" pitchFamily="50" charset="-128"/>
              <a:cs typeface="Source Han Sans JP Normal"/>
            </a:endParaRPr>
          </a:p>
          <a:p>
            <a:pPr marL="1143000" lvl="1" indent="-457200" eaLnBrk="1" hangingPunct="1"/>
            <a:r>
              <a:rPr lang="en-US" altLang="ja-JP" dirty="0">
                <a:latin typeface="Cambria" panose="02040503050406030204" pitchFamily="18" charset="0"/>
                <a:ea typeface="MS UI Gothic" panose="020B0600070205080204" pitchFamily="50" charset="-128"/>
              </a:rPr>
              <a:t>O</a:t>
            </a:r>
            <a:r>
              <a:rPr lang="ja-JP" altLang="en-US" dirty="0">
                <a:latin typeface="Cambria" panose="02040503050406030204" pitchFamily="18" charset="0"/>
                <a:ea typeface="MS UI Gothic" panose="020B0600070205080204" pitchFamily="50" charset="-128"/>
              </a:rPr>
              <a:t>から始まる大学で経済学の研究をしています</a:t>
            </a:r>
            <a:endParaRPr lang="en-US" altLang="ja-JP" dirty="0">
              <a:latin typeface="Cambria" panose="02040503050406030204" pitchFamily="18" charset="0"/>
              <a:ea typeface="MS UI Gothic" panose="020B0600070205080204" pitchFamily="50" charset="-128"/>
            </a:endParaRPr>
          </a:p>
          <a:p>
            <a:pPr marL="1600200" lvl="2" indent="-457200" eaLnBrk="1" hangingPunct="1"/>
            <a:r>
              <a:rPr lang="ja-JP" altLang="en-US" dirty="0" smtClean="0">
                <a:latin typeface="Cambria" panose="02040503050406030204" pitchFamily="18" charset="0"/>
                <a:ea typeface="MS UI Gothic" panose="020B0600070205080204" pitchFamily="50" charset="-128"/>
              </a:rPr>
              <a:t>博士後期課程学生</a:t>
            </a:r>
            <a:endParaRPr lang="en-US" altLang="ja-JP" dirty="0" smtClean="0">
              <a:latin typeface="Cambria" panose="02040503050406030204" pitchFamily="18" charset="0"/>
              <a:ea typeface="MS UI Gothic" panose="020B0600070205080204" pitchFamily="50" charset="-128"/>
            </a:endParaRPr>
          </a:p>
          <a:p>
            <a:pPr marL="1600200" lvl="2" indent="-457200" eaLnBrk="1" hangingPunct="1"/>
            <a:r>
              <a:rPr lang="ja-JP" altLang="en-US" dirty="0" smtClean="0">
                <a:latin typeface="Cambria" panose="02040503050406030204" pitchFamily="18" charset="0"/>
                <a:ea typeface="MS UI Gothic" panose="020B0600070205080204" pitchFamily="50" charset="-128"/>
              </a:rPr>
              <a:t>労働</a:t>
            </a:r>
            <a:r>
              <a:rPr lang="ja-JP" altLang="en-US" dirty="0">
                <a:latin typeface="Cambria" panose="02040503050406030204" pitchFamily="18" charset="0"/>
                <a:ea typeface="MS UI Gothic" panose="020B0600070205080204" pitchFamily="50" charset="-128"/>
              </a:rPr>
              <a:t>経済学・行動経済学分野の実証研究が専門、スポーツのデータも頻繁に利用</a:t>
            </a:r>
            <a:endParaRPr lang="en-US" altLang="ja-JP" dirty="0">
              <a:latin typeface="Cambria" panose="02040503050406030204" pitchFamily="18" charset="0"/>
              <a:ea typeface="MS UI Gothic" panose="020B0600070205080204" pitchFamily="50" charset="-128"/>
            </a:endParaRPr>
          </a:p>
          <a:p>
            <a:pPr marL="1143000" lvl="1" indent="-457200" eaLnBrk="1" hangingPunct="1"/>
            <a:r>
              <a:rPr lang="ja-JP" altLang="en-US" dirty="0">
                <a:latin typeface="Cambria" panose="02040503050406030204" pitchFamily="18" charset="0"/>
                <a:ea typeface="MS UI Gothic" panose="020B0600070205080204" pitchFamily="50" charset="-128"/>
              </a:rPr>
              <a:t>好きなスポーツ：野球など</a:t>
            </a:r>
            <a:endParaRPr lang="en-US" altLang="ja-JP" dirty="0">
              <a:latin typeface="Cambria" panose="02040503050406030204" pitchFamily="18" charset="0"/>
              <a:ea typeface="MS UI Gothic" panose="020B0600070205080204" pitchFamily="50" charset="-128"/>
            </a:endParaRPr>
          </a:p>
          <a:p>
            <a:pPr marL="1600200" lvl="2" indent="-457200" eaLnBrk="1" hangingPunct="1"/>
            <a:r>
              <a:rPr lang="ja-JP" altLang="en-US" dirty="0">
                <a:latin typeface="Cambria" panose="02040503050406030204" pitchFamily="18" charset="0"/>
                <a:ea typeface="MS UI Gothic" panose="020B0600070205080204" pitchFamily="50" charset="-128"/>
              </a:rPr>
              <a:t>右投左打、大学時代は</a:t>
            </a:r>
            <a:r>
              <a:rPr lang="ja-JP" altLang="en-US" strike="sngStrike" dirty="0">
                <a:latin typeface="Cambria" panose="02040503050406030204" pitchFamily="18" charset="0"/>
                <a:ea typeface="MS UI Gothic" panose="020B0600070205080204" pitchFamily="50" charset="-128"/>
              </a:rPr>
              <a:t>指名打者</a:t>
            </a:r>
            <a:r>
              <a:rPr lang="ja-JP" altLang="en-US" dirty="0">
                <a:latin typeface="Cambria" panose="02040503050406030204" pitchFamily="18" charset="0"/>
                <a:ea typeface="MS UI Gothic" panose="020B0600070205080204" pitchFamily="50" charset="-128"/>
              </a:rPr>
              <a:t>キャッチャーでした</a:t>
            </a:r>
            <a:endParaRPr lang="en-US" altLang="ja-JP" dirty="0">
              <a:latin typeface="Cambria" panose="02040503050406030204" pitchFamily="18" charset="0"/>
              <a:ea typeface="MS UI Gothic" panose="020B0600070205080204" pitchFamily="50" charset="-128"/>
            </a:endParaRPr>
          </a:p>
          <a:p>
            <a:pPr marL="1600200" lvl="2" indent="-457200" eaLnBrk="1" hangingPunct="1"/>
            <a:r>
              <a:rPr lang="en-US" altLang="ja-JP" dirty="0">
                <a:latin typeface="Cambria" panose="02040503050406030204" pitchFamily="18" charset="0"/>
                <a:ea typeface="MS UI Gothic" panose="020B0600070205080204" pitchFamily="50" charset="-128"/>
              </a:rPr>
              <a:t>T-</a:t>
            </a:r>
            <a:r>
              <a:rPr lang="ja-JP" altLang="en-US" dirty="0">
                <a:latin typeface="Cambria" panose="02040503050406030204" pitchFamily="18" charset="0"/>
                <a:ea typeface="MS UI Gothic" panose="020B0600070205080204" pitchFamily="50" charset="-128"/>
              </a:rPr>
              <a:t>岡田選手のファン、試合はセリーグから女子硬式まで何でも観ます</a:t>
            </a:r>
            <a:endParaRPr lang="en-US" altLang="ja-JP" dirty="0">
              <a:latin typeface="Cambria" panose="02040503050406030204" pitchFamily="18" charset="0"/>
              <a:ea typeface="MS UI Gothic" panose="020B0600070205080204" pitchFamily="50" charset="-128"/>
            </a:endParaRPr>
          </a:p>
          <a:p>
            <a:pPr marL="1143000" lvl="1" indent="-457200" eaLnBrk="1" hangingPunct="1"/>
            <a:r>
              <a:rPr lang="en-US" altLang="ja-JP" dirty="0">
                <a:latin typeface="Cambria" panose="02040503050406030204" pitchFamily="18" charset="0"/>
                <a:ea typeface="MS UI Gothic" panose="020B0600070205080204" pitchFamily="50" charset="-128"/>
                <a:cs typeface="Source Han Sans JP Normal"/>
              </a:rPr>
              <a:t>Twitter</a:t>
            </a:r>
            <a:r>
              <a:rPr lang="ja-JP" altLang="en-US" dirty="0">
                <a:latin typeface="Cambria" panose="02040503050406030204" pitchFamily="18" charset="0"/>
                <a:ea typeface="MS UI Gothic" panose="020B0600070205080204" pitchFamily="50" charset="-128"/>
                <a:cs typeface="Source Han Sans JP Normal"/>
              </a:rPr>
              <a:t>やら何やらでデータ分析など</a:t>
            </a:r>
            <a:r>
              <a:rPr lang="en-US" altLang="ja-JP" dirty="0">
                <a:latin typeface="Cambria" panose="02040503050406030204" pitchFamily="18" charset="0"/>
                <a:ea typeface="MS UI Gothic" panose="020B0600070205080204" pitchFamily="50" charset="-128"/>
                <a:cs typeface="Source Han Sans JP Normal"/>
              </a:rPr>
              <a:t>(</a:t>
            </a:r>
            <a:r>
              <a:rPr lang="ja-JP" altLang="en-US" dirty="0">
                <a:latin typeface="Cambria" panose="02040503050406030204" pitchFamily="18" charset="0"/>
                <a:ea typeface="MS UI Gothic" panose="020B0600070205080204" pitchFamily="50" charset="-128"/>
                <a:cs typeface="Source Han Sans JP Normal"/>
              </a:rPr>
              <a:t>たまに</a:t>
            </a:r>
            <a:r>
              <a:rPr lang="en-US" altLang="ja-JP" dirty="0">
                <a:latin typeface="Cambria" panose="02040503050406030204" pitchFamily="18" charset="0"/>
                <a:ea typeface="MS UI Gothic" panose="020B0600070205080204" pitchFamily="50" charset="-128"/>
                <a:cs typeface="Source Han Sans JP Normal"/>
              </a:rPr>
              <a:t>)</a:t>
            </a:r>
            <a:r>
              <a:rPr lang="ja-JP" altLang="en-US" dirty="0">
                <a:latin typeface="Cambria" panose="02040503050406030204" pitchFamily="18" charset="0"/>
                <a:ea typeface="MS UI Gothic" panose="020B0600070205080204" pitchFamily="50" charset="-128"/>
                <a:cs typeface="Source Han Sans JP Normal"/>
              </a:rPr>
              <a:t>公開</a:t>
            </a:r>
            <a:r>
              <a:rPr lang="ja-JP" altLang="en-US" dirty="0" smtClean="0">
                <a:latin typeface="Cambria" panose="02040503050406030204" pitchFamily="18" charset="0"/>
                <a:ea typeface="MS UI Gothic" panose="020B0600070205080204" pitchFamily="50" charset="-128"/>
                <a:cs typeface="Source Han Sans JP Normal"/>
              </a:rPr>
              <a:t>しています</a:t>
            </a:r>
            <a:endParaRPr lang="en-US" altLang="ja-JP" dirty="0">
              <a:latin typeface="Cambria" panose="02040503050406030204" pitchFamily="18" charset="0"/>
              <a:ea typeface="MS UI Gothic" panose="020B0600070205080204" pitchFamily="50" charset="-128"/>
              <a:cs typeface="Source Han Sans JP Normal"/>
            </a:endParaRPr>
          </a:p>
          <a:p>
            <a:pPr marL="1600200" lvl="2" indent="-457200" eaLnBrk="1" hangingPunct="1"/>
            <a:r>
              <a:rPr lang="ja-JP" altLang="en-US" dirty="0">
                <a:latin typeface="Cambria" panose="02040503050406030204" pitchFamily="18" charset="0"/>
                <a:ea typeface="MS UI Gothic" panose="020B0600070205080204" pitchFamily="50" charset="-128"/>
                <a:cs typeface="Source Han Sans JP Normal"/>
              </a:rPr>
              <a:t>今日の報告が面白かったらフォローして</a:t>
            </a:r>
            <a:r>
              <a:rPr lang="ja-JP" altLang="en-US" dirty="0" smtClean="0">
                <a:latin typeface="Cambria" panose="02040503050406030204" pitchFamily="18" charset="0"/>
                <a:ea typeface="MS UI Gothic" panose="020B0600070205080204" pitchFamily="50" charset="-128"/>
                <a:cs typeface="Source Han Sans JP Normal"/>
              </a:rPr>
              <a:t>ね</a:t>
            </a:r>
            <a:endParaRPr lang="en-US" altLang="ja-JP" dirty="0" smtClean="0">
              <a:latin typeface="Cambria" panose="02040503050406030204" pitchFamily="18" charset="0"/>
              <a:ea typeface="MS UI Gothic" panose="020B0600070205080204" pitchFamily="50" charset="-128"/>
              <a:cs typeface="Source Han Sans JP Normal"/>
            </a:endParaRPr>
          </a:p>
          <a:p>
            <a:pPr marL="1143000" lvl="1" indent="-457200" eaLnBrk="1" hangingPunct="1"/>
            <a:r>
              <a:rPr lang="ja-JP" altLang="en-US" dirty="0" smtClean="0">
                <a:latin typeface="Cambria" panose="02040503050406030204" pitchFamily="18" charset="0"/>
                <a:ea typeface="MS UI Gothic" panose="020B0600070205080204" pitchFamily="50" charset="-128"/>
                <a:cs typeface="Source Han Sans JP Normal"/>
              </a:rPr>
              <a:t>スポーツ業界への就職も視野に</a:t>
            </a:r>
            <a:r>
              <a:rPr lang="en-US" altLang="ja-JP" dirty="0" smtClean="0">
                <a:latin typeface="Cambria" panose="02040503050406030204" pitchFamily="18" charset="0"/>
                <a:ea typeface="MS UI Gothic" panose="020B0600070205080204" pitchFamily="50" charset="-128"/>
                <a:cs typeface="Source Han Sans JP Normal"/>
              </a:rPr>
              <a:t>FA</a:t>
            </a:r>
            <a:r>
              <a:rPr lang="ja-JP" altLang="en-US" dirty="0" smtClean="0">
                <a:latin typeface="Cambria" panose="02040503050406030204" pitchFamily="18" charset="0"/>
                <a:ea typeface="MS UI Gothic" panose="020B0600070205080204" pitchFamily="50" charset="-128"/>
                <a:cs typeface="Source Han Sans JP Normal"/>
              </a:rPr>
              <a:t>宣言中です</a:t>
            </a:r>
            <a:endParaRPr lang="en-US" altLang="ja-JP" dirty="0" smtClean="0">
              <a:latin typeface="Cambria" panose="02040503050406030204" pitchFamily="18" charset="0"/>
              <a:ea typeface="MS UI Gothic" panose="020B0600070205080204" pitchFamily="50" charset="-128"/>
              <a:cs typeface="Source Han Sans JP Normal"/>
            </a:endParaRPr>
          </a:p>
          <a:p>
            <a:pPr marL="1600200" lvl="2" indent="-457200" eaLnBrk="1" hangingPunct="1"/>
            <a:r>
              <a:rPr lang="ja-JP" altLang="en-US" dirty="0" smtClean="0">
                <a:latin typeface="Cambria" panose="02040503050406030204" pitchFamily="18" charset="0"/>
                <a:ea typeface="MS UI Gothic" panose="020B0600070205080204" pitchFamily="50" charset="-128"/>
              </a:rPr>
              <a:t>ノンテンダー</a:t>
            </a:r>
            <a:r>
              <a:rPr lang="ja-JP" altLang="en-US" dirty="0">
                <a:latin typeface="Cambria" panose="02040503050406030204" pitchFamily="18" charset="0"/>
                <a:ea typeface="MS UI Gothic" panose="020B0600070205080204" pitchFamily="50" charset="-128"/>
              </a:rPr>
              <a:t>間近なだけかもしれない</a:t>
            </a:r>
            <a:endParaRPr lang="en-US" altLang="ja-JP" dirty="0">
              <a:latin typeface="Cambria" panose="02040503050406030204" pitchFamily="18" charset="0"/>
              <a:ea typeface="MS UI Gothic" panose="020B0600070205080204" pitchFamily="50" charset="-128"/>
            </a:endParaRPr>
          </a:p>
          <a:p>
            <a:pPr marL="1600200" lvl="2" indent="-457200" eaLnBrk="1" hangingPunct="1"/>
            <a:endParaRPr lang="en-US" altLang="ja-JP" dirty="0">
              <a:latin typeface="Cambria" panose="02040503050406030204" pitchFamily="18" charset="0"/>
              <a:ea typeface="MS UI Gothic" panose="020B0600070205080204" pitchFamily="50" charset="-128"/>
              <a:cs typeface="Source Han Sans JP Normal"/>
            </a:endParaRPr>
          </a:p>
          <a:p>
            <a:pPr marL="457200" indent="-457200" algn="ctr" eaLnBrk="1" hangingPunct="1"/>
            <a:r>
              <a:rPr lang="ja-JP" altLang="en-US" b="1" dirty="0">
                <a:latin typeface="Cambria" panose="02040503050406030204" pitchFamily="18" charset="0"/>
                <a:ea typeface="MS UI Gothic" panose="020B0600070205080204" pitchFamily="50" charset="-128"/>
                <a:cs typeface="Source Han Sans JP Normal"/>
              </a:rPr>
              <a:t>よろしくお願いします！</a:t>
            </a:r>
            <a:endParaRPr lang="en-US" altLang="ja-JP" b="1" dirty="0">
              <a:latin typeface="Cambria" panose="02040503050406030204" pitchFamily="18" charset="0"/>
              <a:ea typeface="MS UI Gothic" panose="020B0600070205080204" pitchFamily="50" charset="-128"/>
              <a:cs typeface="Source Han Sans JP Normal"/>
            </a:endParaRP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pic>
        <p:nvPicPr>
          <p:cNvPr id="4" name="図 3" descr="ポーズをとる男性グループ&#10;&#10;中程度の精度で自動的に生成された説明">
            <a:extLst>
              <a:ext uri="{FF2B5EF4-FFF2-40B4-BE49-F238E27FC236}">
                <a16:creationId xmlns:a16="http://schemas.microsoft.com/office/drawing/2014/main" id="{F5109326-57AB-4AA3-BF64-581D869450F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8369749" y="4312540"/>
            <a:ext cx="3558540" cy="23723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Abstract</a:t>
            </a:r>
            <a:endParaRPr lang="ja-JP" altLang="en-US" dirty="0">
              <a:latin typeface="Cambria" panose="02040503050406030204" pitchFamily="18" charset="0"/>
              <a:ea typeface="MS UI Gothic" panose="020B0600070205080204" pitchFamily="50" charset="-128"/>
              <a:cs typeface="+mj-cs"/>
            </a:endParaRP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8" y="1376363"/>
            <a:ext cx="11109325" cy="4800600"/>
          </a:xfrm>
        </p:spPr>
        <p:txBody>
          <a:bodyPr/>
          <a:lstStyle/>
          <a:p>
            <a:pPr marL="457200" indent="-457200" eaLnBrk="1" hangingPunct="1">
              <a:buFont typeface="Arial" panose="020B0604020202020204" pitchFamily="34" charset="0"/>
              <a:buChar char="•"/>
            </a:pPr>
            <a:r>
              <a:rPr lang="en-US" altLang="ja-JP" sz="2800" b="1" dirty="0">
                <a:latin typeface="Cambria" panose="02040503050406030204" pitchFamily="18" charset="0"/>
                <a:ea typeface="MS UI Gothic" panose="020B0600070205080204" pitchFamily="50" charset="-128"/>
                <a:cs typeface="Source Han Sans JP Normal"/>
              </a:rPr>
              <a:t>Research Question</a:t>
            </a:r>
            <a:r>
              <a:rPr lang="en-US" altLang="ja-JP" sz="2800" dirty="0">
                <a:latin typeface="Cambria" panose="02040503050406030204" pitchFamily="18" charset="0"/>
                <a:ea typeface="MS UI Gothic" panose="020B0600070205080204" pitchFamily="50" charset="-128"/>
                <a:cs typeface="Source Han Sans JP Normal"/>
              </a:rPr>
              <a:t/>
            </a:r>
            <a:br>
              <a:rPr lang="en-US" altLang="ja-JP" sz="2800" dirty="0">
                <a:latin typeface="Cambria" panose="02040503050406030204" pitchFamily="18" charset="0"/>
                <a:ea typeface="MS UI Gothic" panose="020B0600070205080204" pitchFamily="50" charset="-128"/>
                <a:cs typeface="Source Han Sans JP Normal"/>
              </a:rPr>
            </a:br>
            <a:r>
              <a:rPr lang="ja-JP" altLang="en-US" sz="2800" dirty="0">
                <a:latin typeface="Cambria" panose="02040503050406030204" pitchFamily="18" charset="0"/>
                <a:ea typeface="MS UI Gothic" panose="020B0600070205080204" pitchFamily="50" charset="-128"/>
                <a:cs typeface="Source Han Sans JP Normal"/>
              </a:rPr>
              <a:t>「</a:t>
            </a:r>
            <a:r>
              <a:rPr lang="en-US" altLang="ja-JP" sz="2800" dirty="0">
                <a:latin typeface="Cambria" panose="02040503050406030204" pitchFamily="18" charset="0"/>
                <a:ea typeface="MS UI Gothic" panose="020B0600070205080204" pitchFamily="50" charset="-128"/>
                <a:cs typeface="Source Han Sans JP Normal"/>
              </a:rPr>
              <a:t>Major League Baseball</a:t>
            </a:r>
            <a:r>
              <a:rPr lang="ja-JP" altLang="en-US" sz="2800" dirty="0">
                <a:latin typeface="Cambria" panose="02040503050406030204" pitchFamily="18" charset="0"/>
                <a:ea typeface="MS UI Gothic" panose="020B0600070205080204" pitchFamily="50" charset="-128"/>
                <a:cs typeface="Source Han Sans JP Normal"/>
              </a:rPr>
              <a:t>の投球データを用いて、球審の判定に影響を及ぼすバイアスの仕組みを明らかにしよう」</a:t>
            </a:r>
            <a:endParaRPr lang="en-US" altLang="ja-JP" sz="2800" dirty="0">
              <a:latin typeface="Cambria" panose="02040503050406030204" pitchFamily="18" charset="0"/>
              <a:ea typeface="MS UI Gothic" panose="020B0600070205080204" pitchFamily="50" charset="-128"/>
              <a:cs typeface="Source Han Sans JP Normal"/>
            </a:endParaRPr>
          </a:p>
          <a:p>
            <a:pPr marL="1143000" lvl="1" indent="-457200" eaLnBrk="1" hangingPunct="1"/>
            <a:endParaRPr lang="en-US" altLang="ja-JP" dirty="0">
              <a:latin typeface="Cambria" panose="02040503050406030204" pitchFamily="18" charset="0"/>
              <a:ea typeface="MS UI Gothic" panose="020B0600070205080204" pitchFamily="50" charset="-128"/>
              <a:cs typeface="Source Han Sans JP Normal"/>
            </a:endParaRPr>
          </a:p>
          <a:p>
            <a:pPr marL="1143000" lvl="1" indent="-457200" eaLnBrk="1" hangingPunct="1"/>
            <a:r>
              <a:rPr lang="en-US" altLang="ja-JP" b="1" dirty="0">
                <a:latin typeface="Cambria" panose="02040503050406030204" pitchFamily="18" charset="0"/>
                <a:ea typeface="MS UI Gothic" panose="020B0600070205080204" pitchFamily="50" charset="-128"/>
                <a:cs typeface="Source Han Sans JP Normal"/>
              </a:rPr>
              <a:t>Home Advantage (</a:t>
            </a:r>
            <a:r>
              <a:rPr lang="ja-JP" altLang="en-US" b="1" dirty="0">
                <a:latin typeface="Cambria" panose="02040503050406030204" pitchFamily="18" charset="0"/>
                <a:ea typeface="MS UI Gothic" panose="020B0600070205080204" pitchFamily="50" charset="-128"/>
                <a:cs typeface="Source Han Sans JP Normal"/>
              </a:rPr>
              <a:t>ホームアドバンテージ</a:t>
            </a:r>
            <a:r>
              <a:rPr lang="en-US" altLang="ja-JP" b="1" dirty="0">
                <a:latin typeface="Cambria" panose="02040503050406030204" pitchFamily="18" charset="0"/>
                <a:ea typeface="MS UI Gothic" panose="020B0600070205080204" pitchFamily="50" charset="-128"/>
                <a:cs typeface="Source Han Sans JP Normal"/>
              </a:rPr>
              <a:t>)</a:t>
            </a:r>
            <a:r>
              <a:rPr lang="ja-JP" altLang="en-US" dirty="0">
                <a:latin typeface="Cambria" panose="02040503050406030204" pitchFamily="18" charset="0"/>
                <a:ea typeface="MS UI Gothic" panose="020B0600070205080204" pitchFamily="50" charset="-128"/>
                <a:cs typeface="Source Han Sans JP Normal"/>
              </a:rPr>
              <a:t>：特定地域・スタジアムをホームチームとする球団の攻撃中に、ストライクゾーンが狭くなる</a:t>
            </a:r>
            <a:endParaRPr lang="en-US" altLang="ja-JP" dirty="0">
              <a:latin typeface="Cambria" panose="02040503050406030204" pitchFamily="18" charset="0"/>
              <a:ea typeface="MS UI Gothic" panose="020B0600070205080204" pitchFamily="50" charset="-128"/>
              <a:cs typeface="Source Han Sans JP Normal"/>
            </a:endParaRPr>
          </a:p>
          <a:p>
            <a:pPr marL="1143000" lvl="1" indent="-457200" eaLnBrk="1" hangingPunct="1"/>
            <a:r>
              <a:rPr lang="ja-JP" altLang="en-US" dirty="0">
                <a:latin typeface="Cambria" panose="02040503050406030204" pitchFamily="18" charset="0"/>
                <a:ea typeface="MS UI Gothic" panose="020B0600070205080204" pitchFamily="50" charset="-128"/>
              </a:rPr>
              <a:t>ホームアドバンテージが起こる仕組み：球審にはそうするインセンティブがない</a:t>
            </a:r>
            <a:endParaRPr lang="en-US" altLang="ja-JP" dirty="0">
              <a:latin typeface="Cambria" panose="02040503050406030204" pitchFamily="18" charset="0"/>
              <a:ea typeface="MS UI Gothic" panose="020B0600070205080204" pitchFamily="50" charset="-128"/>
            </a:endParaRPr>
          </a:p>
          <a:p>
            <a:pPr marL="1143000" lvl="1" indent="-457200" eaLnBrk="1" hangingPunct="1"/>
            <a:r>
              <a:rPr lang="ja-JP" altLang="en-US" dirty="0">
                <a:latin typeface="Cambria" panose="02040503050406030204" pitchFamily="18" charset="0"/>
                <a:ea typeface="MS UI Gothic" panose="020B0600070205080204" pitchFamily="50" charset="-128"/>
                <a:cs typeface="Source Han Sans JP Normal"/>
              </a:rPr>
              <a:t>球審自身が自らの意思でそうしているわけではなく、スタジアムに詰めかけた</a:t>
            </a:r>
            <a:r>
              <a:rPr lang="ja-JP" altLang="en-US" b="1" dirty="0">
                <a:latin typeface="Cambria" panose="02040503050406030204" pitchFamily="18" charset="0"/>
                <a:ea typeface="MS UI Gothic" panose="020B0600070205080204" pitchFamily="50" charset="-128"/>
                <a:cs typeface="Source Han Sans JP Normal"/>
              </a:rPr>
              <a:t>観客の存在</a:t>
            </a:r>
            <a:r>
              <a:rPr lang="en-US" altLang="ja-JP" b="1" dirty="0">
                <a:latin typeface="Cambria" panose="02040503050406030204" pitchFamily="18" charset="0"/>
                <a:ea typeface="MS UI Gothic" panose="020B0600070205080204" pitchFamily="50" charset="-128"/>
                <a:cs typeface="Source Han Sans JP Normal"/>
              </a:rPr>
              <a:t>(Social Pressure)</a:t>
            </a:r>
            <a:r>
              <a:rPr lang="ja-JP" altLang="en-US" dirty="0">
                <a:latin typeface="Cambria" panose="02040503050406030204" pitchFamily="18" charset="0"/>
                <a:ea typeface="MS UI Gothic" panose="020B0600070205080204" pitchFamily="50" charset="-128"/>
                <a:cs typeface="Source Han Sans JP Normal"/>
              </a:rPr>
              <a:t>がバイアスの原因に？</a:t>
            </a:r>
            <a:endParaRPr lang="en-US" altLang="ja-JP" dirty="0">
              <a:latin typeface="Cambria" panose="02040503050406030204" pitchFamily="18" charset="0"/>
              <a:ea typeface="MS UI Gothic" panose="020B0600070205080204" pitchFamily="50" charset="-128"/>
              <a:cs typeface="Source Han Sans JP Normal"/>
            </a:endParaRPr>
          </a:p>
          <a:p>
            <a:pPr marL="1143000" lvl="1" indent="-457200" eaLnBrk="1" hangingPunct="1"/>
            <a:r>
              <a:rPr lang="en-US" altLang="ja-JP" dirty="0">
                <a:latin typeface="Cambria" panose="02040503050406030204" pitchFamily="18" charset="0"/>
                <a:ea typeface="MS UI Gothic" panose="020B0600070205080204" pitchFamily="50" charset="-128"/>
              </a:rPr>
              <a:t>Covid-19</a:t>
            </a:r>
            <a:r>
              <a:rPr lang="ja-JP" altLang="en-US" dirty="0">
                <a:latin typeface="Cambria" panose="02040503050406030204" pitchFamily="18" charset="0"/>
                <a:ea typeface="MS UI Gothic" panose="020B0600070205080204" pitchFamily="50" charset="-128"/>
              </a:rPr>
              <a:t>の感染防止措置が引き起こした観客動員数の激減を利用して、このメカニズムを実証分析</a:t>
            </a:r>
            <a:endParaRPr lang="en-US" altLang="ja-JP" dirty="0">
              <a:latin typeface="Cambria" panose="02040503050406030204" pitchFamily="18" charset="0"/>
              <a:ea typeface="MS UI Gothic" panose="020B0600070205080204" pitchFamily="50" charset="-128"/>
              <a:cs typeface="Source Han Sans JP Normal"/>
            </a:endParaRP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spTree>
    <p:extLst>
      <p:ext uri="{BB962C8B-B14F-4D97-AF65-F5344CB8AC3E}">
        <p14:creationId xmlns:p14="http://schemas.microsoft.com/office/powerpoint/2010/main" val="3050720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Literature</a:t>
            </a:r>
            <a:endParaRPr lang="ja-JP" altLang="en-US" dirty="0">
              <a:latin typeface="Cambria" panose="02040503050406030204" pitchFamily="18" charset="0"/>
              <a:ea typeface="MS UI Gothic" panose="020B0600070205080204" pitchFamily="50" charset="-128"/>
              <a:cs typeface="+mj-cs"/>
            </a:endParaRP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8" y="1376363"/>
            <a:ext cx="11109325" cy="4800600"/>
          </a:xfrm>
        </p:spPr>
        <p:txBody>
          <a:bodyPr/>
          <a:lstStyle/>
          <a:p>
            <a:pPr marL="342900" indent="-3429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研究対象としてのスポーツ</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rPr>
              <a:t>プレーやその評価がある程度定量化されており、そこからの乖離：バイアスの効果を推定しやすい</a:t>
            </a:r>
            <a:endParaRPr lang="en-US" altLang="ja-JP" dirty="0">
              <a:latin typeface="Cambria" panose="02040503050406030204" pitchFamily="18" charset="0"/>
              <a:ea typeface="MS UI Gothic" panose="020B0600070205080204" pitchFamily="50" charset="-128"/>
            </a:endParaRPr>
          </a:p>
          <a:p>
            <a:pPr marL="1028700" lvl="1" indent="-342900" eaLnBrk="1" hangingPunct="1"/>
            <a:r>
              <a:rPr lang="ja-JP" altLang="en-US" dirty="0">
                <a:latin typeface="Cambria" panose="02040503050406030204" pitchFamily="18" charset="0"/>
                <a:ea typeface="MS UI Gothic" panose="020B0600070205080204" pitchFamily="50" charset="-128"/>
              </a:rPr>
              <a:t>観客に端を発するバイアスは、一般社会でも同様に表れる可能性がある</a:t>
            </a:r>
            <a:endParaRPr lang="en-US" altLang="ja-JP" dirty="0">
              <a:latin typeface="Cambria" panose="02040503050406030204" pitchFamily="18" charset="0"/>
              <a:ea typeface="MS UI Gothic" panose="020B0600070205080204" pitchFamily="50" charset="-128"/>
              <a:cs typeface="Source Han Sans JP Normal"/>
            </a:endParaRPr>
          </a:p>
          <a:p>
            <a:pPr marL="342900" indent="-3429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書籍</a:t>
            </a:r>
            <a:r>
              <a:rPr lang="en-US" altLang="ja-JP" dirty="0">
                <a:latin typeface="Cambria" panose="02040503050406030204" pitchFamily="18" charset="0"/>
                <a:ea typeface="MS UI Gothic" panose="020B0600070205080204" pitchFamily="50" charset="-128"/>
                <a:cs typeface="Source Han Sans JP Normal"/>
              </a:rPr>
              <a:t>『</a:t>
            </a:r>
            <a:r>
              <a:rPr lang="ja-JP" altLang="en-US" dirty="0">
                <a:latin typeface="Cambria" panose="02040503050406030204" pitchFamily="18" charset="0"/>
                <a:ea typeface="MS UI Gothic" panose="020B0600070205080204" pitchFamily="50" charset="-128"/>
                <a:cs typeface="Source Han Sans JP Normal"/>
              </a:rPr>
              <a:t>オタクの行動経済学者、スポーツの裏側を読み解く</a:t>
            </a:r>
            <a:r>
              <a:rPr lang="en-US" altLang="ja-JP" dirty="0">
                <a:latin typeface="Cambria" panose="02040503050406030204" pitchFamily="18" charset="0"/>
                <a:ea typeface="MS UI Gothic" panose="020B0600070205080204" pitchFamily="50" charset="-128"/>
                <a:cs typeface="Source Han Sans JP Normal"/>
              </a:rPr>
              <a:t>』  </a:t>
            </a:r>
            <a:r>
              <a:rPr lang="en-US" altLang="ja-JP" dirty="0" smtClean="0">
                <a:latin typeface="Cambria" panose="02040503050406030204" pitchFamily="18" charset="0"/>
                <a:ea typeface="MS UI Gothic" panose="020B0600070205080204" pitchFamily="50" charset="-128"/>
                <a:cs typeface="Source Han Sans JP Normal"/>
              </a:rPr>
              <a:t/>
            </a:r>
            <a:br>
              <a:rPr lang="en-US" altLang="ja-JP" dirty="0" smtClean="0">
                <a:latin typeface="Cambria" panose="02040503050406030204" pitchFamily="18" charset="0"/>
                <a:ea typeface="MS UI Gothic" panose="020B0600070205080204" pitchFamily="50" charset="-128"/>
                <a:cs typeface="Source Han Sans JP Normal"/>
              </a:rPr>
            </a:br>
            <a:r>
              <a:rPr lang="en-US" altLang="ja-JP" dirty="0" smtClean="0">
                <a:latin typeface="Cambria" panose="02040503050406030204" pitchFamily="18" charset="0"/>
                <a:ea typeface="MS UI Gothic" panose="020B0600070205080204" pitchFamily="50" charset="-128"/>
                <a:cs typeface="Source Han Sans JP Normal"/>
              </a:rPr>
              <a:t>‘</a:t>
            </a:r>
            <a:r>
              <a:rPr lang="en-US" altLang="ja-JP" dirty="0" err="1" smtClean="0">
                <a:latin typeface="Cambria" panose="02040503050406030204" pitchFamily="18" charset="0"/>
                <a:ea typeface="MS UI Gothic" panose="020B0600070205080204" pitchFamily="50" charset="-128"/>
                <a:cs typeface="Source Han Sans JP Normal"/>
              </a:rPr>
              <a:t>Scorecasting</a:t>
            </a:r>
            <a:r>
              <a:rPr lang="en-US" altLang="ja-JP" dirty="0">
                <a:latin typeface="Cambria" panose="02040503050406030204" pitchFamily="18" charset="0"/>
                <a:ea typeface="MS UI Gothic" panose="020B0600070205080204" pitchFamily="50" charset="-128"/>
                <a:cs typeface="Source Han Sans JP Normal"/>
              </a:rPr>
              <a:t>: The Hidden Influences Behind How Sports Are Played and Games Are </a:t>
            </a:r>
            <a:r>
              <a:rPr lang="en-US" altLang="ja-JP" dirty="0" smtClean="0">
                <a:latin typeface="Cambria" panose="02040503050406030204" pitchFamily="18" charset="0"/>
                <a:ea typeface="MS UI Gothic" panose="020B0600070205080204" pitchFamily="50" charset="-128"/>
                <a:cs typeface="Source Han Sans JP Normal"/>
              </a:rPr>
              <a:t>Won,’ </a:t>
            </a:r>
            <a:r>
              <a:rPr lang="en-US" altLang="ja-JP" dirty="0">
                <a:latin typeface="Cambria" panose="02040503050406030204" pitchFamily="18" charset="0"/>
                <a:ea typeface="MS UI Gothic" panose="020B0600070205080204" pitchFamily="50" charset="-128"/>
                <a:cs typeface="Source Han Sans JP Normal"/>
              </a:rPr>
              <a:t>Moskowitz, </a:t>
            </a:r>
            <a:r>
              <a:rPr lang="en-US" altLang="ja-JP" dirty="0" smtClean="0">
                <a:latin typeface="Cambria" panose="02040503050406030204" pitchFamily="18" charset="0"/>
                <a:ea typeface="MS UI Gothic" panose="020B0600070205080204" pitchFamily="50" charset="-128"/>
                <a:cs typeface="Source Han Sans JP Normal"/>
              </a:rPr>
              <a:t>Wertheim</a:t>
            </a:r>
            <a:r>
              <a:rPr lang="en-US" altLang="ja-JP" dirty="0">
                <a:latin typeface="Cambria" panose="02040503050406030204" pitchFamily="18" charset="0"/>
                <a:ea typeface="MS UI Gothic" panose="020B0600070205080204" pitchFamily="50" charset="-128"/>
                <a:cs typeface="Source Han Sans JP Normal"/>
              </a:rPr>
              <a:t>:</a:t>
            </a:r>
            <a:r>
              <a:rPr lang="en-US" altLang="ja-JP" dirty="0" smtClean="0">
                <a:latin typeface="Cambria" panose="02040503050406030204" pitchFamily="18" charset="0"/>
                <a:ea typeface="MS UI Gothic" panose="020B0600070205080204" pitchFamily="50" charset="-128"/>
                <a:cs typeface="Source Han Sans JP Normal"/>
              </a:rPr>
              <a:t> 2011</a:t>
            </a:r>
            <a:endParaRPr lang="en-US" altLang="ja-JP" dirty="0">
              <a:latin typeface="Cambria" panose="02040503050406030204" pitchFamily="18" charset="0"/>
              <a:ea typeface="MS UI Gothic" panose="020B0600070205080204" pitchFamily="50" charset="-128"/>
              <a:cs typeface="Source Han Sans JP Normal"/>
            </a:endParaRPr>
          </a:p>
          <a:p>
            <a:pPr marL="342900" indent="-3429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スポーツデータを扱ったバイアスの研究も様々</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en-US" altLang="ja-JP" dirty="0">
                <a:latin typeface="Cambria" panose="02040503050406030204" pitchFamily="18" charset="0"/>
                <a:ea typeface="MS UI Gothic" panose="020B0600070205080204" pitchFamily="50" charset="-128"/>
              </a:rPr>
              <a:t>Parsons et al. (2011): </a:t>
            </a:r>
            <a:r>
              <a:rPr lang="ja-JP" altLang="en-US" dirty="0">
                <a:latin typeface="Cambria" panose="02040503050406030204" pitchFamily="18" charset="0"/>
                <a:ea typeface="MS UI Gothic" panose="020B0600070205080204" pitchFamily="50" charset="-128"/>
              </a:rPr>
              <a:t>球審の人種バイアス</a:t>
            </a:r>
            <a:endParaRPr lang="en-US" altLang="ja-JP" dirty="0">
              <a:latin typeface="Cambria" panose="02040503050406030204" pitchFamily="18" charset="0"/>
              <a:ea typeface="MS UI Gothic" panose="020B0600070205080204" pitchFamily="50" charset="-128"/>
            </a:endParaRPr>
          </a:p>
          <a:p>
            <a:pPr marL="1028700" lvl="1" indent="-342900" eaLnBrk="1" hangingPunct="1"/>
            <a:r>
              <a:rPr lang="en-US" altLang="ja-JP" dirty="0">
                <a:latin typeface="Cambria" panose="02040503050406030204" pitchFamily="18" charset="0"/>
                <a:ea typeface="MS UI Gothic" panose="020B0600070205080204" pitchFamily="50" charset="-128"/>
              </a:rPr>
              <a:t>Higgs and </a:t>
            </a:r>
            <a:r>
              <a:rPr lang="en-US" altLang="ja-JP" dirty="0" err="1">
                <a:latin typeface="Cambria" panose="02040503050406030204" pitchFamily="18" charset="0"/>
                <a:ea typeface="MS UI Gothic" panose="020B0600070205080204" pitchFamily="50" charset="-128"/>
              </a:rPr>
              <a:t>Stavness</a:t>
            </a:r>
            <a:r>
              <a:rPr lang="en-US" altLang="ja-JP" dirty="0">
                <a:latin typeface="Cambria" panose="02040503050406030204" pitchFamily="18" charset="0"/>
                <a:ea typeface="MS UI Gothic" panose="020B0600070205080204" pitchFamily="50" charset="-128"/>
              </a:rPr>
              <a:t> (2022)</a:t>
            </a:r>
            <a:r>
              <a:rPr lang="ja-JP" altLang="en-US" dirty="0">
                <a:latin typeface="Cambria" panose="02040503050406030204" pitchFamily="18" charset="0"/>
                <a:ea typeface="MS UI Gothic" panose="020B0600070205080204" pitchFamily="50" charset="-128"/>
              </a:rPr>
              <a:t>：</a:t>
            </a:r>
            <a:r>
              <a:rPr lang="en-US" altLang="ja-JP" dirty="0">
                <a:latin typeface="Cambria" panose="02040503050406030204" pitchFamily="18" charset="0"/>
                <a:ea typeface="MS UI Gothic" panose="020B0600070205080204" pitchFamily="50" charset="-128"/>
              </a:rPr>
              <a:t>4</a:t>
            </a:r>
            <a:r>
              <a:rPr lang="ja-JP" altLang="en-US" dirty="0">
                <a:latin typeface="Cambria" panose="02040503050406030204" pitchFamily="18" charset="0"/>
                <a:ea typeface="MS UI Gothic" panose="020B0600070205080204" pitchFamily="50" charset="-128"/>
              </a:rPr>
              <a:t>大スポーツのホームチームの勝率</a:t>
            </a:r>
            <a:endParaRPr lang="en-US" altLang="ja-JP" dirty="0">
              <a:latin typeface="Cambria" panose="02040503050406030204" pitchFamily="18" charset="0"/>
              <a:ea typeface="MS UI Gothic" panose="020B0600070205080204" pitchFamily="50" charset="-128"/>
            </a:endParaRPr>
          </a:p>
          <a:p>
            <a:pPr marL="1028700" lvl="1" indent="-342900" eaLnBrk="1" hangingPunct="1"/>
            <a:r>
              <a:rPr lang="en-US" altLang="ja-JP" dirty="0">
                <a:latin typeface="Cambria" panose="02040503050406030204" pitchFamily="18" charset="0"/>
                <a:ea typeface="MS UI Gothic" panose="020B0600070205080204" pitchFamily="50" charset="-128"/>
              </a:rPr>
              <a:t>Sandberg (2018)</a:t>
            </a:r>
            <a:r>
              <a:rPr lang="ja-JP" altLang="en-US" dirty="0">
                <a:latin typeface="Cambria" panose="02040503050406030204" pitchFamily="18" charset="0"/>
                <a:ea typeface="MS UI Gothic" panose="020B0600070205080204" pitchFamily="50" charset="-128"/>
              </a:rPr>
              <a:t>：</a:t>
            </a:r>
            <a:r>
              <a:rPr lang="ja-JP" altLang="en-US" dirty="0">
                <a:latin typeface="Cambria" panose="02040503050406030204" pitchFamily="18" charset="0"/>
                <a:ea typeface="MS UI Gothic" panose="020B0600070205080204" pitchFamily="50" charset="-128"/>
                <a:cs typeface="Source Han Sans JP Normal"/>
              </a:rPr>
              <a:t>馬術</a:t>
            </a:r>
            <a:r>
              <a:rPr lang="ja-JP" altLang="en-US" dirty="0">
                <a:latin typeface="Cambria" panose="02040503050406030204" pitchFamily="18" charset="0"/>
                <a:ea typeface="MS UI Gothic" panose="020B0600070205080204" pitchFamily="50" charset="-128"/>
              </a:rPr>
              <a:t>、</a:t>
            </a:r>
            <a:r>
              <a:rPr lang="ja-JP" altLang="en-US" dirty="0">
                <a:latin typeface="Cambria" panose="02040503050406030204" pitchFamily="18" charset="0"/>
                <a:ea typeface="MS UI Gothic" panose="020B0600070205080204" pitchFamily="50" charset="-128"/>
                <a:cs typeface="Source Han Sans JP Normal"/>
              </a:rPr>
              <a:t>審査員による国籍バイアス</a:t>
            </a:r>
            <a:endParaRPr lang="en-US" altLang="ja-JP" dirty="0">
              <a:latin typeface="Cambria" panose="02040503050406030204" pitchFamily="18" charset="0"/>
              <a:ea typeface="MS UI Gothic" panose="020B0600070205080204" pitchFamily="50" charset="-128"/>
              <a:cs typeface="Source Han Sans JP Normal"/>
            </a:endParaRP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pic>
        <p:nvPicPr>
          <p:cNvPr id="1026" name="Picture 2" descr="https://www.diamond.co.jp/images/book/5/978447801544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9801" y="3969712"/>
            <a:ext cx="1743582" cy="2523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700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Behavioral Biases</a:t>
            </a:r>
            <a:endParaRPr lang="ja-JP" altLang="en-US" dirty="0">
              <a:latin typeface="Cambria" panose="02040503050406030204" pitchFamily="18" charset="0"/>
              <a:ea typeface="MS UI Gothic" panose="020B0600070205080204" pitchFamily="50" charset="-128"/>
              <a:cs typeface="+mj-cs"/>
            </a:endParaRP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8" y="1376363"/>
            <a:ext cx="11109325" cy="4800600"/>
          </a:xfrm>
        </p:spPr>
        <p:txBody>
          <a:bodyPr/>
          <a:lstStyle/>
          <a:p>
            <a:pPr marL="342900" indent="-3429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ホームアドバンテージに限らず、審判の判定にはライブで観戦する観客の存在が影響することが知られている</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cs typeface="Source Han Sans JP Normal"/>
              </a:rPr>
              <a:t>観客動員数の少ない試合では、ホームアドバンテージの影響が小さくなる </a:t>
            </a:r>
            <a:r>
              <a:rPr lang="en-US" altLang="ja-JP" dirty="0">
                <a:latin typeface="Cambria" panose="02040503050406030204" pitchFamily="18" charset="0"/>
                <a:ea typeface="MS UI Gothic" panose="020B0600070205080204" pitchFamily="50" charset="-128"/>
              </a:rPr>
              <a:t>(Moskowitz, Wertheim, 2011</a:t>
            </a:r>
            <a:r>
              <a:rPr lang="en-US" altLang="ja-JP" dirty="0" smtClean="0">
                <a:latin typeface="Cambria" panose="02040503050406030204" pitchFamily="18" charset="0"/>
                <a:ea typeface="MS UI Gothic" panose="020B0600070205080204" pitchFamily="50" charset="-128"/>
              </a:rPr>
              <a:t>)</a:t>
            </a:r>
          </a:p>
          <a:p>
            <a:pPr marL="1028700" lvl="1" indent="-342900" eaLnBrk="1" hangingPunct="1"/>
            <a:r>
              <a:rPr lang="ja-JP" altLang="en-US" dirty="0">
                <a:latin typeface="Cambria" panose="02040503050406030204" pitchFamily="18" charset="0"/>
                <a:ea typeface="MS UI Gothic" panose="020B0600070205080204" pitchFamily="50" charset="-128"/>
              </a:rPr>
              <a:t>国籍バイアス</a:t>
            </a:r>
            <a:r>
              <a:rPr lang="ja-JP" altLang="en-US" dirty="0" smtClean="0">
                <a:latin typeface="Cambria" panose="02040503050406030204" pitchFamily="18" charset="0"/>
                <a:ea typeface="MS UI Gothic" panose="020B0600070205080204" pitchFamily="50" charset="-128"/>
              </a:rPr>
              <a:t>の影響は、動員数の少ない試合の方が大きい</a:t>
            </a:r>
            <a:r>
              <a:rPr lang="en-US" altLang="ja-JP" dirty="0" smtClean="0">
                <a:latin typeface="Cambria" panose="02040503050406030204" pitchFamily="18" charset="0"/>
                <a:ea typeface="MS UI Gothic" panose="020B0600070205080204" pitchFamily="50" charset="-128"/>
              </a:rPr>
              <a:t>(Parsons </a:t>
            </a:r>
            <a:r>
              <a:rPr lang="en-US" altLang="ja-JP" dirty="0">
                <a:latin typeface="Cambria" panose="02040503050406030204" pitchFamily="18" charset="0"/>
                <a:ea typeface="MS UI Gothic" panose="020B0600070205080204" pitchFamily="50" charset="-128"/>
              </a:rPr>
              <a:t>et al</a:t>
            </a:r>
            <a:r>
              <a:rPr lang="en-US" altLang="ja-JP" dirty="0" smtClean="0">
                <a:latin typeface="Cambria" panose="02040503050406030204" pitchFamily="18" charset="0"/>
                <a:ea typeface="MS UI Gothic" panose="020B0600070205080204" pitchFamily="50" charset="-128"/>
              </a:rPr>
              <a:t>., 2011</a:t>
            </a:r>
            <a:r>
              <a:rPr lang="en-US" altLang="ja-JP" dirty="0">
                <a:latin typeface="Cambria" panose="02040503050406030204" pitchFamily="18" charset="0"/>
                <a:ea typeface="MS UI Gothic" panose="020B0600070205080204" pitchFamily="50" charset="-128"/>
              </a:rPr>
              <a:t>)</a:t>
            </a:r>
          </a:p>
          <a:p>
            <a:pPr marL="342900" indent="-342900" eaLnBrk="1" hangingPunct="1">
              <a:buFont typeface="Arial" panose="020B0604020202020204" pitchFamily="34" charset="0"/>
              <a:buChar char="•"/>
            </a:pPr>
            <a:endParaRPr lang="en-US" altLang="ja-JP" dirty="0">
              <a:latin typeface="Cambria" panose="02040503050406030204" pitchFamily="18" charset="0"/>
              <a:ea typeface="MS UI Gothic" panose="020B0600070205080204" pitchFamily="50" charset="-128"/>
              <a:cs typeface="Source Han Sans JP Normal"/>
            </a:endParaRPr>
          </a:p>
          <a:p>
            <a:pPr marL="342900" indent="-342900" eaLnBrk="1" hangingPunct="1">
              <a:buFont typeface="Arial" panose="020B0604020202020204" pitchFamily="34" charset="0"/>
              <a:buChar char="•"/>
            </a:pPr>
            <a:r>
              <a:rPr lang="ja-JP" altLang="en-US" dirty="0" smtClean="0">
                <a:latin typeface="Cambria" panose="02040503050406030204" pitchFamily="18" charset="0"/>
                <a:ea typeface="MS UI Gothic" panose="020B0600070205080204" pitchFamily="50" charset="-128"/>
                <a:cs typeface="Source Han Sans JP Normal"/>
              </a:rPr>
              <a:t>メカニズム：さまざまなモデルで解釈可能</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cs typeface="Source Han Sans JP Normal"/>
              </a:rPr>
              <a:t>自軍のフランチャイズ球場の特性をよく知るホームチームの選手のパフォーマンスが上がる</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cs typeface="Source Han Sans JP Normal"/>
              </a:rPr>
              <a:t>観客の存在が </a:t>
            </a:r>
            <a:r>
              <a:rPr lang="en-US" altLang="ja-JP" dirty="0">
                <a:latin typeface="Cambria" panose="02040503050406030204" pitchFamily="18" charset="0"/>
                <a:ea typeface="MS UI Gothic" panose="020B0600070205080204" pitchFamily="50" charset="-128"/>
                <a:cs typeface="Source Han Sans JP Normal"/>
              </a:rPr>
              <a:t>Social Pressure </a:t>
            </a:r>
            <a:r>
              <a:rPr lang="ja-JP" altLang="en-US" dirty="0">
                <a:latin typeface="Cambria" panose="02040503050406030204" pitchFamily="18" charset="0"/>
                <a:ea typeface="MS UI Gothic" panose="020B0600070205080204" pitchFamily="50" charset="-128"/>
              </a:rPr>
              <a:t>として球審に影響を与える</a:t>
            </a:r>
            <a:endParaRPr lang="en-US" altLang="ja-JP" dirty="0">
              <a:latin typeface="Cambria" panose="02040503050406030204" pitchFamily="18" charset="0"/>
              <a:ea typeface="MS UI Gothic" panose="020B0600070205080204" pitchFamily="50" charset="-128"/>
            </a:endParaRPr>
          </a:p>
          <a:p>
            <a:pPr marL="1028700" lvl="1" indent="-342900" eaLnBrk="1" hangingPunct="1"/>
            <a:r>
              <a:rPr lang="ja-JP" altLang="en-US" dirty="0">
                <a:latin typeface="Cambria" panose="02040503050406030204" pitchFamily="18" charset="0"/>
                <a:ea typeface="MS UI Gothic" panose="020B0600070205080204" pitchFamily="50" charset="-128"/>
                <a:cs typeface="Source Han Sans JP Normal"/>
              </a:rPr>
              <a:t>モニタリング効果：観客が審判の判定精度を「監視」し、より公平な判定を促す</a:t>
            </a:r>
            <a:endParaRPr lang="en-US" altLang="ja-JP" dirty="0">
              <a:latin typeface="Cambria" panose="02040503050406030204" pitchFamily="18" charset="0"/>
              <a:ea typeface="MS UI Gothic" panose="020B0600070205080204" pitchFamily="50" charset="-128"/>
              <a:cs typeface="Source Han Sans JP Normal"/>
            </a:endParaRPr>
          </a:p>
          <a:p>
            <a:pPr marL="1485900" lvl="2" indent="-342900" eaLnBrk="1" hangingPunct="1"/>
            <a:r>
              <a:rPr lang="ja-JP" altLang="en-US" dirty="0">
                <a:latin typeface="Cambria" panose="02040503050406030204" pitchFamily="18" charset="0"/>
                <a:ea typeface="MS UI Gothic" panose="020B0600070205080204" pitchFamily="50" charset="-128"/>
              </a:rPr>
              <a:t>テレビ中継やトラッキング機器を用いたフィードバックの存在</a:t>
            </a:r>
            <a:endParaRPr lang="en-US" altLang="ja-JP" dirty="0">
              <a:latin typeface="Cambria" panose="02040503050406030204" pitchFamily="18" charset="0"/>
              <a:ea typeface="MS UI Gothic" panose="020B0600070205080204" pitchFamily="50" charset="-128"/>
              <a:cs typeface="Source Han Sans JP Normal"/>
            </a:endParaRP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spTree>
    <p:extLst>
      <p:ext uri="{BB962C8B-B14F-4D97-AF65-F5344CB8AC3E}">
        <p14:creationId xmlns:p14="http://schemas.microsoft.com/office/powerpoint/2010/main" val="75818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Background</a:t>
            </a:r>
            <a:endParaRPr lang="ja-JP" altLang="en-US" dirty="0">
              <a:latin typeface="Cambria" panose="02040503050406030204" pitchFamily="18" charset="0"/>
              <a:ea typeface="MS UI Gothic" panose="020B0600070205080204" pitchFamily="50" charset="-128"/>
              <a:cs typeface="+mj-cs"/>
            </a:endParaRP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8" y="1376362"/>
            <a:ext cx="6573565" cy="5079301"/>
          </a:xfrm>
        </p:spPr>
        <p:txBody>
          <a:bodyPr/>
          <a:lstStyle/>
          <a:p>
            <a:pPr marL="457200" indent="-4572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ピッチコール：ストライク・ボールの判定</a:t>
            </a:r>
            <a:endParaRPr lang="en-US" altLang="ja-JP" dirty="0">
              <a:latin typeface="Cambria" panose="02040503050406030204" pitchFamily="18" charset="0"/>
              <a:ea typeface="MS UI Gothic" panose="020B0600070205080204" pitchFamily="50" charset="-128"/>
              <a:cs typeface="Source Han Sans JP Normal"/>
            </a:endParaRPr>
          </a:p>
          <a:p>
            <a:pPr marL="1143000" lvl="1" indent="-457200" eaLnBrk="1" hangingPunct="1"/>
            <a:r>
              <a:rPr lang="ja-JP" altLang="en-US" dirty="0">
                <a:latin typeface="Cambria" panose="02040503050406030204" pitchFamily="18" charset="0"/>
                <a:ea typeface="MS UI Gothic" panose="020B0600070205080204" pitchFamily="50" charset="-128"/>
                <a:cs typeface="Source Han Sans JP Normal"/>
              </a:rPr>
              <a:t>球審が目視で投球の通過位置を確認し、判定を行う</a:t>
            </a:r>
            <a:endParaRPr lang="en-US" altLang="ja-JP" dirty="0">
              <a:latin typeface="Cambria" panose="02040503050406030204" pitchFamily="18" charset="0"/>
              <a:ea typeface="MS UI Gothic" panose="020B0600070205080204" pitchFamily="50" charset="-128"/>
            </a:endParaRPr>
          </a:p>
          <a:p>
            <a:pPr marL="1143000" lvl="1" indent="-457200" eaLnBrk="1" hangingPunct="1"/>
            <a:r>
              <a:rPr lang="ja-JP" altLang="en-US" dirty="0">
                <a:latin typeface="Cambria" panose="02040503050406030204" pitchFamily="18" charset="0"/>
                <a:ea typeface="MS UI Gothic" panose="020B0600070205080204" pitchFamily="50" charset="-128"/>
                <a:cs typeface="Source Han Sans JP Normal"/>
              </a:rPr>
              <a:t>一度下した判定は覆らないため、ゲームに系統的なバイアスの入り込む余地がある</a:t>
            </a:r>
            <a:endParaRPr lang="en-US" altLang="ja-JP" dirty="0">
              <a:latin typeface="Cambria" panose="02040503050406030204" pitchFamily="18" charset="0"/>
              <a:ea typeface="MS UI Gothic" panose="020B0600070205080204" pitchFamily="50" charset="-128"/>
              <a:cs typeface="Source Han Sans JP Normal"/>
            </a:endParaRPr>
          </a:p>
          <a:p>
            <a:pPr marL="1143000" lvl="1" indent="-457200" eaLnBrk="1" hangingPunct="1"/>
            <a:r>
              <a:rPr lang="ja-JP" altLang="en-US" dirty="0">
                <a:latin typeface="Cambria" panose="02040503050406030204" pitchFamily="18" charset="0"/>
                <a:ea typeface="MS UI Gothic" panose="020B0600070205080204" pitchFamily="50" charset="-128"/>
              </a:rPr>
              <a:t>一方で、トラッキングデータに基づいた「あるべき判定」も定義可能</a:t>
            </a:r>
            <a:endParaRPr lang="en-US" altLang="ja-JP" dirty="0">
              <a:latin typeface="Cambria" panose="02040503050406030204" pitchFamily="18" charset="0"/>
              <a:ea typeface="MS UI Gothic" panose="020B0600070205080204" pitchFamily="50" charset="-128"/>
              <a:cs typeface="Source Han Sans JP Normal"/>
            </a:endParaRPr>
          </a:p>
          <a:p>
            <a:pPr marL="1143000" lvl="1" indent="-457200" eaLnBrk="1" hangingPunct="1"/>
            <a:r>
              <a:rPr lang="ja-JP" altLang="en-US" dirty="0">
                <a:latin typeface="Cambria" panose="02040503050406030204" pitchFamily="18" charset="0"/>
                <a:ea typeface="MS UI Gothic" panose="020B0600070205080204" pitchFamily="50" charset="-128"/>
              </a:rPr>
              <a:t>全投球</a:t>
            </a:r>
            <a:r>
              <a:rPr lang="ja-JP" altLang="en-US" dirty="0" smtClean="0">
                <a:latin typeface="Cambria" panose="02040503050406030204" pitchFamily="18" charset="0"/>
                <a:ea typeface="MS UI Gothic" panose="020B0600070205080204" pitchFamily="50" charset="-128"/>
              </a:rPr>
              <a:t>の</a:t>
            </a:r>
            <a:r>
              <a:rPr lang="en-US" altLang="ja-JP" dirty="0" smtClean="0">
                <a:latin typeface="Cambria" panose="02040503050406030204" pitchFamily="18" charset="0"/>
                <a:ea typeface="MS UI Gothic" panose="020B0600070205080204" pitchFamily="50" charset="-128"/>
              </a:rPr>
              <a:t>6</a:t>
            </a:r>
            <a:r>
              <a:rPr lang="ja-JP" altLang="en-US" dirty="0" smtClean="0">
                <a:latin typeface="Cambria" panose="02040503050406030204" pitchFamily="18" charset="0"/>
                <a:ea typeface="MS UI Gothic" panose="020B0600070205080204" pitchFamily="50" charset="-128"/>
              </a:rPr>
              <a:t>割前後が</a:t>
            </a:r>
            <a:r>
              <a:rPr lang="ja-JP" altLang="en-US" dirty="0">
                <a:latin typeface="Cambria" panose="02040503050406030204" pitchFamily="18" charset="0"/>
                <a:ea typeface="MS UI Gothic" panose="020B0600070205080204" pitchFamily="50" charset="-128"/>
              </a:rPr>
              <a:t>見送り投球</a:t>
            </a:r>
            <a:r>
              <a:rPr lang="en-US" altLang="ja-JP" dirty="0">
                <a:latin typeface="Cambria" panose="02040503050406030204" pitchFamily="18" charset="0"/>
                <a:ea typeface="MS UI Gothic" panose="020B0600070205080204" pitchFamily="50" charset="-128"/>
              </a:rPr>
              <a:t/>
            </a:r>
            <a:br>
              <a:rPr lang="en-US" altLang="ja-JP" dirty="0">
                <a:latin typeface="Cambria" panose="02040503050406030204" pitchFamily="18" charset="0"/>
                <a:ea typeface="MS UI Gothic" panose="020B0600070205080204" pitchFamily="50" charset="-128"/>
              </a:rPr>
            </a:br>
            <a:r>
              <a:rPr lang="ja-JP" altLang="en-US" dirty="0">
                <a:latin typeface="Cambria" panose="02040503050406030204" pitchFamily="18" charset="0"/>
                <a:ea typeface="MS UI Gothic" panose="020B0600070205080204" pitchFamily="50" charset="-128"/>
              </a:rPr>
              <a:t>：バイアスの影響は小さくない</a:t>
            </a:r>
            <a:endParaRPr lang="en-US" altLang="ja-JP" dirty="0">
              <a:latin typeface="Cambria" panose="02040503050406030204" pitchFamily="18" charset="0"/>
              <a:ea typeface="MS UI Gothic" panose="020B0600070205080204" pitchFamily="50" charset="-128"/>
              <a:cs typeface="Source Han Sans JP Normal"/>
            </a:endParaRPr>
          </a:p>
          <a:p>
            <a:pPr marL="457200" indent="-4572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審判員は原則</a:t>
            </a:r>
            <a:r>
              <a:rPr lang="en-US" altLang="ja-JP" dirty="0">
                <a:latin typeface="Cambria" panose="02040503050406030204" pitchFamily="18" charset="0"/>
                <a:ea typeface="MS UI Gothic" panose="020B0600070205080204" pitchFamily="50" charset="-128"/>
                <a:cs typeface="Source Han Sans JP Normal"/>
              </a:rPr>
              <a:t>4</a:t>
            </a:r>
            <a:r>
              <a:rPr lang="ja-JP" altLang="en-US" dirty="0">
                <a:latin typeface="Cambria" panose="02040503050406030204" pitchFamily="18" charset="0"/>
                <a:ea typeface="MS UI Gothic" panose="020B0600070205080204" pitchFamily="50" charset="-128"/>
                <a:cs typeface="Source Han Sans JP Normal"/>
              </a:rPr>
              <a:t>人一組のクルーで各ポジション</a:t>
            </a:r>
            <a:r>
              <a:rPr lang="en-US" altLang="ja-JP" dirty="0">
                <a:latin typeface="Cambria" panose="02040503050406030204" pitchFamily="18" charset="0"/>
                <a:ea typeface="MS UI Gothic" panose="020B0600070205080204" pitchFamily="50" charset="-128"/>
                <a:cs typeface="Source Han Sans JP Normal"/>
              </a:rPr>
              <a:t>(PL, 1B, 2B, 3B)</a:t>
            </a:r>
            <a:r>
              <a:rPr lang="ja-JP" altLang="en-US" dirty="0">
                <a:latin typeface="Cambria" panose="02040503050406030204" pitchFamily="18" charset="0"/>
                <a:ea typeface="MS UI Gothic" panose="020B0600070205080204" pitchFamily="50" charset="-128"/>
                <a:cs typeface="Source Han Sans JP Normal"/>
              </a:rPr>
              <a:t>をローテーション</a:t>
            </a:r>
            <a:endParaRPr lang="en-US" altLang="ja-JP" dirty="0">
              <a:latin typeface="Cambria" panose="02040503050406030204" pitchFamily="18" charset="0"/>
              <a:ea typeface="MS UI Gothic" panose="020B0600070205080204" pitchFamily="50" charset="-128"/>
              <a:cs typeface="Source Han Sans JP Normal"/>
            </a:endParaRPr>
          </a:p>
          <a:p>
            <a:pPr marL="1143000" lvl="1" indent="-457200" eaLnBrk="1" hangingPunct="1"/>
            <a:r>
              <a:rPr lang="ja-JP" altLang="en-US" dirty="0">
                <a:latin typeface="Cambria" panose="02040503050406030204" pitchFamily="18" charset="0"/>
                <a:ea typeface="MS UI Gothic" panose="020B0600070205080204" pitchFamily="50" charset="-128"/>
              </a:rPr>
              <a:t>判定精度はトラッキングシステムを用いてフィードバックされる</a:t>
            </a:r>
            <a:endParaRPr lang="en-US" altLang="ja-JP" dirty="0">
              <a:latin typeface="Cambria" panose="02040503050406030204" pitchFamily="18" charset="0"/>
              <a:ea typeface="MS UI Gothic" panose="020B0600070205080204" pitchFamily="50" charset="-128"/>
              <a:cs typeface="Source Han Sans JP Normal"/>
            </a:endParaRPr>
          </a:p>
          <a:p>
            <a:pPr marL="457200" indent="-457200" eaLnBrk="1" hangingPunct="1">
              <a:buFont typeface="Arial" panose="020B0604020202020204" pitchFamily="34" charset="0"/>
              <a:buChar char="•"/>
            </a:pPr>
            <a:endParaRPr lang="en-US" altLang="ja-JP" dirty="0">
              <a:latin typeface="Cambria" panose="02040503050406030204" pitchFamily="18" charset="0"/>
              <a:ea typeface="MS UI Gothic" panose="020B0600070205080204" pitchFamily="50" charset="-128"/>
              <a:cs typeface="Source Han Sans JP Normal"/>
            </a:endParaRPr>
          </a:p>
          <a:p>
            <a:pPr marL="1143000" lvl="1" indent="-457200" eaLnBrk="1" hangingPunct="1"/>
            <a:endParaRPr lang="ja-JP" altLang="en-US" sz="2800" dirty="0">
              <a:latin typeface="Cambria" panose="02040503050406030204" pitchFamily="18" charset="0"/>
              <a:ea typeface="MS UI Gothic" panose="020B0600070205080204" pitchFamily="50" charset="-128"/>
              <a:cs typeface="Source Han Sans JP Normal"/>
            </a:endParaRP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pic>
        <p:nvPicPr>
          <p:cNvPr id="4" name="図 3" descr="グラフ, 散布図&#10;&#10;自動的に生成された説明">
            <a:extLst>
              <a:ext uri="{FF2B5EF4-FFF2-40B4-BE49-F238E27FC236}">
                <a16:creationId xmlns:a16="http://schemas.microsoft.com/office/drawing/2014/main" id="{8D05C718-2F27-4165-A3A7-3E302B4B6781}"/>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271657" y="1772814"/>
            <a:ext cx="4637320" cy="3312371"/>
          </a:xfrm>
          <a:prstGeom prst="rect">
            <a:avLst/>
          </a:prstGeom>
          <a:ln>
            <a:solidFill>
              <a:schemeClr val="tx2"/>
            </a:solidFill>
          </a:ln>
        </p:spPr>
      </p:pic>
      <p:sp>
        <p:nvSpPr>
          <p:cNvPr id="7" name="テキスト ボックス 6">
            <a:extLst>
              <a:ext uri="{FF2B5EF4-FFF2-40B4-BE49-F238E27FC236}">
                <a16:creationId xmlns:a16="http://schemas.microsoft.com/office/drawing/2014/main" id="{2CD5D1AC-306E-4B0A-AB81-4B746E2ABA18}"/>
              </a:ext>
            </a:extLst>
          </p:cNvPr>
          <p:cNvSpPr txBox="1"/>
          <p:nvPr/>
        </p:nvSpPr>
        <p:spPr>
          <a:xfrm>
            <a:off x="7262949" y="5085806"/>
            <a:ext cx="4637320" cy="369332"/>
          </a:xfrm>
          <a:prstGeom prst="rect">
            <a:avLst/>
          </a:prstGeom>
          <a:solidFill>
            <a:srgbClr val="FF0000"/>
          </a:solidFill>
        </p:spPr>
        <p:txBody>
          <a:bodyPr wrap="square" rtlCol="0">
            <a:spAutoFit/>
          </a:bodyPr>
          <a:lstStyle/>
          <a:p>
            <a:pPr algn="ctr"/>
            <a:r>
              <a:rPr kumimoji="1" lang="ja-JP" altLang="en-US" b="1" dirty="0">
                <a:solidFill>
                  <a:schemeClr val="bg1"/>
                </a:solidFill>
              </a:rPr>
              <a:t>打者：大谷翔平選手のピッチコール</a:t>
            </a:r>
          </a:p>
        </p:txBody>
      </p:sp>
    </p:spTree>
    <p:extLst>
      <p:ext uri="{BB962C8B-B14F-4D97-AF65-F5344CB8AC3E}">
        <p14:creationId xmlns:p14="http://schemas.microsoft.com/office/powerpoint/2010/main" val="2091536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Behavioral Biases</a:t>
            </a:r>
            <a:endParaRPr lang="ja-JP" altLang="en-US" dirty="0">
              <a:latin typeface="Cambria" panose="02040503050406030204" pitchFamily="18" charset="0"/>
              <a:ea typeface="MS UI Gothic" panose="020B0600070205080204" pitchFamily="50" charset="-128"/>
              <a:cs typeface="+mj-cs"/>
            </a:endParaRP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9" y="1376363"/>
            <a:ext cx="5554662" cy="4800600"/>
          </a:xfrm>
        </p:spPr>
        <p:txBody>
          <a:bodyPr/>
          <a:lstStyle/>
          <a:p>
            <a:pPr marL="342900" indent="-342900" eaLnBrk="1" hangingPunct="1">
              <a:buFont typeface="Arial" panose="020B0604020202020204" pitchFamily="34" charset="0"/>
              <a:buChar char="•"/>
            </a:pPr>
            <a:r>
              <a:rPr lang="en-US" altLang="ja-JP" dirty="0">
                <a:latin typeface="Cambria" panose="02040503050406030204" pitchFamily="18" charset="0"/>
                <a:ea typeface="MS UI Gothic" panose="020B0600070205080204" pitchFamily="50" charset="-128"/>
                <a:cs typeface="Source Han Sans JP Normal"/>
              </a:rPr>
              <a:t>Covid-19</a:t>
            </a:r>
            <a:r>
              <a:rPr lang="ja-JP" altLang="en-US" dirty="0">
                <a:latin typeface="Cambria" panose="02040503050406030204" pitchFamily="18" charset="0"/>
                <a:ea typeface="MS UI Gothic" panose="020B0600070205080204" pitchFamily="50" charset="-128"/>
                <a:cs typeface="Source Han Sans JP Normal"/>
              </a:rPr>
              <a:t>の感染拡大により、観客動員数が厳しく制限</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en-US" altLang="ja-JP" sz="2000" dirty="0">
                <a:latin typeface="Cambria" panose="02040503050406030204" pitchFamily="18" charset="0"/>
                <a:ea typeface="MS UI Gothic" panose="020B0600070205080204" pitchFamily="50" charset="-128"/>
                <a:cs typeface="Source Han Sans JP Normal"/>
              </a:rPr>
              <a:t>2020</a:t>
            </a:r>
            <a:r>
              <a:rPr lang="ja-JP" altLang="en-US" sz="2000" dirty="0">
                <a:latin typeface="Cambria" panose="02040503050406030204" pitchFamily="18" charset="0"/>
                <a:ea typeface="MS UI Gothic" panose="020B0600070205080204" pitchFamily="50" charset="-128"/>
                <a:cs typeface="Source Han Sans JP Normal"/>
              </a:rPr>
              <a:t>年のレギュラーシーズンは無観客、</a:t>
            </a:r>
            <a:r>
              <a:rPr lang="en-US" altLang="ja-JP" sz="2000" dirty="0">
                <a:latin typeface="Cambria" panose="02040503050406030204" pitchFamily="18" charset="0"/>
                <a:ea typeface="MS UI Gothic" panose="020B0600070205080204" pitchFamily="50" charset="-128"/>
                <a:cs typeface="Source Han Sans JP Normal"/>
              </a:rPr>
              <a:t>2021</a:t>
            </a:r>
            <a:r>
              <a:rPr lang="ja-JP" altLang="en-US" sz="2000" dirty="0">
                <a:latin typeface="Cambria" panose="02040503050406030204" pitchFamily="18" charset="0"/>
                <a:ea typeface="MS UI Gothic" panose="020B0600070205080204" pitchFamily="50" charset="-128"/>
                <a:cs typeface="Source Han Sans JP Normal"/>
              </a:rPr>
              <a:t>年も一部制限</a:t>
            </a:r>
            <a:endParaRPr lang="en-US" altLang="ja-JP" sz="2000"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sz="2000" dirty="0">
                <a:latin typeface="Cambria" panose="02040503050406030204" pitchFamily="18" charset="0"/>
                <a:ea typeface="MS UI Gothic" panose="020B0600070205080204" pitchFamily="50" charset="-128"/>
              </a:rPr>
              <a:t>それ以前のシーズンから予期することが難しい「外生的な」動員数の変動</a:t>
            </a:r>
            <a:endParaRPr lang="en-US" altLang="ja-JP" sz="2000" dirty="0">
              <a:latin typeface="Cambria" panose="02040503050406030204" pitchFamily="18" charset="0"/>
              <a:ea typeface="MS UI Gothic" panose="020B0600070205080204" pitchFamily="50" charset="-128"/>
            </a:endParaRPr>
          </a:p>
          <a:p>
            <a:pPr marL="1028700" lvl="1" indent="-342900" eaLnBrk="1" hangingPunct="1"/>
            <a:r>
              <a:rPr lang="ja-JP" altLang="en-US" sz="2000" dirty="0">
                <a:latin typeface="Cambria" panose="02040503050406030204" pitchFamily="18" charset="0"/>
                <a:ea typeface="MS UI Gothic" panose="020B0600070205080204" pitchFamily="50" charset="-128"/>
                <a:cs typeface="Source Han Sans JP Normal"/>
              </a:rPr>
              <a:t>観客動員がバイアスの程度に及ぼす因果関係を識別できそう</a:t>
            </a:r>
            <a:endParaRPr lang="en-US" altLang="ja-JP" sz="2000" dirty="0">
              <a:latin typeface="Cambria" panose="02040503050406030204" pitchFamily="18" charset="0"/>
              <a:ea typeface="MS UI Gothic" panose="020B0600070205080204" pitchFamily="50" charset="-128"/>
              <a:cs typeface="Source Han Sans JP Normal"/>
            </a:endParaRPr>
          </a:p>
          <a:p>
            <a:pPr marL="342900" indent="-3429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また、国境を跨ぐ移動・大規模な移動を減らすため、フランチャイズ球場で試合を行えないチームも存在</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en-US" altLang="ja-JP" sz="2000" dirty="0">
                <a:latin typeface="Cambria" panose="02040503050406030204" pitchFamily="18" charset="0"/>
                <a:ea typeface="MS UI Gothic" panose="020B0600070205080204" pitchFamily="50" charset="-128"/>
                <a:cs typeface="Source Han Sans JP Normal"/>
              </a:rPr>
              <a:t>Blue Jays</a:t>
            </a:r>
            <a:r>
              <a:rPr lang="ja-JP" altLang="en-US" sz="2000" dirty="0">
                <a:latin typeface="Cambria" panose="02040503050406030204" pitchFamily="18" charset="0"/>
                <a:ea typeface="MS UI Gothic" panose="020B0600070205080204" pitchFamily="50" charset="-128"/>
                <a:cs typeface="Source Han Sans JP Normal"/>
              </a:rPr>
              <a:t>の</a:t>
            </a:r>
            <a:r>
              <a:rPr lang="ja-JP" altLang="en-US" sz="2000" dirty="0" smtClean="0">
                <a:latin typeface="Cambria" panose="02040503050406030204" pitchFamily="18" charset="0"/>
                <a:ea typeface="MS UI Gothic" panose="020B0600070205080204" pitchFamily="50" charset="-128"/>
                <a:cs typeface="Source Han Sans JP Normal"/>
              </a:rPr>
              <a:t>他</a:t>
            </a:r>
            <a:r>
              <a:rPr lang="ja-JP" altLang="en-US" sz="2000" dirty="0">
                <a:latin typeface="Cambria" panose="02040503050406030204" pitchFamily="18" charset="0"/>
                <a:ea typeface="MS UI Gothic" panose="020B0600070205080204" pitchFamily="50" charset="-128"/>
              </a:rPr>
              <a:t>、</a:t>
            </a:r>
            <a:r>
              <a:rPr lang="ja-JP" altLang="en-US" sz="2000" dirty="0" smtClean="0">
                <a:latin typeface="Cambria" panose="02040503050406030204" pitchFamily="18" charset="0"/>
                <a:ea typeface="MS UI Gothic" panose="020B0600070205080204" pitchFamily="50" charset="-128"/>
                <a:cs typeface="Source Han Sans JP Normal"/>
              </a:rPr>
              <a:t>数</a:t>
            </a:r>
            <a:r>
              <a:rPr lang="ja-JP" altLang="en-US" sz="2000" dirty="0">
                <a:latin typeface="Cambria" panose="02040503050406030204" pitchFamily="18" charset="0"/>
                <a:ea typeface="MS UI Gothic" panose="020B0600070205080204" pitchFamily="50" charset="-128"/>
                <a:cs typeface="Source Han Sans JP Normal"/>
              </a:rPr>
              <a:t>チームが他球団の本拠地を間借りしたり、</a:t>
            </a:r>
            <a:r>
              <a:rPr lang="en-US" altLang="ja-JP" sz="2000" dirty="0">
                <a:latin typeface="Cambria" panose="02040503050406030204" pitchFamily="18" charset="0"/>
                <a:ea typeface="MS UI Gothic" panose="020B0600070205080204" pitchFamily="50" charset="-128"/>
                <a:cs typeface="Source Han Sans JP Normal"/>
              </a:rPr>
              <a:t>MiLB</a:t>
            </a:r>
            <a:r>
              <a:rPr lang="ja-JP" altLang="en-US" sz="2000" dirty="0">
                <a:latin typeface="Cambria" panose="02040503050406030204" pitchFamily="18" charset="0"/>
                <a:ea typeface="MS UI Gothic" panose="020B0600070205080204" pitchFamily="50" charset="-128"/>
                <a:cs typeface="Source Han Sans JP Normal"/>
              </a:rPr>
              <a:t>本拠地を利用</a:t>
            </a: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pic>
        <p:nvPicPr>
          <p:cNvPr id="8" name="図 7" descr="グラフ, 箱ひげ図&#10;&#10;自動的に生成された説明">
            <a:extLst>
              <a:ext uri="{FF2B5EF4-FFF2-40B4-BE49-F238E27FC236}">
                <a16:creationId xmlns:a16="http://schemas.microsoft.com/office/drawing/2014/main" id="{FC4DE213-6967-4DFC-87AC-A0D0FEA85A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5233" y="1921763"/>
            <a:ext cx="4965429" cy="3275732"/>
          </a:xfrm>
          <a:prstGeom prst="rect">
            <a:avLst/>
          </a:prstGeom>
          <a:ln>
            <a:solidFill>
              <a:srgbClr val="002060"/>
            </a:solidFill>
          </a:ln>
        </p:spPr>
      </p:pic>
      <p:sp>
        <p:nvSpPr>
          <p:cNvPr id="10" name="テキスト ボックス 9">
            <a:extLst>
              <a:ext uri="{FF2B5EF4-FFF2-40B4-BE49-F238E27FC236}">
                <a16:creationId xmlns:a16="http://schemas.microsoft.com/office/drawing/2014/main" id="{02C68642-27A7-4517-B223-153DE9451E55}"/>
              </a:ext>
            </a:extLst>
          </p:cNvPr>
          <p:cNvSpPr txBox="1"/>
          <p:nvPr/>
        </p:nvSpPr>
        <p:spPr>
          <a:xfrm>
            <a:off x="6685232" y="5197495"/>
            <a:ext cx="4965429" cy="369332"/>
          </a:xfrm>
          <a:prstGeom prst="rect">
            <a:avLst/>
          </a:prstGeom>
          <a:solidFill>
            <a:srgbClr val="0070C0"/>
          </a:solidFill>
        </p:spPr>
        <p:txBody>
          <a:bodyPr wrap="square" rtlCol="0">
            <a:spAutoFit/>
          </a:bodyPr>
          <a:lstStyle/>
          <a:p>
            <a:pPr algn="ctr"/>
            <a:r>
              <a:rPr lang="en-US" altLang="ja-JP" b="1" dirty="0">
                <a:solidFill>
                  <a:schemeClr val="bg1"/>
                </a:solidFill>
              </a:rPr>
              <a:t>MLB: </a:t>
            </a:r>
            <a:r>
              <a:rPr lang="ja-JP" altLang="en-US" b="1" dirty="0">
                <a:solidFill>
                  <a:schemeClr val="bg1"/>
                </a:solidFill>
              </a:rPr>
              <a:t>シーズンごとの観客動員数</a:t>
            </a:r>
            <a:endParaRPr kumimoji="1" lang="ja-JP" altLang="en-US" b="1" dirty="0">
              <a:solidFill>
                <a:schemeClr val="bg1"/>
              </a:solidFill>
            </a:endParaRPr>
          </a:p>
        </p:txBody>
      </p:sp>
    </p:spTree>
    <p:extLst>
      <p:ext uri="{BB962C8B-B14F-4D97-AF65-F5344CB8AC3E}">
        <p14:creationId xmlns:p14="http://schemas.microsoft.com/office/powerpoint/2010/main" val="2149973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Data &amp; Identification Strategy</a:t>
            </a:r>
            <a:endParaRPr lang="ja-JP" altLang="en-US" dirty="0">
              <a:latin typeface="Cambria" panose="02040503050406030204" pitchFamily="18" charset="0"/>
              <a:ea typeface="MS UI Gothic" panose="020B0600070205080204" pitchFamily="50" charset="-128"/>
              <a:cs typeface="+mj-cs"/>
            </a:endParaRPr>
          </a:p>
        </p:txBody>
      </p:sp>
      <mc:AlternateContent xmlns:mc="http://schemas.openxmlformats.org/markup-compatibility/2006" xmlns:a14="http://schemas.microsoft.com/office/drawing/2010/main">
        <mc:Choice Requires="a14">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8" y="1376363"/>
                <a:ext cx="11109325" cy="4800600"/>
              </a:xfrm>
            </p:spPr>
            <p:txBody>
              <a:bodyPr/>
              <a:lstStyle/>
              <a:p>
                <a:pPr marL="342900" indent="-342900" eaLnBrk="1" hangingPunct="1">
                  <a:buFont typeface="Arial" panose="020B0604020202020204" pitchFamily="34" charset="0"/>
                  <a:buChar char="•"/>
                </a:pPr>
                <a:r>
                  <a:rPr lang="ja-JP" altLang="en-US" dirty="0" smtClean="0">
                    <a:latin typeface="Cambria" panose="02040503050406030204" pitchFamily="18" charset="0"/>
                    <a:ea typeface="MS UI Gothic" panose="020B0600070205080204" pitchFamily="50" charset="-128"/>
                    <a:cs typeface="Source Han Sans JP Normal"/>
                  </a:rPr>
                  <a:t>使用データ</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rPr>
                  <a:t>一球データ：</a:t>
                </a:r>
                <a:r>
                  <a:rPr lang="en-US" altLang="ja-JP" dirty="0">
                    <a:latin typeface="Cambria" panose="02040503050406030204" pitchFamily="18" charset="0"/>
                    <a:ea typeface="MS UI Gothic" panose="020B0600070205080204" pitchFamily="50" charset="-128"/>
                  </a:rPr>
                  <a:t>MLBAM</a:t>
                </a:r>
                <a:r>
                  <a:rPr lang="ja-JP" altLang="en-US" dirty="0">
                    <a:latin typeface="Cambria" panose="02040503050406030204" pitchFamily="18" charset="0"/>
                    <a:ea typeface="MS UI Gothic" panose="020B0600070205080204" pitchFamily="50" charset="-128"/>
                  </a:rPr>
                  <a:t>が</a:t>
                </a:r>
                <a:r>
                  <a:rPr lang="en-US" altLang="ja-JP" dirty="0">
                    <a:latin typeface="Cambria" panose="02040503050406030204" pitchFamily="18" charset="0"/>
                    <a:ea typeface="MS UI Gothic" panose="020B0600070205080204" pitchFamily="50" charset="-128"/>
                  </a:rPr>
                  <a:t>Baseball Savant</a:t>
                </a:r>
                <a:r>
                  <a:rPr lang="ja-JP" altLang="en-US" dirty="0">
                    <a:latin typeface="Cambria" panose="02040503050406030204" pitchFamily="18" charset="0"/>
                    <a:ea typeface="MS UI Gothic" panose="020B0600070205080204" pitchFamily="50" charset="-128"/>
                  </a:rPr>
                  <a:t>で公開している投球のトラッキングデータ</a:t>
                </a:r>
                <a:endParaRPr lang="en-US" altLang="ja-JP" dirty="0">
                  <a:latin typeface="Cambria" panose="02040503050406030204" pitchFamily="18" charset="0"/>
                  <a:ea typeface="MS UI Gothic" panose="020B0600070205080204" pitchFamily="50" charset="-128"/>
                </a:endParaRPr>
              </a:p>
              <a:p>
                <a:pPr marL="1028700" lvl="1" indent="-342900" eaLnBrk="1" hangingPunct="1"/>
                <a:r>
                  <a:rPr lang="ja-JP" altLang="en-US" dirty="0">
                    <a:latin typeface="Cambria" panose="02040503050406030204" pitchFamily="18" charset="0"/>
                    <a:ea typeface="MS UI Gothic" panose="020B0600070205080204" pitchFamily="50" charset="-128"/>
                    <a:cs typeface="Source Han Sans JP Normal"/>
                  </a:rPr>
                  <a:t>試合データ：</a:t>
                </a:r>
                <a:r>
                  <a:rPr lang="en-US" altLang="ja-JP" dirty="0">
                    <a:latin typeface="Cambria" panose="02040503050406030204" pitchFamily="18" charset="0"/>
                    <a:ea typeface="MS UI Gothic" panose="020B0600070205080204" pitchFamily="50" charset="-128"/>
                    <a:cs typeface="Source Han Sans JP Normal"/>
                  </a:rPr>
                  <a:t>MLBAM</a:t>
                </a:r>
                <a:r>
                  <a:rPr lang="ja-JP" altLang="en-US" dirty="0">
                    <a:latin typeface="Cambria" panose="02040503050406030204" pitchFamily="18" charset="0"/>
                    <a:ea typeface="MS UI Gothic" panose="020B0600070205080204" pitchFamily="50" charset="-128"/>
                    <a:cs typeface="Source Han Sans JP Normal"/>
                  </a:rPr>
                  <a:t>が公開する試合球場、審判などのデータ</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cs typeface="Source Han Sans JP Normal"/>
                  </a:rPr>
                  <a:t>選手データ：</a:t>
                </a:r>
                <a:r>
                  <a:rPr lang="en-US" altLang="ja-JP" dirty="0" err="1">
                    <a:latin typeface="Cambria" panose="02040503050406030204" pitchFamily="18" charset="0"/>
                    <a:ea typeface="MS UI Gothic" panose="020B0600070205080204" pitchFamily="50" charset="-128"/>
                    <a:cs typeface="Source Han Sans JP Normal"/>
                  </a:rPr>
                  <a:t>Lahman</a:t>
                </a:r>
                <a:r>
                  <a:rPr lang="ja-JP" altLang="en-US" dirty="0">
                    <a:latin typeface="Cambria" panose="02040503050406030204" pitchFamily="18" charset="0"/>
                    <a:ea typeface="MS UI Gothic" panose="020B0600070205080204" pitchFamily="50" charset="-128"/>
                    <a:cs typeface="Source Han Sans JP Normal"/>
                  </a:rPr>
                  <a:t>データセット、</a:t>
                </a:r>
                <a:r>
                  <a:rPr lang="en-US" altLang="ja-JP" dirty="0">
                    <a:latin typeface="Cambria" panose="02040503050406030204" pitchFamily="18" charset="0"/>
                    <a:ea typeface="MS UI Gothic" panose="020B0600070205080204" pitchFamily="50" charset="-128"/>
                    <a:cs typeface="Source Han Sans JP Normal"/>
                  </a:rPr>
                  <a:t>Chadwick Baseball Bureau, </a:t>
                </a:r>
                <a:r>
                  <a:rPr lang="en-US" altLang="ja-JP" dirty="0" err="1">
                    <a:latin typeface="Cambria" panose="02040503050406030204" pitchFamily="18" charset="0"/>
                    <a:ea typeface="MS UI Gothic" panose="020B0600070205080204" pitchFamily="50" charset="-128"/>
                    <a:cs typeface="Source Han Sans JP Normal"/>
                  </a:rPr>
                  <a:t>Fangprahs</a:t>
                </a:r>
                <a:r>
                  <a:rPr lang="en-US" altLang="ja-JP" dirty="0">
                    <a:latin typeface="Cambria" panose="02040503050406030204" pitchFamily="18" charset="0"/>
                    <a:ea typeface="MS UI Gothic" panose="020B0600070205080204" pitchFamily="50" charset="-128"/>
                    <a:cs typeface="Source Han Sans JP Normal"/>
                  </a:rPr>
                  <a:t>, Baseball Reference, etc</a:t>
                </a:r>
                <a:r>
                  <a:rPr lang="en-US" altLang="ja-JP" dirty="0">
                    <a:latin typeface="Cambria" panose="02040503050406030204" pitchFamily="18" charset="0"/>
                    <a:ea typeface="MS UI Gothic" panose="020B0600070205080204" pitchFamily="50" charset="-128"/>
                  </a:rPr>
                  <a:t>.</a:t>
                </a:r>
                <a:endParaRPr lang="en-US" altLang="ja-JP" dirty="0">
                  <a:latin typeface="Cambria" panose="02040503050406030204" pitchFamily="18" charset="0"/>
                  <a:ea typeface="MS UI Gothic" panose="020B0600070205080204" pitchFamily="50" charset="-128"/>
                  <a:cs typeface="Source Han Sans JP Normal"/>
                </a:endParaRPr>
              </a:p>
              <a:p>
                <a:pPr lvl="1" indent="0" eaLnBrk="1" hangingPunct="1">
                  <a:buNone/>
                </a:pPr>
                <a:r>
                  <a:rPr lang="ja-JP" altLang="en-US" dirty="0">
                    <a:latin typeface="Cambria" panose="02040503050406030204" pitchFamily="18" charset="0"/>
                    <a:ea typeface="MS UI Gothic" panose="020B0600070205080204" pitchFamily="50" charset="-128"/>
                    <a:cs typeface="Source Han Sans JP Normal"/>
                  </a:rPr>
                  <a:t>データの取得・成型には</a:t>
                </a:r>
                <a:r>
                  <a:rPr lang="en-US" altLang="ja-JP" dirty="0">
                    <a:latin typeface="Cambria" panose="02040503050406030204" pitchFamily="18" charset="0"/>
                    <a:ea typeface="MS UI Gothic" panose="020B0600070205080204" pitchFamily="50" charset="-128"/>
                    <a:cs typeface="Source Han Sans JP Normal"/>
                  </a:rPr>
                  <a:t>R</a:t>
                </a:r>
                <a:r>
                  <a:rPr lang="ja-JP" altLang="en-US" dirty="0">
                    <a:latin typeface="Cambria" panose="02040503050406030204" pitchFamily="18" charset="0"/>
                    <a:ea typeface="MS UI Gothic" panose="020B0600070205080204" pitchFamily="50" charset="-128"/>
                    <a:cs typeface="Source Han Sans JP Normal"/>
                  </a:rPr>
                  <a:t>を利用 </a:t>
                </a:r>
                <a:r>
                  <a:rPr lang="en-US" altLang="ja-JP" dirty="0">
                    <a:latin typeface="Cambria" panose="02040503050406030204" pitchFamily="18" charset="0"/>
                    <a:ea typeface="MS UI Gothic" panose="020B0600070205080204" pitchFamily="50" charset="-128"/>
                    <a:cs typeface="Source Han Sans JP Normal"/>
                  </a:rPr>
                  <a:t>(</a:t>
                </a:r>
                <a:r>
                  <a:rPr lang="en-US" altLang="ja-JP" dirty="0" err="1">
                    <a:latin typeface="Cambria" panose="02040503050406030204" pitchFamily="18" charset="0"/>
                    <a:ea typeface="MS UI Gothic" panose="020B0600070205080204" pitchFamily="50" charset="-128"/>
                    <a:cs typeface="Source Han Sans JP Normal"/>
                  </a:rPr>
                  <a:t>baseballr</a:t>
                </a:r>
                <a:r>
                  <a:rPr lang="ja-JP" altLang="en-US" dirty="0">
                    <a:latin typeface="Cambria" panose="02040503050406030204" pitchFamily="18" charset="0"/>
                    <a:ea typeface="MS UI Gothic" panose="020B0600070205080204" pitchFamily="50" charset="-128"/>
                    <a:cs typeface="Source Han Sans JP Normal"/>
                  </a:rPr>
                  <a:t>パッケージがとても便利</a:t>
                </a:r>
                <a:r>
                  <a:rPr lang="en-US" altLang="ja-JP" dirty="0" smtClean="0">
                    <a:latin typeface="Cambria" panose="02040503050406030204" pitchFamily="18" charset="0"/>
                    <a:ea typeface="MS UI Gothic" panose="020B0600070205080204" pitchFamily="50" charset="-128"/>
                    <a:cs typeface="Source Han Sans JP Normal"/>
                  </a:rPr>
                  <a:t>), </a:t>
                </a:r>
                <a14:m>
                  <m:oMath xmlns:m="http://schemas.openxmlformats.org/officeDocument/2006/math">
                    <m:r>
                      <a:rPr lang="en-US" altLang="ja-JP" i="1">
                        <a:latin typeface="Cambria Math" panose="02040503050406030204" pitchFamily="18" charset="0"/>
                        <a:ea typeface="MS UI Gothic" panose="020B0600070205080204" pitchFamily="50" charset="-128"/>
                      </a:rPr>
                      <m:t>𝑁</m:t>
                    </m:r>
                    <m:r>
                      <a:rPr lang="en-US" altLang="ja-JP" i="1">
                        <a:latin typeface="Cambria Math" panose="02040503050406030204" pitchFamily="18" charset="0"/>
                        <a:ea typeface="MS UI Gothic" panose="020B0600070205080204" pitchFamily="50" charset="-128"/>
                      </a:rPr>
                      <m:t>=2, 338, 649</m:t>
                    </m:r>
                  </m:oMath>
                </a14:m>
                <a:endParaRPr lang="en-US" altLang="ja-JP" dirty="0">
                  <a:latin typeface="Cambria" panose="02040503050406030204" pitchFamily="18" charset="0"/>
                  <a:ea typeface="MS UI Gothic" panose="020B0600070205080204" pitchFamily="50" charset="-128"/>
                  <a:cs typeface="Source Han Sans JP Normal"/>
                </a:endParaRPr>
              </a:p>
              <a:p>
                <a:pPr marL="342900" indent="-3429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分析方法</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rPr>
                  <a:t>打者がスイングしなかった投球について、ストライクを</a:t>
                </a:r>
                <a:r>
                  <a:rPr lang="en-US" altLang="ja-JP" dirty="0">
                    <a:latin typeface="Cambria" panose="02040503050406030204" pitchFamily="18" charset="0"/>
                    <a:ea typeface="MS UI Gothic" panose="020B0600070205080204" pitchFamily="50" charset="-128"/>
                  </a:rPr>
                  <a:t>1,</a:t>
                </a:r>
                <a:r>
                  <a:rPr lang="ja-JP" altLang="en-US" dirty="0">
                    <a:latin typeface="Cambria" panose="02040503050406030204" pitchFamily="18" charset="0"/>
                    <a:ea typeface="MS UI Gothic" panose="020B0600070205080204" pitchFamily="50" charset="-128"/>
                  </a:rPr>
                  <a:t>ボールを</a:t>
                </a:r>
                <a:r>
                  <a:rPr lang="en-US" altLang="ja-JP" dirty="0">
                    <a:latin typeface="Cambria" panose="02040503050406030204" pitchFamily="18" charset="0"/>
                    <a:ea typeface="MS UI Gothic" panose="020B0600070205080204" pitchFamily="50" charset="-128"/>
                  </a:rPr>
                  <a:t>0</a:t>
                </a:r>
                <a:r>
                  <a:rPr lang="ja-JP" altLang="en-US" dirty="0">
                    <a:latin typeface="Cambria" panose="02040503050406030204" pitchFamily="18" charset="0"/>
                    <a:ea typeface="MS UI Gothic" panose="020B0600070205080204" pitchFamily="50" charset="-128"/>
                  </a:rPr>
                  <a:t>とするダミー変数を作成、線形確率モデルでホーム</a:t>
                </a:r>
                <a:r>
                  <a:rPr lang="en-US" altLang="ja-JP" dirty="0">
                    <a:latin typeface="Cambria" panose="02040503050406030204" pitchFamily="18" charset="0"/>
                    <a:ea typeface="MS UI Gothic" panose="020B0600070205080204" pitchFamily="50" charset="-128"/>
                  </a:rPr>
                  <a:t>/</a:t>
                </a:r>
                <a:r>
                  <a:rPr lang="ja-JP" altLang="en-US" dirty="0">
                    <a:latin typeface="Cambria" panose="02040503050406030204" pitchFamily="18" charset="0"/>
                    <a:ea typeface="MS UI Gothic" panose="020B0600070205080204" pitchFamily="50" charset="-128"/>
                  </a:rPr>
                  <a:t>ビジターチームが攻撃時のストライク確率の変動を推定する</a:t>
                </a:r>
                <a:endParaRPr lang="en-US" altLang="ja-JP" dirty="0">
                  <a:latin typeface="Cambria" panose="02040503050406030204" pitchFamily="18" charset="0"/>
                  <a:ea typeface="MS UI Gothic" panose="020B0600070205080204" pitchFamily="50" charset="-128"/>
                </a:endParaRPr>
              </a:p>
              <a:p>
                <a:pPr marL="1028700" lvl="1" indent="-342900" eaLnBrk="1" hangingPunct="1"/>
                <a:r>
                  <a:rPr lang="ja-JP" altLang="en-US" dirty="0">
                    <a:latin typeface="Cambria" panose="02040503050406030204" pitchFamily="18" charset="0"/>
                    <a:ea typeface="MS UI Gothic" panose="020B0600070205080204" pitchFamily="50" charset="-128"/>
                    <a:cs typeface="Source Han Sans JP Normal"/>
                  </a:rPr>
                  <a:t>同じ位置を通過した投球に対する平均的なストライク確率、打者の体格、投球カウント、投手、打者、捕手、審判の特性などをコントロール変数として制御</a:t>
                </a:r>
              </a:p>
            </p:txBody>
          </p:sp>
        </mc:Choice>
        <mc:Fallback xmlns="">
          <p:sp>
            <p:nvSpPr>
              <p:cNvPr id="9218" name="コンテンツ プレースホルダー 2">
                <a:extLst>
                  <a:ext uri="{FF2B5EF4-FFF2-40B4-BE49-F238E27FC236}">
                    <a16:creationId xmlns:a16="http://schemas.microsoft.com/office/drawing/2014/main" id="{BA46AE8E-52B1-4B4E-9371-F1FD2A7B4587}"/>
                  </a:ext>
                </a:extLst>
              </p:cNvPr>
              <p:cNvSpPr>
                <a:spLocks noGrp="1" noRot="1" noChangeAspect="1" noMove="1" noResize="1" noEditPoints="1" noAdjustHandles="1" noChangeArrowheads="1" noChangeShapeType="1" noTextEdit="1"/>
              </p:cNvSpPr>
              <p:nvPr>
                <p:ph idx="1"/>
              </p:nvPr>
            </p:nvSpPr>
            <p:spPr>
              <a:xfrm>
                <a:off x="541338" y="1376363"/>
                <a:ext cx="11109325" cy="4800600"/>
              </a:xfrm>
              <a:blipFill>
                <a:blip r:embed="rId3"/>
                <a:stretch>
                  <a:fillRect l="-768" t="-2160" r="-659"/>
                </a:stretch>
              </a:blipFill>
            </p:spPr>
            <p:txBody>
              <a:bodyPr/>
              <a:lstStyle/>
              <a:p>
                <a:r>
                  <a:rPr lang="ja-JP" altLang="en-US">
                    <a:noFill/>
                  </a:rPr>
                  <a:t> </a:t>
                </a:r>
              </a:p>
            </p:txBody>
          </p:sp>
        </mc:Fallback>
      </mc:AlternateContent>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pic>
        <p:nvPicPr>
          <p:cNvPr id="7" name="図 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1483202" y="5487945"/>
            <a:ext cx="682573" cy="689018"/>
          </a:xfrm>
          <a:prstGeom prst="rect">
            <a:avLst/>
          </a:prstGeom>
        </p:spPr>
      </p:pic>
    </p:spTree>
    <p:extLst>
      <p:ext uri="{BB962C8B-B14F-4D97-AF65-F5344CB8AC3E}">
        <p14:creationId xmlns:p14="http://schemas.microsoft.com/office/powerpoint/2010/main" val="2495977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Summary</a:t>
            </a:r>
            <a:r>
              <a:rPr lang="ja-JP" altLang="en-US" dirty="0">
                <a:latin typeface="Cambria" panose="02040503050406030204" pitchFamily="18" charset="0"/>
                <a:ea typeface="MS UI Gothic" panose="020B0600070205080204" pitchFamily="50" charset="-128"/>
                <a:cs typeface="+mj-cs"/>
              </a:rPr>
              <a:t> </a:t>
            </a:r>
            <a:r>
              <a:rPr lang="en-US" altLang="ja-JP" dirty="0">
                <a:latin typeface="Cambria" panose="02040503050406030204" pitchFamily="18" charset="0"/>
                <a:ea typeface="MS UI Gothic" panose="020B0600070205080204" pitchFamily="50" charset="-128"/>
                <a:cs typeface="+mj-cs"/>
              </a:rPr>
              <a:t>of</a:t>
            </a:r>
            <a:r>
              <a:rPr lang="ja-JP" altLang="en-US" dirty="0">
                <a:latin typeface="Cambria" panose="02040503050406030204" pitchFamily="18" charset="0"/>
                <a:ea typeface="MS UI Gothic" panose="020B0600070205080204" pitchFamily="50" charset="-128"/>
                <a:cs typeface="+mj-cs"/>
              </a:rPr>
              <a:t> </a:t>
            </a:r>
            <a:r>
              <a:rPr lang="en-US" altLang="ja-JP" dirty="0">
                <a:latin typeface="Cambria" panose="02040503050406030204" pitchFamily="18" charset="0"/>
                <a:ea typeface="MS UI Gothic" panose="020B0600070205080204" pitchFamily="50" charset="-128"/>
                <a:cs typeface="+mj-cs"/>
              </a:rPr>
              <a:t>Results</a:t>
            </a:r>
            <a:endParaRPr lang="ja-JP" altLang="en-US" dirty="0">
              <a:latin typeface="Cambria" panose="02040503050406030204" pitchFamily="18" charset="0"/>
              <a:ea typeface="MS UI Gothic" panose="020B0600070205080204" pitchFamily="50" charset="-128"/>
              <a:cs typeface="+mj-cs"/>
            </a:endParaRP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9" y="1376363"/>
            <a:ext cx="5530278" cy="4800600"/>
          </a:xfrm>
          <a:solidFill>
            <a:schemeClr val="accent1">
              <a:lumMod val="20000"/>
              <a:lumOff val="80000"/>
            </a:schemeClr>
          </a:solidFill>
        </p:spPr>
        <p:txBody>
          <a:bodyPr/>
          <a:lstStyle/>
          <a:p>
            <a:pPr eaLnBrk="1" hangingPunct="1"/>
            <a:r>
              <a:rPr lang="en-US" altLang="ja-JP" sz="2800" b="1" dirty="0">
                <a:latin typeface="Cambria" panose="02040503050406030204" pitchFamily="18" charset="0"/>
                <a:ea typeface="MS UI Gothic" panose="020B0600070205080204" pitchFamily="50" charset="-128"/>
                <a:cs typeface="Source Han Sans JP Normal"/>
              </a:rPr>
              <a:t>Covid-19</a:t>
            </a:r>
            <a:r>
              <a:rPr lang="ja-JP" altLang="en-US" sz="2800" b="1" dirty="0">
                <a:latin typeface="Cambria" panose="02040503050406030204" pitchFamily="18" charset="0"/>
                <a:ea typeface="MS UI Gothic" panose="020B0600070205080204" pitchFamily="50" charset="-128"/>
                <a:cs typeface="Source Han Sans JP Normal"/>
              </a:rPr>
              <a:t>の感染防止対策以前</a:t>
            </a:r>
            <a:endParaRPr lang="en-US" altLang="ja-JP" sz="2800" b="1" dirty="0">
              <a:latin typeface="Cambria" panose="02040503050406030204" pitchFamily="18" charset="0"/>
              <a:ea typeface="MS UI Gothic" panose="020B0600070205080204" pitchFamily="50" charset="-128"/>
              <a:cs typeface="Source Han Sans JP Normal"/>
            </a:endParaRPr>
          </a:p>
          <a:p>
            <a:pPr marL="457200" indent="-457200" eaLnBrk="1" hangingPunct="1">
              <a:buFont typeface="Arial" panose="020B0604020202020204" pitchFamily="34" charset="0"/>
              <a:buChar char="•"/>
            </a:pPr>
            <a:endParaRPr lang="en-US" altLang="ja-JP" dirty="0">
              <a:latin typeface="Cambria" panose="02040503050406030204" pitchFamily="18" charset="0"/>
              <a:ea typeface="MS UI Gothic" panose="020B0600070205080204" pitchFamily="50" charset="-128"/>
              <a:cs typeface="Source Han Sans JP Normal"/>
            </a:endParaRPr>
          </a:p>
          <a:p>
            <a:pPr marL="457200" indent="-4572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ホームチームの攻撃時には、同じ場所を通過した投球に対するストライクコールの確率</a:t>
            </a:r>
            <a:r>
              <a:rPr lang="ja-JP" altLang="en-US" dirty="0" smtClean="0">
                <a:latin typeface="Cambria" panose="02040503050406030204" pitchFamily="18" charset="0"/>
                <a:ea typeface="MS UI Gothic" panose="020B0600070205080204" pitchFamily="50" charset="-128"/>
                <a:cs typeface="Source Han Sans JP Normal"/>
              </a:rPr>
              <a:t>が</a:t>
            </a:r>
            <a:r>
              <a:rPr lang="en-US" altLang="ja-JP" dirty="0" smtClean="0">
                <a:latin typeface="Cambria" panose="02040503050406030204" pitchFamily="18" charset="0"/>
                <a:ea typeface="MS UI Gothic" panose="020B0600070205080204" pitchFamily="50" charset="-128"/>
                <a:cs typeface="Source Han Sans JP Normal"/>
              </a:rPr>
              <a:t>0.4ppt</a:t>
            </a:r>
            <a:r>
              <a:rPr lang="ja-JP" altLang="en-US" dirty="0">
                <a:latin typeface="Cambria" panose="02040503050406030204" pitchFamily="18" charset="0"/>
                <a:ea typeface="MS UI Gothic" panose="020B0600070205080204" pitchFamily="50" charset="-128"/>
                <a:cs typeface="Source Han Sans JP Normal"/>
              </a:rPr>
              <a:t>下落</a:t>
            </a:r>
            <a:endParaRPr lang="en-US" altLang="ja-JP" dirty="0" smtClean="0">
              <a:latin typeface="Cambria" panose="02040503050406030204" pitchFamily="18" charset="0"/>
              <a:ea typeface="MS UI Gothic" panose="020B0600070205080204" pitchFamily="50" charset="-128"/>
              <a:cs typeface="Source Han Sans JP Normal"/>
            </a:endParaRPr>
          </a:p>
          <a:p>
            <a:pPr marL="1143000" lvl="1" indent="-457200" eaLnBrk="1" hangingPunct="1"/>
            <a:r>
              <a:rPr lang="ja-JP" altLang="en-US" dirty="0">
                <a:latin typeface="Cambria" panose="02040503050406030204" pitchFamily="18" charset="0"/>
                <a:ea typeface="MS UI Gothic" panose="020B0600070205080204" pitchFamily="50" charset="-128"/>
              </a:rPr>
              <a:t>特</a:t>
            </a:r>
            <a:r>
              <a:rPr lang="ja-JP" altLang="en-US" dirty="0" smtClean="0">
                <a:latin typeface="Cambria" panose="02040503050406030204" pitchFamily="18" charset="0"/>
                <a:ea typeface="MS UI Gothic" panose="020B0600070205080204" pitchFamily="50" charset="-128"/>
              </a:rPr>
              <a:t>に、ストライクゾーンの端</a:t>
            </a:r>
            <a:r>
              <a:rPr lang="en-US" altLang="ja-JP" dirty="0" smtClean="0">
                <a:latin typeface="Cambria" panose="02040503050406030204" pitchFamily="18" charset="0"/>
                <a:ea typeface="MS UI Gothic" panose="020B0600070205080204" pitchFamily="50" charset="-128"/>
              </a:rPr>
              <a:t>(</a:t>
            </a:r>
            <a:r>
              <a:rPr lang="ja-JP" altLang="en-US" dirty="0" smtClean="0">
                <a:latin typeface="Cambria" panose="02040503050406030204" pitchFamily="18" charset="0"/>
                <a:ea typeface="MS UI Gothic" panose="020B0600070205080204" pitchFamily="50" charset="-128"/>
              </a:rPr>
              <a:t>平均的なストライク確率が</a:t>
            </a:r>
            <a:r>
              <a:rPr lang="en-US" altLang="ja-JP" dirty="0" smtClean="0">
                <a:latin typeface="Cambria" panose="02040503050406030204" pitchFamily="18" charset="0"/>
                <a:ea typeface="MS UI Gothic" panose="020B0600070205080204" pitchFamily="50" charset="-128"/>
              </a:rPr>
              <a:t>30-70%)</a:t>
            </a:r>
            <a:r>
              <a:rPr lang="ja-JP" altLang="en-US" dirty="0" smtClean="0">
                <a:latin typeface="Cambria" panose="02040503050406030204" pitchFamily="18" charset="0"/>
                <a:ea typeface="MS UI Gothic" panose="020B0600070205080204" pitchFamily="50" charset="-128"/>
              </a:rPr>
              <a:t>を通過した投球については</a:t>
            </a:r>
            <a:r>
              <a:rPr lang="en-US" altLang="ja-JP" dirty="0" smtClean="0">
                <a:latin typeface="Cambria" panose="02040503050406030204" pitchFamily="18" charset="0"/>
                <a:ea typeface="MS UI Gothic" panose="020B0600070205080204" pitchFamily="50" charset="-128"/>
              </a:rPr>
              <a:t>1.7ppt</a:t>
            </a:r>
          </a:p>
          <a:p>
            <a:pPr eaLnBrk="1" hangingPunct="1"/>
            <a:endParaRPr lang="en-US" altLang="ja-JP" dirty="0" smtClean="0">
              <a:latin typeface="Cambria" panose="02040503050406030204" pitchFamily="18" charset="0"/>
              <a:ea typeface="MS UI Gothic" panose="020B0600070205080204" pitchFamily="50" charset="-128"/>
              <a:cs typeface="Source Han Sans JP Normal"/>
            </a:endParaRPr>
          </a:p>
          <a:p>
            <a:pPr eaLnBrk="1" hangingPunct="1"/>
            <a:r>
              <a:rPr lang="ja-JP" altLang="en-US" dirty="0" smtClean="0">
                <a:latin typeface="Cambria" panose="02040503050406030204" pitchFamily="18" charset="0"/>
                <a:ea typeface="MS UI Gothic" panose="020B0600070205080204" pitchFamily="50" charset="-128"/>
                <a:cs typeface="Source Han Sans JP Normal"/>
              </a:rPr>
              <a:t>ホームチームに有利な判定：ただし、そのメカニズムについては議論の余地がある</a:t>
            </a:r>
            <a:endParaRPr lang="en-US" altLang="ja-JP" dirty="0">
              <a:latin typeface="Cambria" panose="02040503050406030204" pitchFamily="18" charset="0"/>
              <a:ea typeface="MS UI Gothic" panose="020B0600070205080204" pitchFamily="50" charset="-128"/>
              <a:cs typeface="Source Han Sans JP Normal"/>
            </a:endParaRPr>
          </a:p>
          <a:p>
            <a:pPr marL="457200" indent="-457200" eaLnBrk="1" hangingPunct="1">
              <a:buFont typeface="Arial" panose="020B0604020202020204" pitchFamily="34" charset="0"/>
              <a:buChar char="•"/>
            </a:pPr>
            <a:endParaRPr lang="en-US" altLang="ja-JP" dirty="0">
              <a:latin typeface="Cambria" panose="02040503050406030204" pitchFamily="18" charset="0"/>
              <a:ea typeface="MS UI Gothic" panose="020B0600070205080204" pitchFamily="50" charset="-128"/>
              <a:cs typeface="Source Han Sans JP Normal"/>
            </a:endParaRP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sp>
        <p:nvSpPr>
          <p:cNvPr id="7" name="コンテンツ プレースホルダー 2">
            <a:extLst>
              <a:ext uri="{FF2B5EF4-FFF2-40B4-BE49-F238E27FC236}">
                <a16:creationId xmlns:a16="http://schemas.microsoft.com/office/drawing/2014/main" id="{BA46AE8E-52B1-4B4E-9371-F1FD2A7B4587}"/>
              </a:ext>
            </a:extLst>
          </p:cNvPr>
          <p:cNvSpPr txBox="1">
            <a:spLocks/>
          </p:cNvSpPr>
          <p:nvPr/>
        </p:nvSpPr>
        <p:spPr bwMode="auto">
          <a:xfrm>
            <a:off x="6071617" y="1376363"/>
            <a:ext cx="5530278" cy="4800600"/>
          </a:xfrm>
          <a:prstGeom prst="rect">
            <a:avLst/>
          </a:prstGeom>
          <a:solidFill>
            <a:schemeClr val="accent2">
              <a:lumMod val="20000"/>
              <a:lumOff val="80000"/>
            </a:schemeClr>
          </a:solidFill>
          <a:ln>
            <a:noFill/>
          </a:ln>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ts val="1000"/>
              </a:spcBef>
              <a:spcAft>
                <a:spcPct val="0"/>
              </a:spcAft>
              <a:buFont typeface="Arial" panose="020B0604020202020204" pitchFamily="34" charset="0"/>
              <a:defRPr kumimoji="1" sz="2400" kern="1200">
                <a:solidFill>
                  <a:schemeClr val="tx1"/>
                </a:solidFill>
                <a:latin typeface="Source Han Sans JP Normal" charset="-128"/>
                <a:ea typeface="Source Han Sans JP Normal" charset="-128"/>
                <a:cs typeface="Source Han Sans JP Normal" charset="-128"/>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umimoji="1" sz="2400" kern="1200">
                <a:solidFill>
                  <a:schemeClr val="tx1"/>
                </a:solidFill>
                <a:latin typeface="+mn-lt"/>
                <a:ea typeface="+mn-ea"/>
                <a:cs typeface="Source Han Sans JP Normal"/>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umimoji="1" sz="2000" kern="1200">
                <a:solidFill>
                  <a:schemeClr val="tx1"/>
                </a:solidFill>
                <a:latin typeface="+mn-lt"/>
                <a:ea typeface="+mn-ea"/>
                <a:cs typeface="Source Han Sans JP Normal"/>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Source Han Sans JP Normal"/>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Source Han Sans JP Normal"/>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a:lstStyle>
          <a:p>
            <a:pPr eaLnBrk="1" hangingPunct="1"/>
            <a:r>
              <a:rPr lang="en-US" altLang="ja-JP" sz="2800" b="1" dirty="0">
                <a:latin typeface="Cambria" panose="02040503050406030204" pitchFamily="18" charset="0"/>
                <a:ea typeface="MS UI Gothic" panose="020B0600070205080204" pitchFamily="50" charset="-128"/>
                <a:cs typeface="Source Han Sans JP Normal"/>
              </a:rPr>
              <a:t>Covid-19 Era</a:t>
            </a:r>
          </a:p>
          <a:p>
            <a:pPr marL="457200" indent="-457200" eaLnBrk="1" hangingPunct="1">
              <a:buFont typeface="Arial" panose="020B0604020202020204" pitchFamily="34" charset="0"/>
              <a:buChar char="•"/>
            </a:pPr>
            <a:endParaRPr lang="en-US" altLang="ja-JP" dirty="0" smtClean="0">
              <a:latin typeface="Cambria" panose="02040503050406030204" pitchFamily="18" charset="0"/>
              <a:ea typeface="MS UI Gothic" panose="020B0600070205080204" pitchFamily="50" charset="-128"/>
              <a:cs typeface="Source Han Sans JP Normal"/>
            </a:endParaRPr>
          </a:p>
          <a:p>
            <a:pPr marL="457200" indent="-457200" eaLnBrk="1" hangingPunct="1">
              <a:buFont typeface="Arial" panose="020B0604020202020204" pitchFamily="34" charset="0"/>
              <a:buChar char="•"/>
            </a:pPr>
            <a:r>
              <a:rPr lang="en-US" altLang="ja-JP" dirty="0" smtClean="0">
                <a:latin typeface="Cambria" panose="02040503050406030204" pitchFamily="18" charset="0"/>
                <a:ea typeface="MS UI Gothic" panose="020B0600070205080204" pitchFamily="50" charset="-128"/>
                <a:cs typeface="Source Han Sans JP Normal"/>
              </a:rPr>
              <a:t>2020</a:t>
            </a:r>
            <a:r>
              <a:rPr lang="ja-JP" altLang="en-US" dirty="0" smtClean="0">
                <a:latin typeface="Cambria" panose="02040503050406030204" pitchFamily="18" charset="0"/>
                <a:ea typeface="MS UI Gothic" panose="020B0600070205080204" pitchFamily="50" charset="-128"/>
                <a:cs typeface="Source Han Sans JP Normal"/>
              </a:rPr>
              <a:t>年シーズンにおいては、その他の年度で観測されたホームアドバンテージが有意差を持たなかった</a:t>
            </a:r>
            <a:endParaRPr lang="en-US" altLang="ja-JP" dirty="0" smtClean="0">
              <a:latin typeface="Cambria" panose="02040503050406030204" pitchFamily="18" charset="0"/>
              <a:ea typeface="MS UI Gothic" panose="020B0600070205080204" pitchFamily="50" charset="-128"/>
              <a:cs typeface="Source Han Sans JP Normal"/>
            </a:endParaRPr>
          </a:p>
          <a:p>
            <a:pPr marL="1143000" lvl="1" indent="-457200" eaLnBrk="1" hangingPunct="1"/>
            <a:r>
              <a:rPr lang="ja-JP" altLang="en-US" dirty="0">
                <a:latin typeface="Cambria" panose="02040503050406030204" pitchFamily="18" charset="0"/>
                <a:ea typeface="MS UI Gothic" panose="020B0600070205080204" pitchFamily="50" charset="-128"/>
              </a:rPr>
              <a:t>点推定</a:t>
            </a:r>
            <a:r>
              <a:rPr lang="ja-JP" altLang="en-US" dirty="0" smtClean="0">
                <a:latin typeface="Cambria" panose="02040503050406030204" pitchFamily="18" charset="0"/>
                <a:ea typeface="MS UI Gothic" panose="020B0600070205080204" pitchFamily="50" charset="-128"/>
              </a:rPr>
              <a:t>の値もゼロ近傍</a:t>
            </a:r>
            <a:endParaRPr lang="en-US" altLang="ja-JP" dirty="0" smtClean="0">
              <a:latin typeface="Cambria" panose="02040503050406030204" pitchFamily="18" charset="0"/>
              <a:ea typeface="MS UI Gothic" panose="020B0600070205080204" pitchFamily="50" charset="-128"/>
            </a:endParaRPr>
          </a:p>
          <a:p>
            <a:pPr marL="457200" indent="-457200" eaLnBrk="1" hangingPunct="1">
              <a:buFont typeface="Arial" panose="020B0604020202020204" pitchFamily="34" charset="0"/>
              <a:buChar char="•"/>
            </a:pPr>
            <a:endParaRPr lang="en-US" altLang="ja-JP" dirty="0" smtClean="0">
              <a:latin typeface="Cambria" panose="02040503050406030204" pitchFamily="18" charset="0"/>
              <a:ea typeface="MS UI Gothic" panose="020B0600070205080204" pitchFamily="50" charset="-128"/>
              <a:cs typeface="Source Han Sans JP Normal"/>
            </a:endParaRPr>
          </a:p>
          <a:p>
            <a:pPr marL="457200" indent="-457200" eaLnBrk="1" hangingPunct="1">
              <a:buFont typeface="Arial" panose="020B0604020202020204" pitchFamily="34" charset="0"/>
              <a:buChar char="•"/>
            </a:pPr>
            <a:r>
              <a:rPr lang="ja-JP" altLang="en-US" dirty="0" smtClean="0">
                <a:latin typeface="Cambria" panose="02040503050406030204" pitchFamily="18" charset="0"/>
                <a:ea typeface="MS UI Gothic" panose="020B0600070205080204" pitchFamily="50" charset="-128"/>
                <a:cs typeface="Source Han Sans JP Normal"/>
              </a:rPr>
              <a:t>どちらのフランチャイズでもない：中立地で開催されたゲームについても、判定がいずれか一方に偏ることは確認されなかった</a:t>
            </a:r>
            <a:endParaRPr lang="ja-JP" altLang="en-US" dirty="0">
              <a:latin typeface="Cambria" panose="02040503050406030204" pitchFamily="18" charset="0"/>
              <a:ea typeface="MS UI Gothic" panose="020B0600070205080204" pitchFamily="50" charset="-128"/>
              <a:cs typeface="Source Han Sans JP Normal"/>
            </a:endParaRPr>
          </a:p>
        </p:txBody>
      </p:sp>
      <p:pic>
        <p:nvPicPr>
          <p:cNvPr id="8" name="図 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921747" y="250947"/>
            <a:ext cx="892073" cy="967460"/>
          </a:xfrm>
          <a:prstGeom prst="rect">
            <a:avLst/>
          </a:prstGeom>
        </p:spPr>
      </p:pic>
    </p:spTree>
    <p:extLst>
      <p:ext uri="{BB962C8B-B14F-4D97-AF65-F5344CB8AC3E}">
        <p14:creationId xmlns:p14="http://schemas.microsoft.com/office/powerpoint/2010/main" val="180814773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UM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766</TotalTime>
  <Words>1077</Words>
  <Application>Microsoft Office PowerPoint</Application>
  <PresentationFormat>ワイド画面</PresentationFormat>
  <Paragraphs>130</Paragraphs>
  <Slides>12</Slides>
  <Notes>12</Notes>
  <HiddenSlides>0</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12</vt:i4>
      </vt:variant>
    </vt:vector>
  </HeadingPairs>
  <TitlesOfParts>
    <vt:vector size="23" baseType="lpstr">
      <vt:lpstr>MS UI Gothic</vt:lpstr>
      <vt:lpstr>Source Han Sans JP Normal</vt:lpstr>
      <vt:lpstr>Yu Gothic</vt:lpstr>
      <vt:lpstr>Yu Gothic</vt:lpstr>
      <vt:lpstr>游ゴシック Light</vt:lpstr>
      <vt:lpstr>游ゴシック Light</vt:lpstr>
      <vt:lpstr>Arial</vt:lpstr>
      <vt:lpstr>Cambria</vt:lpstr>
      <vt:lpstr>Cambria Math</vt:lpstr>
      <vt:lpstr>Office テーマ</vt:lpstr>
      <vt:lpstr>OUMP</vt:lpstr>
      <vt:lpstr>ピッチコールの公平性と観客の存在 ：MLBの投球データ分析</vt:lpstr>
      <vt:lpstr>自己紹介</vt:lpstr>
      <vt:lpstr>Abstract</vt:lpstr>
      <vt:lpstr>Literature</vt:lpstr>
      <vt:lpstr>Behavioral Biases</vt:lpstr>
      <vt:lpstr>Background</vt:lpstr>
      <vt:lpstr>Behavioral Biases</vt:lpstr>
      <vt:lpstr>Data &amp; Identification Strategy</vt:lpstr>
      <vt:lpstr>Summary of Results</vt:lpstr>
      <vt:lpstr>Effects of Spectators</vt:lpstr>
      <vt:lpstr>Concluding Remarks:   What Comes Next?</vt:lpstr>
      <vt:lpstr>Appendix: 平均的なストライクコール確率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丹治 伶峰</dc:creator>
  <cp:lastModifiedBy>丹治 伶峰</cp:lastModifiedBy>
  <cp:revision>84</cp:revision>
  <cp:lastPrinted>2022-11-26T06:56:16Z</cp:lastPrinted>
  <dcterms:created xsi:type="dcterms:W3CDTF">2022-11-15T10:27:55Z</dcterms:created>
  <dcterms:modified xsi:type="dcterms:W3CDTF">2022-11-26T06:56:21Z</dcterms:modified>
</cp:coreProperties>
</file>