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3" r:id="rId4"/>
    <p:sldId id="264" r:id="rId5"/>
    <p:sldId id="263" r:id="rId6"/>
    <p:sldId id="265" r:id="rId7"/>
    <p:sldId id="266" r:id="rId8"/>
    <p:sldId id="267" r:id="rId9"/>
    <p:sldId id="270" r:id="rId10"/>
    <p:sldId id="259" r:id="rId11"/>
    <p:sldId id="282" r:id="rId12"/>
    <p:sldId id="258" r:id="rId13"/>
    <p:sldId id="271" r:id="rId14"/>
    <p:sldId id="277" r:id="rId15"/>
    <p:sldId id="278" r:id="rId16"/>
    <p:sldId id="279" r:id="rId17"/>
    <p:sldId id="273" r:id="rId18"/>
    <p:sldId id="274" r:id="rId19"/>
    <p:sldId id="276" r:id="rId20"/>
    <p:sldId id="268" r:id="rId21"/>
    <p:sldId id="275" r:id="rId22"/>
    <p:sldId id="269" r:id="rId23"/>
    <p:sldId id="272" r:id="rId24"/>
    <p:sldId id="262" r:id="rId25"/>
    <p:sldId id="280" r:id="rId26"/>
    <p:sldId id="28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02933" y="508001"/>
            <a:ext cx="7586133" cy="1227666"/>
          </a:xfrm>
        </p:spPr>
        <p:txBody>
          <a:bodyPr/>
          <a:lstStyle/>
          <a:p>
            <a:pPr eaLnBrk="1" hangingPunct="1"/>
            <a:r>
              <a:rPr lang="ja-JP" altLang="en-US" sz="3600" dirty="0"/>
              <a:t>大谷翔平 飛躍の秘密！</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a:t>Shogo </a:t>
            </a:r>
            <a:r>
              <a:rPr lang="en-US" altLang="ja-JP" sz="2000" dirty="0" err="1"/>
              <a:t>Ikari</a:t>
            </a:r>
            <a:r>
              <a:rPr lang="en-US" altLang="ja-JP" sz="2000" dirty="0"/>
              <a:t>,</a:t>
            </a:r>
          </a:p>
          <a:p>
            <a:pPr eaLnBrk="1" hangingPunct="1"/>
            <a:r>
              <a:rPr lang="en-US" altLang="ja-JP" sz="2000" dirty="0" err="1"/>
              <a:t>Takahito</a:t>
            </a:r>
            <a:r>
              <a:rPr lang="en-US" altLang="ja-JP" sz="2000" dirty="0"/>
              <a:t> Nishimoto, and</a:t>
            </a:r>
          </a:p>
          <a:p>
            <a:pPr eaLnBrk="1" hangingPunct="1"/>
            <a:r>
              <a:rPr lang="en-US" altLang="ja-JP" sz="2000" dirty="0" err="1"/>
              <a:t>Reio</a:t>
            </a:r>
            <a:r>
              <a:rPr lang="en-US" altLang="ja-JP" sz="2000" dirty="0"/>
              <a:t> </a:t>
            </a:r>
            <a:r>
              <a:rPr lang="en-US" altLang="ja-JP" sz="2000" dirty="0" err="1"/>
              <a:t>Tanji</a:t>
            </a:r>
            <a:endParaRPr lang="en-US" altLang="ja-JP" sz="2000" dirty="0"/>
          </a:p>
          <a:p>
            <a:pPr eaLnBrk="1" hangingPunct="1"/>
            <a:r>
              <a:rPr lang="en-US" altLang="ja-JP" sz="2000" dirty="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a:t>
            </a:r>
            <a:r>
              <a:rPr kumimoji="1" lang="ja-JP" altLang="en-US" dirty="0"/>
              <a:t>年に絞る理由</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3797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投手スタッツ</a:t>
            </a:r>
          </a:p>
        </p:txBody>
      </p:sp>
      <p:sp>
        <p:nvSpPr>
          <p:cNvPr id="3" name="コンテンツ プレースホルダー 2"/>
          <p:cNvSpPr>
            <a:spLocks noGrp="1"/>
          </p:cNvSpPr>
          <p:nvPr>
            <p:ph idx="1"/>
          </p:nvPr>
        </p:nvSpPr>
        <p:spPr/>
        <p:txBody>
          <a:bodyPr/>
          <a:lstStyle/>
          <a:p>
            <a:endParaRPr lang="en-US" altLang="ja-JP" sz="2400" dirty="0"/>
          </a:p>
          <a:p>
            <a:endParaRPr lang="en-US" altLang="ja-JP" sz="2400" dirty="0"/>
          </a:p>
          <a:p>
            <a:r>
              <a:rPr lang="ja-JP" altLang="en-US" sz="2400" dirty="0"/>
              <a:t>シーズン後半にはフォーシームがカッターやスライダー、スプリットに置き換わる：いずれも</a:t>
            </a:r>
            <a:r>
              <a:rPr lang="en-US" altLang="ja-JP" sz="2400" dirty="0"/>
              <a:t>PV</a:t>
            </a:r>
            <a:r>
              <a:rPr lang="ja-JP" altLang="en-US" sz="2400" dirty="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dirty="0">
                          <a:effectLst/>
                        </a:rPr>
                        <a:t>Curveball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20.4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球種別</a:t>
            </a:r>
            <a:r>
              <a:rPr lang="en-US" altLang="ja-JP" sz="3200" dirty="0"/>
              <a:t>discipline</a:t>
            </a:r>
            <a:r>
              <a:rPr lang="ja-JP" altLang="en-US" sz="3200" dirty="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a:t>フォーシーム</a:t>
            </a:r>
            <a:endParaRPr kumimoji="1" lang="en-US" altLang="ja-JP" sz="2400" dirty="0"/>
          </a:p>
          <a:p>
            <a:pPr lvl="1"/>
            <a:r>
              <a:rPr lang="ja-JP" altLang="en-US" sz="2000" dirty="0"/>
              <a:t>最も多く投じられた球種、</a:t>
            </a:r>
            <a:r>
              <a:rPr lang="en-US" altLang="ja-JP" sz="2000" dirty="0"/>
              <a:t>PV/C</a:t>
            </a:r>
            <a:r>
              <a:rPr lang="ja-JP" altLang="en-US" sz="2000" dirty="0" err="1"/>
              <a:t>は微</a:t>
            </a:r>
            <a:r>
              <a:rPr lang="ja-JP" altLang="en-US" sz="2000" dirty="0"/>
              <a:t>マイナスだが、リーグ平均よりは高い</a:t>
            </a:r>
            <a:endParaRPr lang="en-US" altLang="ja-JP" sz="2000" dirty="0"/>
          </a:p>
          <a:p>
            <a:pPr lvl="2"/>
            <a:r>
              <a:rPr lang="ja-JP" altLang="en-US" sz="2000" dirty="0"/>
              <a:t>スピンレートの改善、ホップ成分低目でややスライド気味の変化も記録する真</a:t>
            </a:r>
            <a:r>
              <a:rPr lang="ja-JP" altLang="en-US" sz="2000" dirty="0" err="1"/>
              <a:t>っ</a:t>
            </a:r>
            <a:r>
              <a:rPr lang="ja-JP" altLang="en-US" sz="2000" dirty="0"/>
              <a:t>スラ系球質、リーグ全体と比較しても出色の高い平均球速</a:t>
            </a:r>
            <a:endParaRPr lang="en-US" altLang="ja-JP" sz="2000" dirty="0"/>
          </a:p>
          <a:p>
            <a:pPr lvl="1"/>
            <a:r>
              <a:rPr lang="ja-JP" altLang="en-US" sz="2000" dirty="0"/>
              <a:t>真</a:t>
            </a:r>
            <a:r>
              <a:rPr lang="ja-JP" altLang="en-US" sz="2000" dirty="0" err="1"/>
              <a:t>っ</a:t>
            </a:r>
            <a:r>
              <a:rPr lang="ja-JP" altLang="en-US" sz="2000" dirty="0"/>
              <a:t>スラ気味の球質、高い球速もあってゴロ打球率が非常に高い</a:t>
            </a:r>
            <a:endParaRPr lang="en-US" altLang="ja-JP" sz="2000" dirty="0"/>
          </a:p>
          <a:p>
            <a:pPr lvl="1"/>
            <a:r>
              <a:rPr lang="ja-JP" altLang="en-US" sz="2000" dirty="0"/>
              <a:t>真</a:t>
            </a:r>
            <a:r>
              <a:rPr lang="ja-JP" altLang="en-US" sz="2000" dirty="0" err="1"/>
              <a:t>っ</a:t>
            </a:r>
            <a:r>
              <a:rPr lang="ja-JP" altLang="en-US" sz="2000" dirty="0"/>
              <a:t>スラ気味の球質はコンタクトが増えることともイコール</a:t>
            </a:r>
            <a:r>
              <a:rPr lang="en-US" altLang="ja-JP" sz="2000" dirty="0"/>
              <a:t>: Contact%</a:t>
            </a:r>
            <a:r>
              <a:rPr lang="ja-JP" altLang="en-US" sz="2000" dirty="0"/>
              <a:t>はリーグ平均程度か若干高め</a:t>
            </a:r>
            <a:r>
              <a:rPr lang="en-US" altLang="ja-JP" sz="2000" dirty="0"/>
              <a:t>(=Whiff%</a:t>
            </a:r>
            <a:r>
              <a:rPr lang="ja-JP" altLang="en-US" sz="2000" dirty="0"/>
              <a:t>がやや低い</a:t>
            </a:r>
            <a:r>
              <a:rPr lang="en-US" altLang="ja-JP" sz="2000" dirty="0"/>
              <a:t>)</a:t>
            </a:r>
          </a:p>
          <a:p>
            <a:pPr lvl="1"/>
            <a:r>
              <a:rPr lang="en-US" altLang="ja-JP" sz="2000" dirty="0"/>
              <a:t>Zone%</a:t>
            </a:r>
            <a:r>
              <a:rPr lang="ja-JP" altLang="en-US" sz="2000" dirty="0"/>
              <a:t>も平均程度</a:t>
            </a:r>
            <a:endParaRPr lang="en-US" altLang="ja-JP" sz="2000" dirty="0"/>
          </a:p>
          <a:p>
            <a:pPr lvl="1"/>
            <a:r>
              <a:rPr kumimoji="1" lang="ja-JP" altLang="en-US" sz="2000" dirty="0"/>
              <a:t>シーズン中盤以降は投球割合を減らし、よりバリューの高い球種に代替</a:t>
            </a:r>
            <a:endParaRPr lang="en-US" altLang="ja-JP" sz="2000" dirty="0"/>
          </a:p>
          <a:p>
            <a:r>
              <a:rPr kumimoji="1" lang="ja-JP" altLang="en-US" sz="2400" dirty="0"/>
              <a:t>カーブ</a:t>
            </a:r>
            <a:endParaRPr kumimoji="1" lang="en-US" altLang="ja-JP" sz="2400" dirty="0"/>
          </a:p>
          <a:p>
            <a:pPr lvl="1"/>
            <a:r>
              <a:rPr lang="ja-JP" altLang="en-US" sz="2000" dirty="0"/>
              <a:t>平均より遅く・大きく落ちるカーブ</a:t>
            </a:r>
            <a:endParaRPr lang="en-US" altLang="ja-JP" sz="2000" dirty="0"/>
          </a:p>
          <a:p>
            <a:pPr lvl="1"/>
            <a:r>
              <a:rPr lang="ja-JP" altLang="en-US" sz="2000" dirty="0"/>
              <a:t>ゾーンへの投球率も低いため、</a:t>
            </a:r>
            <a:r>
              <a:rPr lang="en-US" altLang="ja-JP" sz="2000" dirty="0"/>
              <a:t>PV</a:t>
            </a:r>
            <a:r>
              <a:rPr lang="ja-JP" altLang="en-US" sz="2000" dirty="0"/>
              <a:t>は振るわないが、見送りストライクの比率は高い</a:t>
            </a:r>
            <a:endParaRPr lang="en-US" altLang="ja-JP" sz="2000" dirty="0"/>
          </a:p>
        </p:txBody>
      </p:sp>
    </p:spTree>
    <p:extLst>
      <p:ext uri="{BB962C8B-B14F-4D97-AF65-F5344CB8AC3E}">
        <p14:creationId xmlns:p14="http://schemas.microsoft.com/office/powerpoint/2010/main" val="23916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スライダー・カッター</a:t>
            </a:r>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a:t>スライダー</a:t>
            </a:r>
            <a:endParaRPr lang="en-US" altLang="ja-JP" sz="2400" dirty="0"/>
          </a:p>
          <a:p>
            <a:pPr lvl="1"/>
            <a:r>
              <a:rPr lang="ja-JP" altLang="en-US" sz="2000" dirty="0"/>
              <a:t>変化球の中で最も投球比率が高く、</a:t>
            </a:r>
            <a:endParaRPr lang="en-US" altLang="ja-JP" sz="2000" dirty="0"/>
          </a:p>
          <a:p>
            <a:pPr lvl="1"/>
            <a:r>
              <a:rPr lang="ja-JP" altLang="en-US" sz="2000" dirty="0"/>
              <a:t>スライド成分</a:t>
            </a:r>
            <a:r>
              <a:rPr kumimoji="1" lang="en-US" altLang="ja-JP" sz="2000" dirty="0"/>
              <a:t>40cm</a:t>
            </a:r>
            <a:r>
              <a:rPr kumimoji="1" lang="ja-JP" altLang="en-US" sz="2000" dirty="0"/>
              <a:t>と平均を大きく上回る横滑りのスライダー。球速は平均を下回るため、対フォーシームの球速比で言えばやや遅めに分類される</a:t>
            </a:r>
            <a:endParaRPr kumimoji="1" lang="en-US" altLang="ja-JP" sz="2000" dirty="0"/>
          </a:p>
          <a:p>
            <a:pPr lvl="1"/>
            <a:r>
              <a:rPr lang="en-US" altLang="ja-JP" sz="2000" dirty="0"/>
              <a:t>SwStr%14.3, CStr%20.4</a:t>
            </a:r>
            <a:r>
              <a:rPr lang="ja-JP" altLang="en-US" sz="2000" dirty="0"/>
              <a:t>はそれぞれ大谷投手の持ち球の中で</a:t>
            </a:r>
            <a:r>
              <a:rPr lang="en-US" altLang="ja-JP" sz="2000" dirty="0"/>
              <a:t>2</a:t>
            </a:r>
            <a:r>
              <a:rPr lang="ja-JP" altLang="en-US" sz="2000" dirty="0"/>
              <a:t>番目</a:t>
            </a:r>
            <a:r>
              <a:rPr lang="en-US" altLang="ja-JP" sz="2000" dirty="0"/>
              <a:t>/</a:t>
            </a:r>
            <a:r>
              <a:rPr lang="ja-JP" altLang="en-US" sz="2000" dirty="0"/>
              <a:t>最も高い比率で、スプリットと並んで最も高い比率でストライクを取った球種である。しかも</a:t>
            </a:r>
            <a:r>
              <a:rPr lang="en-US" altLang="ja-JP" sz="2000" dirty="0"/>
              <a:t>Zone%55.9</a:t>
            </a:r>
            <a:r>
              <a:rPr lang="ja-JP" altLang="en-US" sz="2000" dirty="0"/>
              <a:t>はフォーシームと同程度の高さであり、「ストライクゾーンに投じながらストライクが取れる」という観点ではスプリット以上に安定している</a:t>
            </a:r>
            <a:endParaRPr lang="en-US" altLang="ja-JP" sz="2000" dirty="0"/>
          </a:p>
          <a:p>
            <a:r>
              <a:rPr lang="ja-JP" altLang="en-US" sz="2534" dirty="0"/>
              <a:t>カッター</a:t>
            </a:r>
            <a:endParaRPr lang="en-US" altLang="ja-JP" sz="2534" dirty="0"/>
          </a:p>
          <a:p>
            <a:pPr lvl="1"/>
            <a:r>
              <a:rPr kumimoji="1" lang="en-US" altLang="ja-JP" sz="2000" dirty="0"/>
              <a:t>2021</a:t>
            </a:r>
            <a:r>
              <a:rPr kumimoji="1" lang="ja-JP" altLang="en-US" sz="2000" dirty="0"/>
              <a:t>シーズンから使用。</a:t>
            </a:r>
            <a:r>
              <a:rPr lang="ja-JP" altLang="en-US" sz="2000" dirty="0"/>
              <a:t>球速帯はマネーピッチのスプリットに近い。平均ホップ成分は他の</a:t>
            </a:r>
            <a:r>
              <a:rPr lang="en-US" altLang="ja-JP" sz="2000" dirty="0"/>
              <a:t>2</a:t>
            </a:r>
            <a:r>
              <a:rPr lang="ja-JP" altLang="en-US" sz="2000" dirty="0"/>
              <a:t>球種よりやや高いが、チャートではスライダー、スプリットのほぼ真ん中に曲がっていく球種</a:t>
            </a:r>
            <a:endParaRPr lang="en-US" altLang="ja-JP" sz="2000" dirty="0"/>
          </a:p>
          <a:p>
            <a:pPr lvl="1"/>
            <a:r>
              <a:rPr kumimoji="1" lang="ja-JP" altLang="en-US" sz="2000" dirty="0"/>
              <a:t>空振りを奪うスペックは他の球種にやや劣るが、内野フライ</a:t>
            </a:r>
            <a:r>
              <a:rPr kumimoji="1" lang="en-US" altLang="ja-JP" sz="2000" dirty="0"/>
              <a:t>(Popup)</a:t>
            </a:r>
            <a:r>
              <a:rPr kumimoji="1" lang="ja-JP" altLang="en-US" sz="2000" dirty="0"/>
              <a:t>が</a:t>
            </a:r>
            <a:r>
              <a:rPr kumimoji="1" lang="en-US" altLang="ja-JP" sz="2000" dirty="0"/>
              <a:t>13%</a:t>
            </a:r>
            <a:r>
              <a:rPr kumimoji="1" lang="ja-JP" altLang="en-US" sz="2000" dirty="0"/>
              <a:t>と高いことから</a:t>
            </a:r>
            <a:r>
              <a:rPr kumimoji="1" lang="en-US" altLang="ja-JP" sz="2000" dirty="0"/>
              <a:t>1</a:t>
            </a:r>
            <a:r>
              <a:rPr kumimoji="1" lang="ja-JP" altLang="en-US" sz="2000" dirty="0"/>
              <a:t>球でアウトを取る性能に強みがある。</a:t>
            </a:r>
            <a:r>
              <a:rPr kumimoji="1" lang="en-US" altLang="ja-JP" sz="2000" dirty="0"/>
              <a:t>Zone%</a:t>
            </a:r>
            <a:r>
              <a:rPr lang="ja-JP" altLang="en-US" sz="2000" dirty="0"/>
              <a:t>は</a:t>
            </a:r>
            <a:r>
              <a:rPr lang="en-US" altLang="ja-JP" sz="2000" dirty="0"/>
              <a:t>5</a:t>
            </a:r>
            <a:r>
              <a:rPr lang="ja-JP" altLang="en-US" sz="2000" dirty="0"/>
              <a:t>球種の中でトップ</a:t>
            </a:r>
            <a:endParaRPr kumimoji="1" lang="en-US" altLang="ja-JP" sz="2000" dirty="0"/>
          </a:p>
        </p:txBody>
      </p:sp>
    </p:spTree>
    <p:extLst>
      <p:ext uri="{BB962C8B-B14F-4D97-AF65-F5344CB8AC3E}">
        <p14:creationId xmlns:p14="http://schemas.microsoft.com/office/powerpoint/2010/main" val="232869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スプリット</a:t>
            </a:r>
          </a:p>
        </p:txBody>
      </p:sp>
      <p:sp>
        <p:nvSpPr>
          <p:cNvPr id="3" name="コンテンツ プレースホルダー 2"/>
          <p:cNvSpPr>
            <a:spLocks noGrp="1"/>
          </p:cNvSpPr>
          <p:nvPr>
            <p:ph idx="1"/>
          </p:nvPr>
        </p:nvSpPr>
        <p:spPr/>
        <p:txBody>
          <a:bodyPr/>
          <a:lstStyle/>
          <a:p>
            <a:r>
              <a:rPr kumimoji="1" lang="ja-JP" altLang="en-US" sz="2400" dirty="0"/>
              <a:t>スプリット</a:t>
            </a:r>
            <a:endParaRPr kumimoji="1" lang="en-US" altLang="ja-JP" sz="2400" dirty="0"/>
          </a:p>
          <a:p>
            <a:pPr lvl="1"/>
            <a:r>
              <a:rPr kumimoji="1" lang="en-US" altLang="ja-JP" sz="2000" dirty="0"/>
              <a:t>PV/C 3.29</a:t>
            </a:r>
            <a:r>
              <a:rPr lang="ja-JP" altLang="en-US" sz="2000" dirty="0"/>
              <a:t>はリーグ平均と比較しても群を抜くパフォーマンスの高さ。投球比率は</a:t>
            </a:r>
            <a:r>
              <a:rPr lang="en-US" altLang="ja-JP" sz="2000" dirty="0"/>
              <a:t>20%</a:t>
            </a:r>
            <a:r>
              <a:rPr lang="ja-JP" altLang="en-US" sz="2000" dirty="0"/>
              <a:t>に満たないながら、</a:t>
            </a:r>
            <a:r>
              <a:rPr lang="en-US" altLang="ja-JP" sz="2000" dirty="0"/>
              <a:t>PV12.2</a:t>
            </a:r>
            <a:r>
              <a:rPr lang="ja-JP" altLang="en-US" sz="2000" dirty="0"/>
              <a:t>は彼の持ち球の中でもトップの数字である</a:t>
            </a:r>
            <a:endParaRPr lang="en-US" altLang="ja-JP" sz="2000" dirty="0"/>
          </a:p>
          <a:p>
            <a:pPr lvl="1"/>
            <a:r>
              <a:rPr lang="en-US" altLang="ja-JP" sz="2000" dirty="0"/>
              <a:t>wOBA.119</a:t>
            </a:r>
            <a:r>
              <a:rPr lang="ja-JP" altLang="en-US" sz="2000" dirty="0"/>
              <a:t>は圧巻。</a:t>
            </a:r>
            <a:r>
              <a:rPr lang="en-US" altLang="ja-JP" sz="2000" dirty="0" err="1"/>
              <a:t>xwOBA</a:t>
            </a:r>
            <a:r>
              <a:rPr lang="ja-JP" altLang="en-US" sz="2000" dirty="0"/>
              <a:t>と大きな乖離もなし</a:t>
            </a:r>
            <a:endParaRPr lang="en-US" altLang="ja-JP" sz="2000" dirty="0"/>
          </a:p>
          <a:p>
            <a:pPr lvl="1"/>
            <a:r>
              <a:rPr lang="en-US" altLang="ja-JP" sz="2000" dirty="0"/>
              <a:t>SwStr%18.6</a:t>
            </a:r>
            <a:r>
              <a:rPr lang="ja-JP" altLang="en-US" sz="2000" dirty="0"/>
              <a:t>と圧倒的な奪空振り能力を誇る。ゾーンへの投球率が低い一方で、打球を発生させないという観点では間違いなくトップクラスのボール。</a:t>
            </a:r>
            <a:endParaRPr lang="en-US" altLang="ja-JP" sz="2000" dirty="0"/>
          </a:p>
          <a:p>
            <a:pPr lvl="1"/>
            <a:r>
              <a:rPr kumimoji="1" lang="ja-JP" altLang="en-US" sz="2000" dirty="0"/>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a:p>
          <a:p>
            <a:pPr lvl="1"/>
            <a:r>
              <a:rPr lang="en-US" altLang="ja-JP" sz="2000" dirty="0"/>
              <a:t>MLB</a:t>
            </a:r>
            <a:r>
              <a:rPr lang="ja-JP" altLang="en-US" sz="2000" dirty="0"/>
              <a:t>全体におけるスプリットの投球率はわずか</a:t>
            </a:r>
            <a:r>
              <a:rPr lang="en-US" altLang="ja-JP" sz="2000" dirty="0"/>
              <a:t>1.5%</a:t>
            </a:r>
            <a:r>
              <a:rPr lang="ja-JP" altLang="en-US" sz="2000" dirty="0"/>
              <a:t>で、ナックルを除けば最も低い比率。同系統のオフスピードボールであるチェンジアップとも異なる球質であるため、希少価値が高い</a:t>
            </a:r>
            <a:endParaRPr lang="en-US" altLang="ja-JP" sz="2000" dirty="0"/>
          </a:p>
        </p:txBody>
      </p:sp>
    </p:spTree>
    <p:extLst>
      <p:ext uri="{BB962C8B-B14F-4D97-AF65-F5344CB8AC3E}">
        <p14:creationId xmlns:p14="http://schemas.microsoft.com/office/powerpoint/2010/main" val="284667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dirty="0"/>
              <a:t>シーズン：活躍の要因を振り返る</a:t>
            </a:r>
            <a:endParaRPr kumimoji="1" lang="en-US" altLang="ja-JP" sz="2800" dirty="0"/>
          </a:p>
          <a:p>
            <a:pPr lvl="1"/>
            <a:r>
              <a:rPr lang="ja-JP" altLang="en-US" sz="2400" dirty="0"/>
              <a:t>打谷</a:t>
            </a:r>
            <a:endParaRPr lang="en-US" altLang="ja-JP" sz="2400" dirty="0"/>
          </a:p>
          <a:p>
            <a:pPr lvl="1"/>
            <a:r>
              <a:rPr kumimoji="1" lang="ja-JP" altLang="en-US" sz="2400" dirty="0"/>
              <a:t>投谷</a:t>
            </a:r>
            <a:endParaRPr kumimoji="1" lang="en-US" altLang="ja-JP" sz="2400" dirty="0"/>
          </a:p>
          <a:p>
            <a:r>
              <a:rPr kumimoji="1" lang="ja-JP" altLang="en-US" sz="2800" dirty="0"/>
              <a:t>問題設定</a:t>
            </a:r>
            <a:endParaRPr kumimoji="1" lang="en-US" altLang="ja-JP" sz="2800" dirty="0"/>
          </a:p>
          <a:p>
            <a:pPr lvl="1"/>
            <a:r>
              <a:rPr kumimoji="1" lang="ja-JP" altLang="en-US" sz="2400" dirty="0"/>
              <a:t>打谷：シーズン終盤の成績下降の要因は？</a:t>
            </a:r>
            <a:endParaRPr kumimoji="1" lang="en-US" altLang="ja-JP" sz="2400" dirty="0"/>
          </a:p>
          <a:p>
            <a:pPr lvl="1"/>
            <a:r>
              <a:rPr lang="ja-JP" altLang="en-US" sz="2400" dirty="0"/>
              <a:t>投谷：投球構成の時系列的な変化</a:t>
            </a:r>
            <a:endParaRPr lang="en-US" altLang="ja-JP" sz="2400" dirty="0"/>
          </a:p>
          <a:p>
            <a:pPr lvl="1"/>
            <a:r>
              <a:rPr lang="ja-JP" altLang="en-US" sz="2400" dirty="0"/>
              <a:t>二刀谷：二刀流の効果考察</a:t>
            </a:r>
            <a:endParaRPr lang="en-US" altLang="ja-JP" sz="2400" dirty="0"/>
          </a:p>
          <a:p>
            <a:pPr lvl="1"/>
            <a:r>
              <a:rPr lang="ja-JP" altLang="en-US" sz="2400" dirty="0"/>
              <a:t>おまけ：「大谷ストライク」は存在したか？</a:t>
            </a:r>
            <a:endParaRPr lang="en-US" altLang="ja-JP" sz="2400" dirty="0"/>
          </a:p>
        </p:txBody>
      </p:sp>
    </p:spTree>
    <p:extLst>
      <p:ext uri="{BB962C8B-B14F-4D97-AF65-F5344CB8AC3E}">
        <p14:creationId xmlns:p14="http://schemas.microsoft.com/office/powerpoint/2010/main" val="245955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a:t>
            </a:r>
            <a:r>
              <a:rPr kumimoji="1" lang="ja-JP" altLang="en-US" sz="2400" dirty="0"/>
              <a:t>参考</a:t>
            </a:r>
            <a:r>
              <a:rPr kumimoji="1" lang="en-US" altLang="ja-JP" sz="2400" dirty="0"/>
              <a:t>)</a:t>
            </a:r>
          </a:p>
          <a:p>
            <a:pPr marL="742950" lvl="1" indent="-285750">
              <a:buFont typeface="Arial" panose="020B0604020202020204" pitchFamily="34" charset="0"/>
              <a:buChar char="•"/>
            </a:pPr>
            <a:r>
              <a:rPr lang="ja-JP" altLang="en-US" sz="2400" dirty="0"/>
              <a:t>フォーシームの真</a:t>
            </a:r>
            <a:r>
              <a:rPr lang="ja-JP" altLang="en-US" sz="2400" dirty="0" err="1"/>
              <a:t>っ</a:t>
            </a:r>
            <a:r>
              <a:rPr lang="ja-JP" altLang="en-US" sz="2400" dirty="0"/>
              <a:t>スラ球質への変化は</a:t>
            </a:r>
            <a:r>
              <a:rPr lang="en-US" altLang="ja-JP" sz="2400" dirty="0"/>
              <a:t>2020</a:t>
            </a:r>
            <a:r>
              <a:rPr lang="ja-JP" altLang="en-US" sz="2400" dirty="0"/>
              <a:t>年段階で見え始めている</a:t>
            </a:r>
            <a:endParaRPr lang="en-US" altLang="ja-JP" sz="2400" dirty="0"/>
          </a:p>
          <a:p>
            <a:pPr marL="742950" lvl="1" indent="-285750">
              <a:buFont typeface="Arial" panose="020B0604020202020204" pitchFamily="34" charset="0"/>
              <a:buChar char="•"/>
            </a:pPr>
            <a:r>
              <a:rPr kumimoji="1" lang="ja-JP" altLang="en-US" sz="2400" dirty="0"/>
              <a:t>スライダーの変化量が不安定、曲がり切らずに高いホップ成分を記録する投球も</a:t>
            </a:r>
          </a:p>
        </p:txBody>
      </p:sp>
    </p:spTree>
    <p:extLst>
      <p:ext uri="{BB962C8B-B14F-4D97-AF65-F5344CB8AC3E}">
        <p14:creationId xmlns:p14="http://schemas.microsoft.com/office/powerpoint/2010/main" val="147460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 </a:t>
            </a:r>
            <a:r>
              <a:rPr lang="ja-JP" altLang="en-US" dirty="0"/>
              <a:t>投球</a:t>
            </a:r>
            <a:r>
              <a:rPr kumimoji="1" lang="ja-JP" altLang="en-US" dirty="0"/>
              <a:t>構成</a:t>
            </a: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7</a:t>
            </a:r>
            <a:r>
              <a:rPr lang="ja-JP" altLang="en-US" sz="2400" dirty="0"/>
              <a:t>月からフォーシームの投球比率が大きく低下</a:t>
            </a:r>
            <a:endParaRPr lang="en-US" altLang="ja-JP" sz="2400" dirty="0"/>
          </a:p>
          <a:p>
            <a:pPr marL="285750" indent="-285750">
              <a:buFont typeface="Arial" panose="020B0604020202020204" pitchFamily="34" charset="0"/>
              <a:buChar char="•"/>
            </a:pPr>
            <a:r>
              <a:rPr kumimoji="1" lang="en-US" altLang="ja-JP" sz="2400" dirty="0"/>
              <a:t>7, 8</a:t>
            </a:r>
            <a:r>
              <a:rPr kumimoji="1" lang="ja-JP" altLang="en-US" sz="2400" dirty="0"/>
              <a:t>月にカッターの使用比率が上昇、</a:t>
            </a:r>
            <a:r>
              <a:rPr kumimoji="1" lang="en-US" altLang="ja-JP" sz="2400" dirty="0"/>
              <a:t>9</a:t>
            </a:r>
            <a:r>
              <a:rPr kumimoji="1" lang="ja-JP" altLang="en-US" sz="2400" dirty="0"/>
              <a:t>月はスプリット・スライダーとフォーシームの</a:t>
            </a:r>
            <a:r>
              <a:rPr kumimoji="1" lang="en-US" altLang="ja-JP" sz="2400" dirty="0"/>
              <a:t>3</a:t>
            </a:r>
            <a:r>
              <a:rPr kumimoji="1" lang="ja-JP" altLang="en-US" sz="2400" dirty="0"/>
              <a:t>球種がほぼ同程度の割合で投じられている</a:t>
            </a:r>
          </a:p>
        </p:txBody>
      </p:sp>
    </p:spTree>
    <p:extLst>
      <p:ext uri="{BB962C8B-B14F-4D97-AF65-F5344CB8AC3E}">
        <p14:creationId xmlns:p14="http://schemas.microsoft.com/office/powerpoint/2010/main" val="283796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ストライクゾーン</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8202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a:t>投打のピッチコールに偏りがあるか</a:t>
            </a:r>
            <a:endParaRPr lang="en-US" altLang="ja-JP" sz="2400" dirty="0"/>
          </a:p>
          <a:p>
            <a:pPr lvl="1"/>
            <a:r>
              <a:rPr lang="ja-JP" altLang="en-US" sz="2000" dirty="0"/>
              <a:t>ミスジャッジの割合</a:t>
            </a:r>
            <a:endParaRPr lang="en-US" altLang="ja-JP" sz="2000" dirty="0"/>
          </a:p>
          <a:p>
            <a:pPr lvl="2"/>
            <a:r>
              <a:rPr lang="ja-JP" altLang="en-US" sz="2000" dirty="0"/>
              <a:t>打者：</a:t>
            </a:r>
            <a:r>
              <a:rPr lang="en-US" altLang="ja-JP" sz="2000" dirty="0"/>
              <a:t>Type II error (</a:t>
            </a:r>
            <a:r>
              <a:rPr lang="ja-JP" altLang="en-US" sz="2000" dirty="0"/>
              <a:t>定義上ボールの投球をストライクと判定</a:t>
            </a:r>
            <a:r>
              <a:rPr lang="en-US" altLang="ja-JP" sz="2000" dirty="0"/>
              <a:t>)</a:t>
            </a:r>
          </a:p>
          <a:p>
            <a:pPr lvl="2"/>
            <a:r>
              <a:rPr lang="ja-JP" altLang="en-US" sz="2000" dirty="0"/>
              <a:t>投手：</a:t>
            </a:r>
            <a:r>
              <a:rPr lang="en-US" altLang="ja-JP" sz="2000" dirty="0"/>
              <a:t>Type I error (</a:t>
            </a:r>
            <a:r>
              <a:rPr lang="ja-JP" altLang="en-US" sz="2000" dirty="0"/>
              <a:t>同じくストライクの投球をボールと判定</a:t>
            </a:r>
            <a:r>
              <a:rPr lang="en-US" altLang="ja-JP" sz="2000" dirty="0"/>
              <a:t>)</a:t>
            </a:r>
          </a:p>
          <a:p>
            <a:pPr lvl="1"/>
            <a:r>
              <a:rPr lang="ja-JP" altLang="en-US" sz="2000" dirty="0"/>
              <a:t>平均的なストライクコール確率からの乖離</a:t>
            </a:r>
            <a:endParaRPr lang="en-US" altLang="ja-JP" sz="2000" dirty="0"/>
          </a:p>
          <a:p>
            <a:pPr lvl="2"/>
            <a:r>
              <a:rPr lang="ja-JP" altLang="en-US" sz="2000" dirty="0"/>
              <a:t>打者の左右・カウント別に、投球の通過位置を表す二次元の変数</a:t>
            </a:r>
            <a:r>
              <a:rPr lang="en-US" altLang="ja-JP" sz="2000" dirty="0"/>
              <a:t>(</a:t>
            </a:r>
            <a:r>
              <a:rPr lang="en-US" altLang="ja-JP" sz="2000" dirty="0" err="1"/>
              <a:t>plate_x</a:t>
            </a:r>
            <a:r>
              <a:rPr lang="en-US" altLang="ja-JP" sz="2000" dirty="0"/>
              <a:t>, </a:t>
            </a:r>
            <a:r>
              <a:rPr lang="en-US" altLang="ja-JP" sz="2000" dirty="0" err="1"/>
              <a:t>plate_z</a:t>
            </a:r>
            <a:r>
              <a:rPr lang="en-US" altLang="ja-JP" sz="2000" dirty="0"/>
              <a:t>)</a:t>
            </a:r>
            <a:r>
              <a:rPr lang="ja-JP" altLang="en-US" sz="2000" dirty="0"/>
              <a:t>からその投球の平均的なストライクコール確率を算出</a:t>
            </a:r>
            <a:r>
              <a:rPr lang="en-US" altLang="ja-JP" sz="2000" dirty="0"/>
              <a:t>(</a:t>
            </a:r>
            <a:r>
              <a:rPr lang="ja-JP" altLang="en-US" sz="2000" dirty="0"/>
              <a:t>一般化加法モデルを利用</a:t>
            </a:r>
            <a:r>
              <a:rPr lang="en-US" altLang="ja-JP" sz="2000" dirty="0"/>
              <a:t>)</a:t>
            </a:r>
          </a:p>
          <a:p>
            <a:pPr lvl="2"/>
            <a:r>
              <a:rPr lang="ja-JP" altLang="en-US" sz="2000" dirty="0"/>
              <a:t>実際にコールされたストライクを</a:t>
            </a:r>
            <a:r>
              <a:rPr lang="en-US" altLang="ja-JP" sz="2000" dirty="0"/>
              <a:t>1, </a:t>
            </a:r>
            <a:r>
              <a:rPr lang="ja-JP" altLang="en-US" sz="2000" dirty="0"/>
              <a:t>ボールを</a:t>
            </a:r>
            <a:r>
              <a:rPr lang="en-US" altLang="ja-JP" sz="2000" dirty="0"/>
              <a:t>0</a:t>
            </a:r>
            <a:r>
              <a:rPr lang="ja-JP" altLang="en-US" sz="2000" dirty="0"/>
              <a:t>とするダミー変数を作成し、これと平均的なストライクコール確率との差を選手ごとに集計する</a:t>
            </a:r>
            <a:endParaRPr lang="en-US" altLang="ja-JP" sz="2000" dirty="0"/>
          </a:p>
          <a:p>
            <a:pPr lvl="2"/>
            <a:r>
              <a:rPr lang="ja-JP" altLang="en-US" sz="2000" dirty="0"/>
              <a:t>値がプラス：実際のコールが平均的なストライクコールの確率より高い</a:t>
            </a:r>
            <a:endParaRPr lang="en-US" altLang="ja-JP" sz="2000" dirty="0"/>
          </a:p>
          <a:p>
            <a:pPr lvl="1"/>
            <a:r>
              <a:rPr lang="ja-JP" altLang="en-US" sz="2000" dirty="0"/>
              <a:t>得点貢献：上記の手順で算出したストライクコール確率を用いて、投球を見送った時の得点期待値変動の平均を算出→実際に起こった得点確率の増減との差を取る</a:t>
            </a:r>
            <a:endParaRPr lang="en-US" altLang="ja-JP" sz="2000" dirty="0"/>
          </a:p>
        </p:txBody>
      </p:sp>
    </p:spTree>
    <p:extLst>
      <p:ext uri="{BB962C8B-B14F-4D97-AF65-F5344CB8AC3E}">
        <p14:creationId xmlns:p14="http://schemas.microsoft.com/office/powerpoint/2010/main" val="3340939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1"/>
            <a:r>
              <a:rPr lang="ja-JP" altLang="en-US" sz="2000" dirty="0"/>
              <a:t>平均からの乖離の合計で測った、</a:t>
            </a:r>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pPr lvl="1"/>
            <a:endParaRPr kumimoji="1" lang="ja-JP" altLang="en-US" sz="2000" dirty="0"/>
          </a:p>
        </p:txBody>
      </p:sp>
    </p:spTree>
    <p:extLst>
      <p:ext uri="{BB962C8B-B14F-4D97-AF65-F5344CB8AC3E}">
        <p14:creationId xmlns:p14="http://schemas.microsoft.com/office/powerpoint/2010/main" val="419810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a:t>
            </a:r>
            <a:r>
              <a:rPr kumimoji="1" lang="ja-JP" altLang="en-US" dirty="0"/>
              <a:t>谷</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9202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541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discipline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a:t>plate-discipline</a:t>
            </a:r>
            <a:r>
              <a:rPr kumimoji="1" lang="ja-JP" altLang="en-US" sz="2400" dirty="0"/>
              <a:t>入れます</a:t>
            </a:r>
          </a:p>
        </p:txBody>
      </p:sp>
    </p:spTree>
    <p:extLst>
      <p:ext uri="{BB962C8B-B14F-4D97-AF65-F5344CB8AC3E}">
        <p14:creationId xmlns:p14="http://schemas.microsoft.com/office/powerpoint/2010/main" val="23313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打球チャート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スプレーチャート</a:t>
            </a:r>
          </a:p>
        </p:txBody>
      </p:sp>
    </p:spTree>
    <p:extLst>
      <p:ext uri="{BB962C8B-B14F-4D97-AF65-F5344CB8AC3E}">
        <p14:creationId xmlns:p14="http://schemas.microsoft.com/office/powerpoint/2010/main" val="740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ゾーンごとの打球バリュー</a:t>
            </a:r>
          </a:p>
        </p:txBody>
      </p:sp>
      <p:sp>
        <p:nvSpPr>
          <p:cNvPr id="3" name="コンテンツ プレースホルダー 2"/>
          <p:cNvSpPr>
            <a:spLocks noGrp="1"/>
          </p:cNvSpPr>
          <p:nvPr>
            <p:ph idx="1"/>
          </p:nvPr>
        </p:nvSpPr>
        <p:spPr/>
        <p:txBody>
          <a:bodyPr/>
          <a:lstStyle/>
          <a:p>
            <a:r>
              <a:rPr kumimoji="1" lang="ja-JP" altLang="en-US" sz="2400" dirty="0"/>
              <a:t>ゾーンごとのスイングのバリューを計算</a:t>
            </a:r>
          </a:p>
        </p:txBody>
      </p:sp>
    </p:spTree>
    <p:extLst>
      <p:ext uri="{BB962C8B-B14F-4D97-AF65-F5344CB8AC3E}">
        <p14:creationId xmlns:p14="http://schemas.microsoft.com/office/powerpoint/2010/main" val="63108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機会費用</a:t>
            </a:r>
          </a:p>
        </p:txBody>
      </p:sp>
      <p:sp>
        <p:nvSpPr>
          <p:cNvPr id="3" name="コンテンツ プレースホルダー 2"/>
          <p:cNvSpPr>
            <a:spLocks noGrp="1"/>
          </p:cNvSpPr>
          <p:nvPr>
            <p:ph idx="1"/>
          </p:nvPr>
        </p:nvSpPr>
        <p:spPr/>
        <p:txBody>
          <a:bodyPr/>
          <a:lstStyle/>
          <a:p>
            <a:r>
              <a:rPr kumimoji="1" lang="ja-JP" altLang="en-US" sz="2400" dirty="0"/>
              <a:t>見送った投球に注目：ゾーンごとの打球のバリューから、スイングしなかったことで失った</a:t>
            </a:r>
            <a:r>
              <a:rPr kumimoji="1" lang="en-US" altLang="ja-JP" sz="2400" dirty="0"/>
              <a:t>(</a:t>
            </a:r>
            <a:r>
              <a:rPr kumimoji="1" lang="ja-JP" altLang="en-US" sz="2400" dirty="0"/>
              <a:t>得られた</a:t>
            </a:r>
            <a:r>
              <a:rPr kumimoji="1" lang="en-US" altLang="ja-JP" sz="2400" dirty="0"/>
              <a:t>)</a:t>
            </a:r>
            <a:r>
              <a:rPr kumimoji="1" lang="ja-JP" altLang="en-US" sz="2400" dirty="0"/>
              <a:t>得点創出機会を可視化できるか</a:t>
            </a:r>
          </a:p>
        </p:txBody>
      </p:sp>
    </p:spTree>
    <p:extLst>
      <p:ext uri="{BB962C8B-B14F-4D97-AF65-F5344CB8AC3E}">
        <p14:creationId xmlns:p14="http://schemas.microsoft.com/office/powerpoint/2010/main" val="289316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1975</TotalTime>
  <Words>1489</Words>
  <Application>Microsoft Office PowerPoint</Application>
  <PresentationFormat>ワイド画面</PresentationFormat>
  <Paragraphs>465</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25</vt:i4>
      </vt:variant>
    </vt:vector>
  </HeadingPairs>
  <TitlesOfParts>
    <vt:vector size="32" baseType="lpstr">
      <vt:lpstr>メイリオ</vt:lpstr>
      <vt:lpstr>游ゴシック</vt:lpstr>
      <vt:lpstr>游ゴシック Light</vt:lpstr>
      <vt:lpstr>Arial</vt:lpstr>
      <vt:lpstr>Calibri</vt:lpstr>
      <vt:lpstr>Office テーマ</vt:lpstr>
      <vt:lpstr>Office ​​テーマ</vt:lpstr>
      <vt:lpstr>大谷翔平 飛躍の秘密！</vt:lpstr>
      <vt:lpstr>目次</vt:lpstr>
      <vt:lpstr>打谷</vt:lpstr>
      <vt:lpstr>スタッツ</vt:lpstr>
      <vt:lpstr>discipline</vt:lpstr>
      <vt:lpstr>打球チャート</vt:lpstr>
      <vt:lpstr>ゾーンごとの打球バリュー</vt:lpstr>
      <vt:lpstr>機会費用</vt:lpstr>
      <vt:lpstr>投谷</vt:lpstr>
      <vt:lpstr>2021年に絞る理由</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ストライクゾーン</vt:lpstr>
      <vt:lpstr>ストライク判定について</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57</cp:revision>
  <dcterms:created xsi:type="dcterms:W3CDTF">2019-12-21T03:58:28Z</dcterms:created>
  <dcterms:modified xsi:type="dcterms:W3CDTF">2022-01-18T05:39:07Z</dcterms:modified>
</cp:coreProperties>
</file>