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83" r:id="rId4"/>
    <p:sldId id="284" r:id="rId5"/>
    <p:sldId id="264" r:id="rId6"/>
    <p:sldId id="263" r:id="rId7"/>
    <p:sldId id="265" r:id="rId8"/>
    <p:sldId id="285" r:id="rId9"/>
    <p:sldId id="266" r:id="rId10"/>
    <p:sldId id="286" r:id="rId11"/>
    <p:sldId id="267" r:id="rId12"/>
    <p:sldId id="270" r:id="rId13"/>
    <p:sldId id="259" r:id="rId14"/>
    <p:sldId id="282" r:id="rId15"/>
    <p:sldId id="258" r:id="rId16"/>
    <p:sldId id="271" r:id="rId17"/>
    <p:sldId id="277" r:id="rId18"/>
    <p:sldId id="278" r:id="rId19"/>
    <p:sldId id="279" r:id="rId20"/>
    <p:sldId id="273" r:id="rId21"/>
    <p:sldId id="274" r:id="rId22"/>
    <p:sldId id="276" r:id="rId23"/>
    <p:sldId id="268" r:id="rId24"/>
    <p:sldId id="275" r:id="rId25"/>
    <p:sldId id="269" r:id="rId26"/>
    <p:sldId id="272" r:id="rId27"/>
    <p:sldId id="262" r:id="rId28"/>
    <p:sldId id="280" r:id="rId29"/>
    <p:sldId id="281" r:id="rId30"/>
    <p:sldId id="287"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94660"/>
  </p:normalViewPr>
  <p:slideViewPr>
    <p:cSldViewPr snapToGrid="0">
      <p:cViewPr varScale="1">
        <p:scale>
          <a:sx n="104" d="100"/>
          <a:sy n="104"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93141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45719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205102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4" name="Picture 2" descr="D:\nakajima\jobs\wdupt\OWL_contentsDIR\PWPテンプレート\Icho\jpg_temp_files\cover_temp.jpg"/>
          <p:cNvPicPr>
            <a:picLocks noChangeAspect="1" noChangeArrowheads="1"/>
          </p:cNvPicPr>
          <p:nvPr userDrawn="1"/>
        </p:nvPicPr>
        <p:blipFill>
          <a:blip r:embed="rId2">
            <a:extLst>
              <a:ext uri="{28A0092B-C50C-407E-A947-70E740481C1C}">
                <a14:useLocalDpi xmlns:a14="http://schemas.microsoft.com/office/drawing/2010/main" val="0"/>
              </a:ext>
            </a:extLst>
          </a:blip>
          <a:srcRect t="4124" b="4041"/>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2303579" y="2296525"/>
            <a:ext cx="7584843" cy="2258681"/>
          </a:xfrm>
        </p:spPr>
        <p:txBody>
          <a:bodyPr>
            <a:noAutofit/>
          </a:bodyPr>
          <a:lstStyle>
            <a:lvl1pPr>
              <a:defRPr sz="6400"/>
            </a:lvl1pPr>
          </a:lstStyle>
          <a:p>
            <a:r>
              <a:rPr lang="ja-JP" altLang="en-US" dirty="0"/>
              <a:t>マスター タイトルの書式設定</a:t>
            </a:r>
          </a:p>
        </p:txBody>
      </p:sp>
      <p:sp>
        <p:nvSpPr>
          <p:cNvPr id="3" name="サブタイトル 2"/>
          <p:cNvSpPr>
            <a:spLocks noGrp="1"/>
          </p:cNvSpPr>
          <p:nvPr>
            <p:ph type="subTitle" idx="1"/>
          </p:nvPr>
        </p:nvSpPr>
        <p:spPr>
          <a:xfrm>
            <a:off x="1828800" y="5061181"/>
            <a:ext cx="8534400" cy="1248139"/>
          </a:xfrm>
        </p:spPr>
        <p:txBody>
          <a:bodyPr/>
          <a:lstStyle>
            <a:lvl1pPr marL="0" indent="0" algn="ctr">
              <a:buNone/>
              <a:defRPr>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dirty="0"/>
              <a:t>マスター サブタイトルの書式設定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DF778D08-16FD-4B35-8394-83A922588A15}"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F217832C-E930-4416-90FE-A12C645A88E7}"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413017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defTabSz="1219170">
              <a:defRPr/>
            </a:pPr>
            <a:fld id="{EB9C8394-60FC-4BC4-9367-CEFA56D1CF9B}"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DF2B7B9A-7CD0-4263-BFCA-5E341B30CACE}"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02134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rgbClr val="2C287F"/>
        </a:solidFill>
        <a:effectLst/>
      </p:bgPr>
    </p:bg>
    <p:spTree>
      <p:nvGrpSpPr>
        <p:cNvPr id="1" name=""/>
        <p:cNvGrpSpPr/>
        <p:nvPr/>
      </p:nvGrpSpPr>
      <p:grpSpPr>
        <a:xfrm>
          <a:off x="0" y="0"/>
          <a:ext cx="0" cy="0"/>
          <a:chOff x="0" y="0"/>
          <a:chExt cx="0" cy="0"/>
        </a:xfrm>
      </p:grpSpPr>
      <p:pic>
        <p:nvPicPr>
          <p:cNvPr id="4" name="Picture 3" descr="D:\nakajima\jobs\wdupt\OWL_contentsDIR\PWPテンプレート\Icho\jpg_temp_files\cover_temp.jpg"/>
          <p:cNvPicPr>
            <a:picLocks noChangeAspect="1" noChangeArrowheads="1"/>
          </p:cNvPicPr>
          <p:nvPr userDrawn="1"/>
        </p:nvPicPr>
        <p:blipFill>
          <a:blip r:embed="rId2">
            <a:extLst>
              <a:ext uri="{28A0092B-C50C-407E-A947-70E740481C1C}">
                <a14:useLocalDpi xmlns:a14="http://schemas.microsoft.com/office/drawing/2010/main" val="0"/>
              </a:ext>
            </a:extLst>
          </a:blip>
          <a:srcRect t="4123" r="50000" b="4042"/>
          <a:stretch>
            <a:fillRect/>
          </a:stretch>
        </p:blipFill>
        <p:spPr bwMode="auto">
          <a:xfrm>
            <a:off x="0" y="0"/>
            <a:ext cx="609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963084" y="4406901"/>
            <a:ext cx="10363200" cy="1362075"/>
          </a:xfrm>
        </p:spPr>
        <p:txBody>
          <a:bodyPr anchor="t"/>
          <a:lstStyle>
            <a:lvl1pPr algn="l">
              <a:defRPr sz="5333"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667">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dirty="0"/>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8434F1F5-3EA0-4DBF-90A5-2016FB59E9D0}"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53EDFB9E-2819-4F77-8D05-815CFBF636FE}"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001524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3"/>
          <p:cNvSpPr>
            <a:spLocks noGrp="1"/>
          </p:cNvSpPr>
          <p:nvPr>
            <p:ph type="dt" sz="half" idx="10"/>
          </p:nvPr>
        </p:nvSpPr>
        <p:spPr/>
        <p:txBody>
          <a:bodyPr/>
          <a:lstStyle>
            <a:lvl1pPr>
              <a:defRPr/>
            </a:lvl1pPr>
          </a:lstStyle>
          <a:p>
            <a:pPr defTabSz="1219170">
              <a:defRPr/>
            </a:pPr>
            <a:fld id="{DD2EDCAB-967F-4810-B1A4-D99CAEBD7374}"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9DCFDD6A-F99C-4F70-86E6-3DC2BF7A1DD8}"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313236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3"/>
          <p:cNvSpPr>
            <a:spLocks noGrp="1"/>
          </p:cNvSpPr>
          <p:nvPr>
            <p:ph type="dt" sz="half" idx="10"/>
          </p:nvPr>
        </p:nvSpPr>
        <p:spPr/>
        <p:txBody>
          <a:bodyPr/>
          <a:lstStyle>
            <a:lvl1pPr>
              <a:defRPr/>
            </a:lvl1pPr>
          </a:lstStyle>
          <a:p>
            <a:pPr defTabSz="1219170">
              <a:defRPr/>
            </a:pPr>
            <a:fld id="{CB0DC473-B8FE-4814-9882-9B3DB6A71A26}"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8"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9"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523AAEC9-0309-4735-84FE-B6A90DFF7EDB}"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177035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3"/>
          <p:cNvSpPr>
            <a:spLocks noGrp="1"/>
          </p:cNvSpPr>
          <p:nvPr>
            <p:ph type="dt" sz="half" idx="10"/>
          </p:nvPr>
        </p:nvSpPr>
        <p:spPr/>
        <p:txBody>
          <a:bodyPr/>
          <a:lstStyle>
            <a:lvl1pPr>
              <a:defRPr/>
            </a:lvl1pPr>
          </a:lstStyle>
          <a:p>
            <a:pPr defTabSz="1219170">
              <a:defRPr/>
            </a:pPr>
            <a:fld id="{B3307569-A49D-4EBC-8263-675FF3048A89}"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4"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5"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90139EAF-F370-4E08-945B-4E28DCF87EF5}"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259682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defTabSz="1219170">
              <a:defRPr/>
            </a:pPr>
            <a:fld id="{4F9F3470-0E8D-4C6F-8FF2-46F589B754EC}"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3"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4"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09FEF585-D215-489A-8856-B3B5D7F6838D}"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021683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2" y="273049"/>
            <a:ext cx="4011084" cy="1162051"/>
          </a:xfrm>
        </p:spPr>
        <p:txBody>
          <a:bodyPr anchor="b"/>
          <a:lstStyle>
            <a:lvl1pPr algn="l">
              <a:defRPr sz="2667"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79D7C917-988B-4555-881B-98D967FCD079}"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389CF5F4-71B4-45C2-8E22-532D574362B5}"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09434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4542505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9"/>
          </a:xfrm>
        </p:spPr>
        <p:txBody>
          <a:bodyPr anchor="b"/>
          <a:lstStyle>
            <a:lvl1pPr algn="l">
              <a:defRPr sz="2667"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ja-JP" altLang="en-US" noProof="0"/>
          </a:p>
        </p:txBody>
      </p:sp>
      <p:sp>
        <p:nvSpPr>
          <p:cNvPr id="4" name="テキスト プレースホルダー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978070B0-3D84-4469-9015-846B12585014}"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E5DB7049-1BBB-4A2B-81CF-8B66D0560AAD}"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720362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defTabSz="1219170">
              <a:defRPr/>
            </a:pPr>
            <a:fld id="{6AE3ECB2-DB15-440B-BB84-B44D901D7F43}"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059BCAF2-EE88-4BAA-BFA8-5B94D562A1B1}"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39930551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defTabSz="1219170">
              <a:defRPr/>
            </a:pPr>
            <a:fld id="{C059DB83-8798-4F1B-AEC9-128F399D36E8}"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2DA74DA3-3500-440A-A5E5-DC7AF831254C}"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63701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4240730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60676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224649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40687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04862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373158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67152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8E82F-1428-4D30-A9B8-785588B5A09D}" type="datetimeFigureOut">
              <a:rPr kumimoji="1" lang="ja-JP" altLang="en-US" smtClean="0"/>
              <a:t>2022/1/18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585763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descr="D:\nakajima\jobs\wdupt\OWL_contentsDIR\PWPテンプレート\Icho\jpg_temp_files\header_temp.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896600" cy="149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D:\nakajima\jobs\wdupt\OWL_contentsDIR\PWPテンプレート\Icho\jpg_temp_files\header_temp.jpg"/>
          <p:cNvPicPr>
            <a:picLocks noChangeAspect="1" noChangeArrowheads="1"/>
          </p:cNvPicPr>
          <p:nvPr userDrawn="1"/>
        </p:nvPicPr>
        <p:blipFill>
          <a:blip r:embed="rId14">
            <a:extLst>
              <a:ext uri="{28A0092B-C50C-407E-A947-70E740481C1C}">
                <a14:useLocalDpi xmlns:a14="http://schemas.microsoft.com/office/drawing/2010/main" val="0"/>
              </a:ext>
            </a:extLst>
          </a:blip>
          <a:srcRect l="79584" b="10625"/>
          <a:stretch>
            <a:fillRect/>
          </a:stretch>
        </p:blipFill>
        <p:spPr bwMode="auto">
          <a:xfrm>
            <a:off x="9702800" y="0"/>
            <a:ext cx="2489200" cy="149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ー 1"/>
          <p:cNvSpPr>
            <a:spLocks noGrp="1"/>
          </p:cNvSpPr>
          <p:nvPr>
            <p:ph type="title"/>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9" name="テキスト プレースホルダー 2"/>
          <p:cNvSpPr>
            <a:spLocks noGrp="1"/>
          </p:cNvSpPr>
          <p:nvPr>
            <p:ph type="body" idx="1"/>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eaLnBrk="1" fontAlgn="auto" hangingPunct="1">
              <a:spcBef>
                <a:spcPts val="0"/>
              </a:spcBef>
              <a:spcAft>
                <a:spcPts val="0"/>
              </a:spcAft>
              <a:defRPr sz="1600">
                <a:solidFill>
                  <a:schemeClr val="tx1">
                    <a:tint val="75000"/>
                  </a:schemeClr>
                </a:solidFill>
                <a:latin typeface="メイリオ" pitchFamily="50" charset="-128"/>
                <a:ea typeface="メイリオ" pitchFamily="50" charset="-128"/>
                <a:cs typeface="メイリオ" pitchFamily="50" charset="-128"/>
              </a:defRPr>
            </a:lvl1pPr>
          </a:lstStyle>
          <a:p>
            <a:pPr defTabSz="1219170">
              <a:defRPr/>
            </a:pPr>
            <a:fld id="{AFFCC8E7-4301-4547-B827-0E0703C84EA7}" type="datetimeFigureOut">
              <a:rPr lang="ja-JP" altLang="en-US" smtClean="0">
                <a:solidFill>
                  <a:prstClr val="black">
                    <a:tint val="75000"/>
                  </a:prstClr>
                </a:solidFill>
              </a:rPr>
              <a:pPr defTabSz="1219170">
                <a:defRPr/>
              </a:pPr>
              <a:t>2022/1/18</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eaLnBrk="1" fontAlgn="auto" hangingPunct="1">
              <a:spcBef>
                <a:spcPts val="0"/>
              </a:spcBef>
              <a:spcAft>
                <a:spcPts val="0"/>
              </a:spcAft>
              <a:defRPr sz="1600">
                <a:solidFill>
                  <a:schemeClr val="tx1">
                    <a:tint val="75000"/>
                  </a:schemeClr>
                </a:solidFill>
                <a:latin typeface="メイリオ" pitchFamily="50" charset="-128"/>
                <a:ea typeface="メイリオ" pitchFamily="50" charset="-128"/>
                <a:cs typeface="メイリオ" pitchFamily="50" charset="-128"/>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737600" y="6356351"/>
            <a:ext cx="2844800" cy="366183"/>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a:solidFill>
                  <a:srgbClr val="898989"/>
                </a:solidFill>
                <a:latin typeface="メイリオ" panose="020B0604030504040204" pitchFamily="50" charset="-128"/>
                <a:ea typeface="メイリオ" panose="020B0604030504040204" pitchFamily="50" charset="-128"/>
              </a:defRPr>
            </a:lvl1pPr>
          </a:lstStyle>
          <a:p>
            <a:pPr defTabSz="1219170" fontAlgn="base">
              <a:spcBef>
                <a:spcPct val="0"/>
              </a:spcBef>
              <a:spcAft>
                <a:spcPct val="0"/>
              </a:spcAft>
              <a:defRPr/>
            </a:pPr>
            <a:fld id="{D3316470-D259-4EB3-A21F-8B085EF2D862}"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811152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p:titleStyle>
    <p:body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ja-JP"/>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図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7384" y="2506133"/>
            <a:ext cx="287866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タイトル 1"/>
          <p:cNvSpPr>
            <a:spLocks noGrp="1"/>
          </p:cNvSpPr>
          <p:nvPr>
            <p:ph type="ctrTitle"/>
          </p:nvPr>
        </p:nvSpPr>
        <p:spPr>
          <a:xfrm>
            <a:off x="2302933" y="508001"/>
            <a:ext cx="7586133" cy="1227666"/>
          </a:xfrm>
        </p:spPr>
        <p:txBody>
          <a:bodyPr/>
          <a:lstStyle/>
          <a:p>
            <a:pPr eaLnBrk="1" hangingPunct="1"/>
            <a:r>
              <a:rPr lang="ja-JP" altLang="en-US" sz="3600" dirty="0"/>
              <a:t>大谷翔平 飛躍の秘密！</a:t>
            </a:r>
            <a:endParaRPr lang="ja-JP" altLang="en-US" sz="2000" dirty="0"/>
          </a:p>
        </p:txBody>
      </p:sp>
      <p:sp>
        <p:nvSpPr>
          <p:cNvPr id="6147" name="サブタイトル 2"/>
          <p:cNvSpPr>
            <a:spLocks noGrp="1"/>
          </p:cNvSpPr>
          <p:nvPr>
            <p:ph type="subTitle" idx="1"/>
          </p:nvPr>
        </p:nvSpPr>
        <p:spPr>
          <a:xfrm>
            <a:off x="1871133" y="5156200"/>
            <a:ext cx="8534400" cy="1441451"/>
          </a:xfrm>
        </p:spPr>
        <p:txBody>
          <a:bodyPr/>
          <a:lstStyle/>
          <a:p>
            <a:pPr eaLnBrk="1" hangingPunct="1"/>
            <a:r>
              <a:rPr lang="en-US" altLang="ja-JP" sz="2000" dirty="0"/>
              <a:t>Shogo </a:t>
            </a:r>
            <a:r>
              <a:rPr lang="en-US" altLang="ja-JP" sz="2000" dirty="0" err="1"/>
              <a:t>Ikari</a:t>
            </a:r>
            <a:r>
              <a:rPr lang="en-US" altLang="ja-JP" sz="2000" dirty="0"/>
              <a:t>,</a:t>
            </a:r>
          </a:p>
          <a:p>
            <a:pPr eaLnBrk="1" hangingPunct="1"/>
            <a:r>
              <a:rPr lang="en-US" altLang="ja-JP" sz="2000" dirty="0" err="1"/>
              <a:t>Takahito</a:t>
            </a:r>
            <a:r>
              <a:rPr lang="en-US" altLang="ja-JP" sz="2000" dirty="0"/>
              <a:t> Nishimoto, and</a:t>
            </a:r>
          </a:p>
          <a:p>
            <a:pPr eaLnBrk="1" hangingPunct="1"/>
            <a:r>
              <a:rPr lang="en-US" altLang="ja-JP" sz="2000" dirty="0" err="1"/>
              <a:t>Reio</a:t>
            </a:r>
            <a:r>
              <a:rPr lang="en-US" altLang="ja-JP" sz="2000" dirty="0"/>
              <a:t> </a:t>
            </a:r>
            <a:r>
              <a:rPr lang="en-US" altLang="ja-JP" sz="2000" dirty="0" err="1"/>
              <a:t>Tanji</a:t>
            </a:r>
            <a:endParaRPr lang="en-US" altLang="ja-JP" sz="2000" dirty="0"/>
          </a:p>
          <a:p>
            <a:pPr eaLnBrk="1" hangingPunct="1"/>
            <a:r>
              <a:rPr lang="en-US" altLang="ja-JP" sz="2000" dirty="0"/>
              <a:t>Osaka University</a:t>
            </a:r>
          </a:p>
        </p:txBody>
      </p:sp>
      <p:sp>
        <p:nvSpPr>
          <p:cNvPr id="5" name="円形吹き出し 4"/>
          <p:cNvSpPr/>
          <p:nvPr/>
        </p:nvSpPr>
        <p:spPr>
          <a:xfrm flipH="1">
            <a:off x="3312585" y="1924051"/>
            <a:ext cx="3551767" cy="1056216"/>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r>
              <a:rPr lang="en-US" altLang="ja-JP" sz="3733" dirty="0" err="1">
                <a:solidFill>
                  <a:prstClr val="black"/>
                </a:solidFill>
                <a:latin typeface="Calibri"/>
                <a:ea typeface="ＭＳ Ｐゴシック" panose="020B0600070205080204" pitchFamily="50" charset="-128"/>
              </a:rPr>
              <a:t>Shotime</a:t>
            </a:r>
            <a:r>
              <a:rPr lang="en-US" altLang="ja-JP" sz="3733" dirty="0">
                <a:solidFill>
                  <a:prstClr val="black"/>
                </a:solidFill>
                <a:latin typeface="Calibri"/>
                <a:ea typeface="ＭＳ Ｐゴシック" panose="020B0600070205080204" pitchFamily="50" charset="-128"/>
              </a:rPr>
              <a:t>!</a:t>
            </a:r>
            <a:endParaRPr lang="ja-JP" altLang="en-US" sz="3733" dirty="0">
              <a:solidFill>
                <a:prstClr val="black"/>
              </a:solidFill>
              <a:latin typeface="Calibri"/>
              <a:ea typeface="ＭＳ Ｐゴシック" panose="020B0600070205080204" pitchFamily="50" charset="-128"/>
            </a:endParaRPr>
          </a:p>
        </p:txBody>
      </p:sp>
    </p:spTree>
    <p:extLst>
      <p:ext uri="{BB962C8B-B14F-4D97-AF65-F5344CB8AC3E}">
        <p14:creationId xmlns:p14="http://schemas.microsoft.com/office/powerpoint/2010/main" val="288894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ゾーンごとの打球バリュー</a:t>
            </a:r>
          </a:p>
        </p:txBody>
      </p:sp>
      <p:sp>
        <p:nvSpPr>
          <p:cNvPr id="3" name="コンテンツ プレースホルダー 2"/>
          <p:cNvSpPr>
            <a:spLocks noGrp="1"/>
          </p:cNvSpPr>
          <p:nvPr>
            <p:ph idx="1"/>
          </p:nvPr>
        </p:nvSpPr>
        <p:spPr/>
        <p:txBody>
          <a:bodyPr/>
          <a:lstStyle/>
          <a:p>
            <a:r>
              <a:rPr kumimoji="1" lang="ja-JP" altLang="en-US" sz="2400" dirty="0"/>
              <a:t>ゾーンごとのスイングのバリューを計算</a:t>
            </a:r>
          </a:p>
        </p:txBody>
      </p:sp>
    </p:spTree>
    <p:extLst>
      <p:ext uri="{BB962C8B-B14F-4D97-AF65-F5344CB8AC3E}">
        <p14:creationId xmlns:p14="http://schemas.microsoft.com/office/powerpoint/2010/main" val="631085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機会費用</a:t>
            </a:r>
          </a:p>
        </p:txBody>
      </p:sp>
      <p:sp>
        <p:nvSpPr>
          <p:cNvPr id="3" name="コンテンツ プレースホルダー 2"/>
          <p:cNvSpPr>
            <a:spLocks noGrp="1"/>
          </p:cNvSpPr>
          <p:nvPr>
            <p:ph idx="1"/>
          </p:nvPr>
        </p:nvSpPr>
        <p:spPr/>
        <p:txBody>
          <a:bodyPr/>
          <a:lstStyle/>
          <a:p>
            <a:r>
              <a:rPr kumimoji="1" lang="ja-JP" altLang="en-US" sz="2400" dirty="0"/>
              <a:t>見送った投球に注目：ゾーンごとの打球のバリューから、スイングしなかったことで失った</a:t>
            </a:r>
            <a:r>
              <a:rPr kumimoji="1" lang="en-US" altLang="ja-JP" sz="2400" dirty="0"/>
              <a:t>(</a:t>
            </a:r>
            <a:r>
              <a:rPr kumimoji="1" lang="ja-JP" altLang="en-US" sz="2400" dirty="0"/>
              <a:t>得られた</a:t>
            </a:r>
            <a:r>
              <a:rPr kumimoji="1" lang="en-US" altLang="ja-JP" sz="2400" dirty="0"/>
              <a:t>)</a:t>
            </a:r>
            <a:r>
              <a:rPr kumimoji="1" lang="ja-JP" altLang="en-US" sz="2400" dirty="0"/>
              <a:t>得点創出機会を可視化できるか</a:t>
            </a:r>
          </a:p>
        </p:txBody>
      </p:sp>
    </p:spTree>
    <p:extLst>
      <p:ext uri="{BB962C8B-B14F-4D97-AF65-F5344CB8AC3E}">
        <p14:creationId xmlns:p14="http://schemas.microsoft.com/office/powerpoint/2010/main" val="2893161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投谷</a:t>
            </a:r>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954061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2021</a:t>
            </a:r>
            <a:r>
              <a:rPr kumimoji="1" lang="ja-JP" altLang="en-US" dirty="0"/>
              <a:t>年に絞る理由</a:t>
            </a:r>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337977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投手スタッツ</a:t>
            </a:r>
          </a:p>
        </p:txBody>
      </p:sp>
      <p:sp>
        <p:nvSpPr>
          <p:cNvPr id="3" name="コンテンツ プレースホルダー 2"/>
          <p:cNvSpPr>
            <a:spLocks noGrp="1"/>
          </p:cNvSpPr>
          <p:nvPr>
            <p:ph idx="1"/>
          </p:nvPr>
        </p:nvSpPr>
        <p:spPr/>
        <p:txBody>
          <a:bodyPr/>
          <a:lstStyle/>
          <a:p>
            <a:endParaRPr lang="en-US" altLang="ja-JP" sz="2400" dirty="0"/>
          </a:p>
          <a:p>
            <a:endParaRPr lang="en-US" altLang="ja-JP" sz="2400" dirty="0"/>
          </a:p>
          <a:p>
            <a:r>
              <a:rPr lang="ja-JP" altLang="en-US" sz="2400" dirty="0"/>
              <a:t>シーズン後半にはフォーシームがカッターやスライダー、スプリットに置き換わる：いずれも</a:t>
            </a:r>
            <a:r>
              <a:rPr lang="en-US" altLang="ja-JP" sz="2400" dirty="0"/>
              <a:t>PV</a:t>
            </a:r>
            <a:r>
              <a:rPr lang="ja-JP" altLang="en-US" sz="2400" dirty="0"/>
              <a:t>プラスのボールで、終盤の成績改善とも一致</a:t>
            </a:r>
            <a:endParaRPr kumimoji="1" lang="ja-JP" altLang="en-US" sz="2934" dirty="0"/>
          </a:p>
        </p:txBody>
      </p:sp>
    </p:spTree>
    <p:extLst>
      <p:ext uri="{BB962C8B-B14F-4D97-AF65-F5344CB8AC3E}">
        <p14:creationId xmlns:p14="http://schemas.microsoft.com/office/powerpoint/2010/main" val="1982934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リーグ平均</a:t>
            </a:r>
          </a:p>
        </p:txBody>
      </p:sp>
      <p:graphicFrame>
        <p:nvGraphicFramePr>
          <p:cNvPr id="5" name="表 4"/>
          <p:cNvGraphicFramePr>
            <a:graphicFrameLocks noGrp="1"/>
          </p:cNvGraphicFramePr>
          <p:nvPr>
            <p:extLst>
              <p:ext uri="{D42A27DB-BD31-4B8C-83A1-F6EECF244321}">
                <p14:modId xmlns:p14="http://schemas.microsoft.com/office/powerpoint/2010/main" val="1271246920"/>
              </p:ext>
            </p:extLst>
          </p:nvPr>
        </p:nvGraphicFramePr>
        <p:xfrm>
          <a:off x="1801368" y="1627634"/>
          <a:ext cx="8732520" cy="5054463"/>
        </p:xfrm>
        <a:graphic>
          <a:graphicData uri="http://schemas.openxmlformats.org/drawingml/2006/table">
            <a:tbl>
              <a:tblPr>
                <a:tableStyleId>{85BE263C-DBD7-4A20-BB59-AAB30ACAA65A}</a:tableStyleId>
              </a:tblPr>
              <a:tblGrid>
                <a:gridCol w="1499547">
                  <a:extLst>
                    <a:ext uri="{9D8B030D-6E8A-4147-A177-3AD203B41FA5}">
                      <a16:colId xmlns:a16="http://schemas.microsoft.com/office/drawing/2014/main" val="1934977369"/>
                    </a:ext>
                  </a:extLst>
                </a:gridCol>
                <a:gridCol w="850461">
                  <a:extLst>
                    <a:ext uri="{9D8B030D-6E8A-4147-A177-3AD203B41FA5}">
                      <a16:colId xmlns:a16="http://schemas.microsoft.com/office/drawing/2014/main" val="1328058468"/>
                    </a:ext>
                  </a:extLst>
                </a:gridCol>
                <a:gridCol w="924687">
                  <a:extLst>
                    <a:ext uri="{9D8B030D-6E8A-4147-A177-3AD203B41FA5}">
                      <a16:colId xmlns:a16="http://schemas.microsoft.com/office/drawing/2014/main" val="2231061472"/>
                    </a:ext>
                  </a:extLst>
                </a:gridCol>
                <a:gridCol w="1091565">
                  <a:extLst>
                    <a:ext uri="{9D8B030D-6E8A-4147-A177-3AD203B41FA5}">
                      <a16:colId xmlns:a16="http://schemas.microsoft.com/office/drawing/2014/main" val="2635300366"/>
                    </a:ext>
                  </a:extLst>
                </a:gridCol>
                <a:gridCol w="1091565">
                  <a:extLst>
                    <a:ext uri="{9D8B030D-6E8A-4147-A177-3AD203B41FA5}">
                      <a16:colId xmlns:a16="http://schemas.microsoft.com/office/drawing/2014/main" val="1346598364"/>
                    </a:ext>
                  </a:extLst>
                </a:gridCol>
                <a:gridCol w="1091565">
                  <a:extLst>
                    <a:ext uri="{9D8B030D-6E8A-4147-A177-3AD203B41FA5}">
                      <a16:colId xmlns:a16="http://schemas.microsoft.com/office/drawing/2014/main" val="560710658"/>
                    </a:ext>
                  </a:extLst>
                </a:gridCol>
                <a:gridCol w="1091565">
                  <a:extLst>
                    <a:ext uri="{9D8B030D-6E8A-4147-A177-3AD203B41FA5}">
                      <a16:colId xmlns:a16="http://schemas.microsoft.com/office/drawing/2014/main" val="3844995240"/>
                    </a:ext>
                  </a:extLst>
                </a:gridCol>
                <a:gridCol w="1091565">
                  <a:extLst>
                    <a:ext uri="{9D8B030D-6E8A-4147-A177-3AD203B41FA5}">
                      <a16:colId xmlns:a16="http://schemas.microsoft.com/office/drawing/2014/main" val="4007281729"/>
                    </a:ext>
                  </a:extLst>
                </a:gridCol>
              </a:tblGrid>
              <a:tr h="497284">
                <a:tc>
                  <a:txBody>
                    <a:bodyPr/>
                    <a:lstStyle/>
                    <a:p>
                      <a:pPr algn="l" fontAlgn="ctr"/>
                      <a:r>
                        <a:rPr lang="en-US" sz="1800" u="none" strike="noStrike" dirty="0" err="1">
                          <a:effectLst/>
                        </a:rPr>
                        <a:t>pitch_name</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a:effectLst/>
                        </a:rPr>
                        <a:t>tot</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a:effectLst/>
                        </a:rPr>
                        <a:t>ratio</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velo</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pfx_x</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pfx_z</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pv</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pvC</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493717574"/>
                  </a:ext>
                </a:extLst>
              </a:tr>
              <a:tr h="590680">
                <a:tc>
                  <a:txBody>
                    <a:bodyPr/>
                    <a:lstStyle/>
                    <a:p>
                      <a:pPr algn="l" fontAlgn="ctr"/>
                      <a:r>
                        <a:rPr lang="en-US" sz="1800" u="none" strike="noStrike" dirty="0">
                          <a:effectLst/>
                        </a:rPr>
                        <a:t>4-Seam Fastball</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254528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35.3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150.9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-18.4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40.9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-117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-0.05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34109712"/>
                  </a:ext>
                </a:extLst>
              </a:tr>
              <a:tr h="590680">
                <a:tc>
                  <a:txBody>
                    <a:bodyPr/>
                    <a:lstStyle/>
                    <a:p>
                      <a:pPr algn="l" fontAlgn="ctr"/>
                      <a:r>
                        <a:rPr lang="en-US" sz="1800" u="none" strike="noStrike">
                          <a:effectLst/>
                        </a:rPr>
                        <a:t>Slider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139049</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19.3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136.3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15.7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388.4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0.28</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51074968"/>
                  </a:ext>
                </a:extLst>
              </a:tr>
              <a:tr h="590680">
                <a:tc>
                  <a:txBody>
                    <a:bodyPr/>
                    <a:lstStyle/>
                    <a:p>
                      <a:pPr algn="l" fontAlgn="ctr"/>
                      <a:r>
                        <a:rPr lang="en-US" sz="1800" u="none" strike="noStrike">
                          <a:effectLst/>
                        </a:rPr>
                        <a:t>Sinker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111072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15.4</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149.8</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-37.7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23.4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-50.5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-0.05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014018438"/>
                  </a:ext>
                </a:extLst>
              </a:tr>
              <a:tr h="497284">
                <a:tc>
                  <a:txBody>
                    <a:bodyPr/>
                    <a:lstStyle/>
                    <a:p>
                      <a:pPr algn="l" fontAlgn="ctr"/>
                      <a:r>
                        <a:rPr lang="en-US" sz="1800" u="none" strike="noStrike">
                          <a:effectLst/>
                        </a:rPr>
                        <a:t>Changeup</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81527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11.3</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136.6</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-35.2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17.3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-250.3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-0.31</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29821326"/>
                  </a:ext>
                </a:extLst>
              </a:tr>
              <a:tr h="497284">
                <a:tc>
                  <a:txBody>
                    <a:bodyPr/>
                    <a:lstStyle/>
                    <a:p>
                      <a:pPr algn="l" fontAlgn="ctr"/>
                      <a:r>
                        <a:rPr lang="en-US" sz="1800" u="none" strike="noStrike" dirty="0">
                          <a:effectLst/>
                        </a:rPr>
                        <a:t>Curveball</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60279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8.4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126.7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23.7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-22.2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-44.3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-0.07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087209565"/>
                  </a:ext>
                </a:extLst>
              </a:tr>
              <a:tr h="298719">
                <a:tc>
                  <a:txBody>
                    <a:bodyPr/>
                    <a:lstStyle/>
                    <a:p>
                      <a:pPr algn="l" fontAlgn="ctr"/>
                      <a:r>
                        <a:rPr lang="en-US" sz="1800" u="none" strike="noStrike">
                          <a:effectLst/>
                        </a:rPr>
                        <a:t>Cutter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47846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6.6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142.6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6.5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20.2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24.6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0.05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543129618"/>
                  </a:ext>
                </a:extLst>
              </a:tr>
              <a:tr h="497284">
                <a:tc>
                  <a:txBody>
                    <a:bodyPr/>
                    <a:lstStyle/>
                    <a:p>
                      <a:pPr algn="l" fontAlgn="ctr"/>
                      <a:r>
                        <a:rPr lang="en-US" sz="1800" u="none" strike="noStrike">
                          <a:effectLst/>
                        </a:rPr>
                        <a:t>Knuckle Curve</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14013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130.5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19.8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-28.8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22.7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0.16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684004485"/>
                  </a:ext>
                </a:extLst>
              </a:tr>
              <a:tr h="497284">
                <a:tc>
                  <a:txBody>
                    <a:bodyPr/>
                    <a:lstStyle/>
                    <a:p>
                      <a:pPr algn="l" fontAlgn="ctr"/>
                      <a:r>
                        <a:rPr lang="en-US" sz="1800" u="none" strike="noStrike">
                          <a:effectLst/>
                        </a:rPr>
                        <a:t>Split-Finger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11075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138</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-26.9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9.8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50.7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0.46</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457265645"/>
                  </a:ext>
                </a:extLst>
              </a:tr>
              <a:tr h="497284">
                <a:tc>
                  <a:txBody>
                    <a:bodyPr/>
                    <a:lstStyle/>
                    <a:p>
                      <a:pPr algn="l" fontAlgn="ctr"/>
                      <a:r>
                        <a:rPr lang="en-US" sz="1800" u="none" strike="noStrike">
                          <a:effectLst/>
                        </a:rPr>
                        <a:t>Knuckleball</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81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117.1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17.2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-5.28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58020601"/>
                  </a:ext>
                </a:extLst>
              </a:tr>
            </a:tbl>
          </a:graphicData>
        </a:graphic>
      </p:graphicFrame>
    </p:spTree>
    <p:extLst>
      <p:ext uri="{BB962C8B-B14F-4D97-AF65-F5344CB8AC3E}">
        <p14:creationId xmlns:p14="http://schemas.microsoft.com/office/powerpoint/2010/main" val="526997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リーグ平均</a:t>
            </a:r>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1523381283"/>
              </p:ext>
            </p:extLst>
          </p:nvPr>
        </p:nvGraphicFramePr>
        <p:xfrm>
          <a:off x="368805" y="1960465"/>
          <a:ext cx="11454390" cy="3940182"/>
        </p:xfrm>
        <a:graphic>
          <a:graphicData uri="http://schemas.openxmlformats.org/drawingml/2006/table">
            <a:tbl>
              <a:tblPr>
                <a:tableStyleId>{3B4B98B0-60AC-42C2-AFA5-B58CD77FA1E5}</a:tableStyleId>
              </a:tblPr>
              <a:tblGrid>
                <a:gridCol w="1094235">
                  <a:extLst>
                    <a:ext uri="{9D8B030D-6E8A-4147-A177-3AD203B41FA5}">
                      <a16:colId xmlns:a16="http://schemas.microsoft.com/office/drawing/2014/main" val="2525317168"/>
                    </a:ext>
                  </a:extLst>
                </a:gridCol>
                <a:gridCol w="576072">
                  <a:extLst>
                    <a:ext uri="{9D8B030D-6E8A-4147-A177-3AD203B41FA5}">
                      <a16:colId xmlns:a16="http://schemas.microsoft.com/office/drawing/2014/main" val="479103726"/>
                    </a:ext>
                  </a:extLst>
                </a:gridCol>
                <a:gridCol w="620571">
                  <a:extLst>
                    <a:ext uri="{9D8B030D-6E8A-4147-A177-3AD203B41FA5}">
                      <a16:colId xmlns:a16="http://schemas.microsoft.com/office/drawing/2014/main" val="3207069750"/>
                    </a:ext>
                  </a:extLst>
                </a:gridCol>
                <a:gridCol w="763626">
                  <a:extLst>
                    <a:ext uri="{9D8B030D-6E8A-4147-A177-3AD203B41FA5}">
                      <a16:colId xmlns:a16="http://schemas.microsoft.com/office/drawing/2014/main" val="330846773"/>
                    </a:ext>
                  </a:extLst>
                </a:gridCol>
                <a:gridCol w="763626">
                  <a:extLst>
                    <a:ext uri="{9D8B030D-6E8A-4147-A177-3AD203B41FA5}">
                      <a16:colId xmlns:a16="http://schemas.microsoft.com/office/drawing/2014/main" val="3114245814"/>
                    </a:ext>
                  </a:extLst>
                </a:gridCol>
                <a:gridCol w="763626">
                  <a:extLst>
                    <a:ext uri="{9D8B030D-6E8A-4147-A177-3AD203B41FA5}">
                      <a16:colId xmlns:a16="http://schemas.microsoft.com/office/drawing/2014/main" val="3411213591"/>
                    </a:ext>
                  </a:extLst>
                </a:gridCol>
                <a:gridCol w="763626">
                  <a:extLst>
                    <a:ext uri="{9D8B030D-6E8A-4147-A177-3AD203B41FA5}">
                      <a16:colId xmlns:a16="http://schemas.microsoft.com/office/drawing/2014/main" val="4164062730"/>
                    </a:ext>
                  </a:extLst>
                </a:gridCol>
                <a:gridCol w="763626">
                  <a:extLst>
                    <a:ext uri="{9D8B030D-6E8A-4147-A177-3AD203B41FA5}">
                      <a16:colId xmlns:a16="http://schemas.microsoft.com/office/drawing/2014/main" val="612816037"/>
                    </a:ext>
                  </a:extLst>
                </a:gridCol>
                <a:gridCol w="763626">
                  <a:extLst>
                    <a:ext uri="{9D8B030D-6E8A-4147-A177-3AD203B41FA5}">
                      <a16:colId xmlns:a16="http://schemas.microsoft.com/office/drawing/2014/main" val="2625768476"/>
                    </a:ext>
                  </a:extLst>
                </a:gridCol>
                <a:gridCol w="763626">
                  <a:extLst>
                    <a:ext uri="{9D8B030D-6E8A-4147-A177-3AD203B41FA5}">
                      <a16:colId xmlns:a16="http://schemas.microsoft.com/office/drawing/2014/main" val="974534387"/>
                    </a:ext>
                  </a:extLst>
                </a:gridCol>
                <a:gridCol w="763626">
                  <a:extLst>
                    <a:ext uri="{9D8B030D-6E8A-4147-A177-3AD203B41FA5}">
                      <a16:colId xmlns:a16="http://schemas.microsoft.com/office/drawing/2014/main" val="1992967212"/>
                    </a:ext>
                  </a:extLst>
                </a:gridCol>
                <a:gridCol w="763626">
                  <a:extLst>
                    <a:ext uri="{9D8B030D-6E8A-4147-A177-3AD203B41FA5}">
                      <a16:colId xmlns:a16="http://schemas.microsoft.com/office/drawing/2014/main" val="149570179"/>
                    </a:ext>
                  </a:extLst>
                </a:gridCol>
                <a:gridCol w="763626">
                  <a:extLst>
                    <a:ext uri="{9D8B030D-6E8A-4147-A177-3AD203B41FA5}">
                      <a16:colId xmlns:a16="http://schemas.microsoft.com/office/drawing/2014/main" val="3476820996"/>
                    </a:ext>
                  </a:extLst>
                </a:gridCol>
                <a:gridCol w="763626">
                  <a:extLst>
                    <a:ext uri="{9D8B030D-6E8A-4147-A177-3AD203B41FA5}">
                      <a16:colId xmlns:a16="http://schemas.microsoft.com/office/drawing/2014/main" val="2638198871"/>
                    </a:ext>
                  </a:extLst>
                </a:gridCol>
                <a:gridCol w="763626">
                  <a:extLst>
                    <a:ext uri="{9D8B030D-6E8A-4147-A177-3AD203B41FA5}">
                      <a16:colId xmlns:a16="http://schemas.microsoft.com/office/drawing/2014/main" val="3014567334"/>
                    </a:ext>
                  </a:extLst>
                </a:gridCol>
              </a:tblGrid>
              <a:tr h="465214">
                <a:tc>
                  <a:txBody>
                    <a:bodyPr/>
                    <a:lstStyle/>
                    <a:p>
                      <a:pPr algn="l" fontAlgn="ctr"/>
                      <a:r>
                        <a:rPr lang="en-US" sz="1600" u="none" strike="noStrike" dirty="0" err="1">
                          <a:effectLst/>
                        </a:rPr>
                        <a:t>pitch_name</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ratio</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velo</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Zone</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SwStr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CStr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Swing</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Contact</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GB</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LD</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FB</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PU</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Hard</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wOBA</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xwOBA</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76600351"/>
                  </a:ext>
                </a:extLst>
              </a:tr>
              <a:tr h="465214">
                <a:tc>
                  <a:txBody>
                    <a:bodyPr/>
                    <a:lstStyle/>
                    <a:p>
                      <a:pPr algn="l" fontAlgn="ctr"/>
                      <a:r>
                        <a:rPr lang="en-US" sz="1600" u="none" strike="noStrike">
                          <a:effectLst/>
                        </a:rPr>
                        <a:t>4-Seam Fastball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35.3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150.9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54.6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9.3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17.6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48.1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80.6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34.6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31.7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529337758"/>
                  </a:ext>
                </a:extLst>
              </a:tr>
              <a:tr h="311296">
                <a:tc>
                  <a:txBody>
                    <a:bodyPr/>
                    <a:lstStyle/>
                    <a:p>
                      <a:pPr algn="l" fontAlgn="ctr"/>
                      <a:r>
                        <a:rPr lang="en-US" sz="1600" u="none" strike="noStrike">
                          <a:effectLst/>
                        </a:rPr>
                        <a:t>Slider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19.3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136.3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44.1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14.8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14.8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48.1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66.2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42.3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22.7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0.284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0.271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868666548"/>
                  </a:ext>
                </a:extLst>
              </a:tr>
              <a:tr h="311296">
                <a:tc>
                  <a:txBody>
                    <a:bodyPr/>
                    <a:lstStyle/>
                    <a:p>
                      <a:pPr algn="l" fontAlgn="ctr"/>
                      <a:r>
                        <a:rPr lang="en-US" sz="1600" u="none" strike="noStrike">
                          <a:effectLst/>
                        </a:rPr>
                        <a:t>Sinker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149.8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53.4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20.5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55.9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22.4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17.6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26.9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0.358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0.347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819265479"/>
                  </a:ext>
                </a:extLst>
              </a:tr>
              <a:tr h="311296">
                <a:tc>
                  <a:txBody>
                    <a:bodyPr/>
                    <a:lstStyle/>
                    <a:p>
                      <a:pPr algn="l" fontAlgn="ctr"/>
                      <a:r>
                        <a:rPr lang="en-US" sz="1600" u="none" strike="noStrike">
                          <a:effectLst/>
                        </a:rPr>
                        <a:t>Changeup</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11.3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136.6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39.7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13.9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9.7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71.5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50.2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21.8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0.305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0.295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916147684"/>
                  </a:ext>
                </a:extLst>
              </a:tr>
              <a:tr h="311296">
                <a:tc>
                  <a:txBody>
                    <a:bodyPr/>
                    <a:lstStyle/>
                    <a:p>
                      <a:pPr algn="l" fontAlgn="ctr"/>
                      <a:r>
                        <a:rPr lang="en-US" sz="1600" u="none" strike="noStrike">
                          <a:effectLst/>
                        </a:rPr>
                        <a:t>Curveball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126.7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43.4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10.4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18.7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40.8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69.2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24.6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0.278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0.269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981060858"/>
                  </a:ext>
                </a:extLst>
              </a:tr>
              <a:tr h="311296">
                <a:tc>
                  <a:txBody>
                    <a:bodyPr/>
                    <a:lstStyle/>
                    <a:p>
                      <a:pPr algn="l" fontAlgn="ctr"/>
                      <a:r>
                        <a:rPr lang="en-US" sz="1600" u="none" strike="noStrike">
                          <a:effectLst/>
                        </a:rPr>
                        <a:t>Cutter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142.6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49.8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10.9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50.6</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77.9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44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7.5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0.336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578332532"/>
                  </a:ext>
                </a:extLst>
              </a:tr>
              <a:tr h="465214">
                <a:tc>
                  <a:txBody>
                    <a:bodyPr/>
                    <a:lstStyle/>
                    <a:p>
                      <a:pPr algn="l" fontAlgn="ctr"/>
                      <a:r>
                        <a:rPr lang="en-US" sz="1600" u="none" strike="noStrike">
                          <a:effectLst/>
                        </a:rPr>
                        <a:t>Knuckle Curve</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130.5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42.7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10.1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18.1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41.4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67.9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51.9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23.6</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21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3.4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25.6</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0.265</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697477119"/>
                  </a:ext>
                </a:extLst>
              </a:tr>
              <a:tr h="465214">
                <a:tc>
                  <a:txBody>
                    <a:bodyPr/>
                    <a:lstStyle/>
                    <a:p>
                      <a:pPr algn="l" fontAlgn="ctr"/>
                      <a:r>
                        <a:rPr lang="en-US" sz="1600" u="none" strike="noStrike">
                          <a:effectLst/>
                        </a:rPr>
                        <a:t>Split-Finger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35.7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16.5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7.7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21.5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0.247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0.246</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370915456"/>
                  </a:ext>
                </a:extLst>
              </a:tr>
              <a:tr h="465214">
                <a:tc>
                  <a:txBody>
                    <a:bodyPr/>
                    <a:lstStyle/>
                    <a:p>
                      <a:pPr algn="l" fontAlgn="ctr"/>
                      <a:r>
                        <a:rPr lang="en-US" sz="1600" u="none" strike="noStrike">
                          <a:effectLst/>
                        </a:rPr>
                        <a:t>Knuckleball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117.1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55.6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24.7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85.3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53.3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33.3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0.703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0.675</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764898549"/>
                  </a:ext>
                </a:extLst>
              </a:tr>
            </a:tbl>
          </a:graphicData>
        </a:graphic>
      </p:graphicFrame>
    </p:spTree>
    <p:extLst>
      <p:ext uri="{BB962C8B-B14F-4D97-AF65-F5344CB8AC3E}">
        <p14:creationId xmlns:p14="http://schemas.microsoft.com/office/powerpoint/2010/main" val="2014781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966020830"/>
              </p:ext>
            </p:extLst>
          </p:nvPr>
        </p:nvGraphicFramePr>
        <p:xfrm>
          <a:off x="1709926" y="2267712"/>
          <a:ext cx="8275323" cy="3273552"/>
        </p:xfrm>
        <a:graphic>
          <a:graphicData uri="http://schemas.openxmlformats.org/drawingml/2006/table">
            <a:tbl>
              <a:tblPr>
                <a:tableStyleId>{3B4B98B0-60AC-42C2-AFA5-B58CD77FA1E5}</a:tableStyleId>
              </a:tblPr>
              <a:tblGrid>
                <a:gridCol w="1182189">
                  <a:extLst>
                    <a:ext uri="{9D8B030D-6E8A-4147-A177-3AD203B41FA5}">
                      <a16:colId xmlns:a16="http://schemas.microsoft.com/office/drawing/2014/main" val="3325972073"/>
                    </a:ext>
                  </a:extLst>
                </a:gridCol>
                <a:gridCol w="1182189">
                  <a:extLst>
                    <a:ext uri="{9D8B030D-6E8A-4147-A177-3AD203B41FA5}">
                      <a16:colId xmlns:a16="http://schemas.microsoft.com/office/drawing/2014/main" val="1555263460"/>
                    </a:ext>
                  </a:extLst>
                </a:gridCol>
                <a:gridCol w="1182189">
                  <a:extLst>
                    <a:ext uri="{9D8B030D-6E8A-4147-A177-3AD203B41FA5}">
                      <a16:colId xmlns:a16="http://schemas.microsoft.com/office/drawing/2014/main" val="4180343621"/>
                    </a:ext>
                  </a:extLst>
                </a:gridCol>
                <a:gridCol w="1182189">
                  <a:extLst>
                    <a:ext uri="{9D8B030D-6E8A-4147-A177-3AD203B41FA5}">
                      <a16:colId xmlns:a16="http://schemas.microsoft.com/office/drawing/2014/main" val="3222682566"/>
                    </a:ext>
                  </a:extLst>
                </a:gridCol>
                <a:gridCol w="1182189">
                  <a:extLst>
                    <a:ext uri="{9D8B030D-6E8A-4147-A177-3AD203B41FA5}">
                      <a16:colId xmlns:a16="http://schemas.microsoft.com/office/drawing/2014/main" val="3651773495"/>
                    </a:ext>
                  </a:extLst>
                </a:gridCol>
                <a:gridCol w="1182189">
                  <a:extLst>
                    <a:ext uri="{9D8B030D-6E8A-4147-A177-3AD203B41FA5}">
                      <a16:colId xmlns:a16="http://schemas.microsoft.com/office/drawing/2014/main" val="3503373472"/>
                    </a:ext>
                  </a:extLst>
                </a:gridCol>
                <a:gridCol w="1182189">
                  <a:extLst>
                    <a:ext uri="{9D8B030D-6E8A-4147-A177-3AD203B41FA5}">
                      <a16:colId xmlns:a16="http://schemas.microsoft.com/office/drawing/2014/main" val="3502850833"/>
                    </a:ext>
                  </a:extLst>
                </a:gridCol>
              </a:tblGrid>
              <a:tr h="653738">
                <a:tc>
                  <a:txBody>
                    <a:bodyPr/>
                    <a:lstStyle/>
                    <a:p>
                      <a:pPr algn="l" fontAlgn="ctr"/>
                      <a:r>
                        <a:rPr lang="en-US" sz="1800" u="none" strike="noStrike" dirty="0" err="1">
                          <a:effectLst/>
                        </a:rPr>
                        <a:t>pitch_name</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pitches</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ratio</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velo</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pfx_x</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pfx_z</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spinrate</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517811055"/>
                  </a:ext>
                </a:extLst>
              </a:tr>
              <a:tr h="653738">
                <a:tc>
                  <a:txBody>
                    <a:bodyPr/>
                    <a:lstStyle/>
                    <a:p>
                      <a:pPr algn="l" fontAlgn="ctr"/>
                      <a:r>
                        <a:rPr lang="en-US" sz="1800" u="none" strike="noStrike">
                          <a:effectLst/>
                        </a:rPr>
                        <a:t>4-Seam Fastball</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895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44.2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153.9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-9.7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2217.1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08360795"/>
                  </a:ext>
                </a:extLst>
              </a:tr>
              <a:tr h="437446">
                <a:tc>
                  <a:txBody>
                    <a:bodyPr/>
                    <a:lstStyle/>
                    <a:p>
                      <a:pPr algn="l" fontAlgn="ctr"/>
                      <a:r>
                        <a:rPr lang="en-US" sz="1800" u="none" strike="noStrike">
                          <a:effectLst/>
                        </a:rPr>
                        <a:t>Slider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442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21.8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132.3</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40.4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7.7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2350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020606925"/>
                  </a:ext>
                </a:extLst>
              </a:tr>
              <a:tr h="653738">
                <a:tc>
                  <a:txBody>
                    <a:bodyPr/>
                    <a:lstStyle/>
                    <a:p>
                      <a:pPr algn="l" fontAlgn="ctr"/>
                      <a:r>
                        <a:rPr lang="en-US" sz="1800" u="none" strike="noStrike">
                          <a:effectLst/>
                        </a:rPr>
                        <a:t>Split-Finger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371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18.3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141.9</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-12.6</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6.2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1372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78388805"/>
                  </a:ext>
                </a:extLst>
              </a:tr>
              <a:tr h="437446">
                <a:tc>
                  <a:txBody>
                    <a:bodyPr/>
                    <a:lstStyle/>
                    <a:p>
                      <a:pPr algn="l" fontAlgn="ctr"/>
                      <a:r>
                        <a:rPr lang="en-US" sz="1800" u="none" strike="noStrike">
                          <a:effectLst/>
                        </a:rPr>
                        <a:t>Cutter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247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12.2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139.9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9.2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10.3</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2261.3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742536344"/>
                  </a:ext>
                </a:extLst>
              </a:tr>
              <a:tr h="437446">
                <a:tc>
                  <a:txBody>
                    <a:bodyPr/>
                    <a:lstStyle/>
                    <a:p>
                      <a:pPr algn="l" fontAlgn="ctr"/>
                      <a:r>
                        <a:rPr lang="en-US" sz="1800" u="none" strike="noStrike">
                          <a:effectLst/>
                        </a:rPr>
                        <a:t>Curveball</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72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120.3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30.2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-33.9</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2369.3</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343796854"/>
                  </a:ext>
                </a:extLst>
              </a:tr>
            </a:tbl>
          </a:graphicData>
        </a:graphic>
      </p:graphicFrame>
    </p:spTree>
    <p:extLst>
      <p:ext uri="{BB962C8B-B14F-4D97-AF65-F5344CB8AC3E}">
        <p14:creationId xmlns:p14="http://schemas.microsoft.com/office/powerpoint/2010/main" val="2685037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752051115"/>
              </p:ext>
            </p:extLst>
          </p:nvPr>
        </p:nvGraphicFramePr>
        <p:xfrm>
          <a:off x="146298" y="2139697"/>
          <a:ext cx="11987790" cy="3876899"/>
        </p:xfrm>
        <a:graphic>
          <a:graphicData uri="http://schemas.openxmlformats.org/drawingml/2006/table">
            <a:tbl>
              <a:tblPr>
                <a:tableStyleId>{D27102A9-8310-4765-A935-A1911B00CA55}</a:tableStyleId>
              </a:tblPr>
              <a:tblGrid>
                <a:gridCol w="923550">
                  <a:extLst>
                    <a:ext uri="{9D8B030D-6E8A-4147-A177-3AD203B41FA5}">
                      <a16:colId xmlns:a16="http://schemas.microsoft.com/office/drawing/2014/main" val="3954066791"/>
                    </a:ext>
                  </a:extLst>
                </a:gridCol>
                <a:gridCol w="694944">
                  <a:extLst>
                    <a:ext uri="{9D8B030D-6E8A-4147-A177-3AD203B41FA5}">
                      <a16:colId xmlns:a16="http://schemas.microsoft.com/office/drawing/2014/main" val="3593871382"/>
                    </a:ext>
                  </a:extLst>
                </a:gridCol>
                <a:gridCol w="502920">
                  <a:extLst>
                    <a:ext uri="{9D8B030D-6E8A-4147-A177-3AD203B41FA5}">
                      <a16:colId xmlns:a16="http://schemas.microsoft.com/office/drawing/2014/main" val="3368006616"/>
                    </a:ext>
                  </a:extLst>
                </a:gridCol>
                <a:gridCol w="740664">
                  <a:extLst>
                    <a:ext uri="{9D8B030D-6E8A-4147-A177-3AD203B41FA5}">
                      <a16:colId xmlns:a16="http://schemas.microsoft.com/office/drawing/2014/main" val="208290380"/>
                    </a:ext>
                  </a:extLst>
                </a:gridCol>
                <a:gridCol w="443312">
                  <a:extLst>
                    <a:ext uri="{9D8B030D-6E8A-4147-A177-3AD203B41FA5}">
                      <a16:colId xmlns:a16="http://schemas.microsoft.com/office/drawing/2014/main" val="802357387"/>
                    </a:ext>
                  </a:extLst>
                </a:gridCol>
                <a:gridCol w="661078">
                  <a:extLst>
                    <a:ext uri="{9D8B030D-6E8A-4147-A177-3AD203B41FA5}">
                      <a16:colId xmlns:a16="http://schemas.microsoft.com/office/drawing/2014/main" val="3115538575"/>
                    </a:ext>
                  </a:extLst>
                </a:gridCol>
                <a:gridCol w="661078">
                  <a:extLst>
                    <a:ext uri="{9D8B030D-6E8A-4147-A177-3AD203B41FA5}">
                      <a16:colId xmlns:a16="http://schemas.microsoft.com/office/drawing/2014/main" val="897678201"/>
                    </a:ext>
                  </a:extLst>
                </a:gridCol>
                <a:gridCol w="661078">
                  <a:extLst>
                    <a:ext uri="{9D8B030D-6E8A-4147-A177-3AD203B41FA5}">
                      <a16:colId xmlns:a16="http://schemas.microsoft.com/office/drawing/2014/main" val="2743233139"/>
                    </a:ext>
                  </a:extLst>
                </a:gridCol>
                <a:gridCol w="661078">
                  <a:extLst>
                    <a:ext uri="{9D8B030D-6E8A-4147-A177-3AD203B41FA5}">
                      <a16:colId xmlns:a16="http://schemas.microsoft.com/office/drawing/2014/main" val="1467300848"/>
                    </a:ext>
                  </a:extLst>
                </a:gridCol>
                <a:gridCol w="661078">
                  <a:extLst>
                    <a:ext uri="{9D8B030D-6E8A-4147-A177-3AD203B41FA5}">
                      <a16:colId xmlns:a16="http://schemas.microsoft.com/office/drawing/2014/main" val="755254549"/>
                    </a:ext>
                  </a:extLst>
                </a:gridCol>
                <a:gridCol w="759290">
                  <a:extLst>
                    <a:ext uri="{9D8B030D-6E8A-4147-A177-3AD203B41FA5}">
                      <a16:colId xmlns:a16="http://schemas.microsoft.com/office/drawing/2014/main" val="497943699"/>
                    </a:ext>
                  </a:extLst>
                </a:gridCol>
                <a:gridCol w="562866">
                  <a:extLst>
                    <a:ext uri="{9D8B030D-6E8A-4147-A177-3AD203B41FA5}">
                      <a16:colId xmlns:a16="http://schemas.microsoft.com/office/drawing/2014/main" val="1285268273"/>
                    </a:ext>
                  </a:extLst>
                </a:gridCol>
                <a:gridCol w="661078">
                  <a:extLst>
                    <a:ext uri="{9D8B030D-6E8A-4147-A177-3AD203B41FA5}">
                      <a16:colId xmlns:a16="http://schemas.microsoft.com/office/drawing/2014/main" val="3971267923"/>
                    </a:ext>
                  </a:extLst>
                </a:gridCol>
                <a:gridCol w="661078">
                  <a:extLst>
                    <a:ext uri="{9D8B030D-6E8A-4147-A177-3AD203B41FA5}">
                      <a16:colId xmlns:a16="http://schemas.microsoft.com/office/drawing/2014/main" val="2180321428"/>
                    </a:ext>
                  </a:extLst>
                </a:gridCol>
                <a:gridCol w="661078">
                  <a:extLst>
                    <a:ext uri="{9D8B030D-6E8A-4147-A177-3AD203B41FA5}">
                      <a16:colId xmlns:a16="http://schemas.microsoft.com/office/drawing/2014/main" val="3427300194"/>
                    </a:ext>
                  </a:extLst>
                </a:gridCol>
                <a:gridCol w="661078">
                  <a:extLst>
                    <a:ext uri="{9D8B030D-6E8A-4147-A177-3AD203B41FA5}">
                      <a16:colId xmlns:a16="http://schemas.microsoft.com/office/drawing/2014/main" val="2705816196"/>
                    </a:ext>
                  </a:extLst>
                </a:gridCol>
                <a:gridCol w="661078">
                  <a:extLst>
                    <a:ext uri="{9D8B030D-6E8A-4147-A177-3AD203B41FA5}">
                      <a16:colId xmlns:a16="http://schemas.microsoft.com/office/drawing/2014/main" val="2569018841"/>
                    </a:ext>
                  </a:extLst>
                </a:gridCol>
                <a:gridCol w="749464">
                  <a:extLst>
                    <a:ext uri="{9D8B030D-6E8A-4147-A177-3AD203B41FA5}">
                      <a16:colId xmlns:a16="http://schemas.microsoft.com/office/drawing/2014/main" val="3441784226"/>
                    </a:ext>
                  </a:extLst>
                </a:gridCol>
              </a:tblGrid>
              <a:tr h="646150">
                <a:tc>
                  <a:txBody>
                    <a:bodyPr/>
                    <a:lstStyle/>
                    <a:p>
                      <a:pPr algn="l" fontAlgn="ct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pitches</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ratio</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velo</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pv</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pvC</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Zone</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SwStr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CStr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Swing</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Contact</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GB</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LD</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FB</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PU</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Hard</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wOBA</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xwOBA</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532599659"/>
                  </a:ext>
                </a:extLst>
              </a:tr>
              <a:tr h="1284625">
                <a:tc>
                  <a:txBody>
                    <a:bodyPr/>
                    <a:lstStyle/>
                    <a:p>
                      <a:pPr algn="l" fontAlgn="ctr"/>
                      <a:r>
                        <a:rPr lang="en-US" sz="1600" u="none" strike="noStrike">
                          <a:effectLst/>
                        </a:rPr>
                        <a:t>4-Seam Fastball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895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44.2</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153.9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8.4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16.6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45.1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81.4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51.2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17.8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6.2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0.401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0.38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3717227685"/>
                  </a:ext>
                </a:extLst>
              </a:tr>
              <a:tr h="326912">
                <a:tc>
                  <a:txBody>
                    <a:bodyPr/>
                    <a:lstStyle/>
                    <a:p>
                      <a:pPr algn="l" fontAlgn="ctr"/>
                      <a:r>
                        <a:rPr lang="en-US" sz="1600" u="none" strike="noStrike">
                          <a:effectLst/>
                        </a:rPr>
                        <a:t>Slider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442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21.8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132.3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10.6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55.9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14.3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20.4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50.7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71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20.3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7.6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19.3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0.262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0.243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1837082962"/>
                  </a:ext>
                </a:extLst>
              </a:tr>
              <a:tr h="646150">
                <a:tc>
                  <a:txBody>
                    <a:bodyPr/>
                    <a:lstStyle/>
                    <a:p>
                      <a:pPr algn="l" fontAlgn="ctr"/>
                      <a:r>
                        <a:rPr lang="en-US" sz="1600" u="none" strike="noStrike">
                          <a:effectLst/>
                        </a:rPr>
                        <a:t>Split-Finger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371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18.3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141.9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12.2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3.29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34.5</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18.6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6.5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53.9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65.4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16.9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0.119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0.143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2322594560"/>
                  </a:ext>
                </a:extLst>
              </a:tr>
              <a:tr h="326912">
                <a:tc>
                  <a:txBody>
                    <a:bodyPr/>
                    <a:lstStyle/>
                    <a:p>
                      <a:pPr algn="l" fontAlgn="ctr"/>
                      <a:r>
                        <a:rPr lang="en-US" sz="1600" u="none" strike="noStrike">
                          <a:effectLst/>
                        </a:rPr>
                        <a:t>Cutter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12.2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139.9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0.64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60.7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9.3</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49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81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37.7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13.2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26.3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0.321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0.364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316313056"/>
                  </a:ext>
                </a:extLst>
              </a:tr>
              <a:tr h="646150">
                <a:tc>
                  <a:txBody>
                    <a:bodyPr/>
                    <a:lstStyle/>
                    <a:p>
                      <a:pPr algn="l" fontAlgn="ctr"/>
                      <a:r>
                        <a:rPr lang="en-US" sz="1600" u="none" strike="noStrike">
                          <a:effectLst/>
                        </a:rPr>
                        <a:t>Curveball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72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120.3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-0.82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38.9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6.9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18.1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33.3</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75</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30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50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22.2</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0.411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0.359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1079722848"/>
                  </a:ext>
                </a:extLst>
              </a:tr>
            </a:tbl>
          </a:graphicData>
        </a:graphic>
      </p:graphicFrame>
    </p:spTree>
    <p:extLst>
      <p:ext uri="{BB962C8B-B14F-4D97-AF65-F5344CB8AC3E}">
        <p14:creationId xmlns:p14="http://schemas.microsoft.com/office/powerpoint/2010/main" val="1574869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a:t>球種別</a:t>
            </a:r>
            <a:r>
              <a:rPr lang="en-US" altLang="ja-JP" sz="3200" dirty="0"/>
              <a:t>discipline</a:t>
            </a:r>
            <a:r>
              <a:rPr lang="ja-JP" altLang="en-US" sz="3200" dirty="0"/>
              <a:t>系スタッツ：フォーシーム・カーブ</a:t>
            </a:r>
            <a:endParaRPr kumimoji="1" lang="ja-JP" altLang="en-US" sz="3200" dirty="0"/>
          </a:p>
        </p:txBody>
      </p:sp>
      <p:sp>
        <p:nvSpPr>
          <p:cNvPr id="3" name="コンテンツ プレースホルダー 2"/>
          <p:cNvSpPr>
            <a:spLocks noGrp="1"/>
          </p:cNvSpPr>
          <p:nvPr>
            <p:ph idx="1"/>
          </p:nvPr>
        </p:nvSpPr>
        <p:spPr/>
        <p:txBody>
          <a:bodyPr/>
          <a:lstStyle/>
          <a:p>
            <a:r>
              <a:rPr kumimoji="1" lang="ja-JP" altLang="en-US" sz="2400" dirty="0"/>
              <a:t>フォーシーム</a:t>
            </a:r>
            <a:endParaRPr kumimoji="1" lang="en-US" altLang="ja-JP" sz="2400" dirty="0"/>
          </a:p>
          <a:p>
            <a:pPr lvl="1"/>
            <a:r>
              <a:rPr lang="ja-JP" altLang="en-US" sz="2000" dirty="0"/>
              <a:t>最も多く投じられた球種、</a:t>
            </a:r>
            <a:r>
              <a:rPr lang="en-US" altLang="ja-JP" sz="2000" dirty="0"/>
              <a:t>PV/C</a:t>
            </a:r>
            <a:r>
              <a:rPr lang="ja-JP" altLang="en-US" sz="2000" dirty="0" err="1"/>
              <a:t>は微</a:t>
            </a:r>
            <a:r>
              <a:rPr lang="ja-JP" altLang="en-US" sz="2000" dirty="0"/>
              <a:t>マイナスだが、リーグ平均よりは高い</a:t>
            </a:r>
            <a:endParaRPr lang="en-US" altLang="ja-JP" sz="2000" dirty="0"/>
          </a:p>
          <a:p>
            <a:pPr lvl="2"/>
            <a:r>
              <a:rPr lang="ja-JP" altLang="en-US" sz="2000" dirty="0"/>
              <a:t>スピンレートの改善、ホップ成分低目でややスライド気味の変化も記録する真</a:t>
            </a:r>
            <a:r>
              <a:rPr lang="ja-JP" altLang="en-US" sz="2000" dirty="0" err="1"/>
              <a:t>っ</a:t>
            </a:r>
            <a:r>
              <a:rPr lang="ja-JP" altLang="en-US" sz="2000" dirty="0"/>
              <a:t>スラ系球質、リーグ全体と比較しても出色の高い平均球速</a:t>
            </a:r>
            <a:endParaRPr lang="en-US" altLang="ja-JP" sz="2000" dirty="0"/>
          </a:p>
          <a:p>
            <a:pPr lvl="1"/>
            <a:r>
              <a:rPr lang="ja-JP" altLang="en-US" sz="2000" dirty="0"/>
              <a:t>真</a:t>
            </a:r>
            <a:r>
              <a:rPr lang="ja-JP" altLang="en-US" sz="2000" dirty="0" err="1"/>
              <a:t>っ</a:t>
            </a:r>
            <a:r>
              <a:rPr lang="ja-JP" altLang="en-US" sz="2000" dirty="0"/>
              <a:t>スラ気味の球質、高い球速もあってゴロ打球率が非常に高い</a:t>
            </a:r>
            <a:endParaRPr lang="en-US" altLang="ja-JP" sz="2000" dirty="0"/>
          </a:p>
          <a:p>
            <a:pPr lvl="1"/>
            <a:r>
              <a:rPr lang="ja-JP" altLang="en-US" sz="2000" dirty="0"/>
              <a:t>真</a:t>
            </a:r>
            <a:r>
              <a:rPr lang="ja-JP" altLang="en-US" sz="2000" dirty="0" err="1"/>
              <a:t>っ</a:t>
            </a:r>
            <a:r>
              <a:rPr lang="ja-JP" altLang="en-US" sz="2000" dirty="0"/>
              <a:t>スラ気味の球質はコンタクトが増えることともイコール</a:t>
            </a:r>
            <a:r>
              <a:rPr lang="en-US" altLang="ja-JP" sz="2000" dirty="0"/>
              <a:t>: Contact%</a:t>
            </a:r>
            <a:r>
              <a:rPr lang="ja-JP" altLang="en-US" sz="2000" dirty="0"/>
              <a:t>はリーグ平均程度か若干高め</a:t>
            </a:r>
            <a:r>
              <a:rPr lang="en-US" altLang="ja-JP" sz="2000" dirty="0"/>
              <a:t>(=Whiff%</a:t>
            </a:r>
            <a:r>
              <a:rPr lang="ja-JP" altLang="en-US" sz="2000" dirty="0"/>
              <a:t>がやや低い</a:t>
            </a:r>
            <a:r>
              <a:rPr lang="en-US" altLang="ja-JP" sz="2000" dirty="0"/>
              <a:t>)</a:t>
            </a:r>
          </a:p>
          <a:p>
            <a:pPr lvl="1"/>
            <a:r>
              <a:rPr lang="en-US" altLang="ja-JP" sz="2000" dirty="0"/>
              <a:t>Zone%</a:t>
            </a:r>
            <a:r>
              <a:rPr lang="ja-JP" altLang="en-US" sz="2000" dirty="0"/>
              <a:t>も平均程度</a:t>
            </a:r>
            <a:endParaRPr lang="en-US" altLang="ja-JP" sz="2000" dirty="0"/>
          </a:p>
          <a:p>
            <a:pPr lvl="1"/>
            <a:r>
              <a:rPr kumimoji="1" lang="ja-JP" altLang="en-US" sz="2000" dirty="0"/>
              <a:t>シーズン中盤以降は投球割合を減らし、よりバリューの高い球種に代替</a:t>
            </a:r>
            <a:endParaRPr lang="en-US" altLang="ja-JP" sz="2000" dirty="0"/>
          </a:p>
          <a:p>
            <a:r>
              <a:rPr kumimoji="1" lang="ja-JP" altLang="en-US" sz="2400" dirty="0"/>
              <a:t>カーブ</a:t>
            </a:r>
            <a:endParaRPr kumimoji="1" lang="en-US" altLang="ja-JP" sz="2400" dirty="0"/>
          </a:p>
          <a:p>
            <a:pPr lvl="1"/>
            <a:r>
              <a:rPr lang="ja-JP" altLang="en-US" sz="2000" dirty="0"/>
              <a:t>平均より遅く・大きく落ちるカーブ</a:t>
            </a:r>
            <a:endParaRPr lang="en-US" altLang="ja-JP" sz="2000" dirty="0"/>
          </a:p>
          <a:p>
            <a:pPr lvl="1"/>
            <a:r>
              <a:rPr lang="ja-JP" altLang="en-US" sz="2000" dirty="0"/>
              <a:t>ゾーンへの投球率も低いため、</a:t>
            </a:r>
            <a:r>
              <a:rPr lang="en-US" altLang="ja-JP" sz="2000" dirty="0"/>
              <a:t>PV</a:t>
            </a:r>
            <a:r>
              <a:rPr lang="ja-JP" altLang="en-US" sz="2000" dirty="0"/>
              <a:t>は振るわないが、見送りストライクの比率は高い</a:t>
            </a:r>
            <a:endParaRPr lang="en-US" altLang="ja-JP" sz="2000" dirty="0"/>
          </a:p>
        </p:txBody>
      </p:sp>
    </p:spTree>
    <p:extLst>
      <p:ext uri="{BB962C8B-B14F-4D97-AF65-F5344CB8AC3E}">
        <p14:creationId xmlns:p14="http://schemas.microsoft.com/office/powerpoint/2010/main" val="23916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D4EE9F-27F9-4257-BD55-2A1B77D0F462}"/>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434018D-1514-4EB3-BEF2-0062C4A1B23F}"/>
              </a:ext>
            </a:extLst>
          </p:cNvPr>
          <p:cNvSpPr>
            <a:spLocks noGrp="1"/>
          </p:cNvSpPr>
          <p:nvPr>
            <p:ph idx="1"/>
          </p:nvPr>
        </p:nvSpPr>
        <p:spPr/>
        <p:txBody>
          <a:bodyPr/>
          <a:lstStyle/>
          <a:p>
            <a:r>
              <a:rPr kumimoji="1" lang="en-US" altLang="ja-JP" sz="2800" dirty="0"/>
              <a:t>2021</a:t>
            </a:r>
            <a:r>
              <a:rPr kumimoji="1" lang="ja-JP" altLang="en-US" sz="2800" dirty="0"/>
              <a:t>シーズン：活躍の要因を振り返る</a:t>
            </a:r>
            <a:endParaRPr kumimoji="1" lang="en-US" altLang="ja-JP" sz="2800" dirty="0"/>
          </a:p>
          <a:p>
            <a:pPr lvl="1"/>
            <a:r>
              <a:rPr lang="ja-JP" altLang="en-US" sz="2400" dirty="0"/>
              <a:t>打谷</a:t>
            </a:r>
            <a:endParaRPr lang="en-US" altLang="ja-JP" sz="2400" dirty="0"/>
          </a:p>
          <a:p>
            <a:pPr lvl="1"/>
            <a:r>
              <a:rPr kumimoji="1" lang="ja-JP" altLang="en-US" sz="2400" dirty="0"/>
              <a:t>投谷</a:t>
            </a:r>
            <a:endParaRPr kumimoji="1" lang="en-US" altLang="ja-JP" sz="2400" dirty="0"/>
          </a:p>
          <a:p>
            <a:r>
              <a:rPr kumimoji="1" lang="ja-JP" altLang="en-US" sz="2800" dirty="0"/>
              <a:t>問題設定</a:t>
            </a:r>
            <a:endParaRPr kumimoji="1" lang="en-US" altLang="ja-JP" sz="2800" dirty="0"/>
          </a:p>
          <a:p>
            <a:pPr lvl="1"/>
            <a:r>
              <a:rPr kumimoji="1" lang="ja-JP" altLang="en-US" sz="2400" dirty="0"/>
              <a:t>打谷：シーズン終盤の成績下降の要因は？</a:t>
            </a:r>
            <a:endParaRPr kumimoji="1" lang="en-US" altLang="ja-JP" sz="2400" dirty="0"/>
          </a:p>
          <a:p>
            <a:pPr lvl="1"/>
            <a:r>
              <a:rPr lang="ja-JP" altLang="en-US" sz="2400" dirty="0"/>
              <a:t>投谷：投球構成の時系列的な変化</a:t>
            </a:r>
            <a:endParaRPr lang="en-US" altLang="ja-JP" sz="2400" dirty="0"/>
          </a:p>
          <a:p>
            <a:pPr lvl="1"/>
            <a:r>
              <a:rPr lang="ja-JP" altLang="en-US" sz="2400" dirty="0"/>
              <a:t>二刀谷：二刀流の効果考察</a:t>
            </a:r>
            <a:endParaRPr lang="en-US" altLang="ja-JP" sz="2400" dirty="0"/>
          </a:p>
          <a:p>
            <a:pPr lvl="1"/>
            <a:r>
              <a:rPr lang="ja-JP" altLang="en-US" sz="2400" dirty="0"/>
              <a:t>おまけ：「大谷ストライク」は存在したか？</a:t>
            </a:r>
            <a:endParaRPr lang="en-US" altLang="ja-JP" sz="2400" dirty="0"/>
          </a:p>
        </p:txBody>
      </p:sp>
    </p:spTree>
    <p:extLst>
      <p:ext uri="{BB962C8B-B14F-4D97-AF65-F5344CB8AC3E}">
        <p14:creationId xmlns:p14="http://schemas.microsoft.com/office/powerpoint/2010/main" val="2459552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スライダー・カッター</a:t>
            </a:r>
          </a:p>
        </p:txBody>
      </p:sp>
      <p:sp>
        <p:nvSpPr>
          <p:cNvPr id="3" name="コンテンツ プレースホルダー 2"/>
          <p:cNvSpPr>
            <a:spLocks noGrp="1"/>
          </p:cNvSpPr>
          <p:nvPr>
            <p:ph idx="1"/>
          </p:nvPr>
        </p:nvSpPr>
        <p:spPr>
          <a:xfrm>
            <a:off x="609600" y="1600201"/>
            <a:ext cx="10972800" cy="5020055"/>
          </a:xfrm>
        </p:spPr>
        <p:txBody>
          <a:bodyPr/>
          <a:lstStyle/>
          <a:p>
            <a:r>
              <a:rPr lang="ja-JP" altLang="en-US" sz="2400" dirty="0"/>
              <a:t>スライダー</a:t>
            </a:r>
            <a:endParaRPr lang="en-US" altLang="ja-JP" sz="2400" dirty="0"/>
          </a:p>
          <a:p>
            <a:pPr lvl="1"/>
            <a:r>
              <a:rPr lang="ja-JP" altLang="en-US" sz="2000" dirty="0"/>
              <a:t>変化球の中で最も投球比率が高く、</a:t>
            </a:r>
            <a:endParaRPr lang="en-US" altLang="ja-JP" sz="2000" dirty="0"/>
          </a:p>
          <a:p>
            <a:pPr lvl="1"/>
            <a:r>
              <a:rPr lang="ja-JP" altLang="en-US" sz="2000" dirty="0"/>
              <a:t>スライド成分</a:t>
            </a:r>
            <a:r>
              <a:rPr kumimoji="1" lang="en-US" altLang="ja-JP" sz="2000" dirty="0"/>
              <a:t>40cm</a:t>
            </a:r>
            <a:r>
              <a:rPr kumimoji="1" lang="ja-JP" altLang="en-US" sz="2000" dirty="0"/>
              <a:t>と平均を大きく上回る横滑りのスライダー。球速は平均を下回るため、対フォーシームの球速比で言えばやや遅めに分類される</a:t>
            </a:r>
            <a:endParaRPr kumimoji="1" lang="en-US" altLang="ja-JP" sz="2000" dirty="0"/>
          </a:p>
          <a:p>
            <a:pPr lvl="1"/>
            <a:r>
              <a:rPr lang="en-US" altLang="ja-JP" sz="2000" dirty="0"/>
              <a:t>SwStr%14.3, CStr%20.4</a:t>
            </a:r>
            <a:r>
              <a:rPr lang="ja-JP" altLang="en-US" sz="2000" dirty="0"/>
              <a:t>はそれぞれ大谷投手の持ち球の中で</a:t>
            </a:r>
            <a:r>
              <a:rPr lang="en-US" altLang="ja-JP" sz="2000" dirty="0"/>
              <a:t>2</a:t>
            </a:r>
            <a:r>
              <a:rPr lang="ja-JP" altLang="en-US" sz="2000" dirty="0"/>
              <a:t>番目</a:t>
            </a:r>
            <a:r>
              <a:rPr lang="en-US" altLang="ja-JP" sz="2000" dirty="0"/>
              <a:t>/</a:t>
            </a:r>
            <a:r>
              <a:rPr lang="ja-JP" altLang="en-US" sz="2000" dirty="0"/>
              <a:t>最も高い比率で、スプリットと並んで最も高い比率でストライクを取った球種である。しかも</a:t>
            </a:r>
            <a:r>
              <a:rPr lang="en-US" altLang="ja-JP" sz="2000" dirty="0"/>
              <a:t>Zone%55.9</a:t>
            </a:r>
            <a:r>
              <a:rPr lang="ja-JP" altLang="en-US" sz="2000" dirty="0"/>
              <a:t>はフォーシームと同程度の高さであり、「ストライクゾーンに投じながらストライクが取れる」という観点ではスプリット以上に安定している</a:t>
            </a:r>
            <a:endParaRPr lang="en-US" altLang="ja-JP" sz="2000" dirty="0"/>
          </a:p>
          <a:p>
            <a:r>
              <a:rPr lang="ja-JP" altLang="en-US" sz="2534" dirty="0"/>
              <a:t>カッター</a:t>
            </a:r>
            <a:endParaRPr lang="en-US" altLang="ja-JP" sz="2534" dirty="0"/>
          </a:p>
          <a:p>
            <a:pPr lvl="1"/>
            <a:r>
              <a:rPr kumimoji="1" lang="en-US" altLang="ja-JP" sz="2000" dirty="0"/>
              <a:t>2021</a:t>
            </a:r>
            <a:r>
              <a:rPr kumimoji="1" lang="ja-JP" altLang="en-US" sz="2000" dirty="0"/>
              <a:t>シーズンから使用。</a:t>
            </a:r>
            <a:r>
              <a:rPr lang="ja-JP" altLang="en-US" sz="2000" dirty="0"/>
              <a:t>球速帯はマネーピッチのスプリットに近い。平均ホップ成分は他の</a:t>
            </a:r>
            <a:r>
              <a:rPr lang="en-US" altLang="ja-JP" sz="2000" dirty="0"/>
              <a:t>2</a:t>
            </a:r>
            <a:r>
              <a:rPr lang="ja-JP" altLang="en-US" sz="2000" dirty="0"/>
              <a:t>球種よりやや高いが、チャートではスライダー、スプリットのほぼ真ん中に曲がっていく球種</a:t>
            </a:r>
            <a:endParaRPr lang="en-US" altLang="ja-JP" sz="2000" dirty="0"/>
          </a:p>
          <a:p>
            <a:pPr lvl="1"/>
            <a:r>
              <a:rPr kumimoji="1" lang="ja-JP" altLang="en-US" sz="2000" dirty="0"/>
              <a:t>空振りを奪うスペックは他の球種にやや劣るが、内野フライ</a:t>
            </a:r>
            <a:r>
              <a:rPr kumimoji="1" lang="en-US" altLang="ja-JP" sz="2000" dirty="0"/>
              <a:t>(Popup)</a:t>
            </a:r>
            <a:r>
              <a:rPr kumimoji="1" lang="ja-JP" altLang="en-US" sz="2000" dirty="0"/>
              <a:t>が</a:t>
            </a:r>
            <a:r>
              <a:rPr kumimoji="1" lang="en-US" altLang="ja-JP" sz="2000" dirty="0"/>
              <a:t>13%</a:t>
            </a:r>
            <a:r>
              <a:rPr kumimoji="1" lang="ja-JP" altLang="en-US" sz="2000" dirty="0"/>
              <a:t>と高いことから</a:t>
            </a:r>
            <a:r>
              <a:rPr kumimoji="1" lang="en-US" altLang="ja-JP" sz="2000" dirty="0"/>
              <a:t>1</a:t>
            </a:r>
            <a:r>
              <a:rPr kumimoji="1" lang="ja-JP" altLang="en-US" sz="2000" dirty="0"/>
              <a:t>球でアウトを取る性能に強みがある。</a:t>
            </a:r>
            <a:r>
              <a:rPr kumimoji="1" lang="en-US" altLang="ja-JP" sz="2000" dirty="0"/>
              <a:t>Zone%</a:t>
            </a:r>
            <a:r>
              <a:rPr lang="ja-JP" altLang="en-US" sz="2000" dirty="0"/>
              <a:t>は</a:t>
            </a:r>
            <a:r>
              <a:rPr lang="en-US" altLang="ja-JP" sz="2000" dirty="0"/>
              <a:t>5</a:t>
            </a:r>
            <a:r>
              <a:rPr lang="ja-JP" altLang="en-US" sz="2000" dirty="0"/>
              <a:t>球種の中でトップ</a:t>
            </a:r>
            <a:endParaRPr kumimoji="1" lang="en-US" altLang="ja-JP" sz="2000" dirty="0"/>
          </a:p>
        </p:txBody>
      </p:sp>
    </p:spTree>
    <p:extLst>
      <p:ext uri="{BB962C8B-B14F-4D97-AF65-F5344CB8AC3E}">
        <p14:creationId xmlns:p14="http://schemas.microsoft.com/office/powerpoint/2010/main" val="2328693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スプリット</a:t>
            </a:r>
          </a:p>
        </p:txBody>
      </p:sp>
      <p:sp>
        <p:nvSpPr>
          <p:cNvPr id="3" name="コンテンツ プレースホルダー 2"/>
          <p:cNvSpPr>
            <a:spLocks noGrp="1"/>
          </p:cNvSpPr>
          <p:nvPr>
            <p:ph idx="1"/>
          </p:nvPr>
        </p:nvSpPr>
        <p:spPr/>
        <p:txBody>
          <a:bodyPr/>
          <a:lstStyle/>
          <a:p>
            <a:r>
              <a:rPr kumimoji="1" lang="ja-JP" altLang="en-US" sz="2400" dirty="0"/>
              <a:t>スプリット</a:t>
            </a:r>
            <a:endParaRPr kumimoji="1" lang="en-US" altLang="ja-JP" sz="2400" dirty="0"/>
          </a:p>
          <a:p>
            <a:pPr lvl="1"/>
            <a:r>
              <a:rPr kumimoji="1" lang="en-US" altLang="ja-JP" sz="2000" dirty="0"/>
              <a:t>PV/C 3.29</a:t>
            </a:r>
            <a:r>
              <a:rPr lang="ja-JP" altLang="en-US" sz="2000" dirty="0"/>
              <a:t>はリーグ平均と比較しても群を抜くパフォーマンスの高さ。投球比率は</a:t>
            </a:r>
            <a:r>
              <a:rPr lang="en-US" altLang="ja-JP" sz="2000" dirty="0"/>
              <a:t>20%</a:t>
            </a:r>
            <a:r>
              <a:rPr lang="ja-JP" altLang="en-US" sz="2000" dirty="0"/>
              <a:t>に満たないながら、</a:t>
            </a:r>
            <a:r>
              <a:rPr lang="en-US" altLang="ja-JP" sz="2000" dirty="0"/>
              <a:t>PV12.2</a:t>
            </a:r>
            <a:r>
              <a:rPr lang="ja-JP" altLang="en-US" sz="2000" dirty="0"/>
              <a:t>は彼の持ち球の中でもトップの数字である</a:t>
            </a:r>
            <a:endParaRPr lang="en-US" altLang="ja-JP" sz="2000" dirty="0"/>
          </a:p>
          <a:p>
            <a:pPr lvl="1"/>
            <a:r>
              <a:rPr lang="en-US" altLang="ja-JP" sz="2000" dirty="0"/>
              <a:t>wOBA.119</a:t>
            </a:r>
            <a:r>
              <a:rPr lang="ja-JP" altLang="en-US" sz="2000" dirty="0"/>
              <a:t>は圧巻。</a:t>
            </a:r>
            <a:r>
              <a:rPr lang="en-US" altLang="ja-JP" sz="2000" dirty="0" err="1"/>
              <a:t>xwOBA</a:t>
            </a:r>
            <a:r>
              <a:rPr lang="ja-JP" altLang="en-US" sz="2000" dirty="0"/>
              <a:t>と大きな乖離もなし</a:t>
            </a:r>
            <a:endParaRPr lang="en-US" altLang="ja-JP" sz="2000" dirty="0"/>
          </a:p>
          <a:p>
            <a:pPr lvl="1"/>
            <a:r>
              <a:rPr lang="en-US" altLang="ja-JP" sz="2000" dirty="0"/>
              <a:t>SwStr%18.6</a:t>
            </a:r>
            <a:r>
              <a:rPr lang="ja-JP" altLang="en-US" sz="2000" dirty="0"/>
              <a:t>と圧倒的な奪空振り能力を誇る。ゾーンへの投球率が低い一方で、打球を発生させないという観点では間違いなくトップクラスのボール。</a:t>
            </a:r>
            <a:endParaRPr lang="en-US" altLang="ja-JP" sz="2000" dirty="0"/>
          </a:p>
          <a:p>
            <a:pPr lvl="1"/>
            <a:r>
              <a:rPr kumimoji="1" lang="ja-JP" altLang="en-US" sz="2000" dirty="0"/>
              <a:t>縦変化量で表される落ち幅、球速帯はリーグ平均とほぼ同程度だが、フォーシームのシュート成分が小さいことを差し引いてもシュート成分が小さい：打者視点では縦に消えるボールに見える</a:t>
            </a:r>
            <a:endParaRPr kumimoji="1" lang="en-US" altLang="ja-JP" sz="2000" dirty="0"/>
          </a:p>
          <a:p>
            <a:pPr lvl="1"/>
            <a:r>
              <a:rPr lang="en-US" altLang="ja-JP" sz="2000" dirty="0"/>
              <a:t>MLB</a:t>
            </a:r>
            <a:r>
              <a:rPr lang="ja-JP" altLang="en-US" sz="2000" dirty="0"/>
              <a:t>全体におけるスプリットの投球率はわずか</a:t>
            </a:r>
            <a:r>
              <a:rPr lang="en-US" altLang="ja-JP" sz="2000" dirty="0"/>
              <a:t>1.5%</a:t>
            </a:r>
            <a:r>
              <a:rPr lang="ja-JP" altLang="en-US" sz="2000" dirty="0"/>
              <a:t>で、ナックルを除けば最も低い比率。同系統のオフスピードボールであるチェンジアップとも異なる球質であるため、希少価値が高い</a:t>
            </a:r>
            <a:endParaRPr lang="en-US" altLang="ja-JP" sz="2000" dirty="0"/>
          </a:p>
        </p:txBody>
      </p:sp>
    </p:spTree>
    <p:extLst>
      <p:ext uri="{BB962C8B-B14F-4D97-AF65-F5344CB8AC3E}">
        <p14:creationId xmlns:p14="http://schemas.microsoft.com/office/powerpoint/2010/main" val="2846674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ブレイクチャート</a:t>
            </a:r>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8290" y="1627627"/>
            <a:ext cx="5486411" cy="3657607"/>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706" y="1627628"/>
            <a:ext cx="5486411" cy="3657607"/>
          </a:xfrm>
          <a:prstGeom prst="rect">
            <a:avLst/>
          </a:prstGeom>
        </p:spPr>
      </p:pic>
      <p:sp>
        <p:nvSpPr>
          <p:cNvPr id="6" name="テキスト ボックス 5"/>
          <p:cNvSpPr txBox="1"/>
          <p:nvPr/>
        </p:nvSpPr>
        <p:spPr>
          <a:xfrm>
            <a:off x="777240" y="5541264"/>
            <a:ext cx="9272016" cy="646331"/>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t>スプリット、カッター、スライダーがほぼ横一直線に並ぶ球種構成</a:t>
            </a:r>
            <a:endParaRPr lang="en-US" altLang="ja-JP" dirty="0"/>
          </a:p>
          <a:p>
            <a:pPr marL="285750" indent="-285750">
              <a:buFont typeface="Arial" panose="020B0604020202020204" pitchFamily="34" charset="0"/>
              <a:buChar char="•"/>
            </a:pPr>
            <a:r>
              <a:rPr lang="ja-JP" altLang="en-US" dirty="0"/>
              <a:t>フォーシームが横変化量ゼロ～ややスライド方向に振れる真</a:t>
            </a:r>
            <a:r>
              <a:rPr lang="ja-JP" altLang="en-US" dirty="0" err="1"/>
              <a:t>っ</a:t>
            </a:r>
            <a:r>
              <a:rPr lang="ja-JP" altLang="en-US" dirty="0"/>
              <a:t>スラ球質に</a:t>
            </a:r>
            <a:endParaRPr kumimoji="1" lang="ja-JP" altLang="en-US" dirty="0"/>
          </a:p>
        </p:txBody>
      </p:sp>
    </p:spTree>
    <p:extLst>
      <p:ext uri="{BB962C8B-B14F-4D97-AF65-F5344CB8AC3E}">
        <p14:creationId xmlns:p14="http://schemas.microsoft.com/office/powerpoint/2010/main" val="2725020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奥行き分析</a:t>
            </a:r>
            <a:r>
              <a:rPr kumimoji="1" lang="en-US" altLang="ja-JP" dirty="0"/>
              <a:t>(</a:t>
            </a:r>
            <a:r>
              <a:rPr kumimoji="1" lang="ja-JP" altLang="en-US" dirty="0"/>
              <a:t>球速・縦変化</a:t>
            </a:r>
            <a:r>
              <a:rPr kumimoji="1" lang="en-US" altLang="ja-JP" dirty="0"/>
              <a:t>)</a:t>
            </a:r>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70314" y="1938524"/>
            <a:ext cx="5486411" cy="3657607"/>
          </a:xfr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938524"/>
            <a:ext cx="5486411" cy="3657607"/>
          </a:xfrm>
          <a:prstGeom prst="rect">
            <a:avLst/>
          </a:prstGeom>
        </p:spPr>
      </p:pic>
    </p:spTree>
    <p:extLst>
      <p:ext uri="{BB962C8B-B14F-4D97-AF65-F5344CB8AC3E}">
        <p14:creationId xmlns:p14="http://schemas.microsoft.com/office/powerpoint/2010/main" val="1814205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2336130"/>
            <a:ext cx="5486411" cy="3657607"/>
          </a:xfrm>
        </p:spPr>
      </p:pic>
      <p:sp>
        <p:nvSpPr>
          <p:cNvPr id="3" name="テキスト ボックス 2"/>
          <p:cNvSpPr txBox="1"/>
          <p:nvPr/>
        </p:nvSpPr>
        <p:spPr>
          <a:xfrm>
            <a:off x="6327648" y="2340864"/>
            <a:ext cx="5440680" cy="2677656"/>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t>(</a:t>
            </a:r>
            <a:r>
              <a:rPr kumimoji="1" lang="ja-JP" altLang="en-US" sz="2400" dirty="0"/>
              <a:t>参考</a:t>
            </a:r>
            <a:r>
              <a:rPr kumimoji="1" lang="en-US" altLang="ja-JP" sz="2400" dirty="0"/>
              <a:t>)</a:t>
            </a:r>
          </a:p>
          <a:p>
            <a:pPr marL="742950" lvl="1" indent="-285750">
              <a:buFont typeface="Arial" panose="020B0604020202020204" pitchFamily="34" charset="0"/>
              <a:buChar char="•"/>
            </a:pPr>
            <a:r>
              <a:rPr lang="ja-JP" altLang="en-US" sz="2400" dirty="0"/>
              <a:t>フォーシームの真</a:t>
            </a:r>
            <a:r>
              <a:rPr lang="ja-JP" altLang="en-US" sz="2400" dirty="0" err="1"/>
              <a:t>っ</a:t>
            </a:r>
            <a:r>
              <a:rPr lang="ja-JP" altLang="en-US" sz="2400" dirty="0"/>
              <a:t>スラ球質への変化は</a:t>
            </a:r>
            <a:r>
              <a:rPr lang="en-US" altLang="ja-JP" sz="2400" dirty="0"/>
              <a:t>2020</a:t>
            </a:r>
            <a:r>
              <a:rPr lang="ja-JP" altLang="en-US" sz="2400" dirty="0"/>
              <a:t>年段階で見え始めている</a:t>
            </a:r>
            <a:endParaRPr lang="en-US" altLang="ja-JP" sz="2400" dirty="0"/>
          </a:p>
          <a:p>
            <a:pPr marL="742950" lvl="1" indent="-285750">
              <a:buFont typeface="Arial" panose="020B0604020202020204" pitchFamily="34" charset="0"/>
              <a:buChar char="•"/>
            </a:pPr>
            <a:r>
              <a:rPr kumimoji="1" lang="ja-JP" altLang="en-US" sz="2400" dirty="0"/>
              <a:t>スライダーの変化量が不安定、曲がり切らずに高いホップ成分を記録する投球も</a:t>
            </a:r>
          </a:p>
        </p:txBody>
      </p:sp>
    </p:spTree>
    <p:extLst>
      <p:ext uri="{BB962C8B-B14F-4D97-AF65-F5344CB8AC3E}">
        <p14:creationId xmlns:p14="http://schemas.microsoft.com/office/powerpoint/2010/main" val="1474608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2021: </a:t>
            </a:r>
            <a:r>
              <a:rPr lang="ja-JP" altLang="en-US" dirty="0"/>
              <a:t>投球</a:t>
            </a:r>
            <a:r>
              <a:rPr kumimoji="1" lang="ja-JP" altLang="en-US" dirty="0"/>
              <a:t>構成</a:t>
            </a:r>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94936" y="1847088"/>
            <a:ext cx="8497064" cy="4855464"/>
          </a:xfrm>
        </p:spPr>
      </p:pic>
      <p:sp>
        <p:nvSpPr>
          <p:cNvPr id="6" name="テキスト ボックス 5"/>
          <p:cNvSpPr txBox="1"/>
          <p:nvPr/>
        </p:nvSpPr>
        <p:spPr>
          <a:xfrm>
            <a:off x="265176" y="2130552"/>
            <a:ext cx="3520440" cy="3046988"/>
          </a:xfrm>
          <a:prstGeom prst="rect">
            <a:avLst/>
          </a:prstGeom>
          <a:noFill/>
        </p:spPr>
        <p:txBody>
          <a:bodyPr wrap="square" rtlCol="0">
            <a:spAutoFit/>
          </a:bodyPr>
          <a:lstStyle/>
          <a:p>
            <a:pPr marL="285750" indent="-285750">
              <a:buFont typeface="Arial" panose="020B0604020202020204" pitchFamily="34" charset="0"/>
              <a:buChar char="•"/>
            </a:pPr>
            <a:r>
              <a:rPr lang="en-US" altLang="ja-JP" sz="2400" dirty="0"/>
              <a:t>7</a:t>
            </a:r>
            <a:r>
              <a:rPr lang="ja-JP" altLang="en-US" sz="2400" dirty="0"/>
              <a:t>月からフォーシームの投球比率が大きく低下</a:t>
            </a:r>
            <a:endParaRPr lang="en-US" altLang="ja-JP" sz="2400" dirty="0"/>
          </a:p>
          <a:p>
            <a:pPr marL="285750" indent="-285750">
              <a:buFont typeface="Arial" panose="020B0604020202020204" pitchFamily="34" charset="0"/>
              <a:buChar char="•"/>
            </a:pPr>
            <a:r>
              <a:rPr kumimoji="1" lang="en-US" altLang="ja-JP" sz="2400" dirty="0"/>
              <a:t>7, 8</a:t>
            </a:r>
            <a:r>
              <a:rPr kumimoji="1" lang="ja-JP" altLang="en-US" sz="2400" dirty="0"/>
              <a:t>月にカッターの使用比率が上昇、</a:t>
            </a:r>
            <a:r>
              <a:rPr kumimoji="1" lang="en-US" altLang="ja-JP" sz="2400" dirty="0"/>
              <a:t>9</a:t>
            </a:r>
            <a:r>
              <a:rPr kumimoji="1" lang="ja-JP" altLang="en-US" sz="2400" dirty="0"/>
              <a:t>月はスプリット・スライダーとフォーシームの</a:t>
            </a:r>
            <a:r>
              <a:rPr kumimoji="1" lang="en-US" altLang="ja-JP" sz="2400" dirty="0"/>
              <a:t>3</a:t>
            </a:r>
            <a:r>
              <a:rPr kumimoji="1" lang="ja-JP" altLang="en-US" sz="2400" dirty="0"/>
              <a:t>球種がほぼ同程度の割合で投じられている</a:t>
            </a:r>
          </a:p>
        </p:txBody>
      </p:sp>
    </p:spTree>
    <p:extLst>
      <p:ext uri="{BB962C8B-B14F-4D97-AF65-F5344CB8AC3E}">
        <p14:creationId xmlns:p14="http://schemas.microsoft.com/office/powerpoint/2010/main" val="2837962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ストライクゾーン</a:t>
            </a:r>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882029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ストライク判定について</a:t>
            </a:r>
            <a:endParaRPr kumimoji="1" lang="ja-JP" altLang="en-US" dirty="0"/>
          </a:p>
        </p:txBody>
      </p:sp>
      <p:sp>
        <p:nvSpPr>
          <p:cNvPr id="3" name="コンテンツ プレースホルダー 2"/>
          <p:cNvSpPr>
            <a:spLocks noGrp="1"/>
          </p:cNvSpPr>
          <p:nvPr>
            <p:ph idx="1"/>
          </p:nvPr>
        </p:nvSpPr>
        <p:spPr>
          <a:xfrm>
            <a:off x="609600" y="1600201"/>
            <a:ext cx="10972800" cy="4809743"/>
          </a:xfrm>
        </p:spPr>
        <p:txBody>
          <a:bodyPr/>
          <a:lstStyle/>
          <a:p>
            <a:r>
              <a:rPr lang="ja-JP" altLang="en-US" sz="2400" dirty="0"/>
              <a:t>投打のピッチコールに偏りがあるか</a:t>
            </a:r>
            <a:endParaRPr lang="en-US" altLang="ja-JP" sz="2400" dirty="0"/>
          </a:p>
          <a:p>
            <a:pPr lvl="1"/>
            <a:r>
              <a:rPr lang="ja-JP" altLang="en-US" sz="2000" dirty="0"/>
              <a:t>ミスジャッジの割合</a:t>
            </a:r>
            <a:endParaRPr lang="en-US" altLang="ja-JP" sz="2000" dirty="0"/>
          </a:p>
          <a:p>
            <a:pPr lvl="2"/>
            <a:r>
              <a:rPr lang="ja-JP" altLang="en-US" sz="2000" dirty="0"/>
              <a:t>打者：</a:t>
            </a:r>
            <a:r>
              <a:rPr lang="en-US" altLang="ja-JP" sz="2000" dirty="0"/>
              <a:t>Type II error (</a:t>
            </a:r>
            <a:r>
              <a:rPr lang="ja-JP" altLang="en-US" sz="2000" dirty="0"/>
              <a:t>定義上ボールの投球をストライクと判定</a:t>
            </a:r>
            <a:r>
              <a:rPr lang="en-US" altLang="ja-JP" sz="2000" dirty="0"/>
              <a:t>)</a:t>
            </a:r>
          </a:p>
          <a:p>
            <a:pPr lvl="2"/>
            <a:r>
              <a:rPr lang="ja-JP" altLang="en-US" sz="2000" dirty="0"/>
              <a:t>投手：</a:t>
            </a:r>
            <a:r>
              <a:rPr lang="en-US" altLang="ja-JP" sz="2000" dirty="0"/>
              <a:t>Type I error (</a:t>
            </a:r>
            <a:r>
              <a:rPr lang="ja-JP" altLang="en-US" sz="2000" dirty="0"/>
              <a:t>同じくストライクの投球をボールと判定</a:t>
            </a:r>
            <a:r>
              <a:rPr lang="en-US" altLang="ja-JP" sz="2000" dirty="0"/>
              <a:t>)</a:t>
            </a:r>
          </a:p>
          <a:p>
            <a:pPr lvl="1"/>
            <a:r>
              <a:rPr lang="ja-JP" altLang="en-US" sz="2000" dirty="0"/>
              <a:t>平均的なストライクコール確率からの乖離</a:t>
            </a:r>
            <a:endParaRPr lang="en-US" altLang="ja-JP" sz="2000" dirty="0"/>
          </a:p>
          <a:p>
            <a:pPr lvl="2"/>
            <a:r>
              <a:rPr lang="ja-JP" altLang="en-US" sz="2000" dirty="0"/>
              <a:t>打者の左右・カウント別に、投球の通過位置を表す二次元の変数</a:t>
            </a:r>
            <a:r>
              <a:rPr lang="en-US" altLang="ja-JP" sz="2000" dirty="0"/>
              <a:t>(</a:t>
            </a:r>
            <a:r>
              <a:rPr lang="en-US" altLang="ja-JP" sz="2000" dirty="0" err="1"/>
              <a:t>plate_x</a:t>
            </a:r>
            <a:r>
              <a:rPr lang="en-US" altLang="ja-JP" sz="2000" dirty="0"/>
              <a:t>, </a:t>
            </a:r>
            <a:r>
              <a:rPr lang="en-US" altLang="ja-JP" sz="2000" dirty="0" err="1"/>
              <a:t>plate_z</a:t>
            </a:r>
            <a:r>
              <a:rPr lang="en-US" altLang="ja-JP" sz="2000" dirty="0"/>
              <a:t>)</a:t>
            </a:r>
            <a:r>
              <a:rPr lang="ja-JP" altLang="en-US" sz="2000" dirty="0"/>
              <a:t>からその投球の平均的なストライクコール確率を算出</a:t>
            </a:r>
            <a:r>
              <a:rPr lang="en-US" altLang="ja-JP" sz="2000" dirty="0"/>
              <a:t>(</a:t>
            </a:r>
            <a:r>
              <a:rPr lang="ja-JP" altLang="en-US" sz="2000" dirty="0"/>
              <a:t>一般化加法モデルを利用</a:t>
            </a:r>
            <a:r>
              <a:rPr lang="en-US" altLang="ja-JP" sz="2000" dirty="0"/>
              <a:t>)</a:t>
            </a:r>
          </a:p>
          <a:p>
            <a:pPr lvl="2"/>
            <a:r>
              <a:rPr lang="ja-JP" altLang="en-US" sz="2000" dirty="0"/>
              <a:t>実際にコールされたストライクを</a:t>
            </a:r>
            <a:r>
              <a:rPr lang="en-US" altLang="ja-JP" sz="2000" dirty="0"/>
              <a:t>1, </a:t>
            </a:r>
            <a:r>
              <a:rPr lang="ja-JP" altLang="en-US" sz="2000" dirty="0"/>
              <a:t>ボールを</a:t>
            </a:r>
            <a:r>
              <a:rPr lang="en-US" altLang="ja-JP" sz="2000" dirty="0"/>
              <a:t>0</a:t>
            </a:r>
            <a:r>
              <a:rPr lang="ja-JP" altLang="en-US" sz="2000" dirty="0"/>
              <a:t>とするダミー変数を作成し、これと平均的なストライクコール確率との差を選手ごとに集計する</a:t>
            </a:r>
            <a:endParaRPr lang="en-US" altLang="ja-JP" sz="2000" dirty="0"/>
          </a:p>
          <a:p>
            <a:pPr lvl="2"/>
            <a:r>
              <a:rPr lang="ja-JP" altLang="en-US" sz="2000" dirty="0"/>
              <a:t>値がプラス：実際のコールが平均的なストライクコールの確率より高い</a:t>
            </a:r>
            <a:endParaRPr lang="en-US" altLang="ja-JP" sz="2000" dirty="0"/>
          </a:p>
          <a:p>
            <a:pPr lvl="1"/>
            <a:r>
              <a:rPr lang="ja-JP" altLang="en-US" sz="2000" dirty="0"/>
              <a:t>得点貢献：上記の手順で算出したストライクコール確率を用いて、投球を見送った時の得点期待値変動の平均を算出→実際に起こった得点確率の増減との差を取る</a:t>
            </a:r>
            <a:endParaRPr lang="en-US" altLang="ja-JP" sz="2000" dirty="0"/>
          </a:p>
        </p:txBody>
      </p:sp>
    </p:spTree>
    <p:extLst>
      <p:ext uri="{BB962C8B-B14F-4D97-AF65-F5344CB8AC3E}">
        <p14:creationId xmlns:p14="http://schemas.microsoft.com/office/powerpoint/2010/main" val="3340939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結果</a:t>
            </a:r>
          </a:p>
        </p:txBody>
      </p:sp>
      <p:sp>
        <p:nvSpPr>
          <p:cNvPr id="3" name="コンテンツ プレースホルダー 2"/>
          <p:cNvSpPr>
            <a:spLocks noGrp="1"/>
          </p:cNvSpPr>
          <p:nvPr>
            <p:ph idx="1"/>
          </p:nvPr>
        </p:nvSpPr>
        <p:spPr/>
        <p:txBody>
          <a:bodyPr/>
          <a:lstStyle/>
          <a:p>
            <a:r>
              <a:rPr lang="ja-JP" altLang="en-US" sz="2400" dirty="0"/>
              <a:t>野手</a:t>
            </a:r>
            <a:endParaRPr lang="en-US" altLang="ja-JP" sz="2400" dirty="0"/>
          </a:p>
          <a:p>
            <a:pPr lvl="1"/>
            <a:r>
              <a:rPr lang="ja-JP" altLang="en-US" sz="2000" dirty="0"/>
              <a:t>打席に立った際の</a:t>
            </a:r>
            <a:r>
              <a:rPr lang="en-US" altLang="ja-JP" sz="2000" dirty="0"/>
              <a:t>Type II error: 79</a:t>
            </a:r>
            <a:r>
              <a:rPr lang="ja-JP" altLang="en-US" sz="2000" dirty="0"/>
              <a:t>球、</a:t>
            </a:r>
            <a:r>
              <a:rPr lang="en-US" altLang="ja-JP" sz="2000" dirty="0"/>
              <a:t>5.90%</a:t>
            </a:r>
            <a:r>
              <a:rPr lang="ja-JP" altLang="en-US" sz="2000" dirty="0"/>
              <a:t>は</a:t>
            </a:r>
            <a:r>
              <a:rPr lang="en-US" altLang="ja-JP" sz="2000" dirty="0"/>
              <a:t>500</a:t>
            </a:r>
            <a:r>
              <a:rPr lang="ja-JP" altLang="en-US" sz="2000" dirty="0"/>
              <a:t>球以上のピッチコールがあった打者の中で</a:t>
            </a:r>
            <a:r>
              <a:rPr lang="en-US" altLang="ja-JP" sz="2000" dirty="0"/>
              <a:t>178/298 </a:t>
            </a:r>
            <a:r>
              <a:rPr lang="ja-JP" altLang="en-US" sz="2000" dirty="0"/>
              <a:t>位</a:t>
            </a:r>
            <a:endParaRPr lang="en-US" altLang="ja-JP" sz="2000" dirty="0"/>
          </a:p>
          <a:p>
            <a:pPr lvl="1"/>
            <a:r>
              <a:rPr lang="ja-JP" altLang="en-US" sz="2000" dirty="0"/>
              <a:t>平均からの乖離の合計で測った、</a:t>
            </a:r>
            <a:r>
              <a:rPr lang="en-US" altLang="ja-JP" sz="2000" dirty="0"/>
              <a:t>2021</a:t>
            </a:r>
            <a:r>
              <a:rPr lang="ja-JP" altLang="en-US" sz="2000" dirty="0"/>
              <a:t>年シーズン中に失ったストライクは</a:t>
            </a:r>
            <a:r>
              <a:rPr lang="en-US" altLang="ja-JP" sz="2000" dirty="0"/>
              <a:t>2.52</a:t>
            </a:r>
            <a:r>
              <a:rPr lang="ja-JP" altLang="en-US" sz="2000" dirty="0"/>
              <a:t>個</a:t>
            </a:r>
            <a:r>
              <a:rPr lang="en-US" altLang="ja-JP" sz="2000" dirty="0"/>
              <a:t>(</a:t>
            </a:r>
            <a:r>
              <a:rPr lang="ja-JP" altLang="en-US" sz="2000" dirty="0"/>
              <a:t>同</a:t>
            </a:r>
            <a:r>
              <a:rPr lang="en-US" altLang="ja-JP" sz="2000" dirty="0"/>
              <a:t>114</a:t>
            </a:r>
            <a:r>
              <a:rPr lang="ja-JP" altLang="en-US" sz="2000" dirty="0"/>
              <a:t>位</a:t>
            </a:r>
            <a:r>
              <a:rPr lang="en-US" altLang="ja-JP" sz="2000" dirty="0"/>
              <a:t>)</a:t>
            </a:r>
          </a:p>
          <a:p>
            <a:pPr lvl="1"/>
            <a:r>
              <a:rPr lang="ja-JP" altLang="en-US" sz="2000" dirty="0"/>
              <a:t>得点期待値の増減は</a:t>
            </a:r>
            <a:r>
              <a:rPr lang="en-US" altLang="ja-JP" sz="2000" dirty="0"/>
              <a:t>-0.33(</a:t>
            </a:r>
            <a:r>
              <a:rPr lang="ja-JP" altLang="en-US" sz="2000" dirty="0"/>
              <a:t>同</a:t>
            </a:r>
            <a:r>
              <a:rPr lang="en-US" altLang="ja-JP" sz="2000" dirty="0"/>
              <a:t>184</a:t>
            </a:r>
            <a:r>
              <a:rPr lang="ja-JP" altLang="en-US" sz="2000" dirty="0"/>
              <a:t>位</a:t>
            </a:r>
            <a:r>
              <a:rPr lang="en-US" altLang="ja-JP" sz="2000" dirty="0"/>
              <a:t>)</a:t>
            </a:r>
          </a:p>
          <a:p>
            <a:pPr lvl="1"/>
            <a:r>
              <a:rPr lang="ja-JP" altLang="en-US" sz="2000" dirty="0"/>
              <a:t>平均と比較するとほぼニュートラルと言えそう</a:t>
            </a:r>
            <a:endParaRPr lang="en-US" altLang="ja-JP" sz="2000" dirty="0"/>
          </a:p>
          <a:p>
            <a:pPr lvl="1"/>
            <a:endParaRPr kumimoji="1" lang="ja-JP" altLang="en-US" sz="2000" dirty="0"/>
          </a:p>
        </p:txBody>
      </p:sp>
    </p:spTree>
    <p:extLst>
      <p:ext uri="{BB962C8B-B14F-4D97-AF65-F5344CB8AC3E}">
        <p14:creationId xmlns:p14="http://schemas.microsoft.com/office/powerpoint/2010/main" val="4198104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B31F97-5FB1-4F71-894E-C6FD2B52A524}"/>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24A40347-F516-435F-A603-DD16FA4ABECF}"/>
              </a:ext>
            </a:extLst>
          </p:cNvPr>
          <p:cNvSpPr>
            <a:spLocks noGrp="1"/>
          </p:cNvSpPr>
          <p:nvPr>
            <p:ph idx="1"/>
          </p:nvPr>
        </p:nvSpPr>
        <p:spPr/>
        <p:txBody>
          <a:bodyPr/>
          <a:lstStyle/>
          <a:p>
            <a:r>
              <a:rPr lang="ja-JP" altLang="en-US" sz="2400" dirty="0"/>
              <a:t>野手：強い打球を高い角度で打ち続けたことが本塁打量産の最大の要因</a:t>
            </a:r>
            <a:endParaRPr lang="en-US" altLang="ja-JP" sz="2400" dirty="0"/>
          </a:p>
          <a:p>
            <a:pPr lvl="1"/>
            <a:r>
              <a:rPr kumimoji="1" lang="ja-JP" altLang="en-US" sz="2000" dirty="0"/>
              <a:t>終盤の成績低下には、引っ張りの意識が過剰になり、打球が上がりにくくなったことが関係</a:t>
            </a:r>
            <a:endParaRPr lang="en-US" altLang="ja-JP" sz="2000" dirty="0"/>
          </a:p>
          <a:p>
            <a:pPr lvl="1"/>
            <a:r>
              <a:rPr kumimoji="1" lang="ja-JP" altLang="en-US" sz="2000" dirty="0"/>
              <a:t>打球</a:t>
            </a:r>
            <a:endParaRPr kumimoji="1" lang="en-US" altLang="ja-JP" sz="2000" dirty="0"/>
          </a:p>
        </p:txBody>
      </p:sp>
    </p:spTree>
    <p:extLst>
      <p:ext uri="{BB962C8B-B14F-4D97-AF65-F5344CB8AC3E}">
        <p14:creationId xmlns:p14="http://schemas.microsoft.com/office/powerpoint/2010/main" val="2975186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59C029-8E3D-4B1C-BE29-E13CA33D3C46}"/>
              </a:ext>
            </a:extLst>
          </p:cNvPr>
          <p:cNvSpPr>
            <a:spLocks noGrp="1"/>
          </p:cNvSpPr>
          <p:nvPr>
            <p:ph type="title"/>
          </p:nvPr>
        </p:nvSpPr>
        <p:spPr/>
        <p:txBody>
          <a:bodyPr/>
          <a:lstStyle/>
          <a:p>
            <a:r>
              <a:rPr kumimoji="1" lang="ja-JP" altLang="en-US" dirty="0"/>
              <a:t>利用データ</a:t>
            </a:r>
          </a:p>
        </p:txBody>
      </p:sp>
      <p:sp>
        <p:nvSpPr>
          <p:cNvPr id="3" name="コンテンツ プレースホルダー 2">
            <a:extLst>
              <a:ext uri="{FF2B5EF4-FFF2-40B4-BE49-F238E27FC236}">
                <a16:creationId xmlns:a16="http://schemas.microsoft.com/office/drawing/2014/main" id="{89CADC69-92F7-4C51-88EF-DE441748DF08}"/>
              </a:ext>
            </a:extLst>
          </p:cNvPr>
          <p:cNvSpPr>
            <a:spLocks noGrp="1"/>
          </p:cNvSpPr>
          <p:nvPr>
            <p:ph idx="1"/>
          </p:nvPr>
        </p:nvSpPr>
        <p:spPr/>
        <p:txBody>
          <a:bodyPr/>
          <a:lstStyle/>
          <a:p>
            <a:r>
              <a:rPr lang="ja-JP" altLang="en-US" sz="2400" dirty="0"/>
              <a:t>主に</a:t>
            </a:r>
            <a:r>
              <a:rPr lang="en-US" altLang="ja-JP" sz="2400" dirty="0"/>
              <a:t>2021</a:t>
            </a:r>
            <a:r>
              <a:rPr lang="ja-JP" altLang="en-US" sz="2400" dirty="0"/>
              <a:t>年シーズンのデータに注目し、分析を行った</a:t>
            </a:r>
            <a:endParaRPr kumimoji="1" lang="en-US" altLang="ja-JP" sz="2400" dirty="0"/>
          </a:p>
          <a:p>
            <a:r>
              <a:rPr kumimoji="1" lang="en-US" altLang="ja-JP" sz="2400" dirty="0"/>
              <a:t>Baseball Savant</a:t>
            </a:r>
            <a:r>
              <a:rPr kumimoji="1" lang="ja-JP" altLang="en-US" sz="2400" dirty="0"/>
              <a:t>より公開されている、</a:t>
            </a:r>
            <a:r>
              <a:rPr kumimoji="1" lang="en-US" altLang="ja-JP" sz="2400" dirty="0"/>
              <a:t>MLB</a:t>
            </a:r>
            <a:r>
              <a:rPr kumimoji="1" lang="ja-JP" altLang="en-US" sz="2400" dirty="0"/>
              <a:t>の</a:t>
            </a:r>
            <a:r>
              <a:rPr kumimoji="1" lang="en-US" altLang="ja-JP" sz="2400" dirty="0" err="1"/>
              <a:t>Statcast</a:t>
            </a:r>
            <a:r>
              <a:rPr kumimoji="1" lang="ja-JP" altLang="en-US" sz="2400" dirty="0"/>
              <a:t>データを利用</a:t>
            </a:r>
            <a:endParaRPr kumimoji="1" lang="en-US" altLang="ja-JP" sz="2400" dirty="0"/>
          </a:p>
          <a:p>
            <a:pPr lvl="1"/>
            <a:r>
              <a:rPr kumimoji="1" lang="en-US" altLang="ja-JP" sz="2000" dirty="0"/>
              <a:t>N = </a:t>
            </a:r>
          </a:p>
          <a:p>
            <a:r>
              <a:rPr kumimoji="1" lang="ja-JP" altLang="en-US" sz="2400" b="0" i="0" u="none" strike="noStrike" kern="1200" cap="none" spc="0" normalizeH="0" baseline="0" noProof="0" dirty="0">
                <a:ln>
                  <a:noFill/>
                </a:ln>
                <a:solidFill>
                  <a:prstClr val="black"/>
                </a:solidFill>
                <a:effectLst/>
                <a:uLnTx/>
                <a:uFillTx/>
                <a:latin typeface="メイリオ" pitchFamily="50" charset="-128"/>
                <a:ea typeface="メイリオ" pitchFamily="50" charset="-128"/>
              </a:rPr>
              <a:t>シーズン成績：</a:t>
            </a:r>
            <a:r>
              <a:rPr kumimoji="1" lang="en-US" altLang="ja-JP" sz="2400" b="0" i="0" u="none" strike="noStrike" kern="1200" cap="none" spc="0" normalizeH="0" baseline="0" noProof="0" dirty="0">
                <a:ln>
                  <a:noFill/>
                </a:ln>
                <a:solidFill>
                  <a:prstClr val="black"/>
                </a:solidFill>
                <a:effectLst/>
                <a:uLnTx/>
                <a:uFillTx/>
                <a:latin typeface="メイリオ" pitchFamily="50" charset="-128"/>
                <a:ea typeface="メイリオ" pitchFamily="50" charset="-128"/>
              </a:rPr>
              <a:t>Fangraphs Leaderboard</a:t>
            </a:r>
            <a:r>
              <a:rPr kumimoji="1" lang="ja-JP" altLang="en-US" sz="2400" b="0" i="0" u="none" strike="noStrike" kern="1200" cap="none" spc="0" normalizeH="0" baseline="0" noProof="0" dirty="0">
                <a:ln>
                  <a:noFill/>
                </a:ln>
                <a:solidFill>
                  <a:prstClr val="black"/>
                </a:solidFill>
                <a:effectLst/>
                <a:uLnTx/>
                <a:uFillTx/>
                <a:latin typeface="メイリオ" pitchFamily="50" charset="-128"/>
                <a:ea typeface="メイリオ" pitchFamily="50" charset="-128"/>
              </a:rPr>
              <a:t>より引用</a:t>
            </a:r>
            <a:endParaRPr kumimoji="1" lang="en-US" altLang="ja-JP" sz="2400" b="0" i="0" u="none" strike="noStrike" kern="1200" cap="none" spc="0" normalizeH="0" baseline="0" noProof="0" dirty="0">
              <a:ln>
                <a:noFill/>
              </a:ln>
              <a:solidFill>
                <a:prstClr val="black"/>
              </a:solidFill>
              <a:effectLst/>
              <a:uLnTx/>
              <a:uFillTx/>
              <a:latin typeface="メイリオ" pitchFamily="50" charset="-128"/>
              <a:ea typeface="メイリオ" pitchFamily="50" charset="-128"/>
            </a:endParaRPr>
          </a:p>
          <a:p>
            <a:pPr lvl="1"/>
            <a:r>
              <a:rPr lang="ja-JP" altLang="en-US" sz="2000" dirty="0">
                <a:solidFill>
                  <a:prstClr val="black"/>
                </a:solidFill>
              </a:rPr>
              <a:t>敬遠四球数など、</a:t>
            </a:r>
            <a:r>
              <a:rPr lang="en-US" altLang="ja-JP" sz="2000" dirty="0">
                <a:solidFill>
                  <a:prstClr val="black"/>
                </a:solidFill>
              </a:rPr>
              <a:t>Baseball Savant</a:t>
            </a:r>
            <a:r>
              <a:rPr lang="ja-JP" altLang="en-US" sz="2000" dirty="0">
                <a:solidFill>
                  <a:prstClr val="black"/>
                </a:solidFill>
              </a:rPr>
              <a:t>の</a:t>
            </a:r>
            <a:r>
              <a:rPr lang="en-US" altLang="ja-JP" sz="2000" dirty="0">
                <a:solidFill>
                  <a:prstClr val="black"/>
                </a:solidFill>
              </a:rPr>
              <a:t>csv</a:t>
            </a:r>
            <a:r>
              <a:rPr lang="ja-JP" altLang="en-US" sz="2000" dirty="0">
                <a:solidFill>
                  <a:prstClr val="black"/>
                </a:solidFill>
              </a:rPr>
              <a:t>ファイルでは一部不十分な情報があるため</a:t>
            </a:r>
            <a:endParaRPr lang="en-US" altLang="ja-JP" sz="2000" dirty="0"/>
          </a:p>
          <a:p>
            <a:r>
              <a:rPr kumimoji="1" lang="ja-JP" altLang="en-US" sz="2400" dirty="0"/>
              <a:t>得点期待値等の計算には</a:t>
            </a:r>
            <a:r>
              <a:rPr kumimoji="1" lang="en-US" altLang="ja-JP" sz="2400" dirty="0" err="1"/>
              <a:t>Retrosheet</a:t>
            </a:r>
            <a:r>
              <a:rPr kumimoji="1" lang="ja-JP" altLang="en-US" sz="2400" dirty="0"/>
              <a:t>の</a:t>
            </a:r>
            <a:r>
              <a:rPr kumimoji="1" lang="en-US" altLang="ja-JP" sz="2400" dirty="0"/>
              <a:t>Event</a:t>
            </a:r>
            <a:r>
              <a:rPr kumimoji="1" lang="ja-JP" altLang="en-US" sz="2400" dirty="0"/>
              <a:t>ファイルを利用</a:t>
            </a:r>
            <a:endParaRPr kumimoji="1" lang="en-US" altLang="ja-JP" sz="2400" dirty="0"/>
          </a:p>
          <a:p>
            <a:pPr lvl="1"/>
            <a:r>
              <a:rPr kumimoji="1" lang="en-US" altLang="ja-JP" sz="2000" dirty="0" err="1"/>
              <a:t>PitchValue</a:t>
            </a:r>
            <a:r>
              <a:rPr kumimoji="1" lang="ja-JP" altLang="en-US" sz="2000" dirty="0"/>
              <a:t>を算出する際に、</a:t>
            </a:r>
            <a:r>
              <a:rPr kumimoji="1" lang="en-US" altLang="ja-JP" sz="2000" dirty="0"/>
              <a:t>RE24 (</a:t>
            </a:r>
            <a:r>
              <a:rPr kumimoji="1" lang="ja-JP" altLang="en-US" sz="2000" dirty="0"/>
              <a:t>カウントごとの得点期待値に塁状況を考慮しない方法</a:t>
            </a:r>
            <a:r>
              <a:rPr kumimoji="1" lang="en-US" altLang="ja-JP" sz="2000" dirty="0"/>
              <a:t>)</a:t>
            </a:r>
            <a:r>
              <a:rPr kumimoji="1" lang="ja-JP" altLang="en-US" sz="2000" dirty="0"/>
              <a:t>でも算出を行い、</a:t>
            </a:r>
            <a:r>
              <a:rPr kumimoji="1" lang="en-US" altLang="ja-JP" sz="2000" dirty="0"/>
              <a:t>Baseball Savant</a:t>
            </a:r>
            <a:r>
              <a:rPr kumimoji="1" lang="ja-JP" altLang="en-US" sz="2000" dirty="0"/>
              <a:t>の</a:t>
            </a:r>
            <a:r>
              <a:rPr kumimoji="1" lang="en-US" altLang="ja-JP" sz="2000" dirty="0" err="1"/>
              <a:t>delta_exp_runs</a:t>
            </a:r>
            <a:r>
              <a:rPr kumimoji="1" lang="ja-JP" altLang="en-US" sz="2000" dirty="0"/>
              <a:t>を用いた方法の頑健性を確認する</a:t>
            </a:r>
            <a:endParaRPr kumimoji="1" lang="en-US" altLang="ja-JP" sz="2000" dirty="0"/>
          </a:p>
        </p:txBody>
      </p:sp>
    </p:spTree>
    <p:extLst>
      <p:ext uri="{BB962C8B-B14F-4D97-AF65-F5344CB8AC3E}">
        <p14:creationId xmlns:p14="http://schemas.microsoft.com/office/powerpoint/2010/main" val="216566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打</a:t>
            </a:r>
            <a:r>
              <a:rPr kumimoji="1" lang="ja-JP" altLang="en-US" dirty="0"/>
              <a:t>谷</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92027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スタッツ</a:t>
            </a:r>
          </a:p>
        </p:txBody>
      </p:sp>
      <p:sp>
        <p:nvSpPr>
          <p:cNvPr id="3" name="コンテンツ プレースホルダー 2"/>
          <p:cNvSpPr>
            <a:spLocks noGrp="1"/>
          </p:cNvSpPr>
          <p:nvPr>
            <p:ph idx="1"/>
          </p:nvPr>
        </p:nvSpPr>
        <p:spPr/>
        <p:txBody>
          <a:bodyPr/>
          <a:lstStyle/>
          <a:p>
            <a:r>
              <a:rPr kumimoji="1" lang="en-US" altLang="ja-JP" sz="2400" dirty="0"/>
              <a:t>Juan Soto</a:t>
            </a:r>
            <a:r>
              <a:rPr kumimoji="1" lang="ja-JP" altLang="en-US" sz="2400" dirty="0"/>
              <a:t>に次ぐ</a:t>
            </a:r>
            <a:endParaRPr lang="en-US" altLang="ja-JP" sz="2400" dirty="0"/>
          </a:p>
          <a:p>
            <a:r>
              <a:rPr kumimoji="1" lang="ja-JP" altLang="en-US" sz="2400" dirty="0"/>
              <a:t>引っ張り打球</a:t>
            </a:r>
            <a:r>
              <a:rPr kumimoji="1" lang="en-US" altLang="ja-JP" sz="2400" dirty="0"/>
              <a:t>(Pull%</a:t>
            </a:r>
            <a:r>
              <a:rPr kumimoji="1" lang="ja-JP" altLang="en-US" sz="2400" dirty="0"/>
              <a:t>は</a:t>
            </a:r>
            <a:r>
              <a:rPr lang="ja-JP" altLang="en-US" sz="2400" dirty="0"/>
              <a:t>同</a:t>
            </a:r>
            <a:r>
              <a:rPr lang="en-US" altLang="ja-JP" sz="2400" dirty="0"/>
              <a:t>)</a:t>
            </a:r>
            <a:r>
              <a:rPr lang="ja-JP" altLang="en-US" sz="2400" dirty="0"/>
              <a:t>が多く、打球速度も非常に高い</a:t>
            </a:r>
            <a:endParaRPr kumimoji="1" lang="ja-JP" altLang="en-US" sz="2400" dirty="0"/>
          </a:p>
        </p:txBody>
      </p:sp>
    </p:spTree>
    <p:extLst>
      <p:ext uri="{BB962C8B-B14F-4D97-AF65-F5344CB8AC3E}">
        <p14:creationId xmlns:p14="http://schemas.microsoft.com/office/powerpoint/2010/main" val="6541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Plate-Discipline</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sz="2400" dirty="0"/>
          </a:p>
        </p:txBody>
      </p:sp>
    </p:spTree>
    <p:extLst>
      <p:ext uri="{BB962C8B-B14F-4D97-AF65-F5344CB8AC3E}">
        <p14:creationId xmlns:p14="http://schemas.microsoft.com/office/powerpoint/2010/main" val="233138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BA7B13-42AC-4948-9207-9E01FD6577FC}"/>
              </a:ext>
            </a:extLst>
          </p:cNvPr>
          <p:cNvSpPr>
            <a:spLocks noGrp="1"/>
          </p:cNvSpPr>
          <p:nvPr>
            <p:ph type="title"/>
          </p:nvPr>
        </p:nvSpPr>
        <p:spPr/>
        <p:txBody>
          <a:bodyPr/>
          <a:lstStyle/>
          <a:p>
            <a:r>
              <a:rPr lang="ja-JP" altLang="en-US" dirty="0"/>
              <a:t>打球角度</a:t>
            </a:r>
            <a:r>
              <a:rPr lang="en-US" altLang="ja-JP" dirty="0"/>
              <a:t>×</a:t>
            </a:r>
            <a:r>
              <a:rPr lang="ja-JP" altLang="en-US" dirty="0"/>
              <a:t>打球速度</a:t>
            </a:r>
            <a:endParaRPr kumimoji="1" lang="ja-JP" altLang="en-US" dirty="0"/>
          </a:p>
        </p:txBody>
      </p:sp>
      <p:pic>
        <p:nvPicPr>
          <p:cNvPr id="5" name="コンテンツ プレースホルダー 4" descr="グラフ, 散布図&#10;&#10;自動的に生成された説明">
            <a:extLst>
              <a:ext uri="{FF2B5EF4-FFF2-40B4-BE49-F238E27FC236}">
                <a16:creationId xmlns:a16="http://schemas.microsoft.com/office/drawing/2014/main" id="{932EF44A-BB43-4DCD-866A-D2C3684658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214486"/>
            <a:ext cx="5455005" cy="4091255"/>
          </a:xfrm>
        </p:spPr>
      </p:pic>
      <p:sp>
        <p:nvSpPr>
          <p:cNvPr id="6" name="テキスト ボックス 5">
            <a:extLst>
              <a:ext uri="{FF2B5EF4-FFF2-40B4-BE49-F238E27FC236}">
                <a16:creationId xmlns:a16="http://schemas.microsoft.com/office/drawing/2014/main" id="{CF7A30FA-551E-4A71-AF5D-A8756BDBD2AC}"/>
              </a:ext>
            </a:extLst>
          </p:cNvPr>
          <p:cNvSpPr txBox="1"/>
          <p:nvPr/>
        </p:nvSpPr>
        <p:spPr>
          <a:xfrm>
            <a:off x="609600" y="1958109"/>
            <a:ext cx="5006109" cy="36933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t>高い</a:t>
            </a:r>
            <a:r>
              <a:rPr lang="en-US" altLang="ja-JP" dirty="0"/>
              <a:t>Hard%</a:t>
            </a:r>
            <a:r>
              <a:rPr lang="ja-JP" altLang="en-US" dirty="0"/>
              <a:t>を裏付ける</a:t>
            </a:r>
            <a:endParaRPr kumimoji="1" lang="ja-JP" altLang="en-US" dirty="0"/>
          </a:p>
        </p:txBody>
      </p:sp>
    </p:spTree>
    <p:extLst>
      <p:ext uri="{BB962C8B-B14F-4D97-AF65-F5344CB8AC3E}">
        <p14:creationId xmlns:p14="http://schemas.microsoft.com/office/powerpoint/2010/main" val="218355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スプレーチャート</a:t>
            </a:r>
            <a:endParaRPr kumimoji="1" lang="ja-JP" altLang="en-US" dirty="0"/>
          </a:p>
        </p:txBody>
      </p:sp>
      <p:sp>
        <p:nvSpPr>
          <p:cNvPr id="3" name="コンテンツ プレースホルダー 2"/>
          <p:cNvSpPr>
            <a:spLocks noGrp="1"/>
          </p:cNvSpPr>
          <p:nvPr>
            <p:ph idx="1"/>
          </p:nvPr>
        </p:nvSpPr>
        <p:spPr>
          <a:xfrm>
            <a:off x="609600" y="1600201"/>
            <a:ext cx="5043055" cy="4982632"/>
          </a:xfrm>
        </p:spPr>
        <p:txBody>
          <a:bodyPr/>
          <a:lstStyle/>
          <a:p>
            <a:r>
              <a:rPr kumimoji="1" lang="ja-JP" altLang="en-US" sz="2400" dirty="0"/>
              <a:t>スプレーチャート</a:t>
            </a:r>
            <a:endParaRPr kumimoji="1" lang="en-US" altLang="ja-JP" sz="2400" dirty="0"/>
          </a:p>
          <a:p>
            <a:pPr lvl="1"/>
            <a:r>
              <a:rPr lang="ja-JP" altLang="en-US" sz="2000" dirty="0"/>
              <a:t>引っ張り打球が高く、内野でアウトになった打球のほとんどが引っ張り傾向</a:t>
            </a:r>
            <a:endParaRPr kumimoji="1" lang="ja-JP" altLang="en-US" sz="2000" dirty="0"/>
          </a:p>
        </p:txBody>
      </p:sp>
      <p:pic>
        <p:nvPicPr>
          <p:cNvPr id="5" name="図 4" descr="グラフ, 散布図&#10;&#10;自動的に生成された説明">
            <a:extLst>
              <a:ext uri="{FF2B5EF4-FFF2-40B4-BE49-F238E27FC236}">
                <a16:creationId xmlns:a16="http://schemas.microsoft.com/office/drawing/2014/main" id="{07963F4C-BF31-4812-BE3C-5003B4647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8368" y="2260221"/>
            <a:ext cx="6223632" cy="3734180"/>
          </a:xfrm>
          <a:prstGeom prst="rect">
            <a:avLst/>
          </a:prstGeom>
        </p:spPr>
      </p:pic>
    </p:spTree>
    <p:extLst>
      <p:ext uri="{BB962C8B-B14F-4D97-AF65-F5344CB8AC3E}">
        <p14:creationId xmlns:p14="http://schemas.microsoft.com/office/powerpoint/2010/main" val="7400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D1E43A-4D95-4586-9A2A-35CB7AACF4A4}"/>
              </a:ext>
            </a:extLst>
          </p:cNvPr>
          <p:cNvSpPr>
            <a:spLocks noGrp="1"/>
          </p:cNvSpPr>
          <p:nvPr>
            <p:ph type="title"/>
          </p:nvPr>
        </p:nvSpPr>
        <p:spPr/>
        <p:txBody>
          <a:bodyPr/>
          <a:lstStyle/>
          <a:p>
            <a:r>
              <a:rPr kumimoji="1" lang="ja-JP" altLang="en-US" dirty="0"/>
              <a:t>スプレーチャート：月ごと</a:t>
            </a:r>
          </a:p>
        </p:txBody>
      </p:sp>
      <p:pic>
        <p:nvPicPr>
          <p:cNvPr id="8" name="コンテンツ プレースホルダー 7" descr="グラフ, 散布図&#10;&#10;自動的に生成された説明">
            <a:extLst>
              <a:ext uri="{FF2B5EF4-FFF2-40B4-BE49-F238E27FC236}">
                <a16:creationId xmlns:a16="http://schemas.microsoft.com/office/drawing/2014/main" id="{4B759E18-44AA-4D95-A284-4F48DF9AEAA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80000" y="1524000"/>
            <a:ext cx="7112000" cy="5334000"/>
          </a:xfrm>
        </p:spPr>
      </p:pic>
      <p:sp>
        <p:nvSpPr>
          <p:cNvPr id="10" name="テキスト ボックス 9">
            <a:extLst>
              <a:ext uri="{FF2B5EF4-FFF2-40B4-BE49-F238E27FC236}">
                <a16:creationId xmlns:a16="http://schemas.microsoft.com/office/drawing/2014/main" id="{581CFE85-34D8-4029-8306-3BCE6E355630}"/>
              </a:ext>
            </a:extLst>
          </p:cNvPr>
          <p:cNvSpPr txBox="1"/>
          <p:nvPr/>
        </p:nvSpPr>
        <p:spPr>
          <a:xfrm>
            <a:off x="341745" y="1865745"/>
            <a:ext cx="4645891" cy="4401205"/>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好調の</a:t>
            </a:r>
            <a:r>
              <a:rPr lang="en-US" altLang="ja-JP" sz="2000" dirty="0"/>
              <a:t>4-6</a:t>
            </a:r>
            <a:r>
              <a:rPr lang="ja-JP" altLang="en-US" sz="2000" dirty="0"/>
              <a:t>月は右中間を中心にセンター・逆方向の打球もスタンドイン</a:t>
            </a:r>
            <a:endParaRPr lang="en-US" altLang="ja-JP" sz="2000" dirty="0"/>
          </a:p>
          <a:p>
            <a:pPr marL="342900" indent="-342900">
              <a:buFont typeface="Arial" panose="020B0604020202020204" pitchFamily="34" charset="0"/>
              <a:buChar char="•"/>
            </a:pPr>
            <a:r>
              <a:rPr lang="ja-JP" altLang="en-US" sz="2000" dirty="0"/>
              <a:t>一方で、</a:t>
            </a:r>
            <a:r>
              <a:rPr lang="en-US" altLang="ja-JP" sz="2000" dirty="0"/>
              <a:t>6</a:t>
            </a:r>
            <a:r>
              <a:rPr lang="ja-JP" altLang="en-US" sz="2000" dirty="0"/>
              <a:t>月以降は特にゴロ打球の引っ張り傾向が顕著に</a:t>
            </a:r>
            <a:endParaRPr lang="en-US" altLang="ja-JP" sz="2000" dirty="0"/>
          </a:p>
          <a:p>
            <a:pPr marL="800100" lvl="1" indent="-342900">
              <a:buFont typeface="Arial" panose="020B0604020202020204" pitchFamily="34" charset="0"/>
              <a:buChar char="•"/>
            </a:pPr>
            <a:r>
              <a:rPr lang="en-US" altLang="ja-JP" sz="2000" dirty="0"/>
              <a:t>6</a:t>
            </a:r>
            <a:r>
              <a:rPr lang="ja-JP" altLang="en-US" sz="2000" dirty="0"/>
              <a:t>月は内野三塁側への打球がほぼゼロ</a:t>
            </a:r>
            <a:endParaRPr lang="en-US" altLang="ja-JP" sz="2000" dirty="0"/>
          </a:p>
          <a:p>
            <a:pPr marL="342900" indent="-342900">
              <a:buFont typeface="Arial" panose="020B0604020202020204" pitchFamily="34" charset="0"/>
              <a:buChar char="•"/>
            </a:pPr>
            <a:r>
              <a:rPr lang="en-US" altLang="ja-JP" sz="2000" dirty="0"/>
              <a:t>8</a:t>
            </a:r>
            <a:r>
              <a:rPr lang="ja-JP" altLang="en-US" sz="2000" dirty="0"/>
              <a:t>月から逆方向への本塁打が見られなくなる</a:t>
            </a:r>
            <a:endParaRPr lang="en-US" altLang="ja-JP" sz="2000" dirty="0"/>
          </a:p>
          <a:p>
            <a:pPr marL="800100" lvl="1" indent="-342900">
              <a:buFont typeface="Arial" panose="020B0604020202020204" pitchFamily="34" charset="0"/>
              <a:buChar char="•"/>
            </a:pPr>
            <a:r>
              <a:rPr lang="ja-JP" altLang="en-US" sz="2000" dirty="0"/>
              <a:t>打球速度が下がる、あるいは打球角度の上げすぎなどの原因でこれらがフライアウトに転じた可能性</a:t>
            </a:r>
            <a:endParaRPr lang="en-US" altLang="ja-JP" sz="2000" dirty="0"/>
          </a:p>
          <a:p>
            <a:pPr marL="342900" indent="-342900">
              <a:buFont typeface="Arial" panose="020B0604020202020204" pitchFamily="34" charset="0"/>
              <a:buChar char="•"/>
            </a:pPr>
            <a:r>
              <a:rPr lang="ja-JP" altLang="en-US" sz="2000" dirty="0"/>
              <a:t>引っ張り打球も上がりにくくなったことで、</a:t>
            </a:r>
            <a:r>
              <a:rPr lang="en-US" altLang="ja-JP" sz="2000" dirty="0"/>
              <a:t>9</a:t>
            </a:r>
            <a:r>
              <a:rPr lang="ja-JP" altLang="en-US" sz="2000" dirty="0"/>
              <a:t>月はシフトに引っかかったと思われる打球もかなり増えた</a:t>
            </a:r>
            <a:endParaRPr lang="en-US" altLang="ja-JP" sz="2000" dirty="0"/>
          </a:p>
        </p:txBody>
      </p:sp>
    </p:spTree>
    <p:extLst>
      <p:ext uri="{BB962C8B-B14F-4D97-AF65-F5344CB8AC3E}">
        <p14:creationId xmlns:p14="http://schemas.microsoft.com/office/powerpoint/2010/main" val="24962350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大阪大学">
      <a:dk1>
        <a:sysClr val="windowText" lastClr="000000"/>
      </a:dk1>
      <a:lt1>
        <a:sysClr val="window" lastClr="FFFFFF"/>
      </a:lt1>
      <a:dk2>
        <a:srgbClr val="1F497D"/>
      </a:dk2>
      <a:lt2>
        <a:srgbClr val="EEECE1"/>
      </a:lt2>
      <a:accent1>
        <a:srgbClr val="2D287F"/>
      </a:accent1>
      <a:accent2>
        <a:srgbClr val="FDD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2013</TotalTime>
  <Words>1785</Words>
  <Application>Microsoft Office PowerPoint</Application>
  <PresentationFormat>ワイド画面</PresentationFormat>
  <Paragraphs>488</Paragraphs>
  <Slides>29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29</vt:i4>
      </vt:variant>
    </vt:vector>
  </HeadingPairs>
  <TitlesOfParts>
    <vt:vector size="36" baseType="lpstr">
      <vt:lpstr>メイリオ</vt:lpstr>
      <vt:lpstr>游ゴシック</vt:lpstr>
      <vt:lpstr>游ゴシック Light</vt:lpstr>
      <vt:lpstr>Arial</vt:lpstr>
      <vt:lpstr>Calibri</vt:lpstr>
      <vt:lpstr>Office テーマ</vt:lpstr>
      <vt:lpstr>Office ​​テーマ</vt:lpstr>
      <vt:lpstr>大谷翔平 飛躍の秘密！</vt:lpstr>
      <vt:lpstr>目次</vt:lpstr>
      <vt:lpstr>利用データ</vt:lpstr>
      <vt:lpstr>打谷</vt:lpstr>
      <vt:lpstr>スタッツ</vt:lpstr>
      <vt:lpstr>Plate-Discipline</vt:lpstr>
      <vt:lpstr>打球角度×打球速度</vt:lpstr>
      <vt:lpstr>スプレーチャート</vt:lpstr>
      <vt:lpstr>スプレーチャート：月ごと</vt:lpstr>
      <vt:lpstr>ゾーンごとの打球バリュー</vt:lpstr>
      <vt:lpstr>機会費用</vt:lpstr>
      <vt:lpstr>投谷</vt:lpstr>
      <vt:lpstr>2021年に絞る理由</vt:lpstr>
      <vt:lpstr>投手スタッツ</vt:lpstr>
      <vt:lpstr>リーグ平均</vt:lpstr>
      <vt:lpstr>リーグ平均</vt:lpstr>
      <vt:lpstr>PowerPoint プレゼンテーション</vt:lpstr>
      <vt:lpstr>PowerPoint プレゼンテーション</vt:lpstr>
      <vt:lpstr>球種別discipline系スタッツ：フォーシーム・カーブ</vt:lpstr>
      <vt:lpstr>スライダー・カッター</vt:lpstr>
      <vt:lpstr>スプリット</vt:lpstr>
      <vt:lpstr>ブレイクチャート</vt:lpstr>
      <vt:lpstr>奥行き分析(球速・縦変化)</vt:lpstr>
      <vt:lpstr>PowerPoint プレゼンテーション</vt:lpstr>
      <vt:lpstr>2021: 投球構成</vt:lpstr>
      <vt:lpstr>ストライクゾーン</vt:lpstr>
      <vt:lpstr>ストライク判定について</vt:lpstr>
      <vt:lpstr>結果</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丹治 伶峰</dc:creator>
  <cp:lastModifiedBy>丹治 伶峰</cp:lastModifiedBy>
  <cp:revision>61</cp:revision>
  <dcterms:created xsi:type="dcterms:W3CDTF">2019-12-21T03:58:28Z</dcterms:created>
  <dcterms:modified xsi:type="dcterms:W3CDTF">2022-01-18T08:42:07Z</dcterms:modified>
</cp:coreProperties>
</file>