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83" r:id="rId4"/>
    <p:sldId id="284" r:id="rId5"/>
    <p:sldId id="264" r:id="rId6"/>
    <p:sldId id="288" r:id="rId7"/>
    <p:sldId id="263" r:id="rId8"/>
    <p:sldId id="265" r:id="rId9"/>
    <p:sldId id="291" r:id="rId10"/>
    <p:sldId id="285" r:id="rId11"/>
    <p:sldId id="266" r:id="rId12"/>
    <p:sldId id="292" r:id="rId13"/>
    <p:sldId id="293" r:id="rId14"/>
    <p:sldId id="305" r:id="rId15"/>
    <p:sldId id="306" r:id="rId16"/>
    <p:sldId id="294" r:id="rId17"/>
    <p:sldId id="296" r:id="rId18"/>
    <p:sldId id="286" r:id="rId19"/>
    <p:sldId id="297" r:id="rId20"/>
    <p:sldId id="298" r:id="rId21"/>
    <p:sldId id="299" r:id="rId22"/>
    <p:sldId id="259" r:id="rId23"/>
    <p:sldId id="258" r:id="rId24"/>
    <p:sldId id="302" r:id="rId25"/>
    <p:sldId id="272" r:id="rId26"/>
    <p:sldId id="271" r:id="rId27"/>
    <p:sldId id="277" r:id="rId28"/>
    <p:sldId id="278" r:id="rId29"/>
    <p:sldId id="303" r:id="rId30"/>
    <p:sldId id="268" r:id="rId31"/>
    <p:sldId id="275" r:id="rId32"/>
    <p:sldId id="269" r:id="rId33"/>
    <p:sldId id="273" r:id="rId34"/>
    <p:sldId id="274" r:id="rId35"/>
    <p:sldId id="276" r:id="rId36"/>
    <p:sldId id="300" r:id="rId37"/>
    <p:sldId id="307" r:id="rId38"/>
    <p:sldId id="280" r:id="rId39"/>
    <p:sldId id="281" r:id="rId40"/>
    <p:sldId id="287" r:id="rId41"/>
    <p:sldId id="295"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96B"/>
    <a:srgbClr val="FDD27F"/>
    <a:srgbClr val="8BCA7E"/>
    <a:srgbClr val="FCBE7B"/>
    <a:srgbClr val="FEDD81"/>
    <a:srgbClr val="FAEA84"/>
    <a:srgbClr val="FDCC7E"/>
    <a:srgbClr val="B89F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4660"/>
  </p:normalViewPr>
  <p:slideViewPr>
    <p:cSldViewPr snapToGrid="0">
      <p:cViewPr varScale="1">
        <p:scale>
          <a:sx n="61" d="100"/>
          <a:sy n="61" d="100"/>
        </p:scale>
        <p:origin x="10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9314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4571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0510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4" b="4041"/>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303579" y="2296525"/>
            <a:ext cx="7584843" cy="2258681"/>
          </a:xfrm>
        </p:spPr>
        <p:txBody>
          <a:bodyPr>
            <a:noAutofit/>
          </a:bodyPr>
          <a:lstStyle>
            <a:lvl1pPr>
              <a:defRPr sz="6400"/>
            </a:lvl1pPr>
          </a:lstStyle>
          <a:p>
            <a:r>
              <a:rPr lang="ja-JP" altLang="en-US" dirty="0"/>
              <a:t>マスター タイトルの書式設定</a:t>
            </a:r>
          </a:p>
        </p:txBody>
      </p:sp>
      <p:sp>
        <p:nvSpPr>
          <p:cNvPr id="3" name="サブタイトル 2"/>
          <p:cNvSpPr>
            <a:spLocks noGrp="1"/>
          </p:cNvSpPr>
          <p:nvPr>
            <p:ph type="subTitle" idx="1"/>
          </p:nvPr>
        </p:nvSpPr>
        <p:spPr>
          <a:xfrm>
            <a:off x="1828800" y="5061181"/>
            <a:ext cx="8534400" cy="1248139"/>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dirty="0"/>
              <a:t>マスター サブタイトルの書式設定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DF778D08-16FD-4B35-8394-83A922588A15}"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F217832C-E930-4416-90FE-A12C645A88E7}"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41301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EB9C8394-60FC-4BC4-9367-CEFA56D1CF9B}"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DF2B7B9A-7CD0-4263-BFCA-5E341B30CAC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213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rgbClr val="2C287F"/>
        </a:solidFill>
        <a:effectLst/>
      </p:bgPr>
    </p:bg>
    <p:spTree>
      <p:nvGrpSpPr>
        <p:cNvPr id="1" name=""/>
        <p:cNvGrpSpPr/>
        <p:nvPr/>
      </p:nvGrpSpPr>
      <p:grpSpPr>
        <a:xfrm>
          <a:off x="0" y="0"/>
          <a:ext cx="0" cy="0"/>
          <a:chOff x="0" y="0"/>
          <a:chExt cx="0" cy="0"/>
        </a:xfrm>
      </p:grpSpPr>
      <p:pic>
        <p:nvPicPr>
          <p:cNvPr id="4" name="Picture 3"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3" r="50000" b="4042"/>
          <a:stretch>
            <a:fillRect/>
          </a:stretch>
        </p:blipFill>
        <p:spPr bwMode="auto">
          <a:xfrm>
            <a:off x="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963084" y="4406901"/>
            <a:ext cx="10363200" cy="1362075"/>
          </a:xfrm>
        </p:spPr>
        <p:txBody>
          <a:bodyPr anchor="t"/>
          <a:lstStyle>
            <a:lvl1pPr algn="l">
              <a:defRPr sz="5333"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dirty="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8434F1F5-3EA0-4DBF-90A5-2016FB59E9D0}"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3EDFB9E-2819-4F77-8D05-815CFBF636F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00152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defTabSz="1219170">
              <a:defRPr/>
            </a:pPr>
            <a:fld id="{DD2EDCAB-967F-4810-B1A4-D99CAEBD7374}"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DCFDD6A-F99C-4F70-86E6-3DC2BF7A1DD8}"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13236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defTabSz="1219170">
              <a:defRPr/>
            </a:pPr>
            <a:fld id="{CB0DC473-B8FE-4814-9882-9B3DB6A71A26}"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23AAEC9-0309-4735-84FE-B6A90DFF7EDB}"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17703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defTabSz="1219170">
              <a:defRPr/>
            </a:pPr>
            <a:fld id="{B3307569-A49D-4EBC-8263-675FF3048A89}"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0139EAF-F370-4E08-945B-4E28DCF87EF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259682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defTabSz="1219170">
              <a:defRPr/>
            </a:pPr>
            <a:fld id="{4F9F3470-0E8D-4C6F-8FF2-46F589B754EC}"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9FEF585-D215-489A-8856-B3B5D7F6838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021683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49"/>
            <a:ext cx="4011084" cy="1162051"/>
          </a:xfrm>
        </p:spPr>
        <p:txBody>
          <a:bodyPr anchor="b"/>
          <a:lstStyle>
            <a:lvl1pPr algn="l">
              <a:defRPr sz="2667"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79D7C917-988B-4555-881B-98D967FCD079}"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389CF5F4-71B4-45C2-8E22-532D574362B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943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45425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ja-JP" altLang="en-US" noProof="0"/>
          </a:p>
        </p:txBody>
      </p:sp>
      <p:sp>
        <p:nvSpPr>
          <p:cNvPr id="4" name="テキスト プレースホルダー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978070B0-3D84-4469-9015-846B12585014}"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E5DB7049-1BBB-4A2B-81CF-8B66D0560AA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7203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6AE3ECB2-DB15-440B-BB84-B44D901D7F43}"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59BCAF2-EE88-4BAA-BFA8-5B94D562A1B1}"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99305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defTabSz="1219170">
              <a:defRPr/>
            </a:pPr>
            <a:fld id="{C059DB83-8798-4F1B-AEC9-128F399D36E8}"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2DA74DA3-3500-440A-A5E5-DC7AF831254C}"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63701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2407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60676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2464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068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0486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3731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6715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E82F-1428-4D30-A9B8-785588B5A09D}" type="datetimeFigureOut">
              <a:rPr kumimoji="1" lang="ja-JP" altLang="en-US" smtClean="0"/>
              <a:t>2022/1/19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58576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nakajima\jobs\wdupt\OWL_contentsDIR\PWPテンプレート\Icho\jpg_temp_files\header_temp.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8966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nakajima\jobs\wdupt\OWL_contentsDIR\PWPテンプレート\Icho\jpg_temp_files\header_temp.jpg"/>
          <p:cNvPicPr>
            <a:picLocks noChangeAspect="1" noChangeArrowheads="1"/>
          </p:cNvPicPr>
          <p:nvPr userDrawn="1"/>
        </p:nvPicPr>
        <p:blipFill>
          <a:blip r:embed="rId14">
            <a:extLst>
              <a:ext uri="{28A0092B-C50C-407E-A947-70E740481C1C}">
                <a14:useLocalDpi xmlns:a14="http://schemas.microsoft.com/office/drawing/2010/main" val="0"/>
              </a:ext>
            </a:extLst>
          </a:blip>
          <a:srcRect l="79584" b="10625"/>
          <a:stretch>
            <a:fillRect/>
          </a:stretch>
        </p:blipFill>
        <p:spPr bwMode="auto">
          <a:xfrm>
            <a:off x="9702800" y="0"/>
            <a:ext cx="24892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ー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9" name="テキスト プレースホルダー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fld id="{AFFCC8E7-4301-4547-B827-0E0703C84EA7}" type="datetimeFigureOut">
              <a:rPr lang="ja-JP" altLang="en-US" smtClean="0">
                <a:solidFill>
                  <a:prstClr val="black">
                    <a:tint val="75000"/>
                  </a:prstClr>
                </a:solidFill>
              </a:rPr>
              <a:pPr defTabSz="1219170">
                <a:defRPr/>
              </a:pPr>
              <a:t>2022/1/19</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latin typeface="メイリオ" panose="020B0604030504040204" pitchFamily="50" charset="-128"/>
                <a:ea typeface="メイリオ" panose="020B0604030504040204" pitchFamily="50" charset="-128"/>
              </a:defRPr>
            </a:lvl1pPr>
          </a:lstStyle>
          <a:p>
            <a:pPr defTabSz="1219170" fontAlgn="base">
              <a:spcBef>
                <a:spcPct val="0"/>
              </a:spcBef>
              <a:spcAft>
                <a:spcPct val="0"/>
              </a:spcAft>
              <a:defRPr/>
            </a:pPr>
            <a:fld id="{D3316470-D259-4EB3-A21F-8B085EF2D862}"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81115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p:titleStyle>
    <p:body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7384" y="2506133"/>
            <a:ext cx="287866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タイトル 1"/>
          <p:cNvSpPr>
            <a:spLocks noGrp="1"/>
          </p:cNvSpPr>
          <p:nvPr>
            <p:ph type="ctrTitle"/>
          </p:nvPr>
        </p:nvSpPr>
        <p:spPr>
          <a:xfrm>
            <a:off x="2302933" y="508001"/>
            <a:ext cx="7586133" cy="1227666"/>
          </a:xfrm>
        </p:spPr>
        <p:txBody>
          <a:bodyPr/>
          <a:lstStyle/>
          <a:p>
            <a:pPr eaLnBrk="1" hangingPunct="1"/>
            <a:r>
              <a:rPr lang="ja-JP" altLang="en-US" sz="3600" dirty="0"/>
              <a:t>大谷翔平 飛躍の秘密！</a:t>
            </a:r>
            <a:endParaRPr lang="ja-JP" altLang="en-US" sz="2000" dirty="0"/>
          </a:p>
        </p:txBody>
      </p:sp>
      <p:sp>
        <p:nvSpPr>
          <p:cNvPr id="6147" name="サブタイトル 2"/>
          <p:cNvSpPr>
            <a:spLocks noGrp="1"/>
          </p:cNvSpPr>
          <p:nvPr>
            <p:ph type="subTitle" idx="1"/>
          </p:nvPr>
        </p:nvSpPr>
        <p:spPr>
          <a:xfrm>
            <a:off x="1871133" y="5156200"/>
            <a:ext cx="8534400" cy="1441451"/>
          </a:xfrm>
        </p:spPr>
        <p:txBody>
          <a:bodyPr/>
          <a:lstStyle/>
          <a:p>
            <a:pPr eaLnBrk="1" hangingPunct="1"/>
            <a:r>
              <a:rPr lang="en-US" altLang="ja-JP" sz="2000" dirty="0"/>
              <a:t>Shogo </a:t>
            </a:r>
            <a:r>
              <a:rPr lang="en-US" altLang="ja-JP" sz="2000" dirty="0" err="1"/>
              <a:t>Ikari</a:t>
            </a:r>
            <a:r>
              <a:rPr lang="en-US" altLang="ja-JP" sz="2000" dirty="0"/>
              <a:t>,</a:t>
            </a:r>
          </a:p>
          <a:p>
            <a:pPr eaLnBrk="1" hangingPunct="1"/>
            <a:r>
              <a:rPr lang="en-US" altLang="ja-JP" sz="2000" dirty="0" err="1"/>
              <a:t>Takahito</a:t>
            </a:r>
            <a:r>
              <a:rPr lang="en-US" altLang="ja-JP" sz="2000" dirty="0"/>
              <a:t> Nishimoto, and</a:t>
            </a:r>
          </a:p>
          <a:p>
            <a:pPr eaLnBrk="1" hangingPunct="1"/>
            <a:r>
              <a:rPr lang="en-US" altLang="ja-JP" sz="2000" dirty="0" err="1"/>
              <a:t>Reio</a:t>
            </a:r>
            <a:r>
              <a:rPr lang="en-US" altLang="ja-JP" sz="2000" dirty="0"/>
              <a:t> </a:t>
            </a:r>
            <a:r>
              <a:rPr lang="en-US" altLang="ja-JP" sz="2000" dirty="0" err="1"/>
              <a:t>Tanji</a:t>
            </a:r>
            <a:endParaRPr lang="en-US" altLang="ja-JP" sz="2000" dirty="0"/>
          </a:p>
          <a:p>
            <a:pPr eaLnBrk="1" hangingPunct="1"/>
            <a:r>
              <a:rPr lang="en-US" altLang="ja-JP" sz="2000" dirty="0"/>
              <a:t>Osaka University</a:t>
            </a:r>
          </a:p>
        </p:txBody>
      </p:sp>
      <p:sp>
        <p:nvSpPr>
          <p:cNvPr id="5" name="円形吹き出し 4"/>
          <p:cNvSpPr/>
          <p:nvPr/>
        </p:nvSpPr>
        <p:spPr>
          <a:xfrm flipH="1">
            <a:off x="3312585" y="1924051"/>
            <a:ext cx="3551767" cy="105621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altLang="ja-JP" sz="3733" dirty="0" err="1">
                <a:solidFill>
                  <a:prstClr val="black"/>
                </a:solidFill>
                <a:latin typeface="Calibri"/>
                <a:ea typeface="ＭＳ Ｐゴシック" panose="020B0600070205080204" pitchFamily="50" charset="-128"/>
              </a:rPr>
              <a:t>Shotime</a:t>
            </a:r>
            <a:r>
              <a:rPr lang="en-US" altLang="ja-JP" sz="3733" dirty="0">
                <a:solidFill>
                  <a:prstClr val="black"/>
                </a:solidFill>
                <a:latin typeface="Calibri"/>
                <a:ea typeface="ＭＳ Ｐゴシック" panose="020B0600070205080204" pitchFamily="50" charset="-128"/>
              </a:rPr>
              <a:t>!</a:t>
            </a:r>
            <a:endParaRPr lang="ja-JP" altLang="en-US" sz="3733"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8889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スプレーチャート</a:t>
            </a:r>
            <a:endParaRPr kumimoji="1" lang="ja-JP" altLang="en-US" dirty="0"/>
          </a:p>
        </p:txBody>
      </p:sp>
      <p:sp>
        <p:nvSpPr>
          <p:cNvPr id="3" name="コンテンツ プレースホルダー 2"/>
          <p:cNvSpPr>
            <a:spLocks noGrp="1"/>
          </p:cNvSpPr>
          <p:nvPr>
            <p:ph idx="1"/>
          </p:nvPr>
        </p:nvSpPr>
        <p:spPr>
          <a:xfrm>
            <a:off x="767255" y="2521198"/>
            <a:ext cx="5043055" cy="3212225"/>
          </a:xfrm>
        </p:spPr>
        <p:txBody>
          <a:bodyPr/>
          <a:lstStyle/>
          <a:p>
            <a:r>
              <a:rPr lang="ja-JP" altLang="en-US" sz="2400" dirty="0"/>
              <a:t>内野でアウトになった打球のほとんどが引っ張り</a:t>
            </a:r>
            <a:endParaRPr lang="en-US" altLang="ja-JP" sz="2400" dirty="0"/>
          </a:p>
          <a:p>
            <a:pPr lvl="1"/>
            <a:r>
              <a:rPr kumimoji="1" lang="ja-JP" altLang="en-US" sz="2000" dirty="0"/>
              <a:t>内野シフトが有効な理由</a:t>
            </a:r>
            <a:endParaRPr lang="en-US" altLang="ja-JP" sz="2000" dirty="0"/>
          </a:p>
          <a:p>
            <a:r>
              <a:rPr kumimoji="1" lang="ja-JP" altLang="en-US" sz="2400" dirty="0"/>
              <a:t>外野に到達した打球は比較的広角に打ち分けられており、本塁打は逆方向にも出ている</a:t>
            </a:r>
            <a:endParaRPr kumimoji="1" lang="en-US" altLang="ja-JP" sz="2400" dirty="0"/>
          </a:p>
          <a:p>
            <a:pPr lvl="1"/>
            <a:r>
              <a:rPr kumimoji="1" lang="ja-JP" altLang="en-US" sz="2000" dirty="0"/>
              <a:t>角度の高い打球</a:t>
            </a:r>
            <a:r>
              <a:rPr lang="ja-JP" altLang="en-US" sz="2000" dirty="0"/>
              <a:t>はシフトに干渉されない</a:t>
            </a:r>
            <a:endParaRPr lang="en-US" altLang="ja-JP" sz="2000" dirty="0"/>
          </a:p>
        </p:txBody>
      </p:sp>
      <p:pic>
        <p:nvPicPr>
          <p:cNvPr id="5" name="図 4" descr="グラフ, 散布図&#10;&#10;自動的に生成された説明">
            <a:extLst>
              <a:ext uri="{FF2B5EF4-FFF2-40B4-BE49-F238E27FC236}">
                <a16:creationId xmlns:a16="http://schemas.microsoft.com/office/drawing/2014/main" id="{07963F4C-BF31-4812-BE3C-5003B4647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588" y="2112579"/>
            <a:ext cx="6516412" cy="3909848"/>
          </a:xfrm>
          <a:prstGeom prst="rect">
            <a:avLst/>
          </a:prstGeom>
        </p:spPr>
      </p:pic>
    </p:spTree>
    <p:extLst>
      <p:ext uri="{BB962C8B-B14F-4D97-AF65-F5344CB8AC3E}">
        <p14:creationId xmlns:p14="http://schemas.microsoft.com/office/powerpoint/2010/main" val="740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A45B00-B29E-4AB0-BBC9-029D40D1AC63}"/>
              </a:ext>
            </a:extLst>
          </p:cNvPr>
          <p:cNvSpPr>
            <a:spLocks noGrp="1"/>
          </p:cNvSpPr>
          <p:nvPr>
            <p:ph type="title"/>
          </p:nvPr>
        </p:nvSpPr>
        <p:spPr/>
        <p:txBody>
          <a:bodyPr/>
          <a:lstStyle/>
          <a:p>
            <a:r>
              <a:rPr lang="ja-JP" altLang="en-US" dirty="0"/>
              <a:t>球種別・左右別成績</a:t>
            </a:r>
            <a:endParaRPr kumimoji="1" lang="ja-JP" altLang="en-US" dirty="0"/>
          </a:p>
        </p:txBody>
      </p:sp>
      <p:graphicFrame>
        <p:nvGraphicFramePr>
          <p:cNvPr id="9" name="表 8">
            <a:extLst>
              <a:ext uri="{FF2B5EF4-FFF2-40B4-BE49-F238E27FC236}">
                <a16:creationId xmlns:a16="http://schemas.microsoft.com/office/drawing/2014/main" id="{53FC834C-86BD-45FE-A196-FFA626A59309}"/>
              </a:ext>
            </a:extLst>
          </p:cNvPr>
          <p:cNvGraphicFramePr>
            <a:graphicFrameLocks noGrp="1"/>
          </p:cNvGraphicFramePr>
          <p:nvPr>
            <p:extLst>
              <p:ext uri="{D42A27DB-BD31-4B8C-83A1-F6EECF244321}">
                <p14:modId xmlns:p14="http://schemas.microsoft.com/office/powerpoint/2010/main" val="2581822403"/>
              </p:ext>
            </p:extLst>
          </p:nvPr>
        </p:nvGraphicFramePr>
        <p:xfrm>
          <a:off x="0" y="1655379"/>
          <a:ext cx="12191998" cy="3648353"/>
        </p:xfrm>
        <a:graphic>
          <a:graphicData uri="http://schemas.openxmlformats.org/drawingml/2006/table">
            <a:tbl>
              <a:tblPr/>
              <a:tblGrid>
                <a:gridCol w="515928">
                  <a:extLst>
                    <a:ext uri="{9D8B030D-6E8A-4147-A177-3AD203B41FA5}">
                      <a16:colId xmlns:a16="http://schemas.microsoft.com/office/drawing/2014/main" val="3718419283"/>
                    </a:ext>
                  </a:extLst>
                </a:gridCol>
                <a:gridCol w="871438">
                  <a:extLst>
                    <a:ext uri="{9D8B030D-6E8A-4147-A177-3AD203B41FA5}">
                      <a16:colId xmlns:a16="http://schemas.microsoft.com/office/drawing/2014/main" val="4130108789"/>
                    </a:ext>
                  </a:extLst>
                </a:gridCol>
                <a:gridCol w="478758">
                  <a:extLst>
                    <a:ext uri="{9D8B030D-6E8A-4147-A177-3AD203B41FA5}">
                      <a16:colId xmlns:a16="http://schemas.microsoft.com/office/drawing/2014/main" val="1798635435"/>
                    </a:ext>
                  </a:extLst>
                </a:gridCol>
                <a:gridCol w="691562">
                  <a:extLst>
                    <a:ext uri="{9D8B030D-6E8A-4147-A177-3AD203B41FA5}">
                      <a16:colId xmlns:a16="http://schemas.microsoft.com/office/drawing/2014/main" val="1650971308"/>
                    </a:ext>
                  </a:extLst>
                </a:gridCol>
                <a:gridCol w="647654">
                  <a:extLst>
                    <a:ext uri="{9D8B030D-6E8A-4147-A177-3AD203B41FA5}">
                      <a16:colId xmlns:a16="http://schemas.microsoft.com/office/drawing/2014/main" val="3062315447"/>
                    </a:ext>
                  </a:extLst>
                </a:gridCol>
                <a:gridCol w="746449">
                  <a:extLst>
                    <a:ext uri="{9D8B030D-6E8A-4147-A177-3AD203B41FA5}">
                      <a16:colId xmlns:a16="http://schemas.microsoft.com/office/drawing/2014/main" val="1782515706"/>
                    </a:ext>
                  </a:extLst>
                </a:gridCol>
                <a:gridCol w="995266">
                  <a:extLst>
                    <a:ext uri="{9D8B030D-6E8A-4147-A177-3AD203B41FA5}">
                      <a16:colId xmlns:a16="http://schemas.microsoft.com/office/drawing/2014/main" val="4053390019"/>
                    </a:ext>
                  </a:extLst>
                </a:gridCol>
                <a:gridCol w="867198">
                  <a:extLst>
                    <a:ext uri="{9D8B030D-6E8A-4147-A177-3AD203B41FA5}">
                      <a16:colId xmlns:a16="http://schemas.microsoft.com/office/drawing/2014/main" val="1614090694"/>
                    </a:ext>
                  </a:extLst>
                </a:gridCol>
                <a:gridCol w="790357">
                  <a:extLst>
                    <a:ext uri="{9D8B030D-6E8A-4147-A177-3AD203B41FA5}">
                      <a16:colId xmlns:a16="http://schemas.microsoft.com/office/drawing/2014/main" val="4279938732"/>
                    </a:ext>
                  </a:extLst>
                </a:gridCol>
                <a:gridCol w="892812">
                  <a:extLst>
                    <a:ext uri="{9D8B030D-6E8A-4147-A177-3AD203B41FA5}">
                      <a16:colId xmlns:a16="http://schemas.microsoft.com/office/drawing/2014/main" val="3241566176"/>
                    </a:ext>
                  </a:extLst>
                </a:gridCol>
                <a:gridCol w="643994">
                  <a:extLst>
                    <a:ext uri="{9D8B030D-6E8A-4147-A177-3AD203B41FA5}">
                      <a16:colId xmlns:a16="http://schemas.microsoft.com/office/drawing/2014/main" val="3845771572"/>
                    </a:ext>
                  </a:extLst>
                </a:gridCol>
                <a:gridCol w="600086">
                  <a:extLst>
                    <a:ext uri="{9D8B030D-6E8A-4147-A177-3AD203B41FA5}">
                      <a16:colId xmlns:a16="http://schemas.microsoft.com/office/drawing/2014/main" val="2163208074"/>
                    </a:ext>
                  </a:extLst>
                </a:gridCol>
                <a:gridCol w="691562">
                  <a:extLst>
                    <a:ext uri="{9D8B030D-6E8A-4147-A177-3AD203B41FA5}">
                      <a16:colId xmlns:a16="http://schemas.microsoft.com/office/drawing/2014/main" val="2753721826"/>
                    </a:ext>
                  </a:extLst>
                </a:gridCol>
                <a:gridCol w="775722">
                  <a:extLst>
                    <a:ext uri="{9D8B030D-6E8A-4147-A177-3AD203B41FA5}">
                      <a16:colId xmlns:a16="http://schemas.microsoft.com/office/drawing/2014/main" val="3975470817"/>
                    </a:ext>
                  </a:extLst>
                </a:gridCol>
                <a:gridCol w="911107">
                  <a:extLst>
                    <a:ext uri="{9D8B030D-6E8A-4147-A177-3AD203B41FA5}">
                      <a16:colId xmlns:a16="http://schemas.microsoft.com/office/drawing/2014/main" val="3796885292"/>
                    </a:ext>
                  </a:extLst>
                </a:gridCol>
                <a:gridCol w="468360">
                  <a:extLst>
                    <a:ext uri="{9D8B030D-6E8A-4147-A177-3AD203B41FA5}">
                      <a16:colId xmlns:a16="http://schemas.microsoft.com/office/drawing/2014/main" val="3353339609"/>
                    </a:ext>
                  </a:extLst>
                </a:gridCol>
                <a:gridCol w="603745">
                  <a:extLst>
                    <a:ext uri="{9D8B030D-6E8A-4147-A177-3AD203B41FA5}">
                      <a16:colId xmlns:a16="http://schemas.microsoft.com/office/drawing/2014/main" val="3270069386"/>
                    </a:ext>
                  </a:extLst>
                </a:gridCol>
              </a:tblGrid>
              <a:tr h="851338">
                <a:tc>
                  <a:txBody>
                    <a:body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投手</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28229518"/>
                  </a:ext>
                </a:extLst>
              </a:tr>
              <a:tr h="397303">
                <a:tc rowSpan="3">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9BC2E6"/>
                    </a:solidFill>
                  </a:tcPr>
                </a:tc>
                <a:tc>
                  <a:txBody>
                    <a:bodyPr/>
                    <a:lstStyle/>
                    <a:p>
                      <a:pPr algn="l" fontAlgn="ctr"/>
                      <a:r>
                        <a:rPr lang="en-US" sz="1400" b="1" i="0" u="none" strike="noStrike">
                          <a:solidFill>
                            <a:srgbClr val="FF0000"/>
                          </a:solidFill>
                          <a:effectLst/>
                          <a:latin typeface="游ゴシック" panose="020B0400000000000000" pitchFamily="50" charset="-128"/>
                          <a:ea typeface="游ゴシック" panose="020B0400000000000000" pitchFamily="50" charset="-128"/>
                        </a:rPr>
                        <a:t>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457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147.1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2974897416"/>
                  </a:ext>
                </a:extLst>
              </a:tr>
              <a:tr h="397303">
                <a:tc vMerge="1">
                  <a:txBody>
                    <a:bodyPr/>
                    <a:lstStyle/>
                    <a:p>
                      <a:endParaRPr kumimoji="1" lang="ja-JP" altLang="en-US"/>
                    </a:p>
                  </a:txBody>
                  <a:tcPr/>
                </a:tc>
                <a:tc>
                  <a:txBody>
                    <a:bodyPr/>
                    <a:lstStyle/>
                    <a:p>
                      <a:pPr algn="l" fontAlgn="ctr"/>
                      <a:r>
                        <a:rPr lang="en-US" sz="1400" b="1" i="0" u="none" strike="noStrike">
                          <a:solidFill>
                            <a:srgbClr val="0070C0"/>
                          </a:solidFill>
                          <a:effectLst/>
                          <a:latin typeface="游ゴシック" panose="020B0400000000000000" pitchFamily="50" charset="-128"/>
                          <a:ea typeface="游ゴシック" panose="020B0400000000000000" pitchFamily="50" charset="-128"/>
                        </a:rPr>
                        <a:t>Breaking</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46.9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29.8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145.9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0.67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753067163"/>
                  </a:ext>
                </a:extLst>
              </a:tr>
              <a:tr h="397303">
                <a:tc vMerge="1">
                  <a:txBody>
                    <a:bodyPr/>
                    <a:lstStyle/>
                    <a:p>
                      <a:endParaRPr kumimoji="1" lang="ja-JP" altLang="en-US"/>
                    </a:p>
                  </a:txBody>
                  <a:tcPr/>
                </a:tc>
                <a:tc>
                  <a:txBody>
                    <a:bodyPr/>
                    <a:lstStyle/>
                    <a:p>
                      <a:pPr algn="l" fontAlgn="ctr"/>
                      <a:r>
                        <a:rPr lang="en-US" sz="1400" b="1" i="0" u="none" strike="noStrike">
                          <a:solidFill>
                            <a:srgbClr val="70AD47"/>
                          </a:solidFill>
                          <a:effectLst/>
                          <a:latin typeface="游ゴシック" panose="020B0400000000000000" pitchFamily="50" charset="-128"/>
                          <a:ea typeface="游ゴシック" panose="020B0400000000000000" pitchFamily="50" charset="-128"/>
                        </a:rPr>
                        <a:t>Offspeed</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52.5</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38.2</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51.6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92D05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160.6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30.7</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.374</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50.0</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9525" marR="9525" marT="9525" marB="0" anchor="ctr">
                    <a:lnL>
                      <a:noFill/>
                    </a:lnL>
                    <a:lnR>
                      <a:noFill/>
                    </a:lnR>
                    <a:lnT>
                      <a:noFill/>
                    </a:lnT>
                    <a:lnB w="6350" cap="flat" cmpd="sng" algn="ctr">
                      <a:solidFill>
                        <a:srgbClr val="000000"/>
                      </a:solidFill>
                      <a:prstDash val="dash"/>
                      <a:round/>
                      <a:headEnd type="none" w="med" len="med"/>
                      <a:tailEnd type="none" w="med" len="med"/>
                    </a:lnB>
                    <a:solidFill>
                      <a:srgbClr val="FFFF00"/>
                    </a:solidFill>
                  </a:tcPr>
                </a:tc>
                <a:extLst>
                  <a:ext uri="{0D108BD9-81ED-4DB2-BD59-A6C34878D82A}">
                    <a16:rowId xmlns:a16="http://schemas.microsoft.com/office/drawing/2014/main" val="1654076017"/>
                  </a:ext>
                </a:extLst>
              </a:tr>
              <a:tr h="397303">
                <a:tc rowSpan="4">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a:t>
                      </a:r>
                    </a:p>
                  </a:txBody>
                  <a:tcPr marL="9525" marR="9525" marT="9525" marB="0" anchor="ctr">
                    <a:lnL>
                      <a:noFill/>
                    </a:lnL>
                    <a:lnR>
                      <a:noFill/>
                    </a:lnR>
                    <a:lnT w="6350" cap="flat" cmpd="sng" algn="ctr">
                      <a:solidFill>
                        <a:srgbClr val="000000"/>
                      </a:solidFill>
                      <a:prstDash val="dash"/>
                      <a:round/>
                      <a:headEnd type="none" w="med" len="med"/>
                      <a:tailEnd type="none" w="med" len="med"/>
                    </a:lnT>
                    <a:lnB w="25400" cap="flat" cmpd="dbl" algn="ctr">
                      <a:solidFill>
                        <a:srgbClr val="000000"/>
                      </a:solidFill>
                      <a:prstDash val="solid"/>
                      <a:round/>
                      <a:headEnd type="none" w="med" len="med"/>
                      <a:tailEnd type="none" w="med" len="med"/>
                    </a:lnB>
                    <a:solidFill>
                      <a:srgbClr val="F4B084"/>
                    </a:solidFill>
                  </a:tcPr>
                </a:tc>
                <a:tc>
                  <a:txBody>
                    <a:bodyPr/>
                    <a:lstStyle/>
                    <a:p>
                      <a:pPr algn="l" fontAlgn="ctr"/>
                      <a:r>
                        <a:rPr lang="en-US" sz="1400" b="1" i="0" u="none" strike="noStrike">
                          <a:solidFill>
                            <a:srgbClr val="FF0000"/>
                          </a:solidFill>
                          <a:effectLst/>
                          <a:latin typeface="游ゴシック" panose="020B0400000000000000" pitchFamily="50" charset="-128"/>
                          <a:ea typeface="游ゴシック" panose="020B0400000000000000" pitchFamily="50" charset="-128"/>
                        </a:rPr>
                        <a:t>Fastball</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819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49.7</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23.8</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71.6</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153.9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16.7</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59.6</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.421</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12.4</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15.5</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w="6350" cap="flat" cmpd="sng" algn="ctr">
                      <a:solidFill>
                        <a:srgbClr val="000000"/>
                      </a:solidFill>
                      <a:prstDash val="dash"/>
                      <a:round/>
                      <a:headEnd type="none" w="med" len="med"/>
                      <a:tailEnd type="none" w="med" len="med"/>
                    </a:lnT>
                    <a:lnB>
                      <a:noFill/>
                    </a:lnB>
                    <a:solidFill>
                      <a:srgbClr val="FFFF00"/>
                    </a:solidFill>
                  </a:tcPr>
                </a:tc>
                <a:extLst>
                  <a:ext uri="{0D108BD9-81ED-4DB2-BD59-A6C34878D82A}">
                    <a16:rowId xmlns:a16="http://schemas.microsoft.com/office/drawing/2014/main" val="215171518"/>
                  </a:ext>
                </a:extLst>
              </a:tr>
              <a:tr h="397303">
                <a:tc vMerge="1">
                  <a:txBody>
                    <a:bodyPr/>
                    <a:lstStyle/>
                    <a:p>
                      <a:endParaRPr kumimoji="1" lang="ja-JP" altLang="en-US"/>
                    </a:p>
                  </a:txBody>
                  <a:tcPr/>
                </a:tc>
                <a:tc>
                  <a:txBody>
                    <a:bodyPr/>
                    <a:lstStyle/>
                    <a:p>
                      <a:pPr algn="l" fontAlgn="ctr"/>
                      <a:r>
                        <a:rPr lang="en-US" sz="1400" b="1" i="0" u="none" strike="noStrike">
                          <a:solidFill>
                            <a:srgbClr val="0070C0"/>
                          </a:solidFill>
                          <a:effectLst/>
                          <a:latin typeface="游ゴシック" panose="020B0400000000000000" pitchFamily="50" charset="-128"/>
                          <a:ea typeface="游ゴシック" panose="020B0400000000000000" pitchFamily="50" charset="-128"/>
                        </a:rPr>
                        <a:t>Breaking</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461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15.5</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1518794526"/>
                  </a:ext>
                </a:extLst>
              </a:tr>
              <a:tr h="397303">
                <a:tc vMerge="1">
                  <a:txBody>
                    <a:bodyPr/>
                    <a:lstStyle/>
                    <a:p>
                      <a:endParaRPr kumimoji="1" lang="ja-JP" altLang="en-US"/>
                    </a:p>
                  </a:txBody>
                  <a:tcPr/>
                </a:tc>
                <a:tc>
                  <a:txBody>
                    <a:bodyPr/>
                    <a:lstStyle/>
                    <a:p>
                      <a:pPr algn="l" fontAlgn="ctr"/>
                      <a:r>
                        <a:rPr lang="en-US" sz="1400" b="1" i="0" u="none" strike="noStrike">
                          <a:solidFill>
                            <a:srgbClr val="70AD47"/>
                          </a:solidFill>
                          <a:effectLst/>
                          <a:latin typeface="游ゴシック" panose="020B0400000000000000" pitchFamily="50" charset="-128"/>
                          <a:ea typeface="游ゴシック" panose="020B0400000000000000" pitchFamily="50" charset="-128"/>
                        </a:rPr>
                        <a:t>Offspeed</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2361825057"/>
                  </a:ext>
                </a:extLst>
              </a:tr>
              <a:tr h="413197">
                <a:tc vMerge="1">
                  <a:txBody>
                    <a:bodyPr/>
                    <a:lstStyle/>
                    <a:p>
                      <a:endParaRPr kumimoji="1" lang="ja-JP" altLang="en-US"/>
                    </a:p>
                  </a:txBody>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Others</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NA</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6.21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97526064"/>
                  </a:ext>
                </a:extLst>
              </a:tr>
            </a:tbl>
          </a:graphicData>
        </a:graphic>
      </p:graphicFrame>
      <p:sp>
        <p:nvSpPr>
          <p:cNvPr id="10" name="テキスト ボックス 9">
            <a:extLst>
              <a:ext uri="{FF2B5EF4-FFF2-40B4-BE49-F238E27FC236}">
                <a16:creationId xmlns:a16="http://schemas.microsoft.com/office/drawing/2014/main" id="{F45B11C1-B827-4C88-B473-4093FF8AF559}"/>
              </a:ext>
            </a:extLst>
          </p:cNvPr>
          <p:cNvSpPr txBox="1"/>
          <p:nvPr/>
        </p:nvSpPr>
        <p:spPr>
          <a:xfrm>
            <a:off x="609600" y="5533697"/>
            <a:ext cx="11403724" cy="1015663"/>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PV = </a:t>
            </a:r>
            <a:r>
              <a:rPr lang="en-US" altLang="ja-JP" sz="2000" dirty="0" err="1"/>
              <a:t>PitchValue</a:t>
            </a:r>
            <a:endParaRPr lang="en-US" altLang="ja-JP" sz="2000" dirty="0"/>
          </a:p>
          <a:p>
            <a:pPr marL="800100" lvl="1" indent="-342900">
              <a:buFont typeface="Arial" panose="020B0604020202020204" pitchFamily="34" charset="0"/>
              <a:buChar char="•"/>
            </a:pPr>
            <a:r>
              <a:rPr kumimoji="1" lang="ja-JP" altLang="en-US" sz="2000" dirty="0"/>
              <a:t>その球種を投じたプレーで起こった得点期待値の変動を合計したもの。</a:t>
            </a:r>
            <a:r>
              <a:rPr kumimoji="1" lang="en-US" altLang="ja-JP" sz="2000" dirty="0"/>
              <a:t>PV/C</a:t>
            </a:r>
            <a:r>
              <a:rPr kumimoji="1" lang="ja-JP" altLang="en-US" sz="2000" dirty="0"/>
              <a:t>は</a:t>
            </a:r>
            <a:r>
              <a:rPr kumimoji="1" lang="en-US" altLang="ja-JP" sz="2000" dirty="0"/>
              <a:t>100</a:t>
            </a:r>
            <a:r>
              <a:rPr lang="ja-JP" altLang="en-US" sz="2000" dirty="0"/>
              <a:t>球あたりの値</a:t>
            </a:r>
            <a:endParaRPr lang="en-US" altLang="ja-JP" sz="2000" dirty="0"/>
          </a:p>
          <a:p>
            <a:pPr marL="342900" indent="-342900">
              <a:buFont typeface="Arial" panose="020B0604020202020204" pitchFamily="34" charset="0"/>
              <a:buChar char="•"/>
            </a:pPr>
            <a:r>
              <a:rPr kumimoji="1" lang="ja-JP" altLang="en-US" sz="2000" dirty="0"/>
              <a:t>球種分類は</a:t>
            </a:r>
            <a:r>
              <a:rPr lang="en-US" altLang="ja-JP" sz="2000" dirty="0"/>
              <a:t>Baseball Savant</a:t>
            </a:r>
            <a:r>
              <a:rPr lang="ja-JP" altLang="en-US" sz="2000" dirty="0"/>
              <a:t>に準ずる</a:t>
            </a:r>
            <a:endParaRPr kumimoji="1" lang="ja-JP" altLang="en-US" sz="2000" dirty="0"/>
          </a:p>
        </p:txBody>
      </p:sp>
    </p:spTree>
    <p:extLst>
      <p:ext uri="{BB962C8B-B14F-4D97-AF65-F5344CB8AC3E}">
        <p14:creationId xmlns:p14="http://schemas.microsoft.com/office/powerpoint/2010/main" val="228855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FF461-A39E-4B85-825A-979DE2B69821}"/>
              </a:ext>
            </a:extLst>
          </p:cNvPr>
          <p:cNvSpPr>
            <a:spLocks noGrp="1"/>
          </p:cNvSpPr>
          <p:nvPr>
            <p:ph type="title"/>
          </p:nvPr>
        </p:nvSpPr>
        <p:spPr/>
        <p:txBody>
          <a:bodyPr/>
          <a:lstStyle/>
          <a:p>
            <a:r>
              <a:rPr lang="ja-JP" altLang="en-US" dirty="0"/>
              <a:t>球種別・左右別成績</a:t>
            </a:r>
            <a:endParaRPr kumimoji="1" lang="ja-JP" altLang="en-US" dirty="0"/>
          </a:p>
        </p:txBody>
      </p:sp>
      <p:sp>
        <p:nvSpPr>
          <p:cNvPr id="3" name="コンテンツ プレースホルダー 2">
            <a:extLst>
              <a:ext uri="{FF2B5EF4-FFF2-40B4-BE49-F238E27FC236}">
                <a16:creationId xmlns:a16="http://schemas.microsoft.com/office/drawing/2014/main" id="{741073ED-0C9A-4CC4-9E27-1849AF442C72}"/>
              </a:ext>
            </a:extLst>
          </p:cNvPr>
          <p:cNvSpPr>
            <a:spLocks noGrp="1"/>
          </p:cNvSpPr>
          <p:nvPr>
            <p:ph idx="1"/>
          </p:nvPr>
        </p:nvSpPr>
        <p:spPr/>
        <p:txBody>
          <a:bodyPr/>
          <a:lstStyle/>
          <a:p>
            <a:r>
              <a:rPr lang="ja-JP" altLang="en-US" sz="2400" dirty="0"/>
              <a:t>対戦投手の左右、球種によらず、パフォーマンスが</a:t>
            </a:r>
            <a:r>
              <a:rPr lang="en-US" altLang="ja-JP" sz="2400" dirty="0"/>
              <a:t>MLB</a:t>
            </a:r>
            <a:r>
              <a:rPr lang="ja-JP" altLang="en-US" sz="2400" dirty="0"/>
              <a:t>平均を下回るような明らかな弱点は存在しない</a:t>
            </a:r>
            <a:endParaRPr kumimoji="1" lang="en-US" altLang="ja-JP" sz="2400" dirty="0"/>
          </a:p>
          <a:p>
            <a:r>
              <a:rPr kumimoji="1" lang="ja-JP" altLang="en-US" sz="2400" dirty="0"/>
              <a:t>投手の左右で得意とする球種傾向がやや異なる</a:t>
            </a:r>
            <a:endParaRPr kumimoji="1" lang="en-US" altLang="ja-JP" sz="2400" dirty="0"/>
          </a:p>
          <a:p>
            <a:pPr lvl="1"/>
            <a:r>
              <a:rPr kumimoji="1" lang="ja-JP" altLang="en-US" sz="2000" dirty="0"/>
              <a:t>対左では速球系、対右ではブレーキングボール</a:t>
            </a:r>
            <a:r>
              <a:rPr lang="en-US" altLang="ja-JP" sz="2000" dirty="0"/>
              <a:t>(</a:t>
            </a:r>
            <a:r>
              <a:rPr lang="ja-JP" altLang="en-US" sz="2000" dirty="0"/>
              <a:t>カーブ、スライダー系統</a:t>
            </a:r>
            <a:r>
              <a:rPr lang="en-US" altLang="ja-JP" sz="2000" dirty="0"/>
              <a:t>)</a:t>
            </a:r>
            <a:r>
              <a:rPr lang="ja-JP" altLang="en-US" sz="2000" dirty="0"/>
              <a:t>のパフォーマンスが良い</a:t>
            </a:r>
            <a:endParaRPr lang="en-US" altLang="ja-JP" sz="2000" dirty="0"/>
          </a:p>
          <a:p>
            <a:r>
              <a:rPr lang="ja-JP" altLang="en-US" sz="2534" dirty="0"/>
              <a:t>対左のオフスピード</a:t>
            </a:r>
            <a:r>
              <a:rPr lang="en-US" altLang="ja-JP" sz="2534" dirty="0"/>
              <a:t>(</a:t>
            </a:r>
            <a:r>
              <a:rPr lang="ja-JP" altLang="en-US" sz="2534" dirty="0"/>
              <a:t>チェンジアップ、スプリットなど</a:t>
            </a:r>
            <a:r>
              <a:rPr lang="en-US" altLang="ja-JP" sz="2534" dirty="0"/>
              <a:t>)</a:t>
            </a:r>
            <a:r>
              <a:rPr lang="ja-JP" altLang="en-US" sz="2534" dirty="0"/>
              <a:t>が相対的に苦手</a:t>
            </a:r>
            <a:endParaRPr lang="en-US" altLang="ja-JP" sz="2534" dirty="0"/>
          </a:p>
          <a:p>
            <a:pPr lvl="1"/>
            <a:r>
              <a:rPr lang="en-US" altLang="ja-JP" sz="2000" dirty="0"/>
              <a:t>O-Swing% (</a:t>
            </a:r>
            <a:r>
              <a:rPr lang="ja-JP" altLang="en-US" sz="2000" dirty="0"/>
              <a:t>ボール球スイング率</a:t>
            </a:r>
            <a:r>
              <a:rPr lang="en-US" altLang="ja-JP" sz="2000" dirty="0"/>
              <a:t>)</a:t>
            </a:r>
            <a:r>
              <a:rPr lang="ja-JP" altLang="en-US" sz="2000" dirty="0"/>
              <a:t>が他の球種と比べて</a:t>
            </a:r>
            <a:r>
              <a:rPr lang="en-US" altLang="ja-JP" sz="2000" dirty="0"/>
              <a:t>10</a:t>
            </a:r>
            <a:r>
              <a:rPr lang="ja-JP" altLang="en-US" sz="2000" dirty="0"/>
              <a:t>ポイント近く高く、</a:t>
            </a:r>
            <a:r>
              <a:rPr lang="en-US" altLang="ja-JP" sz="2000" dirty="0"/>
              <a:t>Contact%</a:t>
            </a:r>
            <a:r>
              <a:rPr lang="ja-JP" altLang="en-US" sz="2000" dirty="0"/>
              <a:t>も</a:t>
            </a:r>
            <a:r>
              <a:rPr lang="en-US" altLang="ja-JP" sz="2000" dirty="0"/>
              <a:t>50</a:t>
            </a:r>
            <a:r>
              <a:rPr lang="ja-JP" altLang="en-US" sz="2000" dirty="0"/>
              <a:t>台と最も低い</a:t>
            </a:r>
            <a:endParaRPr lang="en-US" altLang="ja-JP" sz="2000" dirty="0"/>
          </a:p>
          <a:p>
            <a:pPr lvl="1"/>
            <a:r>
              <a:rPr lang="ja-JP" altLang="en-US" sz="2000" dirty="0"/>
              <a:t>ただし、コンタクトした打球の質も高い</a:t>
            </a:r>
            <a:endParaRPr lang="en-US" altLang="ja-JP" sz="2000" dirty="0"/>
          </a:p>
          <a:p>
            <a:pPr lvl="1"/>
            <a:r>
              <a:rPr lang="ja-JP" altLang="en-US" sz="2000" dirty="0"/>
              <a:t>対左にオフスピードが投げられる投手はそもそも能力が高く、セレクションバイアスが発生している可能性も</a:t>
            </a:r>
            <a:endParaRPr lang="en-US" altLang="ja-JP" sz="2000" dirty="0"/>
          </a:p>
          <a:p>
            <a:pPr lvl="1"/>
            <a:endParaRPr kumimoji="1" lang="ja-JP" altLang="en-US" sz="1866" dirty="0"/>
          </a:p>
        </p:txBody>
      </p:sp>
    </p:spTree>
    <p:extLst>
      <p:ext uri="{BB962C8B-B14F-4D97-AF65-F5344CB8AC3E}">
        <p14:creationId xmlns:p14="http://schemas.microsoft.com/office/powerpoint/2010/main" val="334862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F7B39-BA45-49C2-83D1-DD284BB807FC}"/>
              </a:ext>
            </a:extLst>
          </p:cNvPr>
          <p:cNvSpPr>
            <a:spLocks noGrp="1"/>
          </p:cNvSpPr>
          <p:nvPr>
            <p:ph type="title"/>
          </p:nvPr>
        </p:nvSpPr>
        <p:spPr/>
        <p:txBody>
          <a:bodyPr/>
          <a:lstStyle/>
          <a:p>
            <a:r>
              <a:rPr kumimoji="1" lang="ja-JP" altLang="en-US" dirty="0"/>
              <a:t>ゾーン別分析</a:t>
            </a:r>
          </a:p>
        </p:txBody>
      </p:sp>
      <p:sp>
        <p:nvSpPr>
          <p:cNvPr id="6" name="テキスト ボックス 5">
            <a:extLst>
              <a:ext uri="{FF2B5EF4-FFF2-40B4-BE49-F238E27FC236}">
                <a16:creationId xmlns:a16="http://schemas.microsoft.com/office/drawing/2014/main" id="{F60EC6DB-537A-4523-9444-FA47E5C3F6BA}"/>
              </a:ext>
            </a:extLst>
          </p:cNvPr>
          <p:cNvSpPr txBox="1"/>
          <p:nvPr/>
        </p:nvSpPr>
        <p:spPr>
          <a:xfrm>
            <a:off x="2450881" y="5944328"/>
            <a:ext cx="7290238" cy="830997"/>
          </a:xfrm>
          <a:prstGeom prst="rect">
            <a:avLst/>
          </a:prstGeom>
          <a:noFill/>
        </p:spPr>
        <p:txBody>
          <a:bodyPr wrap="square" rtlCol="0">
            <a:spAutoFit/>
          </a:bodyPr>
          <a:lstStyle/>
          <a:p>
            <a:pPr algn="ctr"/>
            <a:r>
              <a:rPr kumimoji="1" lang="ja-JP" altLang="en-US" sz="2400" b="1" dirty="0"/>
              <a:t>捕手視点： スイングした投球の</a:t>
            </a:r>
            <a:endParaRPr kumimoji="1" lang="en-US" altLang="ja-JP" sz="2400" b="1" dirty="0"/>
          </a:p>
          <a:p>
            <a:pPr algn="ctr"/>
            <a:r>
              <a:rPr kumimoji="1" lang="ja-JP" altLang="en-US" sz="2400" b="1" dirty="0"/>
              <a:t>得点期待値変動の平均</a:t>
            </a:r>
            <a:r>
              <a:rPr kumimoji="1" lang="en-US" altLang="ja-JP" sz="2400" b="1" dirty="0"/>
              <a:t>(PV/C)</a:t>
            </a:r>
            <a:endParaRPr kumimoji="1" lang="ja-JP" altLang="en-US" b="1" dirty="0"/>
          </a:p>
        </p:txBody>
      </p:sp>
      <p:sp>
        <p:nvSpPr>
          <p:cNvPr id="8" name="楕円 7">
            <a:extLst>
              <a:ext uri="{FF2B5EF4-FFF2-40B4-BE49-F238E27FC236}">
                <a16:creationId xmlns:a16="http://schemas.microsoft.com/office/drawing/2014/main" id="{98999EC9-2F10-4EDD-9BF1-E1E128592BB6}"/>
              </a:ext>
            </a:extLst>
          </p:cNvPr>
          <p:cNvSpPr/>
          <p:nvPr/>
        </p:nvSpPr>
        <p:spPr>
          <a:xfrm>
            <a:off x="10168758" y="1671145"/>
            <a:ext cx="1907627" cy="42409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Ohtani</a:t>
            </a:r>
            <a:endParaRPr kumimoji="1" lang="ja-JP" altLang="en-US" b="1" dirty="0"/>
          </a:p>
        </p:txBody>
      </p:sp>
      <p:sp>
        <p:nvSpPr>
          <p:cNvPr id="9" name="テキスト ボックス 8">
            <a:extLst>
              <a:ext uri="{FF2B5EF4-FFF2-40B4-BE49-F238E27FC236}">
                <a16:creationId xmlns:a16="http://schemas.microsoft.com/office/drawing/2014/main" id="{E8D34B34-4E5F-4FD4-81A3-AA811376072F}"/>
              </a:ext>
            </a:extLst>
          </p:cNvPr>
          <p:cNvSpPr txBox="1"/>
          <p:nvPr/>
        </p:nvSpPr>
        <p:spPr>
          <a:xfrm>
            <a:off x="94594" y="4420834"/>
            <a:ext cx="2191407"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得点期待値は</a:t>
            </a:r>
            <a:r>
              <a:rPr lang="en-US" altLang="ja-JP" sz="2000" dirty="0" err="1"/>
              <a:t>Retrosheet</a:t>
            </a:r>
            <a:r>
              <a:rPr lang="ja-JP" altLang="en-US" sz="2000" dirty="0"/>
              <a:t>のデータを用いて算出。</a:t>
            </a:r>
            <a:endParaRPr lang="en-US" altLang="ja-JP" sz="2000" dirty="0"/>
          </a:p>
          <a:p>
            <a:pPr marL="342900" indent="-342900">
              <a:buFont typeface="Arial" panose="020B0604020202020204" pitchFamily="34" charset="0"/>
              <a:buChar char="•"/>
            </a:pPr>
            <a:r>
              <a:rPr kumimoji="1" lang="en-US" altLang="ja-JP" sz="2000" dirty="0"/>
              <a:t>()</a:t>
            </a:r>
            <a:r>
              <a:rPr kumimoji="1" lang="ja-JP" altLang="en-US" sz="2000" dirty="0"/>
              <a:t>内はリーグの左打者の平均</a:t>
            </a:r>
          </a:p>
        </p:txBody>
      </p:sp>
      <p:graphicFrame>
        <p:nvGraphicFramePr>
          <p:cNvPr id="17" name="コンテンツ プレースホルダー 16">
            <a:extLst>
              <a:ext uri="{FF2B5EF4-FFF2-40B4-BE49-F238E27FC236}">
                <a16:creationId xmlns:a16="http://schemas.microsoft.com/office/drawing/2014/main" id="{00100EDB-EDD8-419D-A1D1-BE1D2ED6CB3B}"/>
              </a:ext>
            </a:extLst>
          </p:cNvPr>
          <p:cNvGraphicFramePr>
            <a:graphicFrameLocks noGrp="1"/>
          </p:cNvGraphicFramePr>
          <p:nvPr>
            <p:ph idx="1"/>
            <p:extLst>
              <p:ext uri="{D42A27DB-BD31-4B8C-83A1-F6EECF244321}">
                <p14:modId xmlns:p14="http://schemas.microsoft.com/office/powerpoint/2010/main" val="1645616706"/>
              </p:ext>
            </p:extLst>
          </p:nvPr>
        </p:nvGraphicFramePr>
        <p:xfrm>
          <a:off x="2522482" y="1781502"/>
          <a:ext cx="6873766" cy="4162824"/>
        </p:xfrm>
        <a:graphic>
          <a:graphicData uri="http://schemas.openxmlformats.org/drawingml/2006/table">
            <a:tbl>
              <a:tblPr/>
              <a:tblGrid>
                <a:gridCol w="1374753">
                  <a:extLst>
                    <a:ext uri="{9D8B030D-6E8A-4147-A177-3AD203B41FA5}">
                      <a16:colId xmlns:a16="http://schemas.microsoft.com/office/drawing/2014/main" val="53690304"/>
                    </a:ext>
                  </a:extLst>
                </a:gridCol>
                <a:gridCol w="1374753">
                  <a:extLst>
                    <a:ext uri="{9D8B030D-6E8A-4147-A177-3AD203B41FA5}">
                      <a16:colId xmlns:a16="http://schemas.microsoft.com/office/drawing/2014/main" val="2130030179"/>
                    </a:ext>
                  </a:extLst>
                </a:gridCol>
                <a:gridCol w="687377">
                  <a:extLst>
                    <a:ext uri="{9D8B030D-6E8A-4147-A177-3AD203B41FA5}">
                      <a16:colId xmlns:a16="http://schemas.microsoft.com/office/drawing/2014/main" val="777660731"/>
                    </a:ext>
                  </a:extLst>
                </a:gridCol>
                <a:gridCol w="687377">
                  <a:extLst>
                    <a:ext uri="{9D8B030D-6E8A-4147-A177-3AD203B41FA5}">
                      <a16:colId xmlns:a16="http://schemas.microsoft.com/office/drawing/2014/main" val="4241536794"/>
                    </a:ext>
                  </a:extLst>
                </a:gridCol>
                <a:gridCol w="1374753">
                  <a:extLst>
                    <a:ext uri="{9D8B030D-6E8A-4147-A177-3AD203B41FA5}">
                      <a16:colId xmlns:a16="http://schemas.microsoft.com/office/drawing/2014/main" val="2510731449"/>
                    </a:ext>
                  </a:extLst>
                </a:gridCol>
                <a:gridCol w="1374753">
                  <a:extLst>
                    <a:ext uri="{9D8B030D-6E8A-4147-A177-3AD203B41FA5}">
                      <a16:colId xmlns:a16="http://schemas.microsoft.com/office/drawing/2014/main" val="111210147"/>
                    </a:ext>
                  </a:extLst>
                </a:gridCol>
              </a:tblGrid>
              <a:tr h="832565">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-1.68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(3.26)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DD27F"/>
                    </a:solidFill>
                  </a:tcPr>
                </a:tc>
                <a:tc gridSpan="2">
                  <a:txBody>
                    <a:bodyPr/>
                    <a:lstStyle/>
                    <a:p>
                      <a:pPr algn="ctr"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27F"/>
                    </a:solidFill>
                  </a:tcPr>
                </a:tc>
                <a:tc hMerge="1">
                  <a:txBody>
                    <a:bodyPr/>
                    <a:lstStyle/>
                    <a:p>
                      <a:endParaRPr kumimoji="1" lang="ja-JP" altLang="en-US"/>
                    </a:p>
                  </a:txBody>
                  <a:tcPr/>
                </a:tc>
                <a:tc gridSpan="2">
                  <a:txBody>
                    <a:bodyPr/>
                    <a:lstStyle/>
                    <a:p>
                      <a:pPr algn="ctr" fontAlgn="ctr"/>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hMerge="1">
                  <a:txBody>
                    <a:bodyPr/>
                    <a:lstStyle/>
                    <a:p>
                      <a:endParaRPr kumimoji="1" lang="ja-JP" altLang="en-US"/>
                    </a:p>
                  </a:txBody>
                  <a:tcPr/>
                </a:tc>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-9.15</a:t>
                      </a:r>
                    </a:p>
                    <a:p>
                      <a:pPr marL="0" marR="0" lvl="0" indent="0" algn="ctr" defTabSz="1219170" rtl="0" eaLnBrk="1" fontAlgn="ctr" latinLnBrk="0" hangingPunct="1">
                        <a:lnSpc>
                          <a:spcPct val="100000"/>
                        </a:lnSpc>
                        <a:spcBef>
                          <a:spcPts val="0"/>
                        </a:spcBef>
                        <a:spcAft>
                          <a:spcPts val="0"/>
                        </a:spcAft>
                        <a:buClrTx/>
                        <a:buSzTx/>
                        <a:buFontTx/>
                        <a:buNone/>
                        <a:tabLst/>
                        <a:defRPr/>
                      </a:pP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(2.48)</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1834888097"/>
                  </a:ext>
                </a:extLst>
              </a:tr>
              <a:tr h="832565">
                <a:tc v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-2.60</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57C"/>
                    </a:solidFill>
                  </a:tcPr>
                </a:tc>
                <a:tc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-0.58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E282"/>
                    </a:solidFill>
                  </a:tcPr>
                </a:tc>
                <a:tc h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0.02</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vMerge="1">
                  <a:txBody>
                    <a:bodyPr/>
                    <a:lstStyle/>
                    <a:p>
                      <a:endParaRPr kumimoji="1" lang="ja-JP" altLang="en-US"/>
                    </a:p>
                  </a:txBody>
                  <a:tcPr/>
                </a:tc>
                <a:extLst>
                  <a:ext uri="{0D108BD9-81ED-4DB2-BD59-A6C34878D82A}">
                    <a16:rowId xmlns:a16="http://schemas.microsoft.com/office/drawing/2014/main" val="3642790223"/>
                  </a:ext>
                </a:extLst>
              </a:tr>
              <a:tr h="164126">
                <a:tc vMerge="1">
                  <a:txBody>
                    <a:bodyPr/>
                    <a:lstStyle/>
                    <a:p>
                      <a:endParaRPr kumimoji="1" lang="ja-JP" altLang="en-US"/>
                    </a:p>
                  </a:txBody>
                  <a:tcPr/>
                </a:tc>
                <a:tc row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4.65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881"/>
                    </a:solidFill>
                  </a:tcPr>
                </a:tc>
                <a:tc rowSpan="2"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7.44</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C7E"/>
                    </a:solidFill>
                  </a:tcPr>
                </a:tc>
                <a:tc rowSpan="2" hMerge="1">
                  <a:txBody>
                    <a:bodyPr/>
                    <a:lstStyle/>
                    <a:p>
                      <a:endParaRPr kumimoji="1" lang="ja-JP" altLang="en-US"/>
                    </a:p>
                  </a:txBody>
                  <a:tcPr/>
                </a:tc>
                <a:tc row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10.48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vMerge="1">
                  <a:txBody>
                    <a:bodyPr/>
                    <a:lstStyle/>
                    <a:p>
                      <a:endParaRPr kumimoji="1" lang="ja-JP" altLang="en-US"/>
                    </a:p>
                  </a:txBody>
                  <a:tcPr/>
                </a:tc>
                <a:extLst>
                  <a:ext uri="{0D108BD9-81ED-4DB2-BD59-A6C34878D82A}">
                    <a16:rowId xmlns:a16="http://schemas.microsoft.com/office/drawing/2014/main" val="909538868"/>
                  </a:ext>
                </a:extLst>
              </a:tr>
              <a:tr h="668438">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7.85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CA7E"/>
                    </a:solidFill>
                  </a:tcPr>
                </a:tc>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vMerge="1">
                  <a:txBody>
                    <a:bodyPr/>
                    <a:lstStyle/>
                    <a:p>
                      <a:endParaRPr kumimoji="1" lang="ja-JP" altLang="en-US"/>
                    </a:p>
                  </a:txBody>
                  <a:tcPr/>
                </a:tc>
                <a:tc rowSpan="3">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-3.15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CBE7B"/>
                    </a:solidFill>
                  </a:tcPr>
                </a:tc>
                <a:extLst>
                  <a:ext uri="{0D108BD9-81ED-4DB2-BD59-A6C34878D82A}">
                    <a16:rowId xmlns:a16="http://schemas.microsoft.com/office/drawing/2014/main" val="2859824052"/>
                  </a:ext>
                </a:extLst>
              </a:tr>
              <a:tr h="832565">
                <a:tc v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0.78</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E884"/>
                    </a:solidFill>
                  </a:tcPr>
                </a:tc>
                <a:tc gridSpan="2">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-1.66</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37F"/>
                    </a:solidFill>
                  </a:tcPr>
                </a:tc>
                <a:tc hMerge="1">
                  <a:txBody>
                    <a:bodyPr/>
                    <a:lstStyle/>
                    <a:p>
                      <a:endParaRPr kumimoji="1" lang="ja-JP" altLang="en-US"/>
                    </a:p>
                  </a:txBody>
                  <a:tcPr/>
                </a:tc>
                <a:tc>
                  <a:txBody>
                    <a:bodyPr/>
                    <a:lstStyle/>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4.25</a:t>
                      </a:r>
                    </a:p>
                    <a:p>
                      <a:pPr algn="ct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D981"/>
                    </a:solidFill>
                  </a:tcPr>
                </a:tc>
                <a:tc vMerge="1">
                  <a:txBody>
                    <a:bodyPr/>
                    <a:lstStyle/>
                    <a:p>
                      <a:endParaRPr kumimoji="1" lang="ja-JP" altLang="en-US"/>
                    </a:p>
                  </a:txBody>
                  <a:tcPr/>
                </a:tc>
                <a:extLst>
                  <a:ext uri="{0D108BD9-81ED-4DB2-BD59-A6C34878D82A}">
                    <a16:rowId xmlns:a16="http://schemas.microsoft.com/office/drawing/2014/main" val="274949507"/>
                  </a:ext>
                </a:extLst>
              </a:tr>
              <a:tr h="832565">
                <a:tc vMerge="1">
                  <a:txBody>
                    <a:bodyPr/>
                    <a:lstStyle/>
                    <a:p>
                      <a:endParaRPr kumimoji="1" lang="ja-JP" altLang="en-US"/>
                    </a:p>
                  </a:txBody>
                  <a:tcPr/>
                </a:tc>
                <a:tc gridSpan="2">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BCA7E"/>
                    </a:solidFill>
                  </a:tcPr>
                </a:tc>
                <a:tc hMerge="1">
                  <a:txBody>
                    <a:bodyPr/>
                    <a:lstStyle/>
                    <a:p>
                      <a:endParaRPr kumimoji="1" lang="ja-JP" altLang="en-US"/>
                    </a:p>
                  </a:txBody>
                  <a:tcPr/>
                </a:tc>
                <a:tc gridSpan="2">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BE7B"/>
                    </a:solidFill>
                  </a:tcPr>
                </a:tc>
                <a:tc h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866256764"/>
                  </a:ext>
                </a:extLst>
              </a:tr>
            </a:tbl>
          </a:graphicData>
        </a:graphic>
      </p:graphicFrame>
      <p:sp>
        <p:nvSpPr>
          <p:cNvPr id="18" name="テキスト ボックス 17">
            <a:extLst>
              <a:ext uri="{FF2B5EF4-FFF2-40B4-BE49-F238E27FC236}">
                <a16:creationId xmlns:a16="http://schemas.microsoft.com/office/drawing/2014/main" id="{125F71A1-610A-48F4-8B8D-94B2075CB315}"/>
              </a:ext>
            </a:extLst>
          </p:cNvPr>
          <p:cNvSpPr txBox="1"/>
          <p:nvPr/>
        </p:nvSpPr>
        <p:spPr>
          <a:xfrm>
            <a:off x="9498025" y="3437245"/>
            <a:ext cx="615553" cy="851338"/>
          </a:xfrm>
          <a:prstGeom prst="rect">
            <a:avLst/>
          </a:prstGeom>
          <a:solidFill>
            <a:schemeClr val="tx1"/>
          </a:solidFill>
        </p:spPr>
        <p:txBody>
          <a:bodyPr vert="eaVert" wrap="square" rtlCol="0">
            <a:spAutoFit/>
          </a:bodyPr>
          <a:lstStyle/>
          <a:p>
            <a:r>
              <a:rPr kumimoji="1" lang="ja-JP" altLang="en-US" sz="2800" dirty="0">
                <a:solidFill>
                  <a:schemeClr val="bg1"/>
                </a:solidFill>
              </a:rPr>
              <a:t>内角</a:t>
            </a:r>
          </a:p>
        </p:txBody>
      </p:sp>
      <p:sp>
        <p:nvSpPr>
          <p:cNvPr id="19" name="テキスト ボックス 18">
            <a:extLst>
              <a:ext uri="{FF2B5EF4-FFF2-40B4-BE49-F238E27FC236}">
                <a16:creationId xmlns:a16="http://schemas.microsoft.com/office/drawing/2014/main" id="{7F1EEAEC-EF78-424D-96B9-A25CEF35BDA7}"/>
              </a:ext>
            </a:extLst>
          </p:cNvPr>
          <p:cNvSpPr txBox="1"/>
          <p:nvPr/>
        </p:nvSpPr>
        <p:spPr>
          <a:xfrm>
            <a:off x="1788688" y="3437245"/>
            <a:ext cx="615553" cy="851338"/>
          </a:xfrm>
          <a:prstGeom prst="rect">
            <a:avLst/>
          </a:prstGeom>
          <a:solidFill>
            <a:schemeClr val="tx1"/>
          </a:solidFill>
        </p:spPr>
        <p:txBody>
          <a:bodyPr vert="eaVert" wrap="square" rtlCol="0">
            <a:spAutoFit/>
          </a:bodyPr>
          <a:lstStyle/>
          <a:p>
            <a:r>
              <a:rPr kumimoji="1" lang="ja-JP" altLang="en-US" sz="2800" dirty="0">
                <a:solidFill>
                  <a:schemeClr val="bg1"/>
                </a:solidFill>
              </a:rPr>
              <a:t>外角</a:t>
            </a:r>
          </a:p>
        </p:txBody>
      </p:sp>
    </p:spTree>
    <p:extLst>
      <p:ext uri="{BB962C8B-B14F-4D97-AF65-F5344CB8AC3E}">
        <p14:creationId xmlns:p14="http://schemas.microsoft.com/office/powerpoint/2010/main" val="42563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CAA5E-BDAB-44A2-BA70-FB0AAB83D7E5}"/>
              </a:ext>
            </a:extLst>
          </p:cNvPr>
          <p:cNvSpPr>
            <a:spLocks noGrp="1"/>
          </p:cNvSpPr>
          <p:nvPr>
            <p:ph type="title"/>
          </p:nvPr>
        </p:nvSpPr>
        <p:spPr/>
        <p:txBody>
          <a:bodyPr/>
          <a:lstStyle/>
          <a:p>
            <a:r>
              <a:rPr lang="ja-JP" altLang="en-US" dirty="0"/>
              <a:t>ゾーンごとの特徴</a:t>
            </a:r>
            <a:endParaRPr kumimoji="1" lang="ja-JP" altLang="en-US" dirty="0"/>
          </a:p>
        </p:txBody>
      </p:sp>
      <p:sp>
        <p:nvSpPr>
          <p:cNvPr id="3" name="コンテンツ プレースホルダー 2">
            <a:extLst>
              <a:ext uri="{FF2B5EF4-FFF2-40B4-BE49-F238E27FC236}">
                <a16:creationId xmlns:a16="http://schemas.microsoft.com/office/drawing/2014/main" id="{6BA3DE0D-AE3A-4D9B-809D-1C7D5EED25FA}"/>
              </a:ext>
            </a:extLst>
          </p:cNvPr>
          <p:cNvSpPr>
            <a:spLocks noGrp="1"/>
          </p:cNvSpPr>
          <p:nvPr>
            <p:ph idx="1"/>
          </p:nvPr>
        </p:nvSpPr>
        <p:spPr>
          <a:xfrm>
            <a:off x="609599" y="1600201"/>
            <a:ext cx="11230303" cy="4982632"/>
          </a:xfrm>
        </p:spPr>
        <p:txBody>
          <a:bodyPr/>
          <a:lstStyle/>
          <a:p>
            <a:r>
              <a:rPr kumimoji="1" lang="ja-JP" altLang="en-US" sz="2400" dirty="0"/>
              <a:t>コースの内外を問わず、ベルトライン</a:t>
            </a:r>
            <a:r>
              <a:rPr kumimoji="1" lang="en-US" altLang="ja-JP" sz="2400" dirty="0"/>
              <a:t>(</a:t>
            </a:r>
            <a:r>
              <a:rPr kumimoji="1" lang="ja-JP" altLang="en-US" sz="2400" dirty="0"/>
              <a:t>真ん中</a:t>
            </a:r>
            <a:r>
              <a:rPr kumimoji="1" lang="en-US" altLang="ja-JP" sz="2400" dirty="0"/>
              <a:t>)</a:t>
            </a:r>
            <a:r>
              <a:rPr kumimoji="1" lang="ja-JP" altLang="en-US" sz="2400" dirty="0"/>
              <a:t>に非常に強い</a:t>
            </a:r>
            <a:endParaRPr kumimoji="1" lang="en-US" altLang="ja-JP" sz="2400" dirty="0"/>
          </a:p>
          <a:p>
            <a:pPr lvl="1"/>
            <a:r>
              <a:rPr lang="ja-JP" altLang="en-US" sz="2400" dirty="0"/>
              <a:t>平均を大きく上回るパフォーマンスはこのゾーンから</a:t>
            </a:r>
            <a:endParaRPr lang="en-US" altLang="ja-JP" sz="2400" dirty="0"/>
          </a:p>
          <a:p>
            <a:r>
              <a:rPr lang="ja-JP" altLang="en-US" sz="2400" dirty="0"/>
              <a:t>リーグ平均と比較すると、特に真ん中からインコースにおいて、高めの投球でもパフォーマンスを上げていることがわかる</a:t>
            </a:r>
            <a:endParaRPr lang="en-US" altLang="ja-JP" sz="2400" dirty="0"/>
          </a:p>
          <a:p>
            <a:pPr lvl="1"/>
            <a:r>
              <a:rPr lang="ja-JP" altLang="en-US" sz="2000" dirty="0"/>
              <a:t>高さを問わず、インコースの方がスイングした時のパフォーマンスが高め。例外的にアウトコース低めはストライクゾーンの外に対してもバリューが高い</a:t>
            </a:r>
            <a:endParaRPr lang="en-US" altLang="ja-JP" sz="2000" dirty="0"/>
          </a:p>
          <a:p>
            <a:pPr lvl="1"/>
            <a:r>
              <a:rPr lang="ja-JP" altLang="en-US" sz="2000" dirty="0"/>
              <a:t>一方で、インコース・高めのボールゾーンはリーグ平均よりもパフォーマンスが低く、強いゾーンと紙一重ながら、スイングを誘うことで空振りや凡打を誘いやすい</a:t>
            </a:r>
            <a:endParaRPr lang="en-US" altLang="ja-JP" sz="2000" dirty="0"/>
          </a:p>
          <a:p>
            <a:pPr lvl="1"/>
            <a:endParaRPr lang="en-US" altLang="ja-JP" sz="2400" dirty="0"/>
          </a:p>
          <a:p>
            <a:pPr marL="0" indent="0">
              <a:buNone/>
            </a:pPr>
            <a:r>
              <a:rPr lang="en-US" altLang="ja-JP" sz="2400" dirty="0"/>
              <a:t>	※</a:t>
            </a:r>
            <a:r>
              <a:rPr lang="ja-JP" altLang="en-US" sz="2400" dirty="0"/>
              <a:t>ゾーン別打率や</a:t>
            </a:r>
            <a:r>
              <a:rPr lang="en-US" altLang="ja-JP" sz="2400" dirty="0" err="1"/>
              <a:t>wOBA</a:t>
            </a:r>
            <a:r>
              <a:rPr lang="ja-JP" altLang="en-US" sz="2400" dirty="0"/>
              <a:t>を用いない理由</a:t>
            </a:r>
            <a:endParaRPr lang="en-US" altLang="ja-JP" sz="2400" dirty="0"/>
          </a:p>
          <a:p>
            <a:pPr lvl="2"/>
            <a:r>
              <a:rPr lang="ja-JP" altLang="en-US" sz="1800" dirty="0"/>
              <a:t>これらの指標は結果球</a:t>
            </a:r>
            <a:r>
              <a:rPr lang="en-US" altLang="ja-JP" sz="1800" dirty="0"/>
              <a:t>(</a:t>
            </a:r>
            <a:r>
              <a:rPr lang="ja-JP" altLang="en-US" sz="1800" dirty="0"/>
              <a:t>三振、安打など</a:t>
            </a:r>
            <a:r>
              <a:rPr lang="en-US" altLang="ja-JP" sz="1800" dirty="0"/>
              <a:t>)</a:t>
            </a:r>
            <a:r>
              <a:rPr lang="ja-JP" altLang="en-US" sz="1800" dirty="0"/>
              <a:t>しか評価できないため</a:t>
            </a:r>
            <a:endParaRPr lang="en-US" altLang="ja-JP" sz="1800" dirty="0"/>
          </a:p>
          <a:p>
            <a:pPr lvl="2"/>
            <a:r>
              <a:rPr lang="ja-JP" altLang="en-US" sz="1800" dirty="0"/>
              <a:t>得点期待値変動を考慮することにより、空振りやファウルを含めてスイングした投球すべてのパフォーマンスを評価することができる</a:t>
            </a:r>
            <a:endParaRPr lang="en-US" altLang="ja-JP" sz="1800" dirty="0"/>
          </a:p>
          <a:p>
            <a:endParaRPr kumimoji="1" lang="en-US" altLang="ja-JP" sz="2400" dirty="0"/>
          </a:p>
        </p:txBody>
      </p:sp>
    </p:spTree>
    <p:extLst>
      <p:ext uri="{BB962C8B-B14F-4D97-AF65-F5344CB8AC3E}">
        <p14:creationId xmlns:p14="http://schemas.microsoft.com/office/powerpoint/2010/main" val="171747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AA77AD-5D9F-42FA-845B-C9D08308520C}"/>
              </a:ext>
            </a:extLst>
          </p:cNvPr>
          <p:cNvSpPr>
            <a:spLocks noGrp="1"/>
          </p:cNvSpPr>
          <p:nvPr>
            <p:ph type="title"/>
          </p:nvPr>
        </p:nvSpPr>
        <p:spPr/>
        <p:txBody>
          <a:bodyPr/>
          <a:lstStyle/>
          <a:p>
            <a:r>
              <a:rPr kumimoji="1" lang="ja-JP" altLang="en-US" dirty="0"/>
              <a:t>課題：中盤からの成績下降の原因は？</a:t>
            </a:r>
          </a:p>
        </p:txBody>
      </p:sp>
      <p:sp>
        <p:nvSpPr>
          <p:cNvPr id="3" name="コンテンツ プレースホルダー 2">
            <a:extLst>
              <a:ext uri="{FF2B5EF4-FFF2-40B4-BE49-F238E27FC236}">
                <a16:creationId xmlns:a16="http://schemas.microsoft.com/office/drawing/2014/main" id="{4EA23E9A-40FF-4AD5-8AC7-559A82725B17}"/>
              </a:ext>
            </a:extLst>
          </p:cNvPr>
          <p:cNvSpPr>
            <a:spLocks noGrp="1"/>
          </p:cNvSpPr>
          <p:nvPr>
            <p:ph idx="1"/>
          </p:nvPr>
        </p:nvSpPr>
        <p:spPr/>
        <p:txBody>
          <a:bodyPr/>
          <a:lstStyle/>
          <a:p>
            <a:endParaRPr kumimoji="1" lang="en-US" altLang="ja-JP" sz="2400" dirty="0"/>
          </a:p>
          <a:p>
            <a:r>
              <a:rPr kumimoji="1" lang="ja-JP" altLang="en-US" sz="2400" dirty="0"/>
              <a:t>オールスターまでは順調なペースで本塁打を量産していたものの、</a:t>
            </a:r>
            <a:r>
              <a:rPr kumimoji="1" lang="en-US" altLang="ja-JP" sz="2400" dirty="0"/>
              <a:t>8</a:t>
            </a:r>
            <a:r>
              <a:rPr kumimoji="1" lang="ja-JP" altLang="en-US" sz="2400" dirty="0"/>
              <a:t>月ごろからやや失速、最終的には本塁打王のタイトルを逃す</a:t>
            </a:r>
            <a:endParaRPr kumimoji="1" lang="en-US" altLang="ja-JP" sz="2400" dirty="0"/>
          </a:p>
          <a:p>
            <a:r>
              <a:rPr kumimoji="1" lang="ja-JP" altLang="en-US" sz="2400" dirty="0"/>
              <a:t>一時は打率</a:t>
            </a:r>
            <a:r>
              <a:rPr kumimoji="1" lang="en-US" altLang="ja-JP" sz="2400" dirty="0"/>
              <a:t>.280</a:t>
            </a:r>
            <a:r>
              <a:rPr kumimoji="1" lang="ja-JP" altLang="en-US" sz="2400" dirty="0"/>
              <a:t>台、</a:t>
            </a:r>
            <a:r>
              <a:rPr kumimoji="1" lang="en-US" altLang="ja-JP" sz="2400" dirty="0"/>
              <a:t>OPS1.000</a:t>
            </a:r>
            <a:r>
              <a:rPr kumimoji="1" lang="ja-JP" altLang="en-US" sz="2400" dirty="0"/>
              <a:t>台をマークするも、打率は</a:t>
            </a:r>
            <a:r>
              <a:rPr kumimoji="1" lang="en-US" altLang="ja-JP" sz="2400" dirty="0"/>
              <a:t>.257</a:t>
            </a:r>
            <a:r>
              <a:rPr kumimoji="1" lang="ja-JP" altLang="en-US" sz="2400" dirty="0"/>
              <a:t>台まで落ち込み。</a:t>
            </a:r>
            <a:r>
              <a:rPr lang="ja-JP" altLang="en-US" sz="2400" dirty="0"/>
              <a:t>四球出塁が増えて</a:t>
            </a:r>
            <a:r>
              <a:rPr lang="en-US" altLang="ja-JP" sz="2400" dirty="0"/>
              <a:t>OPS</a:t>
            </a:r>
            <a:r>
              <a:rPr lang="ja-JP" altLang="en-US" sz="2400" dirty="0"/>
              <a:t>は緩やかな落ち幅になったが、こちらも大台突破は逃す</a:t>
            </a:r>
            <a:endParaRPr lang="en-US" altLang="ja-JP" sz="2400" dirty="0"/>
          </a:p>
          <a:p>
            <a:r>
              <a:rPr kumimoji="1" lang="ja-JP" altLang="en-US" sz="2400" dirty="0"/>
              <a:t>背景にあったのはどのような状況の変化か？</a:t>
            </a:r>
          </a:p>
        </p:txBody>
      </p:sp>
    </p:spTree>
    <p:extLst>
      <p:ext uri="{BB962C8B-B14F-4D97-AF65-F5344CB8AC3E}">
        <p14:creationId xmlns:p14="http://schemas.microsoft.com/office/powerpoint/2010/main" val="2688721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80EFC-6E73-475A-B901-2E0865BF656A}"/>
              </a:ext>
            </a:extLst>
          </p:cNvPr>
          <p:cNvSpPr>
            <a:spLocks noGrp="1"/>
          </p:cNvSpPr>
          <p:nvPr>
            <p:ph type="title"/>
          </p:nvPr>
        </p:nvSpPr>
        <p:spPr/>
        <p:txBody>
          <a:bodyPr/>
          <a:lstStyle/>
          <a:p>
            <a:r>
              <a:rPr kumimoji="1" lang="ja-JP" altLang="en-US" dirty="0"/>
              <a:t>打球チャート</a:t>
            </a:r>
          </a:p>
        </p:txBody>
      </p:sp>
      <p:pic>
        <p:nvPicPr>
          <p:cNvPr id="5" name="コンテンツ プレースホルダー 4" descr="グラフ, 散布図&#10;&#10;自動的に生成された説明">
            <a:extLst>
              <a:ext uri="{FF2B5EF4-FFF2-40B4-BE49-F238E27FC236}">
                <a16:creationId xmlns:a16="http://schemas.microsoft.com/office/drawing/2014/main" id="{9EBF6C6A-0AD0-4EF5-A667-55E17051B2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8784" y="1552901"/>
            <a:ext cx="8383217" cy="5029931"/>
          </a:xfrm>
        </p:spPr>
      </p:pic>
      <p:sp>
        <p:nvSpPr>
          <p:cNvPr id="6" name="テキスト ボックス 5">
            <a:extLst>
              <a:ext uri="{FF2B5EF4-FFF2-40B4-BE49-F238E27FC236}">
                <a16:creationId xmlns:a16="http://schemas.microsoft.com/office/drawing/2014/main" id="{E6997C25-4413-4B86-B571-4D6EACAF6173}"/>
              </a:ext>
            </a:extLst>
          </p:cNvPr>
          <p:cNvSpPr txBox="1"/>
          <p:nvPr/>
        </p:nvSpPr>
        <p:spPr>
          <a:xfrm>
            <a:off x="488731" y="1954924"/>
            <a:ext cx="2932386" cy="378565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シーズン前半・後半に分けた打球チャート</a:t>
            </a:r>
            <a:endParaRPr kumimoji="1" lang="en-US" altLang="ja-JP" sz="2400" dirty="0"/>
          </a:p>
          <a:p>
            <a:pPr marL="342900" indent="-342900">
              <a:buFont typeface="Arial" panose="020B0604020202020204" pitchFamily="34" charset="0"/>
              <a:buChar char="•"/>
            </a:pPr>
            <a:r>
              <a:rPr lang="ja-JP" altLang="en-US" sz="2400" dirty="0"/>
              <a:t>初速度</a:t>
            </a:r>
            <a:r>
              <a:rPr lang="en-US" altLang="ja-JP" sz="2400" dirty="0"/>
              <a:t>150km/h</a:t>
            </a:r>
            <a:r>
              <a:rPr lang="ja-JP" altLang="en-US" sz="2400" dirty="0"/>
              <a:t>前後の打球の打球角度が低下、</a:t>
            </a:r>
            <a:r>
              <a:rPr lang="en-US" altLang="ja-JP" sz="2400" dirty="0"/>
              <a:t>20°</a:t>
            </a:r>
            <a:r>
              <a:rPr lang="ja-JP" altLang="en-US" sz="2400" dirty="0"/>
              <a:t>前後で二塁打となっていた打球が後半はシングルヒットに</a:t>
            </a:r>
            <a:endParaRPr kumimoji="1" lang="ja-JP" altLang="en-US" sz="2400" dirty="0"/>
          </a:p>
        </p:txBody>
      </p:sp>
      <p:sp>
        <p:nvSpPr>
          <p:cNvPr id="7" name="楕円 6">
            <a:extLst>
              <a:ext uri="{FF2B5EF4-FFF2-40B4-BE49-F238E27FC236}">
                <a16:creationId xmlns:a16="http://schemas.microsoft.com/office/drawing/2014/main" id="{326B7A57-E3EC-4427-8757-B10A3C8FEF6F}"/>
              </a:ext>
            </a:extLst>
          </p:cNvPr>
          <p:cNvSpPr/>
          <p:nvPr/>
        </p:nvSpPr>
        <p:spPr>
          <a:xfrm>
            <a:off x="5654565" y="3597654"/>
            <a:ext cx="882869" cy="50019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486BC374-BCC9-49F9-B801-B0D1B94C87B4}"/>
              </a:ext>
            </a:extLst>
          </p:cNvPr>
          <p:cNvSpPr/>
          <p:nvPr/>
        </p:nvSpPr>
        <p:spPr>
          <a:xfrm>
            <a:off x="8613227" y="3559330"/>
            <a:ext cx="882869" cy="50019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48819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D1E43A-4D95-4586-9A2A-35CB7AACF4A4}"/>
              </a:ext>
            </a:extLst>
          </p:cNvPr>
          <p:cNvSpPr>
            <a:spLocks noGrp="1"/>
          </p:cNvSpPr>
          <p:nvPr>
            <p:ph type="title"/>
          </p:nvPr>
        </p:nvSpPr>
        <p:spPr/>
        <p:txBody>
          <a:bodyPr/>
          <a:lstStyle/>
          <a:p>
            <a:r>
              <a:rPr kumimoji="1" lang="ja-JP" altLang="en-US" dirty="0"/>
              <a:t>スプレーチャート：月ごと</a:t>
            </a:r>
          </a:p>
        </p:txBody>
      </p:sp>
      <p:pic>
        <p:nvPicPr>
          <p:cNvPr id="8" name="コンテンツ プレースホルダー 7" descr="グラフ, 散布図&#10;&#10;自動的に生成された説明">
            <a:extLst>
              <a:ext uri="{FF2B5EF4-FFF2-40B4-BE49-F238E27FC236}">
                <a16:creationId xmlns:a16="http://schemas.microsoft.com/office/drawing/2014/main" id="{4B759E18-44AA-4D95-A284-4F48DF9AEA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80000" y="1524000"/>
            <a:ext cx="7112000" cy="5334000"/>
          </a:xfrm>
        </p:spPr>
      </p:pic>
      <p:sp>
        <p:nvSpPr>
          <p:cNvPr id="10" name="テキスト ボックス 9">
            <a:extLst>
              <a:ext uri="{FF2B5EF4-FFF2-40B4-BE49-F238E27FC236}">
                <a16:creationId xmlns:a16="http://schemas.microsoft.com/office/drawing/2014/main" id="{581CFE85-34D8-4029-8306-3BCE6E355630}"/>
              </a:ext>
            </a:extLst>
          </p:cNvPr>
          <p:cNvSpPr txBox="1"/>
          <p:nvPr/>
        </p:nvSpPr>
        <p:spPr>
          <a:xfrm>
            <a:off x="231386" y="2605950"/>
            <a:ext cx="4645891" cy="3170099"/>
          </a:xfrm>
          <a:prstGeom prst="rect">
            <a:avLst/>
          </a:prstGeom>
          <a:noFill/>
        </p:spPr>
        <p:txBody>
          <a:bodyPr wrap="square" rtlCol="0">
            <a:spAutoFit/>
          </a:bodyPr>
          <a:lstStyle/>
          <a:p>
            <a:pPr marL="342900" indent="-342900">
              <a:buFont typeface="Arial" panose="020B0604020202020204" pitchFamily="34" charset="0"/>
              <a:buChar char="•"/>
            </a:pPr>
            <a:r>
              <a:rPr lang="en-US" altLang="ja-JP" sz="2000" dirty="0"/>
              <a:t>6</a:t>
            </a:r>
            <a:r>
              <a:rPr lang="ja-JP" altLang="en-US" sz="2000" dirty="0"/>
              <a:t>月以降は特にゴロ打球の引っ張り傾向が顕著に</a:t>
            </a:r>
            <a:endParaRPr lang="en-US" altLang="ja-JP" sz="2000" dirty="0"/>
          </a:p>
          <a:p>
            <a:pPr marL="342900" indent="-342900">
              <a:buFont typeface="Arial" panose="020B0604020202020204" pitchFamily="34" charset="0"/>
              <a:buChar char="•"/>
            </a:pPr>
            <a:r>
              <a:rPr lang="en-US" altLang="ja-JP" sz="2000" dirty="0"/>
              <a:t>8</a:t>
            </a:r>
            <a:r>
              <a:rPr lang="ja-JP" altLang="en-US" sz="2000" dirty="0"/>
              <a:t>月から逆方向への本塁打が見られなくなる</a:t>
            </a:r>
            <a:endParaRPr lang="en-US" altLang="ja-JP" sz="2000" dirty="0"/>
          </a:p>
          <a:p>
            <a:pPr marL="800100" lvl="1" indent="-342900">
              <a:buFont typeface="Arial" panose="020B0604020202020204" pitchFamily="34" charset="0"/>
              <a:buChar char="•"/>
            </a:pPr>
            <a:r>
              <a:rPr lang="ja-JP" altLang="en-US" sz="2000" dirty="0"/>
              <a:t>打球速度が下がる、あるいは打球角度の上げすぎなどの原因でこれらがフライアウトに転じた可能性</a:t>
            </a:r>
            <a:endParaRPr lang="en-US" altLang="ja-JP" sz="2000" dirty="0"/>
          </a:p>
          <a:p>
            <a:pPr marL="342900" indent="-342900">
              <a:buFont typeface="Arial" panose="020B0604020202020204" pitchFamily="34" charset="0"/>
              <a:buChar char="•"/>
            </a:pPr>
            <a:r>
              <a:rPr lang="ja-JP" altLang="en-US" sz="2000" dirty="0"/>
              <a:t>引っ張り打球も上がりにくくなったことで、</a:t>
            </a:r>
            <a:r>
              <a:rPr lang="en-US" altLang="ja-JP" sz="2000" dirty="0"/>
              <a:t>9</a:t>
            </a:r>
            <a:r>
              <a:rPr lang="ja-JP" altLang="en-US" sz="2000" dirty="0"/>
              <a:t>月はシフトに引っかかったと思われる打球も大きく増加</a:t>
            </a:r>
            <a:endParaRPr lang="en-US" altLang="ja-JP" sz="2000" dirty="0"/>
          </a:p>
        </p:txBody>
      </p:sp>
      <p:sp>
        <p:nvSpPr>
          <p:cNvPr id="11" name="楕円 10">
            <a:extLst>
              <a:ext uri="{FF2B5EF4-FFF2-40B4-BE49-F238E27FC236}">
                <a16:creationId xmlns:a16="http://schemas.microsoft.com/office/drawing/2014/main" id="{B813F188-F0CD-4E54-8860-5BC1036A47B7}"/>
              </a:ext>
            </a:extLst>
          </p:cNvPr>
          <p:cNvSpPr/>
          <p:nvPr/>
        </p:nvSpPr>
        <p:spPr>
          <a:xfrm>
            <a:off x="9955924" y="5576045"/>
            <a:ext cx="425669" cy="4000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AD108CE-0286-4916-811A-50978C4D0EE2}"/>
              </a:ext>
            </a:extLst>
          </p:cNvPr>
          <p:cNvSpPr/>
          <p:nvPr/>
        </p:nvSpPr>
        <p:spPr>
          <a:xfrm>
            <a:off x="9498723" y="3228996"/>
            <a:ext cx="425669" cy="400008"/>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623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AEE71-AE7C-47B4-91A1-6F8AA8F01989}"/>
              </a:ext>
            </a:extLst>
          </p:cNvPr>
          <p:cNvSpPr>
            <a:spLocks noGrp="1"/>
          </p:cNvSpPr>
          <p:nvPr>
            <p:ph type="title"/>
          </p:nvPr>
        </p:nvSpPr>
        <p:spPr>
          <a:xfrm>
            <a:off x="609600" y="275167"/>
            <a:ext cx="10972800" cy="1143000"/>
          </a:xfrm>
        </p:spPr>
        <p:txBody>
          <a:bodyPr wrap="square" anchor="ctr">
            <a:normAutofit/>
          </a:bodyPr>
          <a:lstStyle/>
          <a:p>
            <a:r>
              <a:rPr kumimoji="1" lang="ja-JP" altLang="en-US" dirty="0"/>
              <a:t>月間成績</a:t>
            </a:r>
          </a:p>
        </p:txBody>
      </p:sp>
      <p:sp>
        <p:nvSpPr>
          <p:cNvPr id="12" name="Content Placeholder 3">
            <a:extLst>
              <a:ext uri="{FF2B5EF4-FFF2-40B4-BE49-F238E27FC236}">
                <a16:creationId xmlns:a16="http://schemas.microsoft.com/office/drawing/2014/main" id="{2C3BF229-0B14-4E5A-A7B2-C6F450B4A3D2}"/>
              </a:ext>
            </a:extLst>
          </p:cNvPr>
          <p:cNvSpPr>
            <a:spLocks noGrp="1"/>
          </p:cNvSpPr>
          <p:nvPr>
            <p:ph sz="half" idx="2"/>
          </p:nvPr>
        </p:nvSpPr>
        <p:spPr>
          <a:xfrm>
            <a:off x="609600" y="2174875"/>
            <a:ext cx="5386917" cy="3951288"/>
          </a:xfrm>
        </p:spPr>
        <p:txBody>
          <a:bodyPr/>
          <a:lstStyle/>
          <a:p>
            <a:pPr marL="0" indent="0">
              <a:buNone/>
            </a:pPr>
            <a:r>
              <a:rPr lang="en-US" altLang="ja-JP" sz="2400" b="1" dirty="0"/>
              <a:t>Plate-Discipline</a:t>
            </a:r>
          </a:p>
          <a:p>
            <a:r>
              <a:rPr lang="ja-JP" altLang="en-US" sz="2400" dirty="0"/>
              <a:t>フォーシーム投球率は月によって大きく変動しているが、成績との強い相関は見られない</a:t>
            </a:r>
            <a:endParaRPr lang="en-US" altLang="ja-JP" sz="2400" dirty="0"/>
          </a:p>
          <a:p>
            <a:r>
              <a:rPr lang="en-US" sz="2400" dirty="0"/>
              <a:t>Zone%</a:t>
            </a:r>
            <a:r>
              <a:rPr lang="ja-JP" altLang="en-US" sz="2400" dirty="0"/>
              <a:t>は</a:t>
            </a:r>
            <a:r>
              <a:rPr lang="en-US" altLang="ja-JP" sz="2400" dirty="0"/>
              <a:t>6</a:t>
            </a:r>
            <a:r>
              <a:rPr lang="ja-JP" altLang="en-US" sz="2400" dirty="0"/>
              <a:t>月ごろから低い月が続く</a:t>
            </a:r>
            <a:endParaRPr lang="en-US" altLang="ja-JP" sz="2400" dirty="0"/>
          </a:p>
          <a:p>
            <a:r>
              <a:rPr lang="ja-JP" altLang="en-US" sz="2400" dirty="0"/>
              <a:t>一方で、ボール球を追いかける、結果コンタクトの精度が下がるといった傾向はみられない</a:t>
            </a:r>
            <a:endParaRPr lang="en-US" sz="2400" dirty="0"/>
          </a:p>
        </p:txBody>
      </p:sp>
      <p:graphicFrame>
        <p:nvGraphicFramePr>
          <p:cNvPr id="5" name="コンテンツ プレースホルダー 4">
            <a:extLst>
              <a:ext uri="{FF2B5EF4-FFF2-40B4-BE49-F238E27FC236}">
                <a16:creationId xmlns:a16="http://schemas.microsoft.com/office/drawing/2014/main" id="{149C2439-9807-40CD-B456-57B0999EE64C}"/>
              </a:ext>
            </a:extLst>
          </p:cNvPr>
          <p:cNvGraphicFramePr>
            <a:graphicFrameLocks noGrp="1"/>
          </p:cNvGraphicFramePr>
          <p:nvPr>
            <p:ph sz="quarter" idx="4"/>
            <p:extLst>
              <p:ext uri="{D42A27DB-BD31-4B8C-83A1-F6EECF244321}">
                <p14:modId xmlns:p14="http://schemas.microsoft.com/office/powerpoint/2010/main" val="1352962089"/>
              </p:ext>
            </p:extLst>
          </p:nvPr>
        </p:nvGraphicFramePr>
        <p:xfrm>
          <a:off x="5996517" y="2033751"/>
          <a:ext cx="6016807" cy="4092409"/>
        </p:xfrm>
        <a:graphic>
          <a:graphicData uri="http://schemas.openxmlformats.org/drawingml/2006/table">
            <a:tbl>
              <a:tblPr firstRow="1" bandRow="1"/>
              <a:tblGrid>
                <a:gridCol w="386589">
                  <a:extLst>
                    <a:ext uri="{9D8B030D-6E8A-4147-A177-3AD203B41FA5}">
                      <a16:colId xmlns:a16="http://schemas.microsoft.com/office/drawing/2014/main" val="4049414879"/>
                    </a:ext>
                  </a:extLst>
                </a:gridCol>
                <a:gridCol w="684791">
                  <a:extLst>
                    <a:ext uri="{9D8B030D-6E8A-4147-A177-3AD203B41FA5}">
                      <a16:colId xmlns:a16="http://schemas.microsoft.com/office/drawing/2014/main" val="2005130331"/>
                    </a:ext>
                  </a:extLst>
                </a:gridCol>
                <a:gridCol w="571088">
                  <a:extLst>
                    <a:ext uri="{9D8B030D-6E8A-4147-A177-3AD203B41FA5}">
                      <a16:colId xmlns:a16="http://schemas.microsoft.com/office/drawing/2014/main" val="2570851262"/>
                    </a:ext>
                  </a:extLst>
                </a:gridCol>
                <a:gridCol w="792057">
                  <a:extLst>
                    <a:ext uri="{9D8B030D-6E8A-4147-A177-3AD203B41FA5}">
                      <a16:colId xmlns:a16="http://schemas.microsoft.com/office/drawing/2014/main" val="2093377606"/>
                    </a:ext>
                  </a:extLst>
                </a:gridCol>
                <a:gridCol w="665661">
                  <a:extLst>
                    <a:ext uri="{9D8B030D-6E8A-4147-A177-3AD203B41FA5}">
                      <a16:colId xmlns:a16="http://schemas.microsoft.com/office/drawing/2014/main" val="563637372"/>
                    </a:ext>
                  </a:extLst>
                </a:gridCol>
                <a:gridCol w="835573">
                  <a:extLst>
                    <a:ext uri="{9D8B030D-6E8A-4147-A177-3AD203B41FA5}">
                      <a16:colId xmlns:a16="http://schemas.microsoft.com/office/drawing/2014/main" val="785909623"/>
                    </a:ext>
                  </a:extLst>
                </a:gridCol>
                <a:gridCol w="1103586">
                  <a:extLst>
                    <a:ext uri="{9D8B030D-6E8A-4147-A177-3AD203B41FA5}">
                      <a16:colId xmlns:a16="http://schemas.microsoft.com/office/drawing/2014/main" val="3397229950"/>
                    </a:ext>
                  </a:extLst>
                </a:gridCol>
                <a:gridCol w="977462">
                  <a:extLst>
                    <a:ext uri="{9D8B030D-6E8A-4147-A177-3AD203B41FA5}">
                      <a16:colId xmlns:a16="http://schemas.microsoft.com/office/drawing/2014/main" val="2734871712"/>
                    </a:ext>
                  </a:extLst>
                </a:gridCol>
              </a:tblGrid>
              <a:tr h="831270">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被投球数</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FF%</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O-Swing</a:t>
                      </a:r>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11529" marR="11529" marT="1152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9061797"/>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371</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47.4</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45.3</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53.1</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68.5</a:t>
                      </a:r>
                    </a:p>
                  </a:txBody>
                  <a:tcPr marL="11529" marR="11529" marT="1152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91005368"/>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430</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54.4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46.7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900899590"/>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412</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48.5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41.5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25.7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65.6</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856750472"/>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42.9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15.8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44.1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64.7</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403724901"/>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49.4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43.2</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44.8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28.1</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1891981111"/>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53.0</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12.6</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23.8</a:t>
                      </a:r>
                    </a:p>
                  </a:txBody>
                  <a:tcPr marL="11529" marR="11529" marT="11529"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69.2</a:t>
                      </a:r>
                    </a:p>
                  </a:txBody>
                  <a:tcPr marL="11529" marR="11529" marT="11529" marB="0" anchor="ctr">
                    <a:lnL>
                      <a:noFill/>
                    </a:lnL>
                    <a:lnR>
                      <a:noFill/>
                    </a:lnR>
                    <a:lnT>
                      <a:noFill/>
                    </a:lnT>
                    <a:lnB>
                      <a:noFill/>
                    </a:lnB>
                    <a:solidFill>
                      <a:srgbClr val="FFFFFF"/>
                    </a:solidFill>
                  </a:tcPr>
                </a:tc>
                <a:extLst>
                  <a:ext uri="{0D108BD9-81ED-4DB2-BD59-A6C34878D82A}">
                    <a16:rowId xmlns:a16="http://schemas.microsoft.com/office/drawing/2014/main" val="3991485065"/>
                  </a:ext>
                </a:extLst>
              </a:tr>
              <a:tr h="465877">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19.1</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31.9</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22.6</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60.0</a:t>
                      </a:r>
                    </a:p>
                  </a:txBody>
                  <a:tcPr marL="11529" marR="11529" marT="1152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67016352"/>
                  </a:ext>
                </a:extLst>
              </a:tr>
            </a:tbl>
          </a:graphicData>
        </a:graphic>
      </p:graphicFrame>
    </p:spTree>
    <p:extLst>
      <p:ext uri="{BB962C8B-B14F-4D97-AF65-F5344CB8AC3E}">
        <p14:creationId xmlns:p14="http://schemas.microsoft.com/office/powerpoint/2010/main" val="542905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ACB1B-D627-4E87-8DC2-FC9B8CA33477}"/>
              </a:ext>
            </a:extLst>
          </p:cNvPr>
          <p:cNvSpPr>
            <a:spLocks noGrp="1"/>
          </p:cNvSpPr>
          <p:nvPr>
            <p:ph type="title"/>
          </p:nvPr>
        </p:nvSpPr>
        <p:spPr/>
        <p:txBody>
          <a:bodyPr/>
          <a:lstStyle/>
          <a:p>
            <a:r>
              <a:rPr lang="ja-JP" altLang="en-US" dirty="0"/>
              <a:t>月間成績：打球データ</a:t>
            </a:r>
            <a:endParaRPr kumimoji="1" lang="ja-JP" altLang="en-US" dirty="0"/>
          </a:p>
        </p:txBody>
      </p:sp>
      <p:sp>
        <p:nvSpPr>
          <p:cNvPr id="4" name="コンテンツ プレースホルダー 3">
            <a:extLst>
              <a:ext uri="{FF2B5EF4-FFF2-40B4-BE49-F238E27FC236}">
                <a16:creationId xmlns:a16="http://schemas.microsoft.com/office/drawing/2014/main" id="{5454A0A4-1161-4C18-B5DD-904A6E6B2D2F}"/>
              </a:ext>
            </a:extLst>
          </p:cNvPr>
          <p:cNvSpPr>
            <a:spLocks noGrp="1"/>
          </p:cNvSpPr>
          <p:nvPr>
            <p:ph sz="half" idx="2"/>
          </p:nvPr>
        </p:nvSpPr>
        <p:spPr/>
        <p:txBody>
          <a:bodyPr/>
          <a:lstStyle/>
          <a:p>
            <a:endParaRPr kumimoji="1" lang="ja-JP" altLang="en-US"/>
          </a:p>
        </p:txBody>
      </p:sp>
      <p:graphicFrame>
        <p:nvGraphicFramePr>
          <p:cNvPr id="8" name="コンテンツ プレースホルダー 7">
            <a:extLst>
              <a:ext uri="{FF2B5EF4-FFF2-40B4-BE49-F238E27FC236}">
                <a16:creationId xmlns:a16="http://schemas.microsoft.com/office/drawing/2014/main" id="{DA177BE0-250B-46D6-A4BD-392F466123EF}"/>
              </a:ext>
            </a:extLst>
          </p:cNvPr>
          <p:cNvGraphicFramePr>
            <a:graphicFrameLocks noGrp="1"/>
          </p:cNvGraphicFramePr>
          <p:nvPr>
            <p:ph sz="quarter" idx="4"/>
            <p:extLst>
              <p:ext uri="{D42A27DB-BD31-4B8C-83A1-F6EECF244321}">
                <p14:modId xmlns:p14="http://schemas.microsoft.com/office/powerpoint/2010/main" val="4039561020"/>
              </p:ext>
            </p:extLst>
          </p:nvPr>
        </p:nvGraphicFramePr>
        <p:xfrm>
          <a:off x="131561" y="1713105"/>
          <a:ext cx="11928877" cy="4571999"/>
        </p:xfrm>
        <a:graphic>
          <a:graphicData uri="http://schemas.openxmlformats.org/drawingml/2006/table">
            <a:tbl>
              <a:tblPr/>
              <a:tblGrid>
                <a:gridCol w="600401">
                  <a:extLst>
                    <a:ext uri="{9D8B030D-6E8A-4147-A177-3AD203B41FA5}">
                      <a16:colId xmlns:a16="http://schemas.microsoft.com/office/drawing/2014/main" val="1063522086"/>
                    </a:ext>
                  </a:extLst>
                </a:gridCol>
                <a:gridCol w="1005320">
                  <a:extLst>
                    <a:ext uri="{9D8B030D-6E8A-4147-A177-3AD203B41FA5}">
                      <a16:colId xmlns:a16="http://schemas.microsoft.com/office/drawing/2014/main" val="2934501046"/>
                    </a:ext>
                  </a:extLst>
                </a:gridCol>
                <a:gridCol w="1005320">
                  <a:extLst>
                    <a:ext uri="{9D8B030D-6E8A-4147-A177-3AD203B41FA5}">
                      <a16:colId xmlns:a16="http://schemas.microsoft.com/office/drawing/2014/main" val="3367103395"/>
                    </a:ext>
                  </a:extLst>
                </a:gridCol>
                <a:gridCol w="1005320">
                  <a:extLst>
                    <a:ext uri="{9D8B030D-6E8A-4147-A177-3AD203B41FA5}">
                      <a16:colId xmlns:a16="http://schemas.microsoft.com/office/drawing/2014/main" val="2688567031"/>
                    </a:ext>
                  </a:extLst>
                </a:gridCol>
                <a:gridCol w="767954">
                  <a:extLst>
                    <a:ext uri="{9D8B030D-6E8A-4147-A177-3AD203B41FA5}">
                      <a16:colId xmlns:a16="http://schemas.microsoft.com/office/drawing/2014/main" val="614276233"/>
                    </a:ext>
                  </a:extLst>
                </a:gridCol>
                <a:gridCol w="823803">
                  <a:extLst>
                    <a:ext uri="{9D8B030D-6E8A-4147-A177-3AD203B41FA5}">
                      <a16:colId xmlns:a16="http://schemas.microsoft.com/office/drawing/2014/main" val="1140972223"/>
                    </a:ext>
                  </a:extLst>
                </a:gridCol>
                <a:gridCol w="875002">
                  <a:extLst>
                    <a:ext uri="{9D8B030D-6E8A-4147-A177-3AD203B41FA5}">
                      <a16:colId xmlns:a16="http://schemas.microsoft.com/office/drawing/2014/main" val="1050726744"/>
                    </a:ext>
                  </a:extLst>
                </a:gridCol>
                <a:gridCol w="837768">
                  <a:extLst>
                    <a:ext uri="{9D8B030D-6E8A-4147-A177-3AD203B41FA5}">
                      <a16:colId xmlns:a16="http://schemas.microsoft.com/office/drawing/2014/main" val="2073284865"/>
                    </a:ext>
                  </a:extLst>
                </a:gridCol>
                <a:gridCol w="912237">
                  <a:extLst>
                    <a:ext uri="{9D8B030D-6E8A-4147-A177-3AD203B41FA5}">
                      <a16:colId xmlns:a16="http://schemas.microsoft.com/office/drawing/2014/main" val="1818569691"/>
                    </a:ext>
                  </a:extLst>
                </a:gridCol>
                <a:gridCol w="875002">
                  <a:extLst>
                    <a:ext uri="{9D8B030D-6E8A-4147-A177-3AD203B41FA5}">
                      <a16:colId xmlns:a16="http://schemas.microsoft.com/office/drawing/2014/main" val="2594986040"/>
                    </a:ext>
                  </a:extLst>
                </a:gridCol>
                <a:gridCol w="1005320">
                  <a:extLst>
                    <a:ext uri="{9D8B030D-6E8A-4147-A177-3AD203B41FA5}">
                      <a16:colId xmlns:a16="http://schemas.microsoft.com/office/drawing/2014/main" val="4140032180"/>
                    </a:ext>
                  </a:extLst>
                </a:gridCol>
                <a:gridCol w="1117023">
                  <a:extLst>
                    <a:ext uri="{9D8B030D-6E8A-4147-A177-3AD203B41FA5}">
                      <a16:colId xmlns:a16="http://schemas.microsoft.com/office/drawing/2014/main" val="2330049999"/>
                    </a:ext>
                  </a:extLst>
                </a:gridCol>
                <a:gridCol w="1098407">
                  <a:extLst>
                    <a:ext uri="{9D8B030D-6E8A-4147-A177-3AD203B41FA5}">
                      <a16:colId xmlns:a16="http://schemas.microsoft.com/office/drawing/2014/main" val="4283336002"/>
                    </a:ext>
                  </a:extLst>
                </a:gridCol>
              </a:tblGrid>
              <a:tr h="1340386">
                <a:tc>
                  <a:txBody>
                    <a:bodyPr/>
                    <a:lstStyle/>
                    <a:p>
                      <a:pPr algn="ctr" fontAlgn="ctr"/>
                      <a:r>
                        <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rPr>
                        <a:t>月</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800" b="1" i="0" u="none" strike="noStrike" dirty="0">
                          <a:solidFill>
                            <a:srgbClr val="000000"/>
                          </a:solidFill>
                          <a:effectLst/>
                          <a:latin typeface="游ゴシック" panose="020B0400000000000000" pitchFamily="50" charset="-128"/>
                          <a:ea typeface="游ゴシック" panose="020B0400000000000000" pitchFamily="50" charset="-128"/>
                        </a:rPr>
                        <a:t>被投球数</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Pull%</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dirty="0" err="1">
                          <a:solidFill>
                            <a:srgbClr val="000000"/>
                          </a:solidFill>
                          <a:effectLst/>
                          <a:latin typeface="游ゴシック" panose="020B0400000000000000" pitchFamily="50" charset="-128"/>
                          <a:ea typeface="游ゴシック" panose="020B0400000000000000" pitchFamily="50" charset="-128"/>
                        </a:rPr>
                        <a:t>wOBA</a:t>
                      </a:r>
                      <a:endParaRPr lang="en-US" sz="1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Flare%</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800" b="1" i="0" u="none" strike="noStrike">
                          <a:solidFill>
                            <a:srgbClr val="000000"/>
                          </a:solidFill>
                          <a:effectLst/>
                          <a:latin typeface="游ゴシック" panose="020B0400000000000000" pitchFamily="50" charset="-128"/>
                          <a:ea typeface="游ゴシック" panose="020B0400000000000000" pitchFamily="50" charset="-128"/>
                        </a:rPr>
                        <a:t>Shifted%</a:t>
                      </a:r>
                    </a:p>
                  </a:txBody>
                  <a:tcPr marL="6316" marR="6316" marT="6316"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9262145"/>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371</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147.0</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16.3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44.6</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53.8</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.316</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.379</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15.9</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15.5</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72.3</a:t>
                      </a:r>
                    </a:p>
                  </a:txBody>
                  <a:tcPr marL="6316" marR="6316" marT="6316" marB="0" anchor="ctr">
                    <a:lnL>
                      <a:noFill/>
                    </a:lnL>
                    <a:lnR>
                      <a:noFill/>
                    </a:lnR>
                    <a:lnT w="6350" cap="flat" cmpd="sng" algn="ctr">
                      <a:solidFill>
                        <a:srgbClr val="000000"/>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2490152851"/>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149.2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35.5</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61.3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.296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.375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17.7</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19.4</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69.4</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263765079"/>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154.4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63.0</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79.6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.293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.520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35.2</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64.8</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187431508"/>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151.0</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21.6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47.9</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54.2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.385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.437</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22.9</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27.1</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97.9</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1080543141"/>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152.1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58.3</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58.3</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.259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.325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.342</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85.0</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239901002"/>
                  </a:ext>
                </a:extLst>
              </a:tr>
              <a:tr h="459036">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147.1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6316" marR="6316" marT="6316" marB="0" anchor="ctr">
                    <a:lnL>
                      <a:noFill/>
                    </a:lnL>
                    <a:lnR>
                      <a:noFill/>
                    </a:lnR>
                    <a:lnT>
                      <a:noFill/>
                    </a:lnT>
                    <a:lnB>
                      <a:noFill/>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55.4</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.356</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.365</a:t>
                      </a:r>
                    </a:p>
                  </a:txBody>
                  <a:tcPr marL="6316" marR="6316" marT="6316" marB="0" anchor="ctr">
                    <a:lnL>
                      <a:noFill/>
                    </a:lnL>
                    <a:lnR>
                      <a:noFill/>
                    </a:lnR>
                    <a:lnT>
                      <a:noFill/>
                    </a:lnT>
                    <a:lnB>
                      <a:noFill/>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25.5</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12.7</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7.0</a:t>
                      </a:r>
                    </a:p>
                  </a:txBody>
                  <a:tcPr marL="6316" marR="6316" marT="6316" marB="0" anchor="ctr">
                    <a:lnL>
                      <a:noFill/>
                    </a:lnL>
                    <a:lnR>
                      <a:noFill/>
                    </a:lnR>
                    <a:lnT>
                      <a:noFill/>
                    </a:lnT>
                    <a:lnB>
                      <a:noFill/>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96.4</a:t>
                      </a:r>
                    </a:p>
                  </a:txBody>
                  <a:tcPr marL="6316" marR="6316" marT="6316" marB="0" anchor="ctr">
                    <a:lnL>
                      <a:noFill/>
                    </a:lnL>
                    <a:lnR>
                      <a:noFill/>
                    </a:lnR>
                    <a:lnT>
                      <a:noFill/>
                    </a:lnT>
                    <a:lnB>
                      <a:noFill/>
                    </a:lnB>
                    <a:solidFill>
                      <a:srgbClr val="BDD7EE"/>
                    </a:solidFill>
                  </a:tcPr>
                </a:tc>
                <a:extLst>
                  <a:ext uri="{0D108BD9-81ED-4DB2-BD59-A6C34878D82A}">
                    <a16:rowId xmlns:a16="http://schemas.microsoft.com/office/drawing/2014/main" val="4080698819"/>
                  </a:ext>
                </a:extLst>
              </a:tr>
              <a:tr h="477397">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47</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155.5</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28.8</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0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60.0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.000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.486</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92D050"/>
                    </a:solidFill>
                  </a:tcPr>
                </a:tc>
                <a:tc>
                  <a:txBody>
                    <a:bodyPr/>
                    <a:lstStyle/>
                    <a:p>
                      <a:pPr algn="r" fontAlgn="ctr"/>
                      <a:r>
                        <a:rPr lang="en-US" altLang="ja-JP" sz="1800" b="1" i="0" u="none" strike="noStrike">
                          <a:solidFill>
                            <a:srgbClr val="000000"/>
                          </a:solidFill>
                          <a:effectLst/>
                          <a:latin typeface="游ゴシック" panose="020B0400000000000000" pitchFamily="50" charset="-128"/>
                          <a:ea typeface="游ゴシック" panose="020B0400000000000000" pitchFamily="50" charset="-128"/>
                        </a:rPr>
                        <a:t>40.0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20.0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800" b="1" i="0" u="none" strike="noStrike" dirty="0">
                          <a:solidFill>
                            <a:srgbClr val="000000"/>
                          </a:solidFill>
                          <a:effectLst/>
                          <a:latin typeface="游ゴシック" panose="020B0400000000000000" pitchFamily="50" charset="-128"/>
                          <a:ea typeface="游ゴシック" panose="020B0400000000000000" pitchFamily="50" charset="-128"/>
                        </a:rPr>
                        <a:t>100.0</a:t>
                      </a:r>
                    </a:p>
                  </a:txBody>
                  <a:tcPr marL="6316" marR="6316" marT="6316" marB="0" anchor="ctr">
                    <a:lnL>
                      <a:noFill/>
                    </a:lnL>
                    <a:lnR>
                      <a:noFill/>
                    </a:lnR>
                    <a:lnT>
                      <a:noFill/>
                    </a:lnT>
                    <a:lnB w="25400" cap="flat" cmpd="dbl"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659136847"/>
                  </a:ext>
                </a:extLst>
              </a:tr>
            </a:tbl>
          </a:graphicData>
        </a:graphic>
      </p:graphicFrame>
    </p:spTree>
    <p:extLst>
      <p:ext uri="{BB962C8B-B14F-4D97-AF65-F5344CB8AC3E}">
        <p14:creationId xmlns:p14="http://schemas.microsoft.com/office/powerpoint/2010/main" val="226368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4EE9F-27F9-4257-BD55-2A1B77D0F462}"/>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434018D-1514-4EB3-BEF2-0062C4A1B23F}"/>
              </a:ext>
            </a:extLst>
          </p:cNvPr>
          <p:cNvSpPr>
            <a:spLocks noGrp="1"/>
          </p:cNvSpPr>
          <p:nvPr>
            <p:ph idx="1"/>
          </p:nvPr>
        </p:nvSpPr>
        <p:spPr/>
        <p:txBody>
          <a:bodyPr/>
          <a:lstStyle/>
          <a:p>
            <a:r>
              <a:rPr kumimoji="1" lang="en-US" altLang="ja-JP" sz="2800" dirty="0"/>
              <a:t>2021</a:t>
            </a:r>
            <a:r>
              <a:rPr kumimoji="1" lang="ja-JP" altLang="en-US" sz="2800" dirty="0"/>
              <a:t>シーズン：活躍の要因を振り返る</a:t>
            </a:r>
            <a:endParaRPr kumimoji="1" lang="en-US" altLang="ja-JP" sz="2800" dirty="0"/>
          </a:p>
          <a:p>
            <a:pPr lvl="1"/>
            <a:r>
              <a:rPr lang="ja-JP" altLang="en-US" sz="2400" dirty="0"/>
              <a:t>打谷</a:t>
            </a:r>
            <a:endParaRPr lang="en-US" altLang="ja-JP" sz="2400" dirty="0"/>
          </a:p>
          <a:p>
            <a:pPr lvl="1"/>
            <a:r>
              <a:rPr kumimoji="1" lang="ja-JP" altLang="en-US" sz="2400" dirty="0"/>
              <a:t>投谷</a:t>
            </a:r>
            <a:endParaRPr kumimoji="1" lang="en-US" altLang="ja-JP" sz="2400" dirty="0"/>
          </a:p>
          <a:p>
            <a:r>
              <a:rPr kumimoji="1" lang="ja-JP" altLang="en-US" sz="2800" dirty="0"/>
              <a:t>問題設定</a:t>
            </a:r>
            <a:endParaRPr kumimoji="1" lang="en-US" altLang="ja-JP" sz="2800" dirty="0"/>
          </a:p>
          <a:p>
            <a:pPr lvl="1"/>
            <a:r>
              <a:rPr kumimoji="1" lang="ja-JP" altLang="en-US" sz="2400" dirty="0"/>
              <a:t>打谷：シーズン終盤の成績下降の要因は？</a:t>
            </a:r>
            <a:endParaRPr kumimoji="1" lang="en-US" altLang="ja-JP" sz="2400" dirty="0"/>
          </a:p>
          <a:p>
            <a:pPr lvl="1"/>
            <a:r>
              <a:rPr lang="ja-JP" altLang="en-US" sz="2400" dirty="0"/>
              <a:t>投谷：投球構成の時系列的な変化</a:t>
            </a:r>
            <a:endParaRPr lang="en-US" altLang="ja-JP" sz="2400" dirty="0"/>
          </a:p>
          <a:p>
            <a:pPr lvl="1"/>
            <a:r>
              <a:rPr lang="ja-JP" altLang="en-US" sz="2400" dirty="0"/>
              <a:t>二刀谷：二刀流の効果考察</a:t>
            </a:r>
            <a:endParaRPr lang="en-US" altLang="ja-JP" sz="2400" dirty="0"/>
          </a:p>
          <a:p>
            <a:pPr lvl="1"/>
            <a:r>
              <a:rPr lang="ja-JP" altLang="en-US" sz="2400" dirty="0"/>
              <a:t>おまけ：「大谷ストライク」は存在したか？</a:t>
            </a:r>
            <a:endParaRPr lang="en-US" altLang="ja-JP" sz="2400" dirty="0"/>
          </a:p>
        </p:txBody>
      </p:sp>
    </p:spTree>
    <p:extLst>
      <p:ext uri="{BB962C8B-B14F-4D97-AF65-F5344CB8AC3E}">
        <p14:creationId xmlns:p14="http://schemas.microsoft.com/office/powerpoint/2010/main" val="245955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F4105-E854-4B18-9E3B-ACB382BE6A25}"/>
              </a:ext>
            </a:extLst>
          </p:cNvPr>
          <p:cNvSpPr>
            <a:spLocks noGrp="1"/>
          </p:cNvSpPr>
          <p:nvPr>
            <p:ph type="title"/>
          </p:nvPr>
        </p:nvSpPr>
        <p:spPr/>
        <p:txBody>
          <a:bodyPr/>
          <a:lstStyle/>
          <a:p>
            <a:r>
              <a:rPr kumimoji="1" lang="ja-JP" altLang="en-US" dirty="0"/>
              <a:t>打球パフォーマンス</a:t>
            </a:r>
          </a:p>
        </p:txBody>
      </p:sp>
      <p:sp>
        <p:nvSpPr>
          <p:cNvPr id="3" name="コンテンツ プレースホルダー 2">
            <a:extLst>
              <a:ext uri="{FF2B5EF4-FFF2-40B4-BE49-F238E27FC236}">
                <a16:creationId xmlns:a16="http://schemas.microsoft.com/office/drawing/2014/main" id="{A21501E5-1468-461B-9E85-DEFE7F3B2B43}"/>
              </a:ext>
            </a:extLst>
          </p:cNvPr>
          <p:cNvSpPr>
            <a:spLocks noGrp="1"/>
          </p:cNvSpPr>
          <p:nvPr>
            <p:ph idx="1"/>
          </p:nvPr>
        </p:nvSpPr>
        <p:spPr/>
        <p:txBody>
          <a:bodyPr/>
          <a:lstStyle/>
          <a:p>
            <a:r>
              <a:rPr kumimoji="1" lang="en-US" altLang="ja-JP" sz="2400" dirty="0"/>
              <a:t>8, 9</a:t>
            </a:r>
            <a:r>
              <a:rPr kumimoji="1" lang="ja-JP" altLang="en-US" sz="2400" dirty="0"/>
              <a:t>月の本塁打ペースの停滞は打球の質の低下にも表れている</a:t>
            </a:r>
            <a:endParaRPr kumimoji="1" lang="en-US" altLang="ja-JP" sz="2400" dirty="0"/>
          </a:p>
          <a:p>
            <a:r>
              <a:rPr kumimoji="1" lang="en-US" altLang="ja-JP" sz="2400" dirty="0"/>
              <a:t>Barrel%, Barrel/PA </a:t>
            </a:r>
            <a:r>
              <a:rPr kumimoji="1" lang="ja-JP" altLang="en-US" sz="2400" dirty="0"/>
              <a:t>はともに</a:t>
            </a:r>
            <a:r>
              <a:rPr kumimoji="1" lang="en-US" altLang="ja-JP" sz="2400" dirty="0"/>
              <a:t>6</a:t>
            </a:r>
            <a:r>
              <a:rPr kumimoji="1" lang="ja-JP" altLang="en-US" sz="2400" dirty="0"/>
              <a:t>月をピークに低下、</a:t>
            </a:r>
            <a:r>
              <a:rPr kumimoji="1" lang="en-US" altLang="ja-JP" sz="2400" dirty="0"/>
              <a:t>8, 9</a:t>
            </a:r>
            <a:r>
              <a:rPr kumimoji="1" lang="ja-JP" altLang="en-US" sz="2400" dirty="0"/>
              <a:t>月の</a:t>
            </a:r>
            <a:r>
              <a:rPr kumimoji="1" lang="en-US" altLang="ja-JP" sz="2400" dirty="0"/>
              <a:t>Barrel/PA</a:t>
            </a:r>
            <a:r>
              <a:rPr kumimoji="1" lang="ja-JP" altLang="en-US" sz="2400" dirty="0"/>
              <a:t>は</a:t>
            </a:r>
            <a:r>
              <a:rPr kumimoji="1" lang="en-US" altLang="ja-JP" sz="2400" dirty="0"/>
              <a:t>10%</a:t>
            </a:r>
            <a:r>
              <a:rPr kumimoji="1" lang="ja-JP" altLang="en-US" sz="2400" dirty="0"/>
              <a:t>を割り込む</a:t>
            </a:r>
            <a:endParaRPr kumimoji="1" lang="en-US" altLang="ja-JP" sz="2400" dirty="0"/>
          </a:p>
          <a:p>
            <a:pPr lvl="1"/>
            <a:r>
              <a:rPr lang="en-US" altLang="ja-JP" sz="2000" dirty="0"/>
              <a:t>9</a:t>
            </a:r>
            <a:r>
              <a:rPr lang="ja-JP" altLang="en-US" sz="2000" dirty="0"/>
              <a:t>月は</a:t>
            </a:r>
            <a:r>
              <a:rPr lang="en-US" altLang="ja-JP" sz="2000" dirty="0"/>
              <a:t>Flare%</a:t>
            </a:r>
            <a:r>
              <a:rPr lang="ja-JP" altLang="en-US" sz="2000" dirty="0"/>
              <a:t>も大きく増加：ヒットにこそなりやすいが、長打にはなりにくいタイプの打球がバレルゾーンの打球に代わって増加している</a:t>
            </a:r>
            <a:endParaRPr lang="en-US" altLang="ja-JP" sz="2000" dirty="0"/>
          </a:p>
          <a:p>
            <a:r>
              <a:rPr kumimoji="1" lang="ja-JP" altLang="en-US" sz="2534" dirty="0"/>
              <a:t>打球方向：引っ張り打球は好調の</a:t>
            </a:r>
            <a:r>
              <a:rPr kumimoji="1" lang="en-US" altLang="ja-JP" sz="2534" dirty="0"/>
              <a:t>6</a:t>
            </a:r>
            <a:r>
              <a:rPr kumimoji="1" lang="ja-JP" altLang="en-US" sz="2534" dirty="0"/>
              <a:t>月と不調の</a:t>
            </a:r>
            <a:r>
              <a:rPr kumimoji="1" lang="en-US" altLang="ja-JP" sz="2534" dirty="0"/>
              <a:t>8,9</a:t>
            </a:r>
            <a:r>
              <a:rPr kumimoji="1" lang="ja-JP" altLang="en-US" sz="2534" dirty="0"/>
              <a:t>月に高水準</a:t>
            </a:r>
            <a:endParaRPr kumimoji="1" lang="en-US" altLang="ja-JP" sz="2534" dirty="0"/>
          </a:p>
          <a:p>
            <a:pPr lvl="1"/>
            <a:r>
              <a:rPr lang="ja-JP" altLang="en-US" sz="2000" dirty="0"/>
              <a:t>状態がいい時とそうでないときとで、同じようなアプローチをしているつもりでも得られた結果が変わっていた？</a:t>
            </a:r>
            <a:endParaRPr lang="en-US" altLang="ja-JP" sz="2000" dirty="0"/>
          </a:p>
          <a:p>
            <a:r>
              <a:rPr kumimoji="1" lang="ja-JP" altLang="en-US" sz="2534" dirty="0"/>
              <a:t>シフトの割合は</a:t>
            </a:r>
            <a:r>
              <a:rPr kumimoji="1" lang="en-US" altLang="ja-JP" sz="2534" dirty="0"/>
              <a:t>7</a:t>
            </a:r>
            <a:r>
              <a:rPr kumimoji="1" lang="ja-JP" altLang="en-US" sz="2534" dirty="0"/>
              <a:t>月から大幅に増加</a:t>
            </a:r>
            <a:endParaRPr kumimoji="1" lang="en-US" altLang="ja-JP" sz="2534" dirty="0"/>
          </a:p>
          <a:p>
            <a:pPr lvl="1"/>
            <a:r>
              <a:rPr kumimoji="1" lang="ja-JP" altLang="en-US" sz="2000" dirty="0"/>
              <a:t>打球</a:t>
            </a:r>
            <a:r>
              <a:rPr lang="ja-JP" altLang="en-US" sz="2000" dirty="0"/>
              <a:t>角度が高かった</a:t>
            </a:r>
            <a:r>
              <a:rPr lang="en-US" altLang="ja-JP" sz="2000" dirty="0"/>
              <a:t>7</a:t>
            </a:r>
            <a:r>
              <a:rPr lang="ja-JP" altLang="en-US" sz="2000" dirty="0"/>
              <a:t>月はあまり影響を受けていないが、特に平均打球角度が</a:t>
            </a:r>
            <a:r>
              <a:rPr lang="en-US" altLang="ja-JP" sz="2000" dirty="0"/>
              <a:t>9°</a:t>
            </a:r>
            <a:r>
              <a:rPr lang="ja-JP" altLang="en-US" sz="2000" dirty="0"/>
              <a:t>台に落ち込んだ</a:t>
            </a:r>
            <a:r>
              <a:rPr lang="en-US" altLang="ja-JP" sz="2000" dirty="0"/>
              <a:t>9</a:t>
            </a:r>
            <a:r>
              <a:rPr lang="ja-JP" altLang="en-US" sz="2000" dirty="0"/>
              <a:t>月はシフトの網に掛かる打球も増えたと考えられる：スプレーチャートとも一致</a:t>
            </a:r>
            <a:endParaRPr kumimoji="1" lang="ja-JP" altLang="en-US" sz="2000" dirty="0"/>
          </a:p>
        </p:txBody>
      </p:sp>
    </p:spTree>
    <p:extLst>
      <p:ext uri="{BB962C8B-B14F-4D97-AF65-F5344CB8AC3E}">
        <p14:creationId xmlns:p14="http://schemas.microsoft.com/office/powerpoint/2010/main" val="2337997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投谷</a:t>
            </a:r>
          </a:p>
        </p:txBody>
      </p:sp>
      <p:sp>
        <p:nvSpPr>
          <p:cNvPr id="3" name="テキスト プレースホルダー 2"/>
          <p:cNvSpPr>
            <a:spLocks noGrp="1"/>
          </p:cNvSpPr>
          <p:nvPr>
            <p:ph type="body" idx="1"/>
          </p:nvPr>
        </p:nvSpPr>
        <p:spPr/>
        <p:txBody>
          <a:bodyPr/>
          <a:lstStyle/>
          <a:p>
            <a:r>
              <a:rPr kumimoji="1" lang="ja-JP" altLang="en-US" dirty="0"/>
              <a:t>投げる大谷</a:t>
            </a:r>
          </a:p>
        </p:txBody>
      </p:sp>
    </p:spTree>
    <p:extLst>
      <p:ext uri="{BB962C8B-B14F-4D97-AF65-F5344CB8AC3E}">
        <p14:creationId xmlns:p14="http://schemas.microsoft.com/office/powerpoint/2010/main" val="295406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投手スタッツ</a:t>
            </a:r>
          </a:p>
        </p:txBody>
      </p:sp>
      <p:sp>
        <p:nvSpPr>
          <p:cNvPr id="3" name="コンテンツ プレースホルダー 2"/>
          <p:cNvSpPr>
            <a:spLocks noGrp="1"/>
          </p:cNvSpPr>
          <p:nvPr>
            <p:ph idx="1"/>
          </p:nvPr>
        </p:nvSpPr>
        <p:spPr/>
        <p:txBody>
          <a:bodyPr/>
          <a:lstStyle/>
          <a:p>
            <a:r>
              <a:rPr lang="en-US" altLang="ja-JP" sz="2400" dirty="0"/>
              <a:t>23</a:t>
            </a:r>
            <a:r>
              <a:rPr lang="ja-JP" altLang="en-US" sz="2400" dirty="0"/>
              <a:t>試合に先発登板。</a:t>
            </a:r>
            <a:r>
              <a:rPr lang="en-US" altLang="ja-JP" sz="2400" dirty="0"/>
              <a:t>MLB</a:t>
            </a:r>
            <a:r>
              <a:rPr lang="ja-JP" altLang="en-US" sz="2400" dirty="0"/>
              <a:t>全体</a:t>
            </a:r>
            <a:r>
              <a:rPr lang="en-US" altLang="ja-JP" sz="2400" dirty="0"/>
              <a:t>78</a:t>
            </a:r>
            <a:r>
              <a:rPr lang="ja-JP" altLang="en-US" sz="2400" dirty="0"/>
              <a:t>位となる</a:t>
            </a:r>
            <a:r>
              <a:rPr lang="en-US" altLang="ja-JP" sz="2400" dirty="0"/>
              <a:t>130.1</a:t>
            </a:r>
            <a:r>
              <a:rPr lang="ja-JP" altLang="en-US" sz="2400" dirty="0"/>
              <a:t>イニングを投げ、投手として稼いだ</a:t>
            </a:r>
            <a:r>
              <a:rPr lang="en-US" altLang="ja-JP" sz="2400" dirty="0"/>
              <a:t>fWAR3.0</a:t>
            </a:r>
            <a:r>
              <a:rPr lang="ja-JP" altLang="en-US" sz="2400" dirty="0"/>
              <a:t>は</a:t>
            </a:r>
            <a:r>
              <a:rPr lang="en-US" altLang="ja-JP" sz="2400" dirty="0"/>
              <a:t>MLB</a:t>
            </a:r>
            <a:r>
              <a:rPr lang="ja-JP" altLang="en-US" sz="2400" dirty="0"/>
              <a:t>全体</a:t>
            </a:r>
            <a:r>
              <a:rPr lang="en-US" altLang="ja-JP" sz="2400" dirty="0"/>
              <a:t>40</a:t>
            </a:r>
            <a:r>
              <a:rPr lang="ja-JP" altLang="en-US" sz="2400" dirty="0"/>
              <a:t>位</a:t>
            </a:r>
            <a:endParaRPr lang="en-US" altLang="ja-JP" sz="2400" dirty="0"/>
          </a:p>
          <a:p>
            <a:r>
              <a:rPr lang="ja-JP" altLang="en-US" sz="2400" dirty="0"/>
              <a:t>投球イニングを上回る</a:t>
            </a:r>
            <a:r>
              <a:rPr lang="en-US" altLang="ja-JP" sz="2400" dirty="0"/>
              <a:t>156</a:t>
            </a:r>
            <a:r>
              <a:rPr lang="ja-JP" altLang="en-US" sz="2400" dirty="0"/>
              <a:t>の三振を奪う。</a:t>
            </a:r>
            <a:r>
              <a:rPr lang="en-US" altLang="ja-JP" sz="2400" dirty="0"/>
              <a:t>K%29.3</a:t>
            </a:r>
            <a:r>
              <a:rPr lang="ja-JP" altLang="en-US" sz="2400" dirty="0"/>
              <a:t>は</a:t>
            </a:r>
            <a:r>
              <a:rPr lang="en-US" altLang="ja-JP" sz="2400" dirty="0"/>
              <a:t>100</a:t>
            </a:r>
            <a:r>
              <a:rPr lang="ja-JP" altLang="en-US" sz="2400" dirty="0"/>
              <a:t>イニング以上投げた投手</a:t>
            </a:r>
            <a:r>
              <a:rPr lang="en-US" altLang="ja-JP" sz="2400" dirty="0"/>
              <a:t>129</a:t>
            </a:r>
            <a:r>
              <a:rPr lang="ja-JP" altLang="en-US" sz="2400" dirty="0"/>
              <a:t>人中</a:t>
            </a:r>
            <a:r>
              <a:rPr lang="en-US" altLang="ja-JP" sz="2400" dirty="0"/>
              <a:t>15</a:t>
            </a:r>
            <a:r>
              <a:rPr lang="ja-JP" altLang="en-US" sz="2400" dirty="0"/>
              <a:t>位</a:t>
            </a:r>
            <a:endParaRPr lang="en-US" altLang="ja-JP" sz="2400" dirty="0"/>
          </a:p>
          <a:p>
            <a:r>
              <a:rPr lang="ja-JP" altLang="en-US" sz="2400" dirty="0"/>
              <a:t>序盤は制球に苦しんだが、中盤以降は配球の変化</a:t>
            </a:r>
            <a:r>
              <a:rPr lang="en-US" altLang="ja-JP" sz="2400" dirty="0"/>
              <a:t>(</a:t>
            </a:r>
            <a:r>
              <a:rPr lang="ja-JP" altLang="en-US" sz="2400" dirty="0"/>
              <a:t>後述</a:t>
            </a:r>
            <a:r>
              <a:rPr lang="en-US" altLang="ja-JP" sz="2400" dirty="0"/>
              <a:t>)</a:t>
            </a:r>
            <a:r>
              <a:rPr lang="ja-JP" altLang="en-US" sz="2400" dirty="0"/>
              <a:t>四球も減少。</a:t>
            </a:r>
            <a:r>
              <a:rPr lang="en-US" altLang="ja-JP" sz="2400" dirty="0"/>
              <a:t>K/BB 3.55</a:t>
            </a:r>
            <a:r>
              <a:rPr lang="ja-JP" altLang="en-US" sz="2400" dirty="0"/>
              <a:t>は同じく</a:t>
            </a:r>
            <a:r>
              <a:rPr lang="en-US" altLang="ja-JP" sz="2400" dirty="0"/>
              <a:t>129</a:t>
            </a:r>
            <a:r>
              <a:rPr lang="ja-JP" altLang="en-US" sz="2400" dirty="0"/>
              <a:t>人中</a:t>
            </a:r>
            <a:r>
              <a:rPr lang="en-US" altLang="ja-JP" sz="2400" dirty="0"/>
              <a:t>46</a:t>
            </a:r>
            <a:r>
              <a:rPr lang="ja-JP" altLang="en-US" sz="2400" dirty="0"/>
              <a:t>位</a:t>
            </a:r>
            <a:endParaRPr lang="en-US" altLang="ja-JP" sz="2400" dirty="0"/>
          </a:p>
          <a:p>
            <a:pPr lvl="1"/>
            <a:r>
              <a:rPr lang="ja-JP" altLang="en-US" sz="2400" dirty="0"/>
              <a:t>序盤の与四球の多さからレートスタッツ系の指標はやや伸び悩み、</a:t>
            </a:r>
            <a:r>
              <a:rPr lang="en-US" altLang="ja-JP" sz="2400" dirty="0" err="1"/>
              <a:t>tRA</a:t>
            </a:r>
            <a:r>
              <a:rPr lang="en-US" altLang="ja-JP" sz="2400" dirty="0"/>
              <a:t> (Fangraphs) 3.67</a:t>
            </a:r>
            <a:r>
              <a:rPr lang="ja-JP" altLang="en-US" sz="2400" dirty="0"/>
              <a:t>は</a:t>
            </a:r>
            <a:r>
              <a:rPr lang="en-US" altLang="ja-JP" sz="2400" dirty="0"/>
              <a:t>105/129</a:t>
            </a:r>
            <a:r>
              <a:rPr lang="ja-JP" altLang="en-US" sz="2400" dirty="0"/>
              <a:t>位。</a:t>
            </a:r>
            <a:endParaRPr lang="en-US" altLang="ja-JP" sz="2400" dirty="0"/>
          </a:p>
        </p:txBody>
      </p:sp>
    </p:spTree>
    <p:extLst>
      <p:ext uri="{BB962C8B-B14F-4D97-AF65-F5344CB8AC3E}">
        <p14:creationId xmlns:p14="http://schemas.microsoft.com/office/powerpoint/2010/main" val="1982934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BDAED-6EF6-426E-AE8B-4C9D24B533B0}"/>
              </a:ext>
            </a:extLst>
          </p:cNvPr>
          <p:cNvSpPr>
            <a:spLocks noGrp="1"/>
          </p:cNvSpPr>
          <p:nvPr>
            <p:ph type="title"/>
          </p:nvPr>
        </p:nvSpPr>
        <p:spPr/>
        <p:txBody>
          <a:bodyPr/>
          <a:lstStyle/>
          <a:p>
            <a:r>
              <a:rPr kumimoji="1" lang="ja-JP" altLang="en-US" dirty="0"/>
              <a:t>課題：配球の変化を探る</a:t>
            </a:r>
          </a:p>
        </p:txBody>
      </p:sp>
      <p:sp>
        <p:nvSpPr>
          <p:cNvPr id="3" name="コンテンツ プレースホルダー 2">
            <a:extLst>
              <a:ext uri="{FF2B5EF4-FFF2-40B4-BE49-F238E27FC236}">
                <a16:creationId xmlns:a16="http://schemas.microsoft.com/office/drawing/2014/main" id="{719BE8FE-2F37-4C1F-917F-57182A364E19}"/>
              </a:ext>
            </a:extLst>
          </p:cNvPr>
          <p:cNvSpPr>
            <a:spLocks noGrp="1"/>
          </p:cNvSpPr>
          <p:nvPr>
            <p:ph idx="1"/>
          </p:nvPr>
        </p:nvSpPr>
        <p:spPr/>
        <p:txBody>
          <a:bodyPr/>
          <a:lstStyle/>
          <a:p>
            <a:r>
              <a:rPr kumimoji="1" lang="en-US" altLang="ja-JP" sz="2400" dirty="0"/>
              <a:t>2021</a:t>
            </a:r>
            <a:r>
              <a:rPr kumimoji="1" lang="ja-JP" altLang="en-US" sz="2400" dirty="0"/>
              <a:t>年の大谷はフォーシーム、カーブ、スライダー、カッター、スプリットの</a:t>
            </a:r>
            <a:r>
              <a:rPr kumimoji="1" lang="en-US" altLang="ja-JP" sz="2400" dirty="0"/>
              <a:t>5</a:t>
            </a:r>
            <a:r>
              <a:rPr kumimoji="1" lang="ja-JP" altLang="en-US" sz="2400" dirty="0"/>
              <a:t>球種で投球を構成</a:t>
            </a:r>
            <a:endParaRPr kumimoji="1" lang="en-US" altLang="ja-JP" sz="2400" dirty="0"/>
          </a:p>
          <a:p>
            <a:r>
              <a:rPr kumimoji="1" lang="ja-JP" altLang="en-US" sz="2400" dirty="0"/>
              <a:t>シーズン序盤から中盤以降・終盤にかけて球種構成が変化</a:t>
            </a:r>
            <a:endParaRPr kumimoji="1" lang="en-US" altLang="ja-JP" sz="2400" dirty="0"/>
          </a:p>
          <a:p>
            <a:pPr lvl="1"/>
            <a:r>
              <a:rPr kumimoji="1" lang="ja-JP" altLang="en-US" sz="2000" dirty="0"/>
              <a:t>フォーシームを減らして変化球中心の配球にシフト</a:t>
            </a:r>
            <a:endParaRPr kumimoji="1" lang="en-US" altLang="ja-JP" sz="2000" dirty="0"/>
          </a:p>
          <a:p>
            <a:pPr lvl="1"/>
            <a:r>
              <a:rPr lang="ja-JP" altLang="en-US" sz="2000" dirty="0"/>
              <a:t>次スライド参照</a:t>
            </a:r>
            <a:endParaRPr kumimoji="1" lang="en-US" altLang="ja-JP" sz="2000" dirty="0"/>
          </a:p>
          <a:p>
            <a:r>
              <a:rPr lang="ja-JP" altLang="en-US" sz="2534" dirty="0"/>
              <a:t>どのような経緯で配球が変化したのか？</a:t>
            </a:r>
            <a:endParaRPr kumimoji="1" lang="en-US" altLang="ja-JP" sz="2534" dirty="0"/>
          </a:p>
          <a:p>
            <a:r>
              <a:rPr kumimoji="1" lang="ja-JP" altLang="en-US" sz="2400" dirty="0"/>
              <a:t>リーグ平均との比較により、各球種がどのような特徴を持った球質なのか明らかにする</a:t>
            </a:r>
          </a:p>
        </p:txBody>
      </p:sp>
    </p:spTree>
    <p:extLst>
      <p:ext uri="{BB962C8B-B14F-4D97-AF65-F5344CB8AC3E}">
        <p14:creationId xmlns:p14="http://schemas.microsoft.com/office/powerpoint/2010/main" val="2341960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2021: </a:t>
            </a:r>
            <a:r>
              <a:rPr lang="ja-JP" altLang="en-US" dirty="0"/>
              <a:t>投球</a:t>
            </a:r>
            <a:r>
              <a:rPr kumimoji="1" lang="ja-JP" altLang="en-US" dirty="0"/>
              <a:t>構成</a:t>
            </a:r>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4936" y="1847088"/>
            <a:ext cx="8497064" cy="4855464"/>
          </a:xfrm>
        </p:spPr>
      </p:pic>
      <p:sp>
        <p:nvSpPr>
          <p:cNvPr id="6" name="テキスト ボックス 5"/>
          <p:cNvSpPr txBox="1"/>
          <p:nvPr/>
        </p:nvSpPr>
        <p:spPr>
          <a:xfrm>
            <a:off x="265176" y="2130552"/>
            <a:ext cx="3520440" cy="3046988"/>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7</a:t>
            </a:r>
            <a:r>
              <a:rPr lang="ja-JP" altLang="en-US" sz="2400" dirty="0"/>
              <a:t>月からフォーシームの投球比率が大きく低下</a:t>
            </a:r>
            <a:endParaRPr lang="en-US" altLang="ja-JP" sz="2400" dirty="0"/>
          </a:p>
          <a:p>
            <a:pPr marL="285750" indent="-285750">
              <a:buFont typeface="Arial" panose="020B0604020202020204" pitchFamily="34" charset="0"/>
              <a:buChar char="•"/>
            </a:pPr>
            <a:r>
              <a:rPr kumimoji="1" lang="en-US" altLang="ja-JP" sz="2400" dirty="0"/>
              <a:t>7, 8</a:t>
            </a:r>
            <a:r>
              <a:rPr kumimoji="1" lang="ja-JP" altLang="en-US" sz="2400" dirty="0"/>
              <a:t>月にカッターの使用比率が上昇、</a:t>
            </a:r>
            <a:r>
              <a:rPr kumimoji="1" lang="en-US" altLang="ja-JP" sz="2400" dirty="0"/>
              <a:t>9</a:t>
            </a:r>
            <a:r>
              <a:rPr kumimoji="1" lang="ja-JP" altLang="en-US" sz="2400" dirty="0"/>
              <a:t>月はスプリット・スライダーとフォーシームの</a:t>
            </a:r>
            <a:r>
              <a:rPr kumimoji="1" lang="en-US" altLang="ja-JP" sz="2400" dirty="0"/>
              <a:t>3</a:t>
            </a:r>
            <a:r>
              <a:rPr kumimoji="1" lang="ja-JP" altLang="en-US" sz="2400" dirty="0"/>
              <a:t>球種がほぼ同程度の割合で投じられている</a:t>
            </a:r>
          </a:p>
        </p:txBody>
      </p:sp>
    </p:spTree>
    <p:extLst>
      <p:ext uri="{BB962C8B-B14F-4D97-AF65-F5344CB8AC3E}">
        <p14:creationId xmlns:p14="http://schemas.microsoft.com/office/powerpoint/2010/main" val="2837962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リーグ平均</a:t>
            </a:r>
          </a:p>
        </p:txBody>
      </p:sp>
      <p:graphicFrame>
        <p:nvGraphicFramePr>
          <p:cNvPr id="6" name="表 5">
            <a:extLst>
              <a:ext uri="{FF2B5EF4-FFF2-40B4-BE49-F238E27FC236}">
                <a16:creationId xmlns:a16="http://schemas.microsoft.com/office/drawing/2014/main" id="{926FCE4D-9135-4EEC-BD35-ED7260BD05D5}"/>
              </a:ext>
            </a:extLst>
          </p:cNvPr>
          <p:cNvGraphicFramePr>
            <a:graphicFrameLocks noGrp="1"/>
          </p:cNvGraphicFramePr>
          <p:nvPr>
            <p:extLst>
              <p:ext uri="{D42A27DB-BD31-4B8C-83A1-F6EECF244321}">
                <p14:modId xmlns:p14="http://schemas.microsoft.com/office/powerpoint/2010/main" val="1757326055"/>
              </p:ext>
            </p:extLst>
          </p:nvPr>
        </p:nvGraphicFramePr>
        <p:xfrm>
          <a:off x="254875" y="1608084"/>
          <a:ext cx="11682250" cy="3862550"/>
        </p:xfrm>
        <a:graphic>
          <a:graphicData uri="http://schemas.openxmlformats.org/drawingml/2006/table">
            <a:tbl>
              <a:tblPr/>
              <a:tblGrid>
                <a:gridCol w="2160114">
                  <a:extLst>
                    <a:ext uri="{9D8B030D-6E8A-4147-A177-3AD203B41FA5}">
                      <a16:colId xmlns:a16="http://schemas.microsoft.com/office/drawing/2014/main" val="2032660699"/>
                    </a:ext>
                  </a:extLst>
                </a:gridCol>
                <a:gridCol w="1190267">
                  <a:extLst>
                    <a:ext uri="{9D8B030D-6E8A-4147-A177-3AD203B41FA5}">
                      <a16:colId xmlns:a16="http://schemas.microsoft.com/office/drawing/2014/main" val="932023583"/>
                    </a:ext>
                  </a:extLst>
                </a:gridCol>
                <a:gridCol w="1190267">
                  <a:extLst>
                    <a:ext uri="{9D8B030D-6E8A-4147-A177-3AD203B41FA5}">
                      <a16:colId xmlns:a16="http://schemas.microsoft.com/office/drawing/2014/main" val="2545727412"/>
                    </a:ext>
                  </a:extLst>
                </a:gridCol>
                <a:gridCol w="1190267">
                  <a:extLst>
                    <a:ext uri="{9D8B030D-6E8A-4147-A177-3AD203B41FA5}">
                      <a16:colId xmlns:a16="http://schemas.microsoft.com/office/drawing/2014/main" val="2446520207"/>
                    </a:ext>
                  </a:extLst>
                </a:gridCol>
                <a:gridCol w="1190267">
                  <a:extLst>
                    <a:ext uri="{9D8B030D-6E8A-4147-A177-3AD203B41FA5}">
                      <a16:colId xmlns:a16="http://schemas.microsoft.com/office/drawing/2014/main" val="592514193"/>
                    </a:ext>
                  </a:extLst>
                </a:gridCol>
                <a:gridCol w="1190267">
                  <a:extLst>
                    <a:ext uri="{9D8B030D-6E8A-4147-A177-3AD203B41FA5}">
                      <a16:colId xmlns:a16="http://schemas.microsoft.com/office/drawing/2014/main" val="1931319145"/>
                    </a:ext>
                  </a:extLst>
                </a:gridCol>
                <a:gridCol w="1190267">
                  <a:extLst>
                    <a:ext uri="{9D8B030D-6E8A-4147-A177-3AD203B41FA5}">
                      <a16:colId xmlns:a16="http://schemas.microsoft.com/office/drawing/2014/main" val="3251131926"/>
                    </a:ext>
                  </a:extLst>
                </a:gridCol>
                <a:gridCol w="1190267">
                  <a:extLst>
                    <a:ext uri="{9D8B030D-6E8A-4147-A177-3AD203B41FA5}">
                      <a16:colId xmlns:a16="http://schemas.microsoft.com/office/drawing/2014/main" val="3896279699"/>
                    </a:ext>
                  </a:extLst>
                </a:gridCol>
                <a:gridCol w="1190267">
                  <a:extLst>
                    <a:ext uri="{9D8B030D-6E8A-4147-A177-3AD203B41FA5}">
                      <a16:colId xmlns:a16="http://schemas.microsoft.com/office/drawing/2014/main" val="3411774318"/>
                    </a:ext>
                  </a:extLst>
                </a:gridCol>
              </a:tblGrid>
              <a:tr h="688236">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総投球数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平均球速</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横変化量 </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縦変化量 </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回転数 </a:t>
                      </a: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a:t>
                      </a:r>
                      <a:r>
                        <a:rPr lang="en-US" sz="1600" b="1" i="0" u="none" strike="noStrike">
                          <a:solidFill>
                            <a:srgbClr val="000000"/>
                          </a:solidFill>
                          <a:effectLst/>
                          <a:latin typeface="游ゴシック" panose="020B0400000000000000" pitchFamily="50" charset="-128"/>
                          <a:ea typeface="游ゴシック" panose="020B0400000000000000" pitchFamily="50" charset="-128"/>
                        </a:rPr>
                        <a:t>rpm)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9280567"/>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254528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35.3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63BE7B"/>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150.9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40.9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2273.9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extLst>
                  <a:ext uri="{0D108BD9-81ED-4DB2-BD59-A6C34878D82A}">
                    <a16:rowId xmlns:a16="http://schemas.microsoft.com/office/drawing/2014/main" val="1202186913"/>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139049</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19.3</a:t>
                      </a:r>
                    </a:p>
                  </a:txBody>
                  <a:tcPr marL="9525" marR="9525" marT="9525" marB="0" anchor="ctr">
                    <a:lnL>
                      <a:noFill/>
                    </a:lnL>
                    <a:lnR>
                      <a:noFill/>
                    </a:lnR>
                    <a:lnT>
                      <a:noFill/>
                    </a:lnT>
                    <a:lnB>
                      <a:noFill/>
                    </a:lnB>
                    <a:solidFill>
                      <a:srgbClr val="C0D981"/>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136.3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2417.3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388.4</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0.28</a:t>
                      </a:r>
                    </a:p>
                  </a:txBody>
                  <a:tcPr marL="9525" marR="9525" marT="9525" marB="0" anchor="ctr">
                    <a:lnL>
                      <a:noFill/>
                    </a:lnL>
                    <a:lnR>
                      <a:noFill/>
                    </a:lnR>
                    <a:lnT>
                      <a:noFill/>
                    </a:lnT>
                    <a:lnB>
                      <a:noFill/>
                    </a:lnB>
                    <a:solidFill>
                      <a:srgbClr val="94B3DB"/>
                    </a:solidFill>
                  </a:tcPr>
                </a:tc>
                <a:extLst>
                  <a:ext uri="{0D108BD9-81ED-4DB2-BD59-A6C34878D82A}">
                    <a16:rowId xmlns:a16="http://schemas.microsoft.com/office/drawing/2014/main" val="3658378532"/>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Sinker</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111072</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D7E082"/>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149.8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23.4</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2123.8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-50.5</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a:noFill/>
                    </a:lnT>
                    <a:lnB>
                      <a:noFill/>
                    </a:lnB>
                    <a:solidFill>
                      <a:srgbClr val="FCFCFF"/>
                    </a:solidFill>
                  </a:tcPr>
                </a:tc>
                <a:extLst>
                  <a:ext uri="{0D108BD9-81ED-4DB2-BD59-A6C34878D82A}">
                    <a16:rowId xmlns:a16="http://schemas.microsoft.com/office/drawing/2014/main" val="1204592282"/>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Changeup</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81527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11.3</a:t>
                      </a:r>
                    </a:p>
                  </a:txBody>
                  <a:tcPr marL="9525" marR="9525" marT="9525" marB="0" anchor="ctr">
                    <a:lnL>
                      <a:noFill/>
                    </a:lnL>
                    <a:lnR>
                      <a:noFill/>
                    </a:lnR>
                    <a:lnT>
                      <a:noFill/>
                    </a:lnT>
                    <a:lnB>
                      <a:noFill/>
                    </a:lnB>
                    <a:solidFill>
                      <a:srgbClr val="EFE784"/>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136.6</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-35.2</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1749.7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-250.3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-0.31</a:t>
                      </a:r>
                    </a:p>
                  </a:txBody>
                  <a:tcPr marL="9525" marR="9525" marT="9525" marB="0" anchor="ctr">
                    <a:lnL>
                      <a:noFill/>
                    </a:lnL>
                    <a:lnR>
                      <a:noFill/>
                    </a:lnR>
                    <a:lnT>
                      <a:noFill/>
                    </a:lnT>
                    <a:lnB>
                      <a:noFill/>
                    </a:lnB>
                    <a:solidFill>
                      <a:srgbClr val="FBF4F7"/>
                    </a:solidFill>
                  </a:tcPr>
                </a:tc>
                <a:extLst>
                  <a:ext uri="{0D108BD9-81ED-4DB2-BD59-A6C34878D82A}">
                    <a16:rowId xmlns:a16="http://schemas.microsoft.com/office/drawing/2014/main" val="731718916"/>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60279</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a:noFill/>
                    </a:lnT>
                    <a:lnB>
                      <a:noFill/>
                    </a:lnB>
                    <a:solidFill>
                      <a:srgbClr val="FFEB8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126.7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23.7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-22.2</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2509.2</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-0.07</a:t>
                      </a:r>
                    </a:p>
                  </a:txBody>
                  <a:tcPr marL="9525" marR="9525" marT="9525" marB="0" anchor="ctr">
                    <a:lnL>
                      <a:noFill/>
                    </a:lnL>
                    <a:lnR>
                      <a:noFill/>
                    </a:lnR>
                    <a:lnT>
                      <a:noFill/>
                    </a:lnT>
                    <a:lnB>
                      <a:noFill/>
                    </a:lnB>
                    <a:solidFill>
                      <a:srgbClr val="FBFBFE"/>
                    </a:solidFill>
                  </a:tcPr>
                </a:tc>
                <a:extLst>
                  <a:ext uri="{0D108BD9-81ED-4DB2-BD59-A6C34878D82A}">
                    <a16:rowId xmlns:a16="http://schemas.microsoft.com/office/drawing/2014/main" val="381047322"/>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47846</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6.6</a:t>
                      </a:r>
                    </a:p>
                  </a:txBody>
                  <a:tcPr marL="9525" marR="9525" marT="9525" marB="0" anchor="ctr">
                    <a:lnL>
                      <a:noFill/>
                    </a:lnL>
                    <a:lnR>
                      <a:noFill/>
                    </a:lnR>
                    <a:lnT>
                      <a:noFill/>
                    </a:lnT>
                    <a:lnB>
                      <a:noFill/>
                    </a:lnB>
                    <a:solidFill>
                      <a:srgbClr val="FDCF7E"/>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142.6</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20.2</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2372.5</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24.6</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a:noFill/>
                    </a:lnT>
                    <a:lnB>
                      <a:noFill/>
                    </a:lnB>
                    <a:solidFill>
                      <a:srgbClr val="DDE6F4"/>
                    </a:solidFill>
                  </a:tcPr>
                </a:tc>
                <a:extLst>
                  <a:ext uri="{0D108BD9-81ED-4DB2-BD59-A6C34878D82A}">
                    <a16:rowId xmlns:a16="http://schemas.microsoft.com/office/drawing/2014/main" val="2351389620"/>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Knuckle Curve</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14013</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9525" marR="9525" marT="9525" marB="0" anchor="ctr">
                    <a:lnL>
                      <a:noFill/>
                    </a:lnL>
                    <a:lnR>
                      <a:noFill/>
                    </a:lnR>
                    <a:lnT>
                      <a:noFill/>
                    </a:lnT>
                    <a:lnB>
                      <a:noFill/>
                    </a:lnB>
                    <a:solidFill>
                      <a:srgbClr val="F9867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130.5</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-28.8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2540.9</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22.7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0.16</a:t>
                      </a:r>
                    </a:p>
                  </a:txBody>
                  <a:tcPr marL="9525" marR="9525" marT="9525" marB="0" anchor="ctr">
                    <a:lnL>
                      <a:noFill/>
                    </a:lnL>
                    <a:lnR>
                      <a:noFill/>
                    </a:lnR>
                    <a:lnT>
                      <a:noFill/>
                    </a:lnT>
                    <a:lnB>
                      <a:noFill/>
                    </a:lnB>
                    <a:solidFill>
                      <a:srgbClr val="BACEE8"/>
                    </a:solidFill>
                  </a:tcPr>
                </a:tc>
                <a:extLst>
                  <a:ext uri="{0D108BD9-81ED-4DB2-BD59-A6C34878D82A}">
                    <a16:rowId xmlns:a16="http://schemas.microsoft.com/office/drawing/2014/main" val="2393247128"/>
                  </a:ext>
                </a:extLst>
              </a:tr>
              <a:tr h="351141">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11075</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a:noFill/>
                    </a:lnL>
                    <a:lnR>
                      <a:noFill/>
                    </a:lnR>
                    <a:lnT>
                      <a:noFill/>
                    </a:lnT>
                    <a:lnB>
                      <a:noFill/>
                    </a:lnB>
                    <a:solidFill>
                      <a:srgbClr val="F9806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-26.9</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9.8</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1365.1</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50.7</a:t>
                      </a:r>
                    </a:p>
                  </a:txBody>
                  <a:tcPr marL="9525" marR="9525" marT="9525" marB="0" anchor="ctr">
                    <a:lnL>
                      <a:noFill/>
                    </a:lnL>
                    <a:lnR>
                      <a:noFill/>
                    </a:lnR>
                    <a:lnT>
                      <a:noFill/>
                    </a:lnT>
                    <a:lnB>
                      <a:noFill/>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0.46</a:t>
                      </a:r>
                    </a:p>
                  </a:txBody>
                  <a:tcPr marL="9525" marR="9525" marT="9525" marB="0" anchor="ctr">
                    <a:lnL>
                      <a:noFill/>
                    </a:lnL>
                    <a:lnR>
                      <a:noFill/>
                    </a:lnR>
                    <a:lnT>
                      <a:noFill/>
                    </a:lnT>
                    <a:lnB>
                      <a:noFill/>
                    </a:lnB>
                    <a:solidFill>
                      <a:srgbClr val="5A8AC6"/>
                    </a:solidFill>
                  </a:tcPr>
                </a:tc>
                <a:extLst>
                  <a:ext uri="{0D108BD9-81ED-4DB2-BD59-A6C34878D82A}">
                    <a16:rowId xmlns:a16="http://schemas.microsoft.com/office/drawing/2014/main" val="839833432"/>
                  </a:ext>
                </a:extLst>
              </a:tr>
              <a:tr h="365186">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Knuckleball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117.1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615.6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-5.28</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782039089"/>
                  </a:ext>
                </a:extLst>
              </a:tr>
            </a:tbl>
          </a:graphicData>
        </a:graphic>
      </p:graphicFrame>
    </p:spTree>
    <p:extLst>
      <p:ext uri="{BB962C8B-B14F-4D97-AF65-F5344CB8AC3E}">
        <p14:creationId xmlns:p14="http://schemas.microsoft.com/office/powerpoint/2010/main" val="526997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リーグ平均</a:t>
            </a:r>
          </a:p>
        </p:txBody>
      </p:sp>
      <p:graphicFrame>
        <p:nvGraphicFramePr>
          <p:cNvPr id="6" name="コンテンツ プレースホルダー 5">
            <a:extLst>
              <a:ext uri="{FF2B5EF4-FFF2-40B4-BE49-F238E27FC236}">
                <a16:creationId xmlns:a16="http://schemas.microsoft.com/office/drawing/2014/main" id="{78DE26B0-3A8E-4666-B980-AC135E42C104}"/>
              </a:ext>
            </a:extLst>
          </p:cNvPr>
          <p:cNvGraphicFramePr>
            <a:graphicFrameLocks noGrp="1"/>
          </p:cNvGraphicFramePr>
          <p:nvPr>
            <p:ph idx="1"/>
            <p:extLst>
              <p:ext uri="{D42A27DB-BD31-4B8C-83A1-F6EECF244321}">
                <p14:modId xmlns:p14="http://schemas.microsoft.com/office/powerpoint/2010/main" val="1806129427"/>
              </p:ext>
            </p:extLst>
          </p:nvPr>
        </p:nvGraphicFramePr>
        <p:xfrm>
          <a:off x="0" y="1592316"/>
          <a:ext cx="12192004" cy="4242242"/>
        </p:xfrm>
        <a:graphic>
          <a:graphicData uri="http://schemas.openxmlformats.org/drawingml/2006/table">
            <a:tbl>
              <a:tblPr/>
              <a:tblGrid>
                <a:gridCol w="1378814">
                  <a:extLst>
                    <a:ext uri="{9D8B030D-6E8A-4147-A177-3AD203B41FA5}">
                      <a16:colId xmlns:a16="http://schemas.microsoft.com/office/drawing/2014/main" val="53303636"/>
                    </a:ext>
                  </a:extLst>
                </a:gridCol>
                <a:gridCol w="809303">
                  <a:extLst>
                    <a:ext uri="{9D8B030D-6E8A-4147-A177-3AD203B41FA5}">
                      <a16:colId xmlns:a16="http://schemas.microsoft.com/office/drawing/2014/main" val="3669015186"/>
                    </a:ext>
                  </a:extLst>
                </a:gridCol>
                <a:gridCol w="809303">
                  <a:extLst>
                    <a:ext uri="{9D8B030D-6E8A-4147-A177-3AD203B41FA5}">
                      <a16:colId xmlns:a16="http://schemas.microsoft.com/office/drawing/2014/main" val="415339324"/>
                    </a:ext>
                  </a:extLst>
                </a:gridCol>
                <a:gridCol w="809303">
                  <a:extLst>
                    <a:ext uri="{9D8B030D-6E8A-4147-A177-3AD203B41FA5}">
                      <a16:colId xmlns:a16="http://schemas.microsoft.com/office/drawing/2014/main" val="2180794819"/>
                    </a:ext>
                  </a:extLst>
                </a:gridCol>
                <a:gridCol w="809303">
                  <a:extLst>
                    <a:ext uri="{9D8B030D-6E8A-4147-A177-3AD203B41FA5}">
                      <a16:colId xmlns:a16="http://schemas.microsoft.com/office/drawing/2014/main" val="210262066"/>
                    </a:ext>
                  </a:extLst>
                </a:gridCol>
                <a:gridCol w="809303">
                  <a:extLst>
                    <a:ext uri="{9D8B030D-6E8A-4147-A177-3AD203B41FA5}">
                      <a16:colId xmlns:a16="http://schemas.microsoft.com/office/drawing/2014/main" val="15832563"/>
                    </a:ext>
                  </a:extLst>
                </a:gridCol>
                <a:gridCol w="809303">
                  <a:extLst>
                    <a:ext uri="{9D8B030D-6E8A-4147-A177-3AD203B41FA5}">
                      <a16:colId xmlns:a16="http://schemas.microsoft.com/office/drawing/2014/main" val="2188624274"/>
                    </a:ext>
                  </a:extLst>
                </a:gridCol>
                <a:gridCol w="809303">
                  <a:extLst>
                    <a:ext uri="{9D8B030D-6E8A-4147-A177-3AD203B41FA5}">
                      <a16:colId xmlns:a16="http://schemas.microsoft.com/office/drawing/2014/main" val="2409036900"/>
                    </a:ext>
                  </a:extLst>
                </a:gridCol>
                <a:gridCol w="870355">
                  <a:extLst>
                    <a:ext uri="{9D8B030D-6E8A-4147-A177-3AD203B41FA5}">
                      <a16:colId xmlns:a16="http://schemas.microsoft.com/office/drawing/2014/main" val="1877905331"/>
                    </a:ext>
                  </a:extLst>
                </a:gridCol>
                <a:gridCol w="523446">
                  <a:extLst>
                    <a:ext uri="{9D8B030D-6E8A-4147-A177-3AD203B41FA5}">
                      <a16:colId xmlns:a16="http://schemas.microsoft.com/office/drawing/2014/main" val="965581531"/>
                    </a:ext>
                  </a:extLst>
                </a:gridCol>
                <a:gridCol w="584498">
                  <a:extLst>
                    <a:ext uri="{9D8B030D-6E8A-4147-A177-3AD203B41FA5}">
                      <a16:colId xmlns:a16="http://schemas.microsoft.com/office/drawing/2014/main" val="1553514481"/>
                    </a:ext>
                  </a:extLst>
                </a:gridCol>
                <a:gridCol w="569509">
                  <a:extLst>
                    <a:ext uri="{9D8B030D-6E8A-4147-A177-3AD203B41FA5}">
                      <a16:colId xmlns:a16="http://schemas.microsoft.com/office/drawing/2014/main" val="1636060826"/>
                    </a:ext>
                  </a:extLst>
                </a:gridCol>
                <a:gridCol w="573256">
                  <a:extLst>
                    <a:ext uri="{9D8B030D-6E8A-4147-A177-3AD203B41FA5}">
                      <a16:colId xmlns:a16="http://schemas.microsoft.com/office/drawing/2014/main" val="4247484322"/>
                    </a:ext>
                  </a:extLst>
                </a:gridCol>
                <a:gridCol w="644445">
                  <a:extLst>
                    <a:ext uri="{9D8B030D-6E8A-4147-A177-3AD203B41FA5}">
                      <a16:colId xmlns:a16="http://schemas.microsoft.com/office/drawing/2014/main" val="3446191305"/>
                    </a:ext>
                  </a:extLst>
                </a:gridCol>
                <a:gridCol w="708140">
                  <a:extLst>
                    <a:ext uri="{9D8B030D-6E8A-4147-A177-3AD203B41FA5}">
                      <a16:colId xmlns:a16="http://schemas.microsoft.com/office/drawing/2014/main" val="273424891"/>
                    </a:ext>
                  </a:extLst>
                </a:gridCol>
                <a:gridCol w="674420">
                  <a:extLst>
                    <a:ext uri="{9D8B030D-6E8A-4147-A177-3AD203B41FA5}">
                      <a16:colId xmlns:a16="http://schemas.microsoft.com/office/drawing/2014/main" val="2067644155"/>
                    </a:ext>
                  </a:extLst>
                </a:gridCol>
              </a:tblGrid>
              <a:tr h="435928">
                <a:tc>
                  <a:txBody>
                    <a:bodyPr/>
                    <a:lstStyle/>
                    <a:p>
                      <a:pPr algn="ct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GB%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LD%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PU%</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75937972"/>
                  </a:ext>
                </a:extLst>
              </a:tr>
              <a:tr h="419163">
                <a:tc>
                  <a:txBody>
                    <a:bodyPr/>
                    <a:lstStyle/>
                    <a:p>
                      <a:pPr algn="l"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AD5D8"/>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80.6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BA175"/>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EAED"/>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CE7EA"/>
                    </a:solidFill>
                  </a:tcPr>
                </a:tc>
                <a:extLst>
                  <a:ext uri="{0D108BD9-81ED-4DB2-BD59-A6C34878D82A}">
                    <a16:rowId xmlns:a16="http://schemas.microsoft.com/office/drawing/2014/main" val="2345360349"/>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0.28</a:t>
                      </a:r>
                    </a:p>
                  </a:txBody>
                  <a:tcPr marL="9525" marR="9525" marT="9525" marB="0" anchor="ctr">
                    <a:lnL>
                      <a:noFill/>
                    </a:lnL>
                    <a:lnR>
                      <a:noFill/>
                    </a:lnR>
                    <a:lnT>
                      <a:noFill/>
                    </a:lnT>
                    <a:lnB>
                      <a:noFill/>
                    </a:lnB>
                    <a:solidFill>
                      <a:srgbClr val="94B3D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14.8</a:t>
                      </a:r>
                    </a:p>
                  </a:txBody>
                  <a:tcPr marL="9525" marR="9525" marT="9525" marB="0" anchor="ctr">
                    <a:lnL>
                      <a:noFill/>
                    </a:lnL>
                    <a:lnR>
                      <a:noFill/>
                    </a:lnR>
                    <a:lnT>
                      <a:noFill/>
                    </a:lnT>
                    <a:lnB>
                      <a:noFill/>
                    </a:lnB>
                    <a:solidFill>
                      <a:srgbClr val="88AAD6"/>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14.8</a:t>
                      </a:r>
                    </a:p>
                  </a:txBody>
                  <a:tcPr marL="9525" marR="9525" marT="9525" marB="0" anchor="ctr">
                    <a:lnL>
                      <a:noFill/>
                    </a:lnL>
                    <a:lnR>
                      <a:noFill/>
                    </a:lnR>
                    <a:lnT>
                      <a:noFill/>
                    </a:lnT>
                    <a:lnB>
                      <a:noFill/>
                    </a:lnB>
                    <a:solidFill>
                      <a:srgbClr val="FAD2D5"/>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42.3</a:t>
                      </a:r>
                    </a:p>
                  </a:txBody>
                  <a:tcPr marL="9525" marR="9525" marT="9525" marB="0" anchor="ctr">
                    <a:lnL>
                      <a:noFill/>
                    </a:lnL>
                    <a:lnR>
                      <a:noFill/>
                    </a:lnR>
                    <a:lnT>
                      <a:noFill/>
                    </a:lnT>
                    <a:lnB>
                      <a:noFill/>
                    </a:lnB>
                    <a:solidFill>
                      <a:srgbClr val="FDD78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22.7</a:t>
                      </a:r>
                    </a:p>
                  </a:txBody>
                  <a:tcPr marL="9525" marR="9525" marT="9525" marB="0" anchor="ctr">
                    <a:lnL>
                      <a:noFill/>
                    </a:lnL>
                    <a:lnR>
                      <a:noFill/>
                    </a:lnR>
                    <a:lnT>
                      <a:noFill/>
                    </a:lnT>
                    <a:lnB>
                      <a:noFill/>
                    </a:lnB>
                    <a:solidFill>
                      <a:srgbClr val="7CC89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.284</a:t>
                      </a:r>
                    </a:p>
                  </a:txBody>
                  <a:tcPr marL="9525" marR="9525" marT="9525" marB="0" anchor="ctr">
                    <a:lnL>
                      <a:noFill/>
                    </a:lnL>
                    <a:lnR>
                      <a:noFill/>
                    </a:lnR>
                    <a:lnT>
                      <a:noFill/>
                    </a:lnT>
                    <a:lnB>
                      <a:noFill/>
                    </a:lnB>
                    <a:solidFill>
                      <a:srgbClr val="C1D2EA"/>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.271</a:t>
                      </a:r>
                    </a:p>
                  </a:txBody>
                  <a:tcPr marL="9525" marR="9525" marT="9525" marB="0" anchor="ctr">
                    <a:lnL>
                      <a:noFill/>
                    </a:lnL>
                    <a:lnR>
                      <a:noFill/>
                    </a:lnR>
                    <a:lnT>
                      <a:noFill/>
                    </a:lnT>
                    <a:lnB>
                      <a:noFill/>
                    </a:lnB>
                    <a:solidFill>
                      <a:srgbClr val="ACC4E3"/>
                    </a:solidFill>
                  </a:tcPr>
                </a:tc>
                <a:extLst>
                  <a:ext uri="{0D108BD9-81ED-4DB2-BD59-A6C34878D82A}">
                    <a16:rowId xmlns:a16="http://schemas.microsoft.com/office/drawing/2014/main" val="3310794754"/>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Sinker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a:noFill/>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a:t>
                      </a:r>
                    </a:p>
                  </a:txBody>
                  <a:tcPr marL="9525" marR="9525" marT="9525" marB="0" anchor="ctr">
                    <a:lnL>
                      <a:noFill/>
                    </a:lnL>
                    <a:lnR>
                      <a:noFill/>
                    </a:lnR>
                    <a:lnT>
                      <a:noFill/>
                    </a:lnT>
                    <a:lnB>
                      <a:noFill/>
                    </a:lnB>
                    <a:solidFill>
                      <a:srgbClr val="F86C6E"/>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20.5</a:t>
                      </a:r>
                    </a:p>
                  </a:txBody>
                  <a:tcPr marL="9525" marR="9525" marT="9525" marB="0" anchor="ctr">
                    <a:lnL>
                      <a:noFill/>
                    </a:lnL>
                    <a:lnR>
                      <a:noFill/>
                    </a:lnR>
                    <a:lnT>
                      <a:noFill/>
                    </a:lnT>
                    <a:lnB>
                      <a:noFill/>
                    </a:lnB>
                    <a:solidFill>
                      <a:srgbClr val="BACEE8"/>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86.0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55.9</a:t>
                      </a:r>
                    </a:p>
                  </a:txBody>
                  <a:tcPr marL="9525" marR="9525" marT="9525" marB="0" anchor="ctr">
                    <a:lnL>
                      <a:noFill/>
                    </a:lnL>
                    <a:lnR>
                      <a:noFill/>
                    </a:lnR>
                    <a:lnT>
                      <a:noFill/>
                    </a:lnT>
                    <a:lnB>
                      <a:noFill/>
                    </a:lnB>
                    <a:solidFill>
                      <a:srgbClr val="63BE7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17.6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26.9</a:t>
                      </a:r>
                    </a:p>
                  </a:txBody>
                  <a:tcPr marL="9525" marR="9525" marT="9525" marB="0" anchor="ctr">
                    <a:lnL>
                      <a:noFill/>
                    </a:lnL>
                    <a:lnR>
                      <a:noFill/>
                    </a:lnR>
                    <a:lnT>
                      <a:noFill/>
                    </a:lnT>
                    <a:lnB>
                      <a:noFill/>
                    </a:lnB>
                    <a:solidFill>
                      <a:srgbClr val="FBC7C9"/>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.358</a:t>
                      </a:r>
                    </a:p>
                  </a:txBody>
                  <a:tcPr marL="9525" marR="9525" marT="9525" marB="0" anchor="ctr">
                    <a:lnL>
                      <a:noFill/>
                    </a:lnL>
                    <a:lnR>
                      <a:noFill/>
                    </a:lnR>
                    <a:lnT>
                      <a:noFill/>
                    </a:lnT>
                    <a:lnB>
                      <a:noFill/>
                    </a:lnB>
                    <a:solidFill>
                      <a:srgbClr val="FCE9EC"/>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.347</a:t>
                      </a:r>
                    </a:p>
                  </a:txBody>
                  <a:tcPr marL="9525" marR="9525" marT="9525" marB="0" anchor="ctr">
                    <a:lnL>
                      <a:noFill/>
                    </a:lnL>
                    <a:lnR>
                      <a:noFill/>
                    </a:lnR>
                    <a:lnT>
                      <a:noFill/>
                    </a:lnT>
                    <a:lnB>
                      <a:noFill/>
                    </a:lnB>
                    <a:solidFill>
                      <a:srgbClr val="FCE8EB"/>
                    </a:solidFill>
                  </a:tcPr>
                </a:tc>
                <a:extLst>
                  <a:ext uri="{0D108BD9-81ED-4DB2-BD59-A6C34878D82A}">
                    <a16:rowId xmlns:a16="http://schemas.microsoft.com/office/drawing/2014/main" val="539440983"/>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Changeup</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-250.3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-0.31</a:t>
                      </a:r>
                    </a:p>
                  </a:txBody>
                  <a:tcPr marL="9525" marR="9525" marT="9525" marB="0" anchor="ctr">
                    <a:lnL>
                      <a:noFill/>
                    </a:lnL>
                    <a:lnR>
                      <a:noFill/>
                    </a:lnR>
                    <a:lnT>
                      <a:noFill/>
                    </a:lnT>
                    <a:lnB>
                      <a:noFill/>
                    </a:lnB>
                    <a:solidFill>
                      <a:srgbClr val="FBF4F7"/>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13.9</a:t>
                      </a:r>
                    </a:p>
                  </a:txBody>
                  <a:tcPr marL="9525" marR="9525" marT="9525" marB="0" anchor="ctr">
                    <a:lnL>
                      <a:noFill/>
                    </a:lnL>
                    <a:lnR>
                      <a:noFill/>
                    </a:lnR>
                    <a:lnT>
                      <a:noFill/>
                    </a:lnT>
                    <a:lnB>
                      <a:noFill/>
                    </a:lnB>
                    <a:solidFill>
                      <a:srgbClr val="A0BBD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a:noFill/>
                    </a:lnT>
                    <a:lnB>
                      <a:noFill/>
                    </a:lnB>
                    <a:solidFill>
                      <a:srgbClr val="F88688"/>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50.2</a:t>
                      </a:r>
                    </a:p>
                  </a:txBody>
                  <a:tcPr marL="9525" marR="9525" marT="9525" marB="0" anchor="ctr">
                    <a:lnL>
                      <a:noFill/>
                    </a:lnL>
                    <a:lnR>
                      <a:noFill/>
                    </a:lnR>
                    <a:lnT>
                      <a:noFill/>
                    </a:lnT>
                    <a:lnB>
                      <a:noFill/>
                    </a:lnB>
                    <a:solidFill>
                      <a:srgbClr val="B5D68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22.6</a:t>
                      </a:r>
                    </a:p>
                  </a:txBody>
                  <a:tcPr marL="9525" marR="9525" marT="9525" marB="0" anchor="ctr">
                    <a:lnL>
                      <a:noFill/>
                    </a:lnL>
                    <a:lnR>
                      <a:noFill/>
                    </a:lnR>
                    <a:lnT>
                      <a:noFill/>
                    </a:lnT>
                    <a:lnB>
                      <a:noFill/>
                    </a:lnB>
                    <a:solidFill>
                      <a:srgbClr val="63BE7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9525" marR="9525" marT="9525" marB="0" anchor="ctr">
                    <a:lnL>
                      <a:noFill/>
                    </a:lnL>
                    <a:lnR>
                      <a:noFill/>
                    </a:lnR>
                    <a:lnT>
                      <a:noFill/>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.295</a:t>
                      </a:r>
                    </a:p>
                  </a:txBody>
                  <a:tcPr marL="9525" marR="9525" marT="9525" marB="0" anchor="ctr">
                    <a:lnL>
                      <a:noFill/>
                    </a:lnL>
                    <a:lnR>
                      <a:noFill/>
                    </a:lnR>
                    <a:lnT>
                      <a:noFill/>
                    </a:lnT>
                    <a:lnB>
                      <a:noFill/>
                    </a:lnB>
                    <a:solidFill>
                      <a:srgbClr val="FCFCFF"/>
                    </a:solidFill>
                  </a:tcPr>
                </a:tc>
                <a:extLst>
                  <a:ext uri="{0D108BD9-81ED-4DB2-BD59-A6C34878D82A}">
                    <a16:rowId xmlns:a16="http://schemas.microsoft.com/office/drawing/2014/main" val="2140956116"/>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-0.07</a:t>
                      </a:r>
                    </a:p>
                  </a:txBody>
                  <a:tcPr marL="9525" marR="9525" marT="9525" marB="0" anchor="ctr">
                    <a:lnL>
                      <a:noFill/>
                    </a:lnL>
                    <a:lnR>
                      <a:noFill/>
                    </a:lnR>
                    <a:lnT>
                      <a:noFill/>
                    </a:lnT>
                    <a:lnB>
                      <a:noFill/>
                    </a:lnB>
                    <a:solidFill>
                      <a:srgbClr val="FBFBFE"/>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10.4</a:t>
                      </a:r>
                    </a:p>
                  </a:txBody>
                  <a:tcPr marL="9525" marR="9525" marT="9525" marB="0" anchor="ctr">
                    <a:lnL>
                      <a:noFill/>
                    </a:lnL>
                    <a:lnR>
                      <a:noFill/>
                    </a:lnR>
                    <a:lnT>
                      <a:noFill/>
                    </a:lnT>
                    <a:lnB>
                      <a:noFill/>
                    </a:lnB>
                    <a:solidFill>
                      <a:srgbClr val="FCFC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18.7</a:t>
                      </a:r>
                    </a:p>
                  </a:txBody>
                  <a:tcPr marL="9525" marR="9525" marT="9525" marB="0" anchor="ctr">
                    <a:lnL>
                      <a:noFill/>
                    </a:lnL>
                    <a:lnR>
                      <a:noFill/>
                    </a:lnR>
                    <a:lnT>
                      <a:noFill/>
                    </a:lnT>
                    <a:lnB>
                      <a:noFill/>
                    </a:lnB>
                    <a:solidFill>
                      <a:srgbClr val="E3EBF7"/>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45.0</a:t>
                      </a:r>
                    </a:p>
                  </a:txBody>
                  <a:tcPr marL="9525" marR="9525" marT="9525" marB="0" anchor="ctr">
                    <a:lnL>
                      <a:noFill/>
                    </a:lnL>
                    <a:lnR>
                      <a:noFill/>
                    </a:lnR>
                    <a:lnT>
                      <a:noFill/>
                    </a:lnT>
                    <a:lnB>
                      <a:noFill/>
                    </a:lnB>
                    <a:solidFill>
                      <a:srgbClr val="FFEB84"/>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23.1</a:t>
                      </a:r>
                    </a:p>
                  </a:txBody>
                  <a:tcPr marL="9525" marR="9525" marT="9525" marB="0" anchor="ctr">
                    <a:lnL>
                      <a:noFill/>
                    </a:lnL>
                    <a:lnR>
                      <a:noFill/>
                    </a:lnR>
                    <a:lnT>
                      <a:noFill/>
                    </a:lnT>
                    <a:lnB>
                      <a:noFill/>
                    </a:lnB>
                    <a:solidFill>
                      <a:srgbClr val="E2F1E9"/>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.278</a:t>
                      </a:r>
                    </a:p>
                  </a:txBody>
                  <a:tcPr marL="9525" marR="9525" marT="9525" marB="0" anchor="ctr">
                    <a:lnL>
                      <a:noFill/>
                    </a:lnL>
                    <a:lnR>
                      <a:noFill/>
                    </a:lnR>
                    <a:lnT>
                      <a:noFill/>
                    </a:lnT>
                    <a:lnB>
                      <a:noFill/>
                    </a:lnB>
                    <a:solidFill>
                      <a:srgbClr val="B0C6E4"/>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.269</a:t>
                      </a:r>
                    </a:p>
                  </a:txBody>
                  <a:tcPr marL="9525" marR="9525" marT="9525" marB="0" anchor="ctr">
                    <a:lnL>
                      <a:noFill/>
                    </a:lnL>
                    <a:lnR>
                      <a:noFill/>
                    </a:lnR>
                    <a:lnT>
                      <a:noFill/>
                    </a:lnT>
                    <a:lnB>
                      <a:noFill/>
                    </a:lnB>
                    <a:solidFill>
                      <a:srgbClr val="A6BFE0"/>
                    </a:solidFill>
                  </a:tcPr>
                </a:tc>
                <a:extLst>
                  <a:ext uri="{0D108BD9-81ED-4DB2-BD59-A6C34878D82A}">
                    <a16:rowId xmlns:a16="http://schemas.microsoft.com/office/drawing/2014/main" val="2011976130"/>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a:noFill/>
                    </a:lnL>
                    <a:lnR>
                      <a:noFill/>
                    </a:lnR>
                    <a:lnT>
                      <a:noFill/>
                    </a:lnT>
                    <a:lnB>
                      <a:noFill/>
                    </a:lnB>
                    <a:solidFill>
                      <a:srgbClr val="DDE6F4"/>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49.8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10.9</a:t>
                      </a:r>
                    </a:p>
                  </a:txBody>
                  <a:tcPr marL="9525" marR="9525" marT="9525" marB="0" anchor="ctr">
                    <a:lnL>
                      <a:noFill/>
                    </a:lnL>
                    <a:lnR>
                      <a:noFill/>
                    </a:lnR>
                    <a:lnT>
                      <a:noFill/>
                    </a:lnT>
                    <a:lnB>
                      <a:noFill/>
                    </a:lnB>
                    <a:solidFill>
                      <a:srgbClr val="EFF3FB"/>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15.1</a:t>
                      </a:r>
                    </a:p>
                  </a:txBody>
                  <a:tcPr marL="9525" marR="9525" marT="9525" marB="0" anchor="ctr">
                    <a:lnL>
                      <a:noFill/>
                    </a:lnL>
                    <a:lnR>
                      <a:noFill/>
                    </a:lnR>
                    <a:lnT>
                      <a:noFill/>
                    </a:lnT>
                    <a:lnB>
                      <a:noFill/>
                    </a:lnB>
                    <a:solidFill>
                      <a:srgbClr val="FAD6D9"/>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77.9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9525" marR="9525" marT="9525" marB="0" anchor="ctr">
                    <a:lnL>
                      <a:noFill/>
                    </a:lnL>
                    <a:lnR>
                      <a:noFill/>
                    </a:lnR>
                    <a:lnT>
                      <a:noFill/>
                    </a:lnT>
                    <a:lnB>
                      <a:noFill/>
                    </a:lnB>
                    <a:solidFill>
                      <a:srgbClr val="FEE382"/>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23.5</a:t>
                      </a:r>
                    </a:p>
                  </a:txBody>
                  <a:tcPr marL="9525" marR="9525" marT="9525" marB="0" anchor="ctr">
                    <a:lnL>
                      <a:noFill/>
                    </a:lnL>
                    <a:lnR>
                      <a:noFill/>
                    </a:lnR>
                    <a:lnT>
                      <a:noFill/>
                    </a:lnT>
                    <a:lnB>
                      <a:noFill/>
                    </a:lnB>
                    <a:solidFill>
                      <a:srgbClr val="FCF8F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9525" marR="9525" marT="9525" marB="0" anchor="ctr">
                    <a:lnL>
                      <a:noFill/>
                    </a:lnL>
                    <a:lnR>
                      <a:noFill/>
                    </a:lnR>
                    <a:lnT>
                      <a:noFill/>
                    </a:lnT>
                    <a:lnB>
                      <a:noFill/>
                    </a:lnB>
                    <a:solidFill>
                      <a:srgbClr val="FCF1F4"/>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.326</a:t>
                      </a:r>
                    </a:p>
                  </a:txBody>
                  <a:tcPr marL="9525" marR="9525" marT="9525" marB="0" anchor="ctr">
                    <a:lnL>
                      <a:noFill/>
                    </a:lnL>
                    <a:lnR>
                      <a:noFill/>
                    </a:lnR>
                    <a:lnT>
                      <a:noFill/>
                    </a:lnT>
                    <a:lnB>
                      <a:noFill/>
                    </a:lnB>
                    <a:solidFill>
                      <a:srgbClr val="FCF1F3"/>
                    </a:solidFill>
                  </a:tcPr>
                </a:tc>
                <a:extLst>
                  <a:ext uri="{0D108BD9-81ED-4DB2-BD59-A6C34878D82A}">
                    <a16:rowId xmlns:a16="http://schemas.microsoft.com/office/drawing/2014/main" val="3067963117"/>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Knuckle Curve</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0.16</a:t>
                      </a:r>
                    </a:p>
                  </a:txBody>
                  <a:tcPr marL="9525" marR="9525" marT="9525" marB="0" anchor="ctr">
                    <a:lnL>
                      <a:noFill/>
                    </a:lnL>
                    <a:lnR>
                      <a:noFill/>
                    </a:lnR>
                    <a:lnT>
                      <a:noFill/>
                    </a:lnT>
                    <a:lnB>
                      <a:noFill/>
                    </a:lnB>
                    <a:solidFill>
                      <a:srgbClr val="BACEE8"/>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10.1</a:t>
                      </a:r>
                    </a:p>
                  </a:txBody>
                  <a:tcPr marL="9525" marR="9525" marT="9525" marB="0" anchor="ctr">
                    <a:lnL>
                      <a:noFill/>
                    </a:lnL>
                    <a:lnR>
                      <a:noFill/>
                    </a:lnR>
                    <a:lnT>
                      <a:noFill/>
                    </a:lnT>
                    <a:lnB>
                      <a:noFill/>
                    </a:lnB>
                    <a:solidFill>
                      <a:srgbClr val="FBF1F4"/>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9525" marR="9525" marT="9525" marB="0" anchor="ctr">
                    <a:lnL>
                      <a:noFill/>
                    </a:lnL>
                    <a:lnR>
                      <a:noFill/>
                    </a:lnR>
                    <a:lnT>
                      <a:noFill/>
                    </a:lnT>
                    <a:lnB>
                      <a:noFill/>
                    </a:lnB>
                    <a:solidFill>
                      <a:srgbClr val="F1F4FB"/>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41.4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67.9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51.9</a:t>
                      </a:r>
                    </a:p>
                  </a:txBody>
                  <a:tcPr marL="9525" marR="9525" marT="9525" marB="0" anchor="ctr">
                    <a:lnL>
                      <a:noFill/>
                    </a:lnL>
                    <a:lnR>
                      <a:noFill/>
                    </a:lnR>
                    <a:lnT>
                      <a:noFill/>
                    </a:lnT>
                    <a:lnB>
                      <a:noFill/>
                    </a:lnB>
                    <a:solidFill>
                      <a:srgbClr val="9DCF7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25.6</a:t>
                      </a:r>
                    </a:p>
                  </a:txBody>
                  <a:tcPr marL="9525" marR="9525" marT="9525" marB="0" anchor="ctr">
                    <a:lnL>
                      <a:noFill/>
                    </a:lnL>
                    <a:lnR>
                      <a:noFill/>
                    </a:lnR>
                    <a:lnT>
                      <a:noFill/>
                    </a:lnT>
                    <a:lnB>
                      <a:noFill/>
                    </a:lnB>
                    <a:solidFill>
                      <a:srgbClr val="FCDADC"/>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.265</a:t>
                      </a:r>
                    </a:p>
                  </a:txBody>
                  <a:tcPr marL="9525" marR="9525" marT="9525" marB="0" anchor="ctr">
                    <a:lnL>
                      <a:noFill/>
                    </a:lnL>
                    <a:lnR>
                      <a:noFill/>
                    </a:lnR>
                    <a:lnT>
                      <a:noFill/>
                    </a:lnT>
                    <a:lnB>
                      <a:noFill/>
                    </a:lnB>
                    <a:solidFill>
                      <a:srgbClr val="8CADD7"/>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.260</a:t>
                      </a:r>
                    </a:p>
                  </a:txBody>
                  <a:tcPr marL="9525" marR="9525" marT="9525" marB="0" anchor="ctr">
                    <a:lnL>
                      <a:noFill/>
                    </a:lnL>
                    <a:lnR>
                      <a:noFill/>
                    </a:lnR>
                    <a:lnT>
                      <a:noFill/>
                    </a:lnT>
                    <a:lnB>
                      <a:noFill/>
                    </a:lnB>
                    <a:solidFill>
                      <a:srgbClr val="88AAD6"/>
                    </a:solidFill>
                  </a:tcPr>
                </a:tc>
                <a:extLst>
                  <a:ext uri="{0D108BD9-81ED-4DB2-BD59-A6C34878D82A}">
                    <a16:rowId xmlns:a16="http://schemas.microsoft.com/office/drawing/2014/main" val="1250964809"/>
                  </a:ext>
                </a:extLst>
              </a:tr>
              <a:tr h="419163">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0.46</a:t>
                      </a:r>
                    </a:p>
                  </a:txBody>
                  <a:tcPr marL="9525" marR="9525" marT="9525" marB="0" anchor="ctr">
                    <a:lnL>
                      <a:noFill/>
                    </a:lnL>
                    <a:lnR>
                      <a:noFill/>
                    </a:lnR>
                    <a:lnT>
                      <a:noFill/>
                    </a:lnT>
                    <a:lnB>
                      <a:noFill/>
                    </a:lnB>
                    <a:solidFill>
                      <a:srgbClr val="5A8AC6"/>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16.5</a:t>
                      </a:r>
                    </a:p>
                  </a:txBody>
                  <a:tcPr marL="9525" marR="9525" marT="9525" marB="0" anchor="ctr">
                    <a:lnL>
                      <a:noFill/>
                    </a:lnL>
                    <a:lnR>
                      <a:noFill/>
                    </a:lnR>
                    <a:lnT>
                      <a:noFill/>
                    </a:lnT>
                    <a:lnB>
                      <a:noFill/>
                    </a:lnB>
                    <a:solidFill>
                      <a:srgbClr val="5A8AC6"/>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8696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64.0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55.4</a:t>
                      </a:r>
                    </a:p>
                  </a:txBody>
                  <a:tcPr marL="9525" marR="9525" marT="9525" marB="0" anchor="ctr">
                    <a:lnL>
                      <a:noFill/>
                    </a:lnL>
                    <a:lnR>
                      <a:noFill/>
                    </a:lnR>
                    <a:lnT>
                      <a:noFill/>
                    </a:lnT>
                    <a:lnB>
                      <a:noFill/>
                    </a:lnB>
                    <a:solidFill>
                      <a:srgbClr val="6BC17C"/>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23.0</a:t>
                      </a:r>
                    </a:p>
                  </a:txBody>
                  <a:tcPr marL="9525" marR="9525" marT="9525" marB="0" anchor="ctr">
                    <a:lnL>
                      <a:noFill/>
                    </a:lnL>
                    <a:lnR>
                      <a:noFill/>
                    </a:lnR>
                    <a:lnT>
                      <a:noFill/>
                    </a:lnT>
                    <a:lnB>
                      <a:noFill/>
                    </a:lnB>
                    <a:solidFill>
                      <a:srgbClr val="C9E7D3"/>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.247</a:t>
                      </a:r>
                    </a:p>
                  </a:txBody>
                  <a:tcPr marL="9525" marR="9525" marT="9525" marB="0" anchor="ctr">
                    <a:lnL>
                      <a:noFill/>
                    </a:lnL>
                    <a:lnR>
                      <a:noFill/>
                    </a:lnR>
                    <a:lnT>
                      <a:noFill/>
                    </a:lnT>
                    <a:lnB>
                      <a:noFill/>
                    </a:lnB>
                    <a:solidFill>
                      <a:srgbClr val="5A8AC6"/>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.246</a:t>
                      </a:r>
                    </a:p>
                  </a:txBody>
                  <a:tcPr marL="9525" marR="9525" marT="9525" marB="0" anchor="ctr">
                    <a:lnL>
                      <a:noFill/>
                    </a:lnL>
                    <a:lnR>
                      <a:noFill/>
                    </a:lnR>
                    <a:lnT>
                      <a:noFill/>
                    </a:lnT>
                    <a:lnB>
                      <a:noFill/>
                    </a:lnB>
                    <a:solidFill>
                      <a:srgbClr val="5A8AC6"/>
                    </a:solidFill>
                  </a:tcPr>
                </a:tc>
                <a:extLst>
                  <a:ext uri="{0D108BD9-81ED-4DB2-BD59-A6C34878D82A}">
                    <a16:rowId xmlns:a16="http://schemas.microsoft.com/office/drawing/2014/main" val="1873384761"/>
                  </a:ext>
                </a:extLst>
              </a:tr>
              <a:tr h="435928">
                <a:tc>
                  <a:txBody>
                    <a:bodyPr/>
                    <a:lstStyle/>
                    <a:p>
                      <a:pPr algn="l"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Knuckleball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-5.28</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5A8AC6"/>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85.3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53.3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33.3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.703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.675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921146804"/>
                  </a:ext>
                </a:extLst>
              </a:tr>
            </a:tbl>
          </a:graphicData>
        </a:graphic>
      </p:graphicFrame>
    </p:spTree>
    <p:extLst>
      <p:ext uri="{BB962C8B-B14F-4D97-AF65-F5344CB8AC3E}">
        <p14:creationId xmlns:p14="http://schemas.microsoft.com/office/powerpoint/2010/main" val="2014781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大谷の持ち球とパフォーマンス</a:t>
            </a:r>
          </a:p>
        </p:txBody>
      </p:sp>
      <p:graphicFrame>
        <p:nvGraphicFramePr>
          <p:cNvPr id="11" name="コンテンツ プレースホルダー 10">
            <a:extLst>
              <a:ext uri="{FF2B5EF4-FFF2-40B4-BE49-F238E27FC236}">
                <a16:creationId xmlns:a16="http://schemas.microsoft.com/office/drawing/2014/main" id="{14874A03-5BB6-469F-80F8-9EC4485A1046}"/>
              </a:ext>
            </a:extLst>
          </p:cNvPr>
          <p:cNvGraphicFramePr>
            <a:graphicFrameLocks noGrp="1"/>
          </p:cNvGraphicFramePr>
          <p:nvPr>
            <p:ph idx="1"/>
            <p:extLst>
              <p:ext uri="{D42A27DB-BD31-4B8C-83A1-F6EECF244321}">
                <p14:modId xmlns:p14="http://schemas.microsoft.com/office/powerpoint/2010/main" val="704675898"/>
              </p:ext>
            </p:extLst>
          </p:nvPr>
        </p:nvGraphicFramePr>
        <p:xfrm>
          <a:off x="220716" y="1797270"/>
          <a:ext cx="11729546" cy="3452646"/>
        </p:xfrm>
        <a:graphic>
          <a:graphicData uri="http://schemas.openxmlformats.org/drawingml/2006/table">
            <a:tbl>
              <a:tblPr/>
              <a:tblGrid>
                <a:gridCol w="2359013">
                  <a:extLst>
                    <a:ext uri="{9D8B030D-6E8A-4147-A177-3AD203B41FA5}">
                      <a16:colId xmlns:a16="http://schemas.microsoft.com/office/drawing/2014/main" val="2013573974"/>
                    </a:ext>
                  </a:extLst>
                </a:gridCol>
                <a:gridCol w="1286736">
                  <a:extLst>
                    <a:ext uri="{9D8B030D-6E8A-4147-A177-3AD203B41FA5}">
                      <a16:colId xmlns:a16="http://schemas.microsoft.com/office/drawing/2014/main" val="525786638"/>
                    </a:ext>
                  </a:extLst>
                </a:gridCol>
                <a:gridCol w="1286736">
                  <a:extLst>
                    <a:ext uri="{9D8B030D-6E8A-4147-A177-3AD203B41FA5}">
                      <a16:colId xmlns:a16="http://schemas.microsoft.com/office/drawing/2014/main" val="255477901"/>
                    </a:ext>
                  </a:extLst>
                </a:gridCol>
                <a:gridCol w="1286736">
                  <a:extLst>
                    <a:ext uri="{9D8B030D-6E8A-4147-A177-3AD203B41FA5}">
                      <a16:colId xmlns:a16="http://schemas.microsoft.com/office/drawing/2014/main" val="2144528018"/>
                    </a:ext>
                  </a:extLst>
                </a:gridCol>
                <a:gridCol w="1286736">
                  <a:extLst>
                    <a:ext uri="{9D8B030D-6E8A-4147-A177-3AD203B41FA5}">
                      <a16:colId xmlns:a16="http://schemas.microsoft.com/office/drawing/2014/main" val="775710483"/>
                    </a:ext>
                  </a:extLst>
                </a:gridCol>
                <a:gridCol w="1286736">
                  <a:extLst>
                    <a:ext uri="{9D8B030D-6E8A-4147-A177-3AD203B41FA5}">
                      <a16:colId xmlns:a16="http://schemas.microsoft.com/office/drawing/2014/main" val="3155829981"/>
                    </a:ext>
                  </a:extLst>
                </a:gridCol>
                <a:gridCol w="1286736">
                  <a:extLst>
                    <a:ext uri="{9D8B030D-6E8A-4147-A177-3AD203B41FA5}">
                      <a16:colId xmlns:a16="http://schemas.microsoft.com/office/drawing/2014/main" val="378572234"/>
                    </a:ext>
                  </a:extLst>
                </a:gridCol>
                <a:gridCol w="768466">
                  <a:extLst>
                    <a:ext uri="{9D8B030D-6E8A-4147-A177-3AD203B41FA5}">
                      <a16:colId xmlns:a16="http://schemas.microsoft.com/office/drawing/2014/main" val="436761025"/>
                    </a:ext>
                  </a:extLst>
                </a:gridCol>
                <a:gridCol w="881651">
                  <a:extLst>
                    <a:ext uri="{9D8B030D-6E8A-4147-A177-3AD203B41FA5}">
                      <a16:colId xmlns:a16="http://schemas.microsoft.com/office/drawing/2014/main" val="2775724215"/>
                    </a:ext>
                  </a:extLst>
                </a:gridCol>
              </a:tblGrid>
              <a:tr h="966741">
                <a:tc>
                  <a:txBody>
                    <a:bodyPr/>
                    <a:lstStyle/>
                    <a:p>
                      <a:pPr algn="ctr" fontAlgn="ctr"/>
                      <a:r>
                        <a:rPr lang="ja-JP" altLang="en-US" sz="20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総投球数</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平均球速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km/h)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横変化量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縦変化量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cm)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2000" b="1" i="0" u="none" strike="noStrike">
                          <a:solidFill>
                            <a:srgbClr val="000000"/>
                          </a:solidFill>
                          <a:effectLst/>
                          <a:latin typeface="游ゴシック" panose="020B0400000000000000" pitchFamily="50" charset="-128"/>
                          <a:ea typeface="游ゴシック" panose="020B0400000000000000" pitchFamily="50" charset="-128"/>
                        </a:rPr>
                        <a:t>回転数 </a:t>
                      </a: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a:t>
                      </a:r>
                      <a:r>
                        <a:rPr lang="en-US" sz="2000" b="1" i="0" u="none" strike="noStrike">
                          <a:solidFill>
                            <a:srgbClr val="000000"/>
                          </a:solidFill>
                          <a:effectLst/>
                          <a:latin typeface="游ゴシック" panose="020B0400000000000000" pitchFamily="50" charset="-128"/>
                          <a:ea typeface="游ゴシック" panose="020B0400000000000000" pitchFamily="50" charset="-128"/>
                        </a:rPr>
                        <a:t>rpm)</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1563414"/>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895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153.9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39.0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2217.1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extLst>
                  <a:ext uri="{0D108BD9-81ED-4DB2-BD59-A6C34878D82A}">
                    <a16:rowId xmlns:a16="http://schemas.microsoft.com/office/drawing/2014/main" val="3272334593"/>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132.3</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40.4</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2350.0</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9525" marR="9525" marT="9525" marB="0" anchor="ctr">
                    <a:lnL>
                      <a:noFill/>
                    </a:lnL>
                    <a:lnR>
                      <a:noFill/>
                    </a:lnR>
                    <a:lnT>
                      <a:noFill/>
                    </a:lnT>
                    <a:lnB>
                      <a:noFill/>
                    </a:lnB>
                    <a:solidFill>
                      <a:srgbClr val="FFC000"/>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a:noFill/>
                    </a:lnT>
                    <a:lnB>
                      <a:noFill/>
                    </a:lnB>
                    <a:solidFill>
                      <a:srgbClr val="FFC000"/>
                    </a:solidFill>
                  </a:tcPr>
                </a:tc>
                <a:extLst>
                  <a:ext uri="{0D108BD9-81ED-4DB2-BD59-A6C34878D82A}">
                    <a16:rowId xmlns:a16="http://schemas.microsoft.com/office/drawing/2014/main" val="2618627088"/>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371</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18.3</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141.9</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1372.0</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FFCCFF"/>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3.29</a:t>
                      </a:r>
                    </a:p>
                  </a:txBody>
                  <a:tcPr marL="9525" marR="9525" marT="9525" marB="0" anchor="ctr">
                    <a:lnL>
                      <a:noFill/>
                    </a:lnL>
                    <a:lnR>
                      <a:noFill/>
                    </a:lnR>
                    <a:lnT>
                      <a:noFill/>
                    </a:lnT>
                    <a:lnB>
                      <a:noFill/>
                    </a:lnB>
                    <a:solidFill>
                      <a:srgbClr val="FFCCFF"/>
                    </a:solidFill>
                  </a:tcPr>
                </a:tc>
                <a:extLst>
                  <a:ext uri="{0D108BD9-81ED-4DB2-BD59-A6C34878D82A}">
                    <a16:rowId xmlns:a16="http://schemas.microsoft.com/office/drawing/2014/main" val="2998084836"/>
                  </a:ext>
                </a:extLst>
              </a:tr>
              <a:tr h="49323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139.9</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9.2</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10.3</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2261.3</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9525" marR="9525" marT="9525" marB="0" anchor="ctr">
                    <a:lnL>
                      <a:noFill/>
                    </a:lnL>
                    <a:lnR>
                      <a:noFill/>
                    </a:lnR>
                    <a:lnT>
                      <a:noFill/>
                    </a:lnT>
                    <a:lnB>
                      <a:noFill/>
                    </a:lnB>
                    <a:solidFill>
                      <a:srgbClr val="C6E0B4"/>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0.64</a:t>
                      </a:r>
                    </a:p>
                  </a:txBody>
                  <a:tcPr marL="9525" marR="9525" marT="9525" marB="0" anchor="ctr">
                    <a:lnL>
                      <a:noFill/>
                    </a:lnL>
                    <a:lnR>
                      <a:noFill/>
                    </a:lnR>
                    <a:lnT>
                      <a:noFill/>
                    </a:lnT>
                    <a:lnB>
                      <a:noFill/>
                    </a:lnB>
                    <a:solidFill>
                      <a:srgbClr val="C6E0B4"/>
                    </a:solidFill>
                  </a:tcPr>
                </a:tc>
                <a:extLst>
                  <a:ext uri="{0D108BD9-81ED-4DB2-BD59-A6C34878D82A}">
                    <a16:rowId xmlns:a16="http://schemas.microsoft.com/office/drawing/2014/main" val="2251258709"/>
                  </a:ext>
                </a:extLst>
              </a:tr>
              <a:tr h="512965">
                <a:tc>
                  <a:txBody>
                    <a:bodyPr/>
                    <a:lstStyle/>
                    <a:p>
                      <a:pPr algn="l" fontAlgn="ctr"/>
                      <a:r>
                        <a:rPr lang="en-US" sz="20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120.3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30.2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a:solidFill>
                            <a:srgbClr val="000000"/>
                          </a:solidFill>
                          <a:effectLst/>
                          <a:latin typeface="游ゴシック" panose="020B0400000000000000" pitchFamily="50" charset="-128"/>
                          <a:ea typeface="游ゴシック" panose="020B0400000000000000" pitchFamily="50" charset="-128"/>
                        </a:rPr>
                        <a:t>-33.9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2369.3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2000" b="1" i="0" u="none" strike="noStrike" dirty="0">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852566368"/>
                  </a:ext>
                </a:extLst>
              </a:tr>
            </a:tbl>
          </a:graphicData>
        </a:graphic>
      </p:graphicFrame>
    </p:spTree>
    <p:extLst>
      <p:ext uri="{BB962C8B-B14F-4D97-AF65-F5344CB8AC3E}">
        <p14:creationId xmlns:p14="http://schemas.microsoft.com/office/powerpoint/2010/main" val="2685037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DEFC8-85F5-4B37-8F5B-5B12B22B8EE8}"/>
              </a:ext>
            </a:extLst>
          </p:cNvPr>
          <p:cNvSpPr>
            <a:spLocks noGrp="1"/>
          </p:cNvSpPr>
          <p:nvPr>
            <p:ph type="title"/>
          </p:nvPr>
        </p:nvSpPr>
        <p:spPr/>
        <p:txBody>
          <a:bodyPr/>
          <a:lstStyle/>
          <a:p>
            <a:endParaRPr kumimoji="1" lang="ja-JP" altLang="en-US"/>
          </a:p>
        </p:txBody>
      </p:sp>
      <p:graphicFrame>
        <p:nvGraphicFramePr>
          <p:cNvPr id="5" name="コンテンツ プレースホルダー 4">
            <a:extLst>
              <a:ext uri="{FF2B5EF4-FFF2-40B4-BE49-F238E27FC236}">
                <a16:creationId xmlns:a16="http://schemas.microsoft.com/office/drawing/2014/main" id="{1BBAC455-E767-4A49-8667-EA206FAC1434}"/>
              </a:ext>
            </a:extLst>
          </p:cNvPr>
          <p:cNvGraphicFramePr>
            <a:graphicFrameLocks noGrp="1"/>
          </p:cNvGraphicFramePr>
          <p:nvPr>
            <p:ph idx="1"/>
            <p:extLst>
              <p:ext uri="{D42A27DB-BD31-4B8C-83A1-F6EECF244321}">
                <p14:modId xmlns:p14="http://schemas.microsoft.com/office/powerpoint/2010/main" val="1575706462"/>
              </p:ext>
            </p:extLst>
          </p:nvPr>
        </p:nvGraphicFramePr>
        <p:xfrm>
          <a:off x="0" y="1560785"/>
          <a:ext cx="12191999" cy="3878316"/>
        </p:xfrm>
        <a:graphic>
          <a:graphicData uri="http://schemas.openxmlformats.org/drawingml/2006/table">
            <a:tbl>
              <a:tblPr/>
              <a:tblGrid>
                <a:gridCol w="1435224">
                  <a:extLst>
                    <a:ext uri="{9D8B030D-6E8A-4147-A177-3AD203B41FA5}">
                      <a16:colId xmlns:a16="http://schemas.microsoft.com/office/drawing/2014/main" val="576847270"/>
                    </a:ext>
                  </a:extLst>
                </a:gridCol>
                <a:gridCol w="798990">
                  <a:extLst>
                    <a:ext uri="{9D8B030D-6E8A-4147-A177-3AD203B41FA5}">
                      <a16:colId xmlns:a16="http://schemas.microsoft.com/office/drawing/2014/main" val="2112596063"/>
                    </a:ext>
                  </a:extLst>
                </a:gridCol>
                <a:gridCol w="587814">
                  <a:extLst>
                    <a:ext uri="{9D8B030D-6E8A-4147-A177-3AD203B41FA5}">
                      <a16:colId xmlns:a16="http://schemas.microsoft.com/office/drawing/2014/main" val="2922164119"/>
                    </a:ext>
                  </a:extLst>
                </a:gridCol>
                <a:gridCol w="756744">
                  <a:extLst>
                    <a:ext uri="{9D8B030D-6E8A-4147-A177-3AD203B41FA5}">
                      <a16:colId xmlns:a16="http://schemas.microsoft.com/office/drawing/2014/main" val="2725326453"/>
                    </a:ext>
                  </a:extLst>
                </a:gridCol>
                <a:gridCol w="804042">
                  <a:extLst>
                    <a:ext uri="{9D8B030D-6E8A-4147-A177-3AD203B41FA5}">
                      <a16:colId xmlns:a16="http://schemas.microsoft.com/office/drawing/2014/main" val="1805321013"/>
                    </a:ext>
                  </a:extLst>
                </a:gridCol>
                <a:gridCol w="835572">
                  <a:extLst>
                    <a:ext uri="{9D8B030D-6E8A-4147-A177-3AD203B41FA5}">
                      <a16:colId xmlns:a16="http://schemas.microsoft.com/office/drawing/2014/main" val="2438239339"/>
                    </a:ext>
                  </a:extLst>
                </a:gridCol>
                <a:gridCol w="756745">
                  <a:extLst>
                    <a:ext uri="{9D8B030D-6E8A-4147-A177-3AD203B41FA5}">
                      <a16:colId xmlns:a16="http://schemas.microsoft.com/office/drawing/2014/main" val="229993397"/>
                    </a:ext>
                  </a:extLst>
                </a:gridCol>
                <a:gridCol w="819807">
                  <a:extLst>
                    <a:ext uri="{9D8B030D-6E8A-4147-A177-3AD203B41FA5}">
                      <a16:colId xmlns:a16="http://schemas.microsoft.com/office/drawing/2014/main" val="1646052201"/>
                    </a:ext>
                  </a:extLst>
                </a:gridCol>
                <a:gridCol w="1072055">
                  <a:extLst>
                    <a:ext uri="{9D8B030D-6E8A-4147-A177-3AD203B41FA5}">
                      <a16:colId xmlns:a16="http://schemas.microsoft.com/office/drawing/2014/main" val="1092175201"/>
                    </a:ext>
                  </a:extLst>
                </a:gridCol>
                <a:gridCol w="596384">
                  <a:extLst>
                    <a:ext uri="{9D8B030D-6E8A-4147-A177-3AD203B41FA5}">
                      <a16:colId xmlns:a16="http://schemas.microsoft.com/office/drawing/2014/main" val="3067598869"/>
                    </a:ext>
                  </a:extLst>
                </a:gridCol>
                <a:gridCol w="547456">
                  <a:extLst>
                    <a:ext uri="{9D8B030D-6E8A-4147-A177-3AD203B41FA5}">
                      <a16:colId xmlns:a16="http://schemas.microsoft.com/office/drawing/2014/main" val="223394860"/>
                    </a:ext>
                  </a:extLst>
                </a:gridCol>
                <a:gridCol w="464243">
                  <a:extLst>
                    <a:ext uri="{9D8B030D-6E8A-4147-A177-3AD203B41FA5}">
                      <a16:colId xmlns:a16="http://schemas.microsoft.com/office/drawing/2014/main" val="2887185785"/>
                    </a:ext>
                  </a:extLst>
                </a:gridCol>
                <a:gridCol w="567558">
                  <a:extLst>
                    <a:ext uri="{9D8B030D-6E8A-4147-A177-3AD203B41FA5}">
                      <a16:colId xmlns:a16="http://schemas.microsoft.com/office/drawing/2014/main" val="634655194"/>
                    </a:ext>
                  </a:extLst>
                </a:gridCol>
                <a:gridCol w="709449">
                  <a:extLst>
                    <a:ext uri="{9D8B030D-6E8A-4147-A177-3AD203B41FA5}">
                      <a16:colId xmlns:a16="http://schemas.microsoft.com/office/drawing/2014/main" val="628328969"/>
                    </a:ext>
                  </a:extLst>
                </a:gridCol>
                <a:gridCol w="646386">
                  <a:extLst>
                    <a:ext uri="{9D8B030D-6E8A-4147-A177-3AD203B41FA5}">
                      <a16:colId xmlns:a16="http://schemas.microsoft.com/office/drawing/2014/main" val="1243335957"/>
                    </a:ext>
                  </a:extLst>
                </a:gridCol>
                <a:gridCol w="793530">
                  <a:extLst>
                    <a:ext uri="{9D8B030D-6E8A-4147-A177-3AD203B41FA5}">
                      <a16:colId xmlns:a16="http://schemas.microsoft.com/office/drawing/2014/main" val="1620037802"/>
                    </a:ext>
                  </a:extLst>
                </a:gridCol>
              </a:tblGrid>
              <a:tr h="1085929">
                <a:tc>
                  <a:txBody>
                    <a:bodyPr/>
                    <a:lstStyle/>
                    <a:p>
                      <a:pPr algn="ctr" fontAlgn="ctr"/>
                      <a:r>
                        <a:rPr lang="ja-JP" altLang="en-US" sz="1600" b="1" i="0" u="none" strike="noStrike" dirty="0">
                          <a:solidFill>
                            <a:srgbClr val="000000"/>
                          </a:solidFill>
                          <a:effectLst/>
                          <a:latin typeface="游ゴシック" panose="020B0400000000000000" pitchFamily="50" charset="-128"/>
                          <a:ea typeface="游ゴシック" panose="020B0400000000000000" pitchFamily="50" charset="-128"/>
                        </a:rPr>
                        <a:t>球種</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使用比率</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PV/C</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GB%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LD%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FB%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PU%</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2873219"/>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4-Seam Fastball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44.2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45.1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81.4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9999"/>
                    </a:solidFill>
                  </a:tcPr>
                </a:tc>
                <a:extLst>
                  <a:ext uri="{0D108BD9-81ED-4DB2-BD59-A6C34878D82A}">
                    <a16:rowId xmlns:a16="http://schemas.microsoft.com/office/drawing/2014/main" val="3546944994"/>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Slider</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21.8</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2.40</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55.9</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20.4</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71.0</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20.3</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35.4</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7.6</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19.3</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.262</a:t>
                      </a:r>
                    </a:p>
                  </a:txBody>
                  <a:tcPr marL="9525" marR="9525" marT="9525" marB="0" anchor="ctr">
                    <a:lnL>
                      <a:noFill/>
                    </a:lnL>
                    <a:lnR>
                      <a:noFill/>
                    </a:lnR>
                    <a:lnT>
                      <a:noFill/>
                    </a:lnT>
                    <a:lnB>
                      <a:noFill/>
                    </a:lnB>
                    <a:solidFill>
                      <a:srgbClr val="FFC000"/>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.243</a:t>
                      </a:r>
                    </a:p>
                  </a:txBody>
                  <a:tcPr marL="9525" marR="9525" marT="9525" marB="0" anchor="ctr">
                    <a:lnL>
                      <a:noFill/>
                    </a:lnL>
                    <a:lnR>
                      <a:noFill/>
                    </a:lnR>
                    <a:lnT>
                      <a:noFill/>
                    </a:lnT>
                    <a:lnB>
                      <a:noFill/>
                    </a:lnB>
                    <a:solidFill>
                      <a:srgbClr val="FFC000"/>
                    </a:solidFill>
                  </a:tcPr>
                </a:tc>
                <a:extLst>
                  <a:ext uri="{0D108BD9-81ED-4DB2-BD59-A6C34878D82A}">
                    <a16:rowId xmlns:a16="http://schemas.microsoft.com/office/drawing/2014/main" val="979164754"/>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Split-Finger</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18.3</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3.29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18.6</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53.9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54.5</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15.4</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9525" marR="9525" marT="9525" marB="0" anchor="ctr">
                    <a:lnL>
                      <a:noFill/>
                    </a:lnL>
                    <a:lnR>
                      <a:noFill/>
                    </a:lnR>
                    <a:lnT>
                      <a:noFill/>
                    </a:lnT>
                    <a:lnB>
                      <a:noFill/>
                    </a:lnB>
                    <a:solidFill>
                      <a:srgbClr val="FFCCFF"/>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a:t>
                      </a:r>
                    </a:p>
                  </a:txBody>
                  <a:tcPr marL="9525" marR="9525" marT="9525" marB="0" anchor="ctr">
                    <a:lnL>
                      <a:noFill/>
                    </a:lnL>
                    <a:lnR>
                      <a:noFill/>
                    </a:lnR>
                    <a:lnT>
                      <a:noFill/>
                    </a:lnT>
                    <a:lnB>
                      <a:noFill/>
                    </a:lnB>
                    <a:solidFill>
                      <a:srgbClr val="FFCCFF"/>
                    </a:solidFill>
                  </a:tcPr>
                </a:tc>
                <a:extLst>
                  <a:ext uri="{0D108BD9-81ED-4DB2-BD59-A6C34878D82A}">
                    <a16:rowId xmlns:a16="http://schemas.microsoft.com/office/drawing/2014/main" val="3602880367"/>
                  </a:ext>
                </a:extLst>
              </a:tr>
              <a:tr h="554045">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Cutter</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1.6</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0.64</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60.7</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49.0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81.0</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13.2</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26.3</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a:noFill/>
                    </a:lnB>
                    <a:solidFill>
                      <a:srgbClr val="C6E0B4"/>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lnL>
                      <a:noFill/>
                    </a:lnL>
                    <a:lnR>
                      <a:noFill/>
                    </a:lnR>
                    <a:lnT>
                      <a:noFill/>
                    </a:lnT>
                    <a:lnB>
                      <a:noFill/>
                    </a:lnB>
                    <a:solidFill>
                      <a:srgbClr val="C6E0B4"/>
                    </a:solidFill>
                  </a:tcPr>
                </a:tc>
                <a:extLst>
                  <a:ext uri="{0D108BD9-81ED-4DB2-BD59-A6C34878D82A}">
                    <a16:rowId xmlns:a16="http://schemas.microsoft.com/office/drawing/2014/main" val="1701714417"/>
                  </a:ext>
                </a:extLst>
              </a:tr>
              <a:tr h="576207">
                <a:tc>
                  <a:txBody>
                    <a:bodyPr/>
                    <a:lstStyle/>
                    <a:p>
                      <a:pPr algn="l" fontAlgn="ctr"/>
                      <a:r>
                        <a:rPr lang="en-US" sz="1600" b="1" i="0" u="none" strike="noStrike">
                          <a:solidFill>
                            <a:srgbClr val="000000"/>
                          </a:solidFill>
                          <a:effectLst/>
                          <a:latin typeface="游ゴシック" panose="020B0400000000000000" pitchFamily="50" charset="-128"/>
                          <a:ea typeface="游ゴシック" panose="020B0400000000000000" pitchFamily="50" charset="-128"/>
                        </a:rPr>
                        <a:t>Curveball</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-0.82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38.9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6.9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33.3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75.0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50.0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.411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.359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863005821"/>
                  </a:ext>
                </a:extLst>
              </a:tr>
            </a:tbl>
          </a:graphicData>
        </a:graphic>
      </p:graphicFrame>
    </p:spTree>
    <p:extLst>
      <p:ext uri="{BB962C8B-B14F-4D97-AF65-F5344CB8AC3E}">
        <p14:creationId xmlns:p14="http://schemas.microsoft.com/office/powerpoint/2010/main" val="803083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ブレイクチャート</a:t>
            </a:r>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0" y="1627627"/>
            <a:ext cx="5486411" cy="3657607"/>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06" y="1627628"/>
            <a:ext cx="5486411" cy="3657607"/>
          </a:xfrm>
          <a:prstGeom prst="rect">
            <a:avLst/>
          </a:prstGeom>
        </p:spPr>
      </p:pic>
      <p:sp>
        <p:nvSpPr>
          <p:cNvPr id="6" name="テキスト ボックス 5"/>
          <p:cNvSpPr txBox="1"/>
          <p:nvPr/>
        </p:nvSpPr>
        <p:spPr>
          <a:xfrm>
            <a:off x="777239" y="5541264"/>
            <a:ext cx="10684291" cy="923330"/>
          </a:xfrm>
          <a:prstGeom prst="rect">
            <a:avLst/>
          </a:prstGeom>
          <a:noFill/>
        </p:spPr>
        <p:txBody>
          <a:bodyPr wrap="square" rtlCol="0">
            <a:spAutoFit/>
          </a:bodyPr>
          <a:lstStyle/>
          <a:p>
            <a:pPr algn="r"/>
            <a:r>
              <a:rPr lang="en-US" altLang="ja-JP" dirty="0"/>
              <a:t>(</a:t>
            </a:r>
            <a:r>
              <a:rPr lang="ja-JP" altLang="en-US" dirty="0"/>
              <a:t>変化量データは捕手視点</a:t>
            </a:r>
            <a:r>
              <a:rPr lang="en-US" altLang="ja-JP" dirty="0"/>
              <a:t>)</a:t>
            </a:r>
          </a:p>
          <a:p>
            <a:pPr marL="285750" indent="-285750">
              <a:buFont typeface="Arial" panose="020B0604020202020204" pitchFamily="34" charset="0"/>
              <a:buChar char="•"/>
            </a:pPr>
            <a:r>
              <a:rPr lang="ja-JP" altLang="en-US" dirty="0"/>
              <a:t>スプリット、カッター、スライダーがほぼ横一直線に並ぶ球種構成</a:t>
            </a:r>
            <a:endParaRPr lang="en-US" altLang="ja-JP" dirty="0"/>
          </a:p>
          <a:p>
            <a:pPr marL="285750" indent="-285750">
              <a:buFont typeface="Arial" panose="020B0604020202020204" pitchFamily="34" charset="0"/>
              <a:buChar char="•"/>
            </a:pPr>
            <a:r>
              <a:rPr lang="ja-JP" altLang="en-US" dirty="0"/>
              <a:t>フォーシームが横変化量ゼロ～ややスライド方向に振れる真</a:t>
            </a:r>
            <a:r>
              <a:rPr lang="ja-JP" altLang="en-US" dirty="0" err="1"/>
              <a:t>っ</a:t>
            </a:r>
            <a:r>
              <a:rPr lang="ja-JP" altLang="en-US" dirty="0"/>
              <a:t>スラ球質に</a:t>
            </a:r>
            <a:endParaRPr kumimoji="1" lang="ja-JP" altLang="en-US" dirty="0"/>
          </a:p>
        </p:txBody>
      </p:sp>
    </p:spTree>
    <p:extLst>
      <p:ext uri="{BB962C8B-B14F-4D97-AF65-F5344CB8AC3E}">
        <p14:creationId xmlns:p14="http://schemas.microsoft.com/office/powerpoint/2010/main" val="27250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9C029-8E3D-4B1C-BE29-E13CA33D3C46}"/>
              </a:ext>
            </a:extLst>
          </p:cNvPr>
          <p:cNvSpPr>
            <a:spLocks noGrp="1"/>
          </p:cNvSpPr>
          <p:nvPr>
            <p:ph type="title"/>
          </p:nvPr>
        </p:nvSpPr>
        <p:spPr/>
        <p:txBody>
          <a:bodyPr/>
          <a:lstStyle/>
          <a:p>
            <a:r>
              <a:rPr kumimoji="1" lang="ja-JP" altLang="en-US" dirty="0"/>
              <a:t>利用データ</a:t>
            </a:r>
          </a:p>
        </p:txBody>
      </p:sp>
      <p:sp>
        <p:nvSpPr>
          <p:cNvPr id="3" name="コンテンツ プレースホルダー 2">
            <a:extLst>
              <a:ext uri="{FF2B5EF4-FFF2-40B4-BE49-F238E27FC236}">
                <a16:creationId xmlns:a16="http://schemas.microsoft.com/office/drawing/2014/main" id="{89CADC69-92F7-4C51-88EF-DE441748DF08}"/>
              </a:ext>
            </a:extLst>
          </p:cNvPr>
          <p:cNvSpPr>
            <a:spLocks noGrp="1"/>
          </p:cNvSpPr>
          <p:nvPr>
            <p:ph idx="1"/>
          </p:nvPr>
        </p:nvSpPr>
        <p:spPr/>
        <p:txBody>
          <a:bodyPr/>
          <a:lstStyle/>
          <a:p>
            <a:r>
              <a:rPr lang="ja-JP" altLang="en-US" sz="2400" dirty="0"/>
              <a:t>主に</a:t>
            </a:r>
            <a:r>
              <a:rPr lang="en-US" altLang="ja-JP" sz="2400" dirty="0"/>
              <a:t>2021</a:t>
            </a:r>
            <a:r>
              <a:rPr lang="ja-JP" altLang="en-US" sz="2400" dirty="0"/>
              <a:t>年シーズンのデータに注目し、分析を行った</a:t>
            </a:r>
            <a:endParaRPr kumimoji="1" lang="en-US" altLang="ja-JP" sz="2400" dirty="0"/>
          </a:p>
          <a:p>
            <a:r>
              <a:rPr kumimoji="1" lang="en-US" altLang="ja-JP" sz="2400" dirty="0"/>
              <a:t>Baseball Savant</a:t>
            </a:r>
            <a:r>
              <a:rPr kumimoji="1" lang="ja-JP" altLang="en-US" sz="2400" dirty="0"/>
              <a:t>より公開されている、</a:t>
            </a:r>
            <a:r>
              <a:rPr kumimoji="1" lang="en-US" altLang="ja-JP" sz="2400" dirty="0"/>
              <a:t>MLB</a:t>
            </a:r>
            <a:r>
              <a:rPr kumimoji="1" lang="ja-JP" altLang="en-US" sz="2400" dirty="0"/>
              <a:t>の</a:t>
            </a:r>
            <a:r>
              <a:rPr kumimoji="1" lang="en-US" altLang="ja-JP" sz="2400" dirty="0" err="1"/>
              <a:t>Statcast</a:t>
            </a:r>
            <a:r>
              <a:rPr kumimoji="1" lang="ja-JP" altLang="en-US" sz="2400" dirty="0"/>
              <a:t>データを利用</a:t>
            </a:r>
            <a:endParaRPr kumimoji="1" lang="en-US" altLang="ja-JP" sz="2400" dirty="0"/>
          </a:p>
          <a:p>
            <a:pPr lvl="1"/>
            <a:r>
              <a:rPr kumimoji="1" lang="en-US" altLang="ja-JP" sz="2000" dirty="0"/>
              <a:t>N = </a:t>
            </a:r>
          </a:p>
          <a:p>
            <a:r>
              <a:rPr kumimoji="1" lang="ja-JP" altLang="en-US"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シーズン成績：</a:t>
            </a:r>
            <a:r>
              <a:rPr kumimoji="1" lang="en-US" altLang="ja-JP"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Fangraphs Leaderboard</a:t>
            </a:r>
            <a:r>
              <a:rPr kumimoji="1" lang="ja-JP" altLang="en-US"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rPr>
              <a:t>より引用</a:t>
            </a:r>
            <a:endParaRPr kumimoji="1" lang="en-US" altLang="ja-JP" sz="2400" b="0" i="0" u="none" strike="noStrike" kern="1200" cap="none" spc="0" normalizeH="0" baseline="0" noProof="0" dirty="0">
              <a:ln>
                <a:noFill/>
              </a:ln>
              <a:solidFill>
                <a:prstClr val="black"/>
              </a:solidFill>
              <a:effectLst/>
              <a:uLnTx/>
              <a:uFillTx/>
              <a:latin typeface="メイリオ" pitchFamily="50" charset="-128"/>
              <a:ea typeface="メイリオ" pitchFamily="50" charset="-128"/>
            </a:endParaRPr>
          </a:p>
          <a:p>
            <a:pPr lvl="1"/>
            <a:r>
              <a:rPr lang="ja-JP" altLang="en-US" sz="2000" dirty="0">
                <a:solidFill>
                  <a:prstClr val="black"/>
                </a:solidFill>
              </a:rPr>
              <a:t>敬遠四球数など、</a:t>
            </a:r>
            <a:r>
              <a:rPr lang="en-US" altLang="ja-JP" sz="2000" dirty="0">
                <a:solidFill>
                  <a:prstClr val="black"/>
                </a:solidFill>
              </a:rPr>
              <a:t>Baseball Savant</a:t>
            </a:r>
            <a:r>
              <a:rPr lang="ja-JP" altLang="en-US" sz="2000" dirty="0">
                <a:solidFill>
                  <a:prstClr val="black"/>
                </a:solidFill>
              </a:rPr>
              <a:t>の</a:t>
            </a:r>
            <a:r>
              <a:rPr lang="en-US" altLang="ja-JP" sz="2000" dirty="0">
                <a:solidFill>
                  <a:prstClr val="black"/>
                </a:solidFill>
              </a:rPr>
              <a:t>csv</a:t>
            </a:r>
            <a:r>
              <a:rPr lang="ja-JP" altLang="en-US" sz="2000" dirty="0">
                <a:solidFill>
                  <a:prstClr val="black"/>
                </a:solidFill>
              </a:rPr>
              <a:t>ファイルでは一部不十分な情報があるため</a:t>
            </a:r>
            <a:endParaRPr lang="en-US" altLang="ja-JP" sz="2000" dirty="0"/>
          </a:p>
          <a:p>
            <a:r>
              <a:rPr kumimoji="1" lang="ja-JP" altLang="en-US" sz="2400" dirty="0"/>
              <a:t>得点期待値等の計算には</a:t>
            </a:r>
            <a:r>
              <a:rPr kumimoji="1" lang="en-US" altLang="ja-JP" sz="2400" dirty="0" err="1"/>
              <a:t>Retrosheet</a:t>
            </a:r>
            <a:r>
              <a:rPr kumimoji="1" lang="ja-JP" altLang="en-US" sz="2400" dirty="0"/>
              <a:t>の</a:t>
            </a:r>
            <a:r>
              <a:rPr kumimoji="1" lang="en-US" altLang="ja-JP" sz="2400" dirty="0"/>
              <a:t>Event</a:t>
            </a:r>
            <a:r>
              <a:rPr kumimoji="1" lang="ja-JP" altLang="en-US" sz="2400" dirty="0"/>
              <a:t>ファイルを利用</a:t>
            </a:r>
            <a:endParaRPr kumimoji="1" lang="en-US" altLang="ja-JP" sz="2400" dirty="0"/>
          </a:p>
          <a:p>
            <a:pPr lvl="1"/>
            <a:r>
              <a:rPr kumimoji="1" lang="en-US" altLang="ja-JP" sz="2000" dirty="0" err="1"/>
              <a:t>PitchValue</a:t>
            </a:r>
            <a:r>
              <a:rPr kumimoji="1" lang="ja-JP" altLang="en-US" sz="2000" dirty="0"/>
              <a:t>を算出する際に、</a:t>
            </a:r>
            <a:r>
              <a:rPr kumimoji="1" lang="en-US" altLang="ja-JP" sz="2000" dirty="0"/>
              <a:t>RE24 (</a:t>
            </a:r>
            <a:r>
              <a:rPr kumimoji="1" lang="ja-JP" altLang="en-US" sz="2000" dirty="0"/>
              <a:t>カウントごとの得点期待値に塁状況を考慮しない方法</a:t>
            </a:r>
            <a:r>
              <a:rPr kumimoji="1" lang="en-US" altLang="ja-JP" sz="2000" dirty="0"/>
              <a:t>)</a:t>
            </a:r>
            <a:r>
              <a:rPr kumimoji="1" lang="ja-JP" altLang="en-US" sz="2000" dirty="0"/>
              <a:t>でも算出を行い、</a:t>
            </a:r>
            <a:r>
              <a:rPr kumimoji="1" lang="en-US" altLang="ja-JP" sz="2000" dirty="0"/>
              <a:t>Baseball Savant</a:t>
            </a:r>
            <a:r>
              <a:rPr kumimoji="1" lang="ja-JP" altLang="en-US" sz="2000" dirty="0"/>
              <a:t>の</a:t>
            </a:r>
            <a:r>
              <a:rPr kumimoji="1" lang="en-US" altLang="ja-JP" sz="2000" dirty="0" err="1"/>
              <a:t>delta_exp_runs</a:t>
            </a:r>
            <a:r>
              <a:rPr kumimoji="1" lang="ja-JP" altLang="en-US" sz="2000" dirty="0"/>
              <a:t>を用いた方法の頑健性を確認する</a:t>
            </a:r>
            <a:endParaRPr kumimoji="1" lang="en-US" altLang="ja-JP" sz="2000" dirty="0"/>
          </a:p>
        </p:txBody>
      </p:sp>
    </p:spTree>
    <p:extLst>
      <p:ext uri="{BB962C8B-B14F-4D97-AF65-F5344CB8AC3E}">
        <p14:creationId xmlns:p14="http://schemas.microsoft.com/office/powerpoint/2010/main" val="216566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奥行き分析</a:t>
            </a:r>
            <a:r>
              <a:rPr kumimoji="1" lang="en-US" altLang="ja-JP" dirty="0"/>
              <a:t>(</a:t>
            </a:r>
            <a:r>
              <a:rPr kumimoji="1" lang="ja-JP" altLang="en-US" dirty="0"/>
              <a:t>球速・縦変化</a:t>
            </a:r>
            <a:r>
              <a:rPr kumimoji="1" lang="en-US" altLang="ja-JP" dirty="0"/>
              <a:t>)</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0314" y="1938524"/>
            <a:ext cx="5486411" cy="3657607"/>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938524"/>
            <a:ext cx="5486411" cy="3657607"/>
          </a:xfrm>
          <a:prstGeom prst="rect">
            <a:avLst/>
          </a:prstGeom>
        </p:spPr>
      </p:pic>
      <p:sp>
        <p:nvSpPr>
          <p:cNvPr id="3" name="テキスト ボックス 2">
            <a:extLst>
              <a:ext uri="{FF2B5EF4-FFF2-40B4-BE49-F238E27FC236}">
                <a16:creationId xmlns:a16="http://schemas.microsoft.com/office/drawing/2014/main" id="{271F7192-48A3-4049-8637-14068AF97519}"/>
              </a:ext>
            </a:extLst>
          </p:cNvPr>
          <p:cNvSpPr txBox="1"/>
          <p:nvPr/>
        </p:nvSpPr>
        <p:spPr>
          <a:xfrm>
            <a:off x="882869" y="5801710"/>
            <a:ext cx="9727324"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カッターはスプリットと縦変化量・球速が非常に近く、左右で対になる変化をする球質である</a:t>
            </a:r>
          </a:p>
        </p:txBody>
      </p:sp>
    </p:spTree>
    <p:extLst>
      <p:ext uri="{BB962C8B-B14F-4D97-AF65-F5344CB8AC3E}">
        <p14:creationId xmlns:p14="http://schemas.microsoft.com/office/powerpoint/2010/main" val="1814205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336130"/>
            <a:ext cx="5486411" cy="3657607"/>
          </a:xfrm>
        </p:spPr>
      </p:pic>
      <p:sp>
        <p:nvSpPr>
          <p:cNvPr id="3" name="テキスト ボックス 2"/>
          <p:cNvSpPr txBox="1"/>
          <p:nvPr/>
        </p:nvSpPr>
        <p:spPr>
          <a:xfrm>
            <a:off x="6327648" y="2340864"/>
            <a:ext cx="5440680"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t>(</a:t>
            </a:r>
            <a:r>
              <a:rPr kumimoji="1" lang="ja-JP" altLang="en-US" sz="2400" dirty="0"/>
              <a:t>参考</a:t>
            </a:r>
            <a:r>
              <a:rPr kumimoji="1" lang="en-US" altLang="ja-JP" sz="2400" dirty="0"/>
              <a:t>)</a:t>
            </a:r>
          </a:p>
          <a:p>
            <a:pPr marL="742950" lvl="1" indent="-285750">
              <a:buFont typeface="Arial" panose="020B0604020202020204" pitchFamily="34" charset="0"/>
              <a:buChar char="•"/>
            </a:pPr>
            <a:r>
              <a:rPr lang="ja-JP" altLang="en-US" sz="2400" dirty="0"/>
              <a:t>フォーシームの真</a:t>
            </a:r>
            <a:r>
              <a:rPr lang="ja-JP" altLang="en-US" sz="2400" dirty="0" err="1"/>
              <a:t>っ</a:t>
            </a:r>
            <a:r>
              <a:rPr lang="ja-JP" altLang="en-US" sz="2400" dirty="0"/>
              <a:t>スラ球質への変化は</a:t>
            </a:r>
            <a:r>
              <a:rPr lang="en-US" altLang="ja-JP" sz="2400" dirty="0"/>
              <a:t>2020</a:t>
            </a:r>
            <a:r>
              <a:rPr lang="ja-JP" altLang="en-US" sz="2400" dirty="0"/>
              <a:t>年段階で見え始めている</a:t>
            </a:r>
            <a:endParaRPr lang="en-US" altLang="ja-JP" sz="2400" dirty="0"/>
          </a:p>
          <a:p>
            <a:pPr marL="742950" lvl="1" indent="-285750">
              <a:buFont typeface="Arial" panose="020B0604020202020204" pitchFamily="34" charset="0"/>
              <a:buChar char="•"/>
            </a:pPr>
            <a:r>
              <a:rPr kumimoji="1" lang="ja-JP" altLang="en-US" sz="2400" dirty="0"/>
              <a:t>スライダーの変化量が不安定、曲がり切らずに高いホップ成分を記録する投球も</a:t>
            </a:r>
          </a:p>
        </p:txBody>
      </p:sp>
    </p:spTree>
    <p:extLst>
      <p:ext uri="{BB962C8B-B14F-4D97-AF65-F5344CB8AC3E}">
        <p14:creationId xmlns:p14="http://schemas.microsoft.com/office/powerpoint/2010/main" val="147460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t>球種別スタッツ：フォーシーム・カーブ</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sz="2400" dirty="0"/>
              <a:t>フォーシーム</a:t>
            </a:r>
            <a:endParaRPr kumimoji="1" lang="en-US" altLang="ja-JP" sz="2400" dirty="0"/>
          </a:p>
          <a:p>
            <a:pPr lvl="1"/>
            <a:r>
              <a:rPr lang="ja-JP" altLang="en-US" sz="2000" dirty="0"/>
              <a:t>最も多く投じられた球種、</a:t>
            </a:r>
            <a:r>
              <a:rPr lang="en-US" altLang="ja-JP" sz="2000" dirty="0"/>
              <a:t>PV/C</a:t>
            </a:r>
            <a:r>
              <a:rPr lang="ja-JP" altLang="en-US" sz="2000" dirty="0" err="1"/>
              <a:t>は微</a:t>
            </a:r>
            <a:r>
              <a:rPr lang="ja-JP" altLang="en-US" sz="2000" dirty="0"/>
              <a:t>マイナスだが、リーグ平均よりは高い</a:t>
            </a:r>
            <a:endParaRPr lang="en-US" altLang="ja-JP" sz="2000" dirty="0"/>
          </a:p>
          <a:p>
            <a:pPr lvl="2"/>
            <a:r>
              <a:rPr lang="ja-JP" altLang="en-US" sz="2000" dirty="0"/>
              <a:t>スピンレートの改善、ホップ成分低目でややスライド気味の変化も記録する真</a:t>
            </a:r>
            <a:r>
              <a:rPr lang="ja-JP" altLang="en-US" sz="2000" dirty="0" err="1"/>
              <a:t>っ</a:t>
            </a:r>
            <a:r>
              <a:rPr lang="ja-JP" altLang="en-US" sz="2000" dirty="0"/>
              <a:t>スラ系球質、リーグ全体と比較しても出色の高い平均球速</a:t>
            </a:r>
            <a:endParaRPr lang="en-US" altLang="ja-JP" sz="2000" dirty="0"/>
          </a:p>
          <a:p>
            <a:pPr lvl="1"/>
            <a:r>
              <a:rPr lang="ja-JP" altLang="en-US" sz="2000" dirty="0"/>
              <a:t>真</a:t>
            </a:r>
            <a:r>
              <a:rPr lang="ja-JP" altLang="en-US" sz="2000" dirty="0" err="1"/>
              <a:t>っ</a:t>
            </a:r>
            <a:r>
              <a:rPr lang="ja-JP" altLang="en-US" sz="2000" dirty="0"/>
              <a:t>スラ気味の球質、高い球速もあってゴロ打球率が非常に高い</a:t>
            </a:r>
            <a:endParaRPr lang="en-US" altLang="ja-JP" sz="2000" dirty="0"/>
          </a:p>
          <a:p>
            <a:pPr lvl="1"/>
            <a:r>
              <a:rPr lang="ja-JP" altLang="en-US" sz="2000" dirty="0"/>
              <a:t>真</a:t>
            </a:r>
            <a:r>
              <a:rPr lang="ja-JP" altLang="en-US" sz="2000" dirty="0" err="1"/>
              <a:t>っ</a:t>
            </a:r>
            <a:r>
              <a:rPr lang="ja-JP" altLang="en-US" sz="2000" dirty="0"/>
              <a:t>スラ気味の球質はコンタクトが増えることともイコール</a:t>
            </a:r>
            <a:r>
              <a:rPr lang="en-US" altLang="ja-JP" sz="2000" dirty="0"/>
              <a:t>: Contact%</a:t>
            </a:r>
            <a:r>
              <a:rPr lang="ja-JP" altLang="en-US" sz="2000" dirty="0"/>
              <a:t>はリーグ平均程度か若干高め</a:t>
            </a:r>
            <a:r>
              <a:rPr lang="en-US" altLang="ja-JP" sz="2000" dirty="0"/>
              <a:t>(=Whiff%</a:t>
            </a:r>
            <a:r>
              <a:rPr lang="ja-JP" altLang="en-US" sz="2000" dirty="0"/>
              <a:t>がやや低い</a:t>
            </a:r>
            <a:r>
              <a:rPr lang="en-US" altLang="ja-JP" sz="2000" dirty="0"/>
              <a:t>)</a:t>
            </a:r>
          </a:p>
          <a:p>
            <a:pPr lvl="1"/>
            <a:r>
              <a:rPr lang="en-US" altLang="ja-JP" sz="2000" dirty="0"/>
              <a:t>Zone%</a:t>
            </a:r>
            <a:r>
              <a:rPr lang="ja-JP" altLang="en-US" sz="2000" dirty="0"/>
              <a:t>も平均程度</a:t>
            </a:r>
            <a:endParaRPr lang="en-US" altLang="ja-JP" sz="2000" dirty="0"/>
          </a:p>
          <a:p>
            <a:pPr lvl="1"/>
            <a:r>
              <a:rPr kumimoji="1" lang="ja-JP" altLang="en-US" sz="2000" dirty="0"/>
              <a:t>シーズン中盤以降は投球割合を減らし、よりバリューの高い球種に代替</a:t>
            </a:r>
            <a:endParaRPr lang="en-US" altLang="ja-JP" sz="2000" dirty="0"/>
          </a:p>
          <a:p>
            <a:r>
              <a:rPr kumimoji="1" lang="ja-JP" altLang="en-US" sz="2400" dirty="0"/>
              <a:t>カーブ</a:t>
            </a:r>
            <a:endParaRPr kumimoji="1" lang="en-US" altLang="ja-JP" sz="2400" dirty="0"/>
          </a:p>
          <a:p>
            <a:pPr lvl="1"/>
            <a:r>
              <a:rPr lang="ja-JP" altLang="en-US" sz="2000" dirty="0"/>
              <a:t>平均より遅く・大きく落ちるカーブ</a:t>
            </a:r>
            <a:endParaRPr lang="en-US" altLang="ja-JP" sz="2000" dirty="0"/>
          </a:p>
          <a:p>
            <a:pPr lvl="1"/>
            <a:r>
              <a:rPr lang="ja-JP" altLang="en-US" sz="2000" dirty="0"/>
              <a:t>ゾーンへの投球率も低いため、</a:t>
            </a:r>
            <a:r>
              <a:rPr lang="en-US" altLang="ja-JP" sz="2000" dirty="0"/>
              <a:t>PV</a:t>
            </a:r>
            <a:r>
              <a:rPr lang="ja-JP" altLang="en-US" sz="2000" dirty="0"/>
              <a:t>は振るわないが、見送りストライクの比率は高い</a:t>
            </a:r>
            <a:endParaRPr lang="en-US" altLang="ja-JP" sz="2000" dirty="0"/>
          </a:p>
        </p:txBody>
      </p:sp>
    </p:spTree>
    <p:extLst>
      <p:ext uri="{BB962C8B-B14F-4D97-AF65-F5344CB8AC3E}">
        <p14:creationId xmlns:p14="http://schemas.microsoft.com/office/powerpoint/2010/main" val="239167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スライダー・カッター</a:t>
            </a:r>
          </a:p>
        </p:txBody>
      </p:sp>
      <p:sp>
        <p:nvSpPr>
          <p:cNvPr id="3" name="コンテンツ プレースホルダー 2"/>
          <p:cNvSpPr>
            <a:spLocks noGrp="1"/>
          </p:cNvSpPr>
          <p:nvPr>
            <p:ph idx="1"/>
          </p:nvPr>
        </p:nvSpPr>
        <p:spPr>
          <a:xfrm>
            <a:off x="609600" y="1600201"/>
            <a:ext cx="10972800" cy="5020055"/>
          </a:xfrm>
        </p:spPr>
        <p:txBody>
          <a:bodyPr/>
          <a:lstStyle/>
          <a:p>
            <a:r>
              <a:rPr lang="ja-JP" altLang="en-US" sz="2400" dirty="0"/>
              <a:t>スライダー</a:t>
            </a:r>
            <a:endParaRPr lang="en-US" altLang="ja-JP" sz="2400" dirty="0"/>
          </a:p>
          <a:p>
            <a:pPr lvl="1"/>
            <a:r>
              <a:rPr lang="ja-JP" altLang="en-US" sz="2000" dirty="0"/>
              <a:t>変化球の中で最も投球比率が高く、</a:t>
            </a:r>
            <a:endParaRPr lang="en-US" altLang="ja-JP" sz="2000" dirty="0"/>
          </a:p>
          <a:p>
            <a:pPr lvl="1"/>
            <a:r>
              <a:rPr lang="ja-JP" altLang="en-US" sz="2000" dirty="0"/>
              <a:t>スライド成分</a:t>
            </a:r>
            <a:r>
              <a:rPr kumimoji="1" lang="en-US" altLang="ja-JP" sz="2000" dirty="0"/>
              <a:t>40cm</a:t>
            </a:r>
            <a:r>
              <a:rPr kumimoji="1" lang="ja-JP" altLang="en-US" sz="2000" dirty="0"/>
              <a:t>と平均を大きく上回る横滑りのスライダー。球速は平均を下回るため、対フォーシームの球速比で言えばやや遅めに分類される</a:t>
            </a:r>
            <a:endParaRPr kumimoji="1" lang="en-US" altLang="ja-JP" sz="2000" dirty="0"/>
          </a:p>
          <a:p>
            <a:pPr lvl="1"/>
            <a:r>
              <a:rPr lang="en-US" altLang="ja-JP" sz="2000" dirty="0"/>
              <a:t>SwStr%14.3, CStr%20.4</a:t>
            </a:r>
            <a:r>
              <a:rPr lang="ja-JP" altLang="en-US" sz="2000" dirty="0"/>
              <a:t>はそれぞれ大谷投手の持ち球の中で</a:t>
            </a:r>
            <a:r>
              <a:rPr lang="en-US" altLang="ja-JP" sz="2000" dirty="0"/>
              <a:t>2</a:t>
            </a:r>
            <a:r>
              <a:rPr lang="ja-JP" altLang="en-US" sz="2000" dirty="0"/>
              <a:t>番目</a:t>
            </a:r>
            <a:r>
              <a:rPr lang="en-US" altLang="ja-JP" sz="2000" dirty="0"/>
              <a:t>/</a:t>
            </a:r>
            <a:r>
              <a:rPr lang="ja-JP" altLang="en-US" sz="2000" dirty="0"/>
              <a:t>最も高い比率で、スプリットと並んで最も高い比率でストライクを取った球種である。しかも</a:t>
            </a:r>
            <a:r>
              <a:rPr lang="en-US" altLang="ja-JP" sz="2000" dirty="0"/>
              <a:t>Zone%55.9</a:t>
            </a:r>
            <a:r>
              <a:rPr lang="ja-JP" altLang="en-US" sz="2000" dirty="0"/>
              <a:t>はフォーシームと同程度の高さであり、「ストライクゾーンに投じながらストライクが取れる」という観点ではスプリット以上に安定している</a:t>
            </a:r>
            <a:endParaRPr lang="en-US" altLang="ja-JP" sz="2000" dirty="0"/>
          </a:p>
          <a:p>
            <a:r>
              <a:rPr lang="ja-JP" altLang="en-US" sz="2534" dirty="0"/>
              <a:t>カッター</a:t>
            </a:r>
            <a:endParaRPr lang="en-US" altLang="ja-JP" sz="2534" dirty="0"/>
          </a:p>
          <a:p>
            <a:pPr lvl="1"/>
            <a:r>
              <a:rPr kumimoji="1" lang="en-US" altLang="ja-JP" sz="2000" dirty="0"/>
              <a:t>2021</a:t>
            </a:r>
            <a:r>
              <a:rPr kumimoji="1" lang="ja-JP" altLang="en-US" sz="2000" dirty="0"/>
              <a:t>シーズンから使用。</a:t>
            </a:r>
            <a:r>
              <a:rPr lang="ja-JP" altLang="en-US" sz="2000" dirty="0"/>
              <a:t>球速帯はマネーピッチのスプリットに近い。平均ホップ成分は他の</a:t>
            </a:r>
            <a:r>
              <a:rPr lang="en-US" altLang="ja-JP" sz="2000" dirty="0"/>
              <a:t>2</a:t>
            </a:r>
            <a:r>
              <a:rPr lang="ja-JP" altLang="en-US" sz="2000" dirty="0"/>
              <a:t>球種よりやや高いが、チャートではスライダー、スプリットのほぼ真ん中に曲がっていく球種</a:t>
            </a:r>
            <a:endParaRPr lang="en-US" altLang="ja-JP" sz="2000" dirty="0"/>
          </a:p>
          <a:p>
            <a:pPr lvl="1"/>
            <a:r>
              <a:rPr kumimoji="1" lang="ja-JP" altLang="en-US" sz="2000" dirty="0"/>
              <a:t>空振りを奪うスペックは他の球種にやや劣るが、内野フライ</a:t>
            </a:r>
            <a:r>
              <a:rPr kumimoji="1" lang="en-US" altLang="ja-JP" sz="2000" dirty="0"/>
              <a:t>(Popup)</a:t>
            </a:r>
            <a:r>
              <a:rPr kumimoji="1" lang="ja-JP" altLang="en-US" sz="2000" dirty="0"/>
              <a:t>が</a:t>
            </a:r>
            <a:r>
              <a:rPr kumimoji="1" lang="en-US" altLang="ja-JP" sz="2000" dirty="0"/>
              <a:t>13%</a:t>
            </a:r>
            <a:r>
              <a:rPr kumimoji="1" lang="ja-JP" altLang="en-US" sz="2000" dirty="0"/>
              <a:t>と高いことから</a:t>
            </a:r>
            <a:r>
              <a:rPr kumimoji="1" lang="en-US" altLang="ja-JP" sz="2000" dirty="0"/>
              <a:t>1</a:t>
            </a:r>
            <a:r>
              <a:rPr kumimoji="1" lang="ja-JP" altLang="en-US" sz="2000" dirty="0"/>
              <a:t>球でアウトを取る性能に強みがある。</a:t>
            </a:r>
            <a:r>
              <a:rPr kumimoji="1" lang="en-US" altLang="ja-JP" sz="2000" dirty="0"/>
              <a:t>Zone%</a:t>
            </a:r>
            <a:r>
              <a:rPr lang="ja-JP" altLang="en-US" sz="2000" dirty="0"/>
              <a:t>は</a:t>
            </a:r>
            <a:r>
              <a:rPr lang="en-US" altLang="ja-JP" sz="2000" dirty="0"/>
              <a:t>5</a:t>
            </a:r>
            <a:r>
              <a:rPr lang="ja-JP" altLang="en-US" sz="2000" dirty="0"/>
              <a:t>球種の中でトップ</a:t>
            </a:r>
            <a:endParaRPr kumimoji="1" lang="en-US" altLang="ja-JP" sz="2000" dirty="0"/>
          </a:p>
        </p:txBody>
      </p:sp>
    </p:spTree>
    <p:extLst>
      <p:ext uri="{BB962C8B-B14F-4D97-AF65-F5344CB8AC3E}">
        <p14:creationId xmlns:p14="http://schemas.microsoft.com/office/powerpoint/2010/main" val="2328693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スプリット</a:t>
            </a:r>
          </a:p>
        </p:txBody>
      </p:sp>
      <p:sp>
        <p:nvSpPr>
          <p:cNvPr id="3" name="コンテンツ プレースホルダー 2"/>
          <p:cNvSpPr>
            <a:spLocks noGrp="1"/>
          </p:cNvSpPr>
          <p:nvPr>
            <p:ph idx="1"/>
          </p:nvPr>
        </p:nvSpPr>
        <p:spPr/>
        <p:txBody>
          <a:bodyPr/>
          <a:lstStyle/>
          <a:p>
            <a:r>
              <a:rPr kumimoji="1" lang="ja-JP" altLang="en-US" sz="2400" dirty="0"/>
              <a:t>スプリット</a:t>
            </a:r>
            <a:endParaRPr kumimoji="1" lang="en-US" altLang="ja-JP" sz="2400" dirty="0"/>
          </a:p>
          <a:p>
            <a:pPr lvl="1"/>
            <a:r>
              <a:rPr kumimoji="1" lang="en-US" altLang="ja-JP" sz="2000" dirty="0"/>
              <a:t>PV/C 3.29</a:t>
            </a:r>
            <a:r>
              <a:rPr lang="ja-JP" altLang="en-US" sz="2000" dirty="0"/>
              <a:t>はリーグ平均と比較しても群を抜くパフォーマンスの高さ。投球比率は</a:t>
            </a:r>
            <a:r>
              <a:rPr lang="en-US" altLang="ja-JP" sz="2000" dirty="0"/>
              <a:t>20%</a:t>
            </a:r>
            <a:r>
              <a:rPr lang="ja-JP" altLang="en-US" sz="2000" dirty="0"/>
              <a:t>に満たないながら、</a:t>
            </a:r>
            <a:r>
              <a:rPr lang="en-US" altLang="ja-JP" sz="2000" dirty="0"/>
              <a:t>PV12.2</a:t>
            </a:r>
            <a:r>
              <a:rPr lang="ja-JP" altLang="en-US" sz="2000" dirty="0"/>
              <a:t>は彼の持ち球の中でもトップの数字である</a:t>
            </a:r>
            <a:endParaRPr lang="en-US" altLang="ja-JP" sz="2000" dirty="0"/>
          </a:p>
          <a:p>
            <a:pPr lvl="1"/>
            <a:r>
              <a:rPr lang="en-US" altLang="ja-JP" sz="2000" dirty="0"/>
              <a:t>wOBA.119</a:t>
            </a:r>
            <a:r>
              <a:rPr lang="ja-JP" altLang="en-US" sz="2000" dirty="0"/>
              <a:t>は圧巻。</a:t>
            </a:r>
            <a:r>
              <a:rPr lang="en-US" altLang="ja-JP" sz="2000" dirty="0" err="1"/>
              <a:t>xwOBA</a:t>
            </a:r>
            <a:r>
              <a:rPr lang="ja-JP" altLang="en-US" sz="2000" dirty="0"/>
              <a:t>と大きな乖離もなし</a:t>
            </a:r>
            <a:endParaRPr lang="en-US" altLang="ja-JP" sz="2000" dirty="0"/>
          </a:p>
          <a:p>
            <a:pPr lvl="1"/>
            <a:r>
              <a:rPr lang="en-US" altLang="ja-JP" sz="2000" dirty="0"/>
              <a:t>SwStr%18.6</a:t>
            </a:r>
            <a:r>
              <a:rPr lang="ja-JP" altLang="en-US" sz="2000" dirty="0"/>
              <a:t>と圧倒的な奪空振り能力を誇る。ゾーンへの投球率が低い一方で、打球を発生させないという観点では間違いなくトップクラスのボール。</a:t>
            </a:r>
            <a:endParaRPr lang="en-US" altLang="ja-JP" sz="2000" dirty="0"/>
          </a:p>
          <a:p>
            <a:pPr lvl="1"/>
            <a:r>
              <a:rPr kumimoji="1" lang="ja-JP" altLang="en-US" sz="2000" dirty="0"/>
              <a:t>縦変化量で表される落ち幅、球速帯はリーグ平均とほぼ同程度だが、フォーシームのシュート成分が小さいことを差し引いてもシュート成分が小さい：打者視点では縦に消えるボールに見える</a:t>
            </a:r>
            <a:endParaRPr kumimoji="1" lang="en-US" altLang="ja-JP" sz="2000" dirty="0"/>
          </a:p>
          <a:p>
            <a:pPr lvl="1"/>
            <a:r>
              <a:rPr lang="en-US" altLang="ja-JP" sz="2000" dirty="0"/>
              <a:t>MLB</a:t>
            </a:r>
            <a:r>
              <a:rPr lang="ja-JP" altLang="en-US" sz="2000" dirty="0"/>
              <a:t>全体におけるスプリットの投球率はわずか</a:t>
            </a:r>
            <a:r>
              <a:rPr lang="en-US" altLang="ja-JP" sz="2000" dirty="0"/>
              <a:t>1.5%</a:t>
            </a:r>
            <a:r>
              <a:rPr lang="ja-JP" altLang="en-US" sz="2000" dirty="0"/>
              <a:t>で、ナックルを除けば最も低い比率。同系統のオフスピードボールであるチェンジアップとも異なる球質であるため、希少価値が高い</a:t>
            </a:r>
            <a:endParaRPr lang="en-US" altLang="ja-JP" sz="2000" dirty="0"/>
          </a:p>
        </p:txBody>
      </p:sp>
    </p:spTree>
    <p:extLst>
      <p:ext uri="{BB962C8B-B14F-4D97-AF65-F5344CB8AC3E}">
        <p14:creationId xmlns:p14="http://schemas.microsoft.com/office/powerpoint/2010/main" val="2846674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55F7B-207B-4801-A1B9-668C1A7794C9}"/>
              </a:ext>
            </a:extLst>
          </p:cNvPr>
          <p:cNvSpPr>
            <a:spLocks noGrp="1"/>
          </p:cNvSpPr>
          <p:nvPr>
            <p:ph type="title"/>
          </p:nvPr>
        </p:nvSpPr>
        <p:spPr/>
        <p:txBody>
          <a:bodyPr/>
          <a:lstStyle/>
          <a:p>
            <a:r>
              <a:rPr kumimoji="1" lang="ja-JP" altLang="en-US" dirty="0"/>
              <a:t>月別の変化</a:t>
            </a:r>
          </a:p>
        </p:txBody>
      </p:sp>
      <p:sp>
        <p:nvSpPr>
          <p:cNvPr id="3" name="コンテンツ プレースホルダー 2">
            <a:extLst>
              <a:ext uri="{FF2B5EF4-FFF2-40B4-BE49-F238E27FC236}">
                <a16:creationId xmlns:a16="http://schemas.microsoft.com/office/drawing/2014/main" id="{05606698-526D-4D0F-AB6D-FFFAD695E5BA}"/>
              </a:ext>
            </a:extLst>
          </p:cNvPr>
          <p:cNvSpPr>
            <a:spLocks noGrp="1"/>
          </p:cNvSpPr>
          <p:nvPr>
            <p:ph idx="1"/>
          </p:nvPr>
        </p:nvSpPr>
        <p:spPr>
          <a:xfrm>
            <a:off x="609600" y="1600201"/>
            <a:ext cx="5859513" cy="4525433"/>
          </a:xfrm>
        </p:spPr>
        <p:txBody>
          <a:bodyPr/>
          <a:lstStyle/>
          <a:p>
            <a:r>
              <a:rPr lang="ja-JP" altLang="en-US" sz="2400" dirty="0"/>
              <a:t>全ての月を通してトータルでの</a:t>
            </a:r>
            <a:r>
              <a:rPr lang="en-US" altLang="ja-JP" sz="2400" dirty="0" err="1"/>
              <a:t>PitchValue</a:t>
            </a:r>
            <a:r>
              <a:rPr lang="ja-JP" altLang="en-US" sz="2400" dirty="0"/>
              <a:t>はプラス</a:t>
            </a:r>
            <a:endParaRPr lang="en-US" altLang="ja-JP" sz="2400" dirty="0"/>
          </a:p>
          <a:p>
            <a:r>
              <a:rPr kumimoji="1" lang="ja-JP" altLang="en-US" sz="2400" dirty="0"/>
              <a:t>ただし、それに貢献している球種は月ごとに異なる</a:t>
            </a:r>
            <a:endParaRPr kumimoji="1" lang="en-US" altLang="ja-JP" sz="2400" dirty="0"/>
          </a:p>
          <a:p>
            <a:pPr lvl="1"/>
            <a:r>
              <a:rPr lang="en-US" altLang="ja-JP" sz="2000" dirty="0"/>
              <a:t>4,5,</a:t>
            </a:r>
            <a:r>
              <a:rPr lang="ja-JP" altLang="en-US" sz="2000" dirty="0"/>
              <a:t> </a:t>
            </a:r>
            <a:r>
              <a:rPr lang="en-US" altLang="ja-JP" sz="2000" dirty="0"/>
              <a:t>9</a:t>
            </a:r>
            <a:r>
              <a:rPr lang="ja-JP" altLang="en-US" sz="2000" dirty="0"/>
              <a:t>月はスプリットの貢献が非常に大きい</a:t>
            </a:r>
            <a:endParaRPr lang="en-US" altLang="ja-JP" sz="2000" dirty="0"/>
          </a:p>
          <a:p>
            <a:pPr lvl="1"/>
            <a:r>
              <a:rPr kumimoji="1" lang="en-US" altLang="ja-JP" sz="2000" dirty="0"/>
              <a:t>6</a:t>
            </a:r>
            <a:r>
              <a:rPr kumimoji="1" lang="ja-JP" altLang="en-US" sz="2000" dirty="0"/>
              <a:t>月はフォーシーム、</a:t>
            </a:r>
            <a:r>
              <a:rPr kumimoji="1" lang="en-US" altLang="ja-JP" sz="2000" dirty="0"/>
              <a:t>7, </a:t>
            </a:r>
            <a:r>
              <a:rPr lang="en-US" altLang="ja-JP" sz="2000" dirty="0"/>
              <a:t>8</a:t>
            </a:r>
            <a:r>
              <a:rPr lang="ja-JP" altLang="en-US" sz="2000" dirty="0"/>
              <a:t>月はカッターと、トータルでは大きなプラスを生み出していない球種にもパフォーマンスが高い月が存在</a:t>
            </a:r>
            <a:endParaRPr lang="en-US" altLang="ja-JP" sz="2000" dirty="0"/>
          </a:p>
          <a:p>
            <a:pPr lvl="1"/>
            <a:r>
              <a:rPr kumimoji="1" lang="ja-JP" altLang="en-US" sz="2000" dirty="0"/>
              <a:t>シーズン後半からスライダーの貢献度が高いレベルで安定</a:t>
            </a:r>
          </a:p>
        </p:txBody>
      </p:sp>
      <p:pic>
        <p:nvPicPr>
          <p:cNvPr id="5" name="図 4" descr="グラフ&#10;&#10;自動的に生成された説明">
            <a:extLst>
              <a:ext uri="{FF2B5EF4-FFF2-40B4-BE49-F238E27FC236}">
                <a16:creationId xmlns:a16="http://schemas.microsoft.com/office/drawing/2014/main" id="{72D12513-CB75-44A2-B951-5FE62CA8E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113" y="1556255"/>
            <a:ext cx="5113287" cy="5113287"/>
          </a:xfrm>
          <a:prstGeom prst="rect">
            <a:avLst/>
          </a:prstGeom>
        </p:spPr>
      </p:pic>
    </p:spTree>
    <p:extLst>
      <p:ext uri="{BB962C8B-B14F-4D97-AF65-F5344CB8AC3E}">
        <p14:creationId xmlns:p14="http://schemas.microsoft.com/office/powerpoint/2010/main" val="2743137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5E3C-975F-464E-9D12-DB35225F1699}"/>
              </a:ext>
            </a:extLst>
          </p:cNvPr>
          <p:cNvSpPr>
            <a:spLocks noGrp="1"/>
          </p:cNvSpPr>
          <p:nvPr>
            <p:ph type="title"/>
          </p:nvPr>
        </p:nvSpPr>
        <p:spPr/>
        <p:txBody>
          <a:bodyPr/>
          <a:lstStyle/>
          <a:p>
            <a:r>
              <a:rPr kumimoji="1" lang="ja-JP" altLang="en-US"/>
              <a:t>各球種のパフォーマンス変化</a:t>
            </a:r>
          </a:p>
        </p:txBody>
      </p:sp>
      <p:sp>
        <p:nvSpPr>
          <p:cNvPr id="3" name="コンテンツ プレースホルダー 2">
            <a:extLst>
              <a:ext uri="{FF2B5EF4-FFF2-40B4-BE49-F238E27FC236}">
                <a16:creationId xmlns:a16="http://schemas.microsoft.com/office/drawing/2014/main" id="{E78EC06B-A6EB-4D0E-838C-A5062868EB0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56918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ストライク判定について</a:t>
            </a:r>
            <a:endParaRPr kumimoji="1" lang="ja-JP" altLang="en-US" dirty="0"/>
          </a:p>
        </p:txBody>
      </p:sp>
      <p:sp>
        <p:nvSpPr>
          <p:cNvPr id="3" name="コンテンツ プレースホルダー 2"/>
          <p:cNvSpPr>
            <a:spLocks noGrp="1"/>
          </p:cNvSpPr>
          <p:nvPr>
            <p:ph idx="1"/>
          </p:nvPr>
        </p:nvSpPr>
        <p:spPr>
          <a:xfrm>
            <a:off x="609600" y="1600201"/>
            <a:ext cx="10972800" cy="4809743"/>
          </a:xfrm>
        </p:spPr>
        <p:txBody>
          <a:bodyPr/>
          <a:lstStyle/>
          <a:p>
            <a:r>
              <a:rPr lang="ja-JP" altLang="en-US" sz="2400" dirty="0"/>
              <a:t>投打のピッチコールに偏りがあるか</a:t>
            </a:r>
            <a:endParaRPr lang="en-US" altLang="ja-JP" sz="2400" dirty="0"/>
          </a:p>
          <a:p>
            <a:pPr lvl="1"/>
            <a:r>
              <a:rPr lang="ja-JP" altLang="en-US" sz="2000" dirty="0"/>
              <a:t>ミスジャッジの割合</a:t>
            </a:r>
            <a:endParaRPr lang="en-US" altLang="ja-JP" sz="2000" dirty="0"/>
          </a:p>
          <a:p>
            <a:pPr lvl="2"/>
            <a:r>
              <a:rPr lang="ja-JP" altLang="en-US" sz="2000" dirty="0"/>
              <a:t>打者：</a:t>
            </a:r>
            <a:r>
              <a:rPr lang="en-US" altLang="ja-JP" sz="2000" dirty="0"/>
              <a:t>Type II error (</a:t>
            </a:r>
            <a:r>
              <a:rPr lang="ja-JP" altLang="en-US" sz="2000" dirty="0"/>
              <a:t>定義上ボールの投球をストライクと判定</a:t>
            </a:r>
            <a:r>
              <a:rPr lang="en-US" altLang="ja-JP" sz="2000" dirty="0"/>
              <a:t>)</a:t>
            </a:r>
          </a:p>
          <a:p>
            <a:pPr lvl="2"/>
            <a:r>
              <a:rPr lang="ja-JP" altLang="en-US" sz="2000" dirty="0"/>
              <a:t>投手：</a:t>
            </a:r>
            <a:r>
              <a:rPr lang="en-US" altLang="ja-JP" sz="2000" dirty="0"/>
              <a:t>Type I error (</a:t>
            </a:r>
            <a:r>
              <a:rPr lang="ja-JP" altLang="en-US" sz="2000" dirty="0"/>
              <a:t>同じくストライクの投球をボールと判定</a:t>
            </a:r>
            <a:r>
              <a:rPr lang="en-US" altLang="ja-JP" sz="2000" dirty="0"/>
              <a:t>)</a:t>
            </a:r>
          </a:p>
          <a:p>
            <a:pPr lvl="1"/>
            <a:r>
              <a:rPr lang="ja-JP" altLang="en-US" sz="2000" dirty="0"/>
              <a:t>平均的なストライクコール確率からの乖離</a:t>
            </a:r>
            <a:endParaRPr lang="en-US" altLang="ja-JP" sz="2000" dirty="0"/>
          </a:p>
          <a:p>
            <a:pPr lvl="2"/>
            <a:r>
              <a:rPr lang="ja-JP" altLang="en-US" sz="2000" dirty="0"/>
              <a:t>打者の左右・カウント別に、投球の通過位置を表す二次元の変数</a:t>
            </a:r>
            <a:r>
              <a:rPr lang="en-US" altLang="ja-JP" sz="2000" dirty="0"/>
              <a:t>(</a:t>
            </a:r>
            <a:r>
              <a:rPr lang="en-US" altLang="ja-JP" sz="2000" dirty="0" err="1"/>
              <a:t>plate_x</a:t>
            </a:r>
            <a:r>
              <a:rPr lang="en-US" altLang="ja-JP" sz="2000" dirty="0"/>
              <a:t>, </a:t>
            </a:r>
            <a:r>
              <a:rPr lang="en-US" altLang="ja-JP" sz="2000" dirty="0" err="1"/>
              <a:t>plate_z</a:t>
            </a:r>
            <a:r>
              <a:rPr lang="en-US" altLang="ja-JP" sz="2000" dirty="0"/>
              <a:t>)</a:t>
            </a:r>
            <a:r>
              <a:rPr lang="ja-JP" altLang="en-US" sz="2000" dirty="0"/>
              <a:t>からその投球の平均的なストライクコール確率を算出</a:t>
            </a:r>
            <a:r>
              <a:rPr lang="en-US" altLang="ja-JP" sz="2000" dirty="0"/>
              <a:t>(</a:t>
            </a:r>
            <a:r>
              <a:rPr lang="ja-JP" altLang="en-US" sz="2000" dirty="0"/>
              <a:t>一般化加法モデルを利用</a:t>
            </a:r>
            <a:r>
              <a:rPr lang="en-US" altLang="ja-JP" sz="2000" dirty="0"/>
              <a:t>)</a:t>
            </a:r>
          </a:p>
          <a:p>
            <a:pPr lvl="2"/>
            <a:r>
              <a:rPr lang="ja-JP" altLang="en-US" sz="2000" dirty="0"/>
              <a:t>実際にコールされたストライクを</a:t>
            </a:r>
            <a:r>
              <a:rPr lang="en-US" altLang="ja-JP" sz="2000" dirty="0"/>
              <a:t>1, </a:t>
            </a:r>
            <a:r>
              <a:rPr lang="ja-JP" altLang="en-US" sz="2000" dirty="0"/>
              <a:t>ボールを</a:t>
            </a:r>
            <a:r>
              <a:rPr lang="en-US" altLang="ja-JP" sz="2000" dirty="0"/>
              <a:t>0</a:t>
            </a:r>
            <a:r>
              <a:rPr lang="ja-JP" altLang="en-US" sz="2000" dirty="0"/>
              <a:t>とするダミー変数を作成し、これと平均的なストライクコール確率との差を選手ごとに集計する</a:t>
            </a:r>
            <a:endParaRPr lang="en-US" altLang="ja-JP" sz="2000" dirty="0"/>
          </a:p>
          <a:p>
            <a:pPr lvl="2"/>
            <a:r>
              <a:rPr lang="ja-JP" altLang="en-US" sz="2000" dirty="0"/>
              <a:t>値がプラス：実際のコールが平均的なストライクコールの確率より高い</a:t>
            </a:r>
            <a:endParaRPr lang="en-US" altLang="ja-JP" sz="2000" dirty="0"/>
          </a:p>
          <a:p>
            <a:pPr lvl="1"/>
            <a:r>
              <a:rPr lang="ja-JP" altLang="en-US" sz="2000" dirty="0"/>
              <a:t>得点貢献：上記の手順で算出したストライクコール確率を用いて、投球を見送った時の得点期待値変動の平均を算出→実際に起こった得点確率の増減との差を取る</a:t>
            </a:r>
            <a:endParaRPr lang="en-US" altLang="ja-JP" sz="2000" dirty="0"/>
          </a:p>
        </p:txBody>
      </p:sp>
    </p:spTree>
    <p:extLst>
      <p:ext uri="{BB962C8B-B14F-4D97-AF65-F5344CB8AC3E}">
        <p14:creationId xmlns:p14="http://schemas.microsoft.com/office/powerpoint/2010/main" val="3340939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結果</a:t>
            </a:r>
          </a:p>
        </p:txBody>
      </p:sp>
      <p:sp>
        <p:nvSpPr>
          <p:cNvPr id="3" name="コンテンツ プレースホルダー 2"/>
          <p:cNvSpPr>
            <a:spLocks noGrp="1"/>
          </p:cNvSpPr>
          <p:nvPr>
            <p:ph idx="1"/>
          </p:nvPr>
        </p:nvSpPr>
        <p:spPr/>
        <p:txBody>
          <a:bodyPr/>
          <a:lstStyle/>
          <a:p>
            <a:r>
              <a:rPr lang="ja-JP" altLang="en-US" sz="2400" dirty="0"/>
              <a:t>野手</a:t>
            </a:r>
            <a:endParaRPr lang="en-US" altLang="ja-JP" sz="2400" dirty="0"/>
          </a:p>
          <a:p>
            <a:pPr lvl="1"/>
            <a:r>
              <a:rPr lang="ja-JP" altLang="en-US" sz="2000" dirty="0"/>
              <a:t>打席に立った際の</a:t>
            </a:r>
            <a:r>
              <a:rPr lang="en-US" altLang="ja-JP" sz="2000" dirty="0"/>
              <a:t>Type II error: 79</a:t>
            </a:r>
            <a:r>
              <a:rPr lang="ja-JP" altLang="en-US" sz="2000" dirty="0"/>
              <a:t>球、</a:t>
            </a:r>
            <a:r>
              <a:rPr lang="en-US" altLang="ja-JP" sz="2000" dirty="0"/>
              <a:t>5.90%</a:t>
            </a:r>
            <a:r>
              <a:rPr lang="ja-JP" altLang="en-US" sz="2000" dirty="0"/>
              <a:t>は</a:t>
            </a:r>
            <a:r>
              <a:rPr lang="en-US" altLang="ja-JP" sz="2000" dirty="0"/>
              <a:t>500</a:t>
            </a:r>
            <a:r>
              <a:rPr lang="ja-JP" altLang="en-US" sz="2000" dirty="0"/>
              <a:t>球以上のピッチコールがあった打者の中で</a:t>
            </a:r>
            <a:r>
              <a:rPr lang="en-US" altLang="ja-JP" sz="2000" dirty="0"/>
              <a:t>178/298 </a:t>
            </a:r>
            <a:r>
              <a:rPr lang="ja-JP" altLang="en-US" sz="2000" dirty="0"/>
              <a:t>位</a:t>
            </a:r>
            <a:endParaRPr lang="en-US" altLang="ja-JP" sz="2000" dirty="0"/>
          </a:p>
          <a:p>
            <a:pPr lvl="2"/>
            <a:r>
              <a:rPr lang="ja-JP" altLang="en-US" sz="1800" dirty="0"/>
              <a:t>ルール上ボールの投球をストライク判定されることが際立って多いわけではない</a:t>
            </a:r>
            <a:endParaRPr lang="en-US" altLang="ja-JP" sz="1800" dirty="0"/>
          </a:p>
          <a:p>
            <a:pPr lvl="1"/>
            <a:r>
              <a:rPr lang="en-US" altLang="ja-JP" sz="2000" dirty="0"/>
              <a:t>2021</a:t>
            </a:r>
            <a:r>
              <a:rPr lang="ja-JP" altLang="en-US" sz="2000" dirty="0"/>
              <a:t>年シーズン中に失ったストライクは</a:t>
            </a:r>
            <a:r>
              <a:rPr lang="en-US" altLang="ja-JP" sz="2000" dirty="0"/>
              <a:t>2.52</a:t>
            </a:r>
            <a:r>
              <a:rPr lang="ja-JP" altLang="en-US" sz="2000" dirty="0"/>
              <a:t>個</a:t>
            </a:r>
            <a:r>
              <a:rPr lang="en-US" altLang="ja-JP" sz="2000" dirty="0"/>
              <a:t>(</a:t>
            </a:r>
            <a:r>
              <a:rPr lang="ja-JP" altLang="en-US" sz="2000" dirty="0"/>
              <a:t>同</a:t>
            </a:r>
            <a:r>
              <a:rPr lang="en-US" altLang="ja-JP" sz="2000" dirty="0"/>
              <a:t>114</a:t>
            </a:r>
            <a:r>
              <a:rPr lang="ja-JP" altLang="en-US" sz="2000" dirty="0"/>
              <a:t>位</a:t>
            </a:r>
            <a:r>
              <a:rPr lang="en-US" altLang="ja-JP" sz="2000" dirty="0"/>
              <a:t>)</a:t>
            </a:r>
            <a:r>
              <a:rPr lang="ja-JP" altLang="en-US" sz="2000" dirty="0"/>
              <a:t>：平均からの乖離の合計で測った</a:t>
            </a:r>
            <a:endParaRPr lang="en-US" altLang="ja-JP" sz="2000" dirty="0"/>
          </a:p>
          <a:p>
            <a:pPr lvl="1"/>
            <a:r>
              <a:rPr lang="ja-JP" altLang="en-US" sz="2000" dirty="0"/>
              <a:t>得点期待値の増減は</a:t>
            </a:r>
            <a:r>
              <a:rPr lang="en-US" altLang="ja-JP" sz="2000" dirty="0"/>
              <a:t>-0.33(</a:t>
            </a:r>
            <a:r>
              <a:rPr lang="ja-JP" altLang="en-US" sz="2000" dirty="0"/>
              <a:t>同</a:t>
            </a:r>
            <a:r>
              <a:rPr lang="en-US" altLang="ja-JP" sz="2000" dirty="0"/>
              <a:t>184</a:t>
            </a:r>
            <a:r>
              <a:rPr lang="ja-JP" altLang="en-US" sz="2000" dirty="0"/>
              <a:t>位</a:t>
            </a:r>
            <a:r>
              <a:rPr lang="en-US" altLang="ja-JP" sz="2000" dirty="0"/>
              <a:t>)</a:t>
            </a:r>
          </a:p>
          <a:p>
            <a:pPr lvl="1"/>
            <a:r>
              <a:rPr lang="ja-JP" altLang="en-US" sz="2000" dirty="0"/>
              <a:t>平均と比較するとほぼニュートラルと言えそう</a:t>
            </a:r>
            <a:endParaRPr lang="en-US" altLang="ja-JP" sz="2000" dirty="0"/>
          </a:p>
          <a:p>
            <a:r>
              <a:rPr lang="ja-JP" altLang="en-US" sz="2534" dirty="0"/>
              <a:t>投手</a:t>
            </a:r>
            <a:endParaRPr lang="en-US" altLang="ja-JP" sz="2534" dirty="0"/>
          </a:p>
          <a:p>
            <a:pPr lvl="1"/>
            <a:r>
              <a:rPr lang="ja-JP" altLang="en-US" sz="2000" dirty="0"/>
              <a:t>野手とほぼ同様の結果：</a:t>
            </a:r>
            <a:r>
              <a:rPr lang="en-US" altLang="ja-JP" sz="2000" dirty="0"/>
              <a:t>Type I: </a:t>
            </a:r>
            <a:r>
              <a:rPr lang="ja-JP" altLang="en-US" sz="2000" dirty="0"/>
              <a:t>ルール上ストライクのコースをボール判定された投球の割合は</a:t>
            </a:r>
            <a:r>
              <a:rPr lang="en-US" altLang="ja-JP" sz="2000" dirty="0"/>
              <a:t>2.46% (92/269</a:t>
            </a:r>
            <a:r>
              <a:rPr lang="ja-JP" altLang="en-US" sz="2000" dirty="0"/>
              <a:t>位</a:t>
            </a:r>
            <a:r>
              <a:rPr lang="en-US" altLang="ja-JP" sz="2000" dirty="0"/>
              <a:t>)</a:t>
            </a:r>
          </a:p>
          <a:p>
            <a:pPr lvl="1"/>
            <a:r>
              <a:rPr lang="ja-JP" altLang="en-US" sz="2000" dirty="0"/>
              <a:t>際立って多いとは言い切れないが、得点貢献のトータルではやや損をしている</a:t>
            </a:r>
            <a:endParaRPr lang="en-US" altLang="ja-JP" sz="2000" dirty="0"/>
          </a:p>
        </p:txBody>
      </p:sp>
    </p:spTree>
    <p:extLst>
      <p:ext uri="{BB962C8B-B14F-4D97-AF65-F5344CB8AC3E}">
        <p14:creationId xmlns:p14="http://schemas.microsoft.com/office/powerpoint/2010/main" val="4198104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B31F97-5FB1-4F71-894E-C6FD2B52A524}"/>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24A40347-F516-435F-A603-DD16FA4ABECF}"/>
              </a:ext>
            </a:extLst>
          </p:cNvPr>
          <p:cNvSpPr>
            <a:spLocks noGrp="1"/>
          </p:cNvSpPr>
          <p:nvPr>
            <p:ph idx="1"/>
          </p:nvPr>
        </p:nvSpPr>
        <p:spPr/>
        <p:txBody>
          <a:bodyPr/>
          <a:lstStyle/>
          <a:p>
            <a:r>
              <a:rPr lang="ja-JP" altLang="en-US" sz="2400" dirty="0"/>
              <a:t>野手：強い打球を高い角度で打ち続けたことが本塁打量産の最大の要因</a:t>
            </a:r>
            <a:endParaRPr lang="en-US" altLang="ja-JP" sz="2400" dirty="0"/>
          </a:p>
          <a:p>
            <a:pPr lvl="1"/>
            <a:r>
              <a:rPr kumimoji="1" lang="ja-JP" altLang="en-US" sz="2000" dirty="0"/>
              <a:t>終盤の成績低下には、引っ張りの意識が過剰になり、打球が上がりにくくなったことが関係</a:t>
            </a:r>
            <a:endParaRPr lang="en-US" altLang="ja-JP" sz="2000" dirty="0"/>
          </a:p>
          <a:p>
            <a:pPr lvl="1"/>
            <a:r>
              <a:rPr kumimoji="1" lang="ja-JP" altLang="en-US" sz="2000" dirty="0"/>
              <a:t>打球</a:t>
            </a:r>
            <a:endParaRPr kumimoji="1" lang="en-US" altLang="ja-JP" sz="2000" dirty="0"/>
          </a:p>
        </p:txBody>
      </p:sp>
    </p:spTree>
    <p:extLst>
      <p:ext uri="{BB962C8B-B14F-4D97-AF65-F5344CB8AC3E}">
        <p14:creationId xmlns:p14="http://schemas.microsoft.com/office/powerpoint/2010/main" val="297518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打</a:t>
            </a:r>
            <a:r>
              <a:rPr kumimoji="1" lang="ja-JP" altLang="en-US" dirty="0"/>
              <a:t>谷</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92027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CAAB4-39B9-4720-8061-AAE9DD6399B1}"/>
              </a:ext>
            </a:extLst>
          </p:cNvPr>
          <p:cNvSpPr>
            <a:spLocks noGrp="1"/>
          </p:cNvSpPr>
          <p:nvPr>
            <p:ph type="title"/>
          </p:nvPr>
        </p:nvSpPr>
        <p:spPr/>
        <p:txBody>
          <a:bodyPr/>
          <a:lstStyle/>
          <a:p>
            <a:r>
              <a:rPr kumimoji="1" lang="ja-JP" altLang="en-US" dirty="0"/>
              <a:t>参考文献・データ</a:t>
            </a:r>
          </a:p>
        </p:txBody>
      </p:sp>
      <p:sp>
        <p:nvSpPr>
          <p:cNvPr id="3" name="コンテンツ プレースホルダー 2">
            <a:extLst>
              <a:ext uri="{FF2B5EF4-FFF2-40B4-BE49-F238E27FC236}">
                <a16:creationId xmlns:a16="http://schemas.microsoft.com/office/drawing/2014/main" id="{1DDD422F-30FD-4B65-9C5D-6F091840C4D7}"/>
              </a:ext>
            </a:extLst>
          </p:cNvPr>
          <p:cNvSpPr>
            <a:spLocks noGrp="1"/>
          </p:cNvSpPr>
          <p:nvPr>
            <p:ph idx="1"/>
          </p:nvPr>
        </p:nvSpPr>
        <p:spPr/>
        <p:txBody>
          <a:bodyPr/>
          <a:lstStyle/>
          <a:p>
            <a:r>
              <a:rPr kumimoji="1" lang="ja-JP" altLang="en-US" sz="2400" dirty="0"/>
              <a:t>データ</a:t>
            </a:r>
            <a:endParaRPr kumimoji="1" lang="en-US" altLang="ja-JP" sz="2400" dirty="0"/>
          </a:p>
          <a:p>
            <a:pPr lvl="1"/>
            <a:r>
              <a:rPr kumimoji="1" lang="en-US" altLang="ja-JP" sz="2000" dirty="0"/>
              <a:t>Baseball Savant</a:t>
            </a:r>
          </a:p>
          <a:p>
            <a:pPr lvl="1"/>
            <a:r>
              <a:rPr kumimoji="1" lang="en-US" altLang="ja-JP" sz="2000" dirty="0"/>
              <a:t>Fangraphs</a:t>
            </a:r>
          </a:p>
          <a:p>
            <a:r>
              <a:rPr kumimoji="1" lang="ja-JP" altLang="en-US" sz="2400" dirty="0"/>
              <a:t>参考文献</a:t>
            </a:r>
            <a:endParaRPr kumimoji="1" lang="en-US" altLang="ja-JP" sz="2400" dirty="0"/>
          </a:p>
          <a:p>
            <a:pPr lvl="1"/>
            <a:r>
              <a:rPr lang="en-US" altLang="ja-JP" sz="2000" dirty="0"/>
              <a:t>『R</a:t>
            </a:r>
            <a:r>
              <a:rPr lang="ja-JP" altLang="en-US" sz="2000" dirty="0"/>
              <a:t>によるセイバーメトリクス入門</a:t>
            </a:r>
            <a:r>
              <a:rPr lang="en-US" altLang="ja-JP" sz="2000" dirty="0"/>
              <a:t>』</a:t>
            </a:r>
            <a:endParaRPr kumimoji="1" lang="ja-JP" altLang="en-US" sz="2000" dirty="0"/>
          </a:p>
        </p:txBody>
      </p:sp>
    </p:spTree>
    <p:extLst>
      <p:ext uri="{BB962C8B-B14F-4D97-AF65-F5344CB8AC3E}">
        <p14:creationId xmlns:p14="http://schemas.microsoft.com/office/powerpoint/2010/main" val="296567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7A3A8-1FEC-4724-94B6-ACA86E9E4773}"/>
              </a:ext>
            </a:extLst>
          </p:cNvPr>
          <p:cNvSpPr>
            <a:spLocks noGrp="1"/>
          </p:cNvSpPr>
          <p:nvPr>
            <p:ph type="title"/>
          </p:nvPr>
        </p:nvSpPr>
        <p:spPr/>
        <p:txBody>
          <a:bodyPr/>
          <a:lstStyle/>
          <a:p>
            <a:r>
              <a:rPr kumimoji="1" lang="ja-JP" altLang="en-US" dirty="0"/>
              <a:t>シーズン成績</a:t>
            </a:r>
          </a:p>
        </p:txBody>
      </p:sp>
      <p:graphicFrame>
        <p:nvGraphicFramePr>
          <p:cNvPr id="6" name="表 5">
            <a:extLst>
              <a:ext uri="{FF2B5EF4-FFF2-40B4-BE49-F238E27FC236}">
                <a16:creationId xmlns:a16="http://schemas.microsoft.com/office/drawing/2014/main" id="{AAF2FAEA-5322-4AFD-90F3-B4822EA3BDCA}"/>
              </a:ext>
            </a:extLst>
          </p:cNvPr>
          <p:cNvGraphicFramePr>
            <a:graphicFrameLocks noGrp="1"/>
          </p:cNvGraphicFramePr>
          <p:nvPr>
            <p:extLst>
              <p:ext uri="{D42A27DB-BD31-4B8C-83A1-F6EECF244321}">
                <p14:modId xmlns:p14="http://schemas.microsoft.com/office/powerpoint/2010/main" val="1107729043"/>
              </p:ext>
            </p:extLst>
          </p:nvPr>
        </p:nvGraphicFramePr>
        <p:xfrm>
          <a:off x="133349" y="1533378"/>
          <a:ext cx="11925302" cy="4403192"/>
        </p:xfrm>
        <a:graphic>
          <a:graphicData uri="http://schemas.openxmlformats.org/drawingml/2006/table">
            <a:tbl>
              <a:tblPr/>
              <a:tblGrid>
                <a:gridCol w="1820547">
                  <a:extLst>
                    <a:ext uri="{9D8B030D-6E8A-4147-A177-3AD203B41FA5}">
                      <a16:colId xmlns:a16="http://schemas.microsoft.com/office/drawing/2014/main" val="2014622614"/>
                    </a:ext>
                  </a:extLst>
                </a:gridCol>
                <a:gridCol w="561579">
                  <a:extLst>
                    <a:ext uri="{9D8B030D-6E8A-4147-A177-3AD203B41FA5}">
                      <a16:colId xmlns:a16="http://schemas.microsoft.com/office/drawing/2014/main" val="982433134"/>
                    </a:ext>
                  </a:extLst>
                </a:gridCol>
                <a:gridCol w="561579">
                  <a:extLst>
                    <a:ext uri="{9D8B030D-6E8A-4147-A177-3AD203B41FA5}">
                      <a16:colId xmlns:a16="http://schemas.microsoft.com/office/drawing/2014/main" val="2104471173"/>
                    </a:ext>
                  </a:extLst>
                </a:gridCol>
                <a:gridCol w="561579">
                  <a:extLst>
                    <a:ext uri="{9D8B030D-6E8A-4147-A177-3AD203B41FA5}">
                      <a16:colId xmlns:a16="http://schemas.microsoft.com/office/drawing/2014/main" val="3910164792"/>
                    </a:ext>
                  </a:extLst>
                </a:gridCol>
                <a:gridCol w="561579">
                  <a:extLst>
                    <a:ext uri="{9D8B030D-6E8A-4147-A177-3AD203B41FA5}">
                      <a16:colId xmlns:a16="http://schemas.microsoft.com/office/drawing/2014/main" val="3511851101"/>
                    </a:ext>
                  </a:extLst>
                </a:gridCol>
                <a:gridCol w="561579">
                  <a:extLst>
                    <a:ext uri="{9D8B030D-6E8A-4147-A177-3AD203B41FA5}">
                      <a16:colId xmlns:a16="http://schemas.microsoft.com/office/drawing/2014/main" val="2530871232"/>
                    </a:ext>
                  </a:extLst>
                </a:gridCol>
                <a:gridCol w="561579">
                  <a:extLst>
                    <a:ext uri="{9D8B030D-6E8A-4147-A177-3AD203B41FA5}">
                      <a16:colId xmlns:a16="http://schemas.microsoft.com/office/drawing/2014/main" val="2177354283"/>
                    </a:ext>
                  </a:extLst>
                </a:gridCol>
                <a:gridCol w="561579">
                  <a:extLst>
                    <a:ext uri="{9D8B030D-6E8A-4147-A177-3AD203B41FA5}">
                      <a16:colId xmlns:a16="http://schemas.microsoft.com/office/drawing/2014/main" val="1116249203"/>
                    </a:ext>
                  </a:extLst>
                </a:gridCol>
                <a:gridCol w="561579">
                  <a:extLst>
                    <a:ext uri="{9D8B030D-6E8A-4147-A177-3AD203B41FA5}">
                      <a16:colId xmlns:a16="http://schemas.microsoft.com/office/drawing/2014/main" val="3149120178"/>
                    </a:ext>
                  </a:extLst>
                </a:gridCol>
                <a:gridCol w="561579">
                  <a:extLst>
                    <a:ext uri="{9D8B030D-6E8A-4147-A177-3AD203B41FA5}">
                      <a16:colId xmlns:a16="http://schemas.microsoft.com/office/drawing/2014/main" val="1061205118"/>
                    </a:ext>
                  </a:extLst>
                </a:gridCol>
                <a:gridCol w="631318">
                  <a:extLst>
                    <a:ext uri="{9D8B030D-6E8A-4147-A177-3AD203B41FA5}">
                      <a16:colId xmlns:a16="http://schemas.microsoft.com/office/drawing/2014/main" val="1694273583"/>
                    </a:ext>
                  </a:extLst>
                </a:gridCol>
                <a:gridCol w="631318">
                  <a:extLst>
                    <a:ext uri="{9D8B030D-6E8A-4147-A177-3AD203B41FA5}">
                      <a16:colId xmlns:a16="http://schemas.microsoft.com/office/drawing/2014/main" val="187571642"/>
                    </a:ext>
                  </a:extLst>
                </a:gridCol>
                <a:gridCol w="631318">
                  <a:extLst>
                    <a:ext uri="{9D8B030D-6E8A-4147-A177-3AD203B41FA5}">
                      <a16:colId xmlns:a16="http://schemas.microsoft.com/office/drawing/2014/main" val="1374522910"/>
                    </a:ext>
                  </a:extLst>
                </a:gridCol>
                <a:gridCol w="631318">
                  <a:extLst>
                    <a:ext uri="{9D8B030D-6E8A-4147-A177-3AD203B41FA5}">
                      <a16:colId xmlns:a16="http://schemas.microsoft.com/office/drawing/2014/main" val="475744358"/>
                    </a:ext>
                  </a:extLst>
                </a:gridCol>
                <a:gridCol w="631318">
                  <a:extLst>
                    <a:ext uri="{9D8B030D-6E8A-4147-A177-3AD203B41FA5}">
                      <a16:colId xmlns:a16="http://schemas.microsoft.com/office/drawing/2014/main" val="2167368817"/>
                    </a:ext>
                  </a:extLst>
                </a:gridCol>
                <a:gridCol w="631318">
                  <a:extLst>
                    <a:ext uri="{9D8B030D-6E8A-4147-A177-3AD203B41FA5}">
                      <a16:colId xmlns:a16="http://schemas.microsoft.com/office/drawing/2014/main" val="1088452469"/>
                    </a:ext>
                  </a:extLst>
                </a:gridCol>
                <a:gridCol w="631318">
                  <a:extLst>
                    <a:ext uri="{9D8B030D-6E8A-4147-A177-3AD203B41FA5}">
                      <a16:colId xmlns:a16="http://schemas.microsoft.com/office/drawing/2014/main" val="961180861"/>
                    </a:ext>
                  </a:extLst>
                </a:gridCol>
                <a:gridCol w="631318">
                  <a:extLst>
                    <a:ext uri="{9D8B030D-6E8A-4147-A177-3AD203B41FA5}">
                      <a16:colId xmlns:a16="http://schemas.microsoft.com/office/drawing/2014/main" val="1266548533"/>
                    </a:ext>
                  </a:extLst>
                </a:gridCol>
              </a:tblGrid>
              <a:tr h="413296">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Name</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PA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HR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RBI</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IBB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SO</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SB</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AVG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OBP</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SLG</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OPS</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ISO</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wOBA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wRAA</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6174567"/>
                  </a:ext>
                </a:extLst>
              </a:tr>
              <a:tr h="397400">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Vladimir Guerrero Jr.</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48</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60.4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61813487"/>
                  </a:ext>
                </a:extLst>
              </a:tr>
              <a:tr h="397400">
                <a:tc>
                  <a:txBody>
                    <a:bodyPr/>
                    <a:lstStyle/>
                    <a:p>
                      <a:pPr algn="ctr" fontAlgn="ctr"/>
                      <a:r>
                        <a:rPr lang="en-US" sz="1400" b="1" i="0" u="none" strike="noStrike" dirty="0">
                          <a:solidFill>
                            <a:srgbClr val="000000"/>
                          </a:solidFill>
                          <a:effectLst/>
                          <a:latin typeface="游ゴシック" panose="020B0400000000000000" pitchFamily="50" charset="-128"/>
                          <a:ea typeface="游ゴシック" panose="020B0400000000000000" pitchFamily="50" charset="-128"/>
                        </a:rPr>
                        <a:t>Bryce Harper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.615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1.044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.359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57.7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55340560"/>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Juan Soto</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654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.465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57.3</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983615497"/>
                  </a:ext>
                </a:extLst>
              </a:tr>
              <a:tr h="397400">
                <a:tc>
                  <a:txBody>
                    <a:bodyPr/>
                    <a:lstStyle/>
                    <a:p>
                      <a:pPr algn="ctr" fontAlgn="ctr"/>
                      <a:r>
                        <a:rPr lang="en-US" sz="1400" b="1" i="0" u="none" strike="noStrike">
                          <a:solidFill>
                            <a:srgbClr val="FFFFFF"/>
                          </a:solidFill>
                          <a:effectLst/>
                          <a:latin typeface="游ゴシック" panose="020B0400000000000000" pitchFamily="50" charset="-128"/>
                          <a:ea typeface="游ゴシック" panose="020B0400000000000000" pitchFamily="50" charset="-128"/>
                        </a:rPr>
                        <a:t>Shohei Ohtani</a:t>
                      </a:r>
                    </a:p>
                  </a:txBody>
                  <a:tcPr marL="9525" marR="9525" marT="9525" marB="0" anchor="ctr">
                    <a:lnL>
                      <a:noFill/>
                    </a:lnL>
                    <a:lnR>
                      <a:noFill/>
                    </a:lnR>
                    <a:lnT>
                      <a:noFill/>
                    </a:lnT>
                    <a:lnB>
                      <a:noFill/>
                    </a:lnB>
                    <a:solidFill>
                      <a:srgbClr val="FF00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46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26</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.257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.592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.965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.335</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.393</a:t>
                      </a:r>
                    </a:p>
                  </a:txBody>
                  <a:tcPr marL="9525" marR="9525" marT="9525" marB="0" anchor="ctr">
                    <a:lnL>
                      <a:noFill/>
                    </a:lnL>
                    <a:lnR>
                      <a:noFill/>
                    </a:lnR>
                    <a:lnT>
                      <a:noFill/>
                    </a:lnT>
                    <a:lnB>
                      <a:noFill/>
                    </a:lnB>
                    <a:solidFill>
                      <a:srgbClr val="FFFF00"/>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41.8</a:t>
                      </a:r>
                    </a:p>
                  </a:txBody>
                  <a:tcPr marL="9525" marR="9525" marT="9525" marB="0" anchor="ctr">
                    <a:lnL>
                      <a:noFill/>
                    </a:lnL>
                    <a:lnR>
                      <a:noFill/>
                    </a:lnR>
                    <a:lnT>
                      <a:noFill/>
                    </a:lnT>
                    <a:lnB>
                      <a:noFill/>
                    </a:lnB>
                    <a:solidFill>
                      <a:srgbClr val="FFFF00"/>
                    </a:solidFill>
                  </a:tcPr>
                </a:tc>
                <a:extLst>
                  <a:ext uri="{0D108BD9-81ED-4DB2-BD59-A6C34878D82A}">
                    <a16:rowId xmlns:a16="http://schemas.microsoft.com/office/drawing/2014/main" val="293781049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Fernando Tatis Jr.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135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.403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39.9</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693586794"/>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Trea Turner</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.328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.536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.208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38.4</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00563759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Aaron Judge</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633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158</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.544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.256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.332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38.0</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654512877"/>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Bryan Reynolds</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646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75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.302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.522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.912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.220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97999273"/>
                  </a:ext>
                </a:extLst>
              </a:tr>
              <a:tr h="397400">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Nick Castellanos</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585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164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41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.362</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.576</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.939</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.267</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.340</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.391</a:t>
                      </a:r>
                    </a:p>
                  </a:txBody>
                  <a:tcPr marL="9525" marR="9525" marT="9525" marB="0" anchor="ctr">
                    <a:lnL>
                      <a:noFill/>
                    </a:lnL>
                    <a:lnR>
                      <a:noFill/>
                    </a:lnR>
                    <a:lnT>
                      <a:noFill/>
                    </a:lnT>
                    <a:lnB>
                      <a:noFill/>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647560793"/>
                  </a:ext>
                </a:extLst>
              </a:tr>
              <a:tr h="413296">
                <a:tc>
                  <a:txBody>
                    <a:bodyPr/>
                    <a:lstStyle/>
                    <a:p>
                      <a:pPr algn="ctr" fontAlgn="ctr"/>
                      <a:r>
                        <a:rPr lang="en-US" sz="1400" b="1" i="0" u="none" strike="noStrike">
                          <a:solidFill>
                            <a:srgbClr val="000000"/>
                          </a:solidFill>
                          <a:effectLst/>
                          <a:latin typeface="游ゴシック" panose="020B0400000000000000" pitchFamily="50" charset="-128"/>
                          <a:ea typeface="游ゴシック" panose="020B0400000000000000" pitchFamily="50" charset="-128"/>
                        </a:rPr>
                        <a:t>Freddie Freeman</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695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180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120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107</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.300</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.393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.503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a:solidFill>
                            <a:srgbClr val="000000"/>
                          </a:solidFill>
                          <a:effectLst/>
                          <a:latin typeface="游ゴシック" panose="020B0400000000000000" pitchFamily="50" charset="-128"/>
                          <a:ea typeface="游ゴシック" panose="020B0400000000000000" pitchFamily="50" charset="-128"/>
                        </a:rPr>
                        <a:t>.896</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.321</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.379</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rPr>
                        <a:t>37.2</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8530234"/>
                  </a:ext>
                </a:extLst>
              </a:tr>
            </a:tbl>
          </a:graphicData>
        </a:graphic>
      </p:graphicFrame>
      <p:sp>
        <p:nvSpPr>
          <p:cNvPr id="7" name="テキスト ボックス 6">
            <a:extLst>
              <a:ext uri="{FF2B5EF4-FFF2-40B4-BE49-F238E27FC236}">
                <a16:creationId xmlns:a16="http://schemas.microsoft.com/office/drawing/2014/main" id="{FC9D8BDC-B96A-42D1-8B70-08CAF9154F13}"/>
              </a:ext>
            </a:extLst>
          </p:cNvPr>
          <p:cNvSpPr txBox="1"/>
          <p:nvPr/>
        </p:nvSpPr>
        <p:spPr>
          <a:xfrm>
            <a:off x="2630658" y="6049108"/>
            <a:ext cx="9427993" cy="369332"/>
          </a:xfrm>
          <a:prstGeom prst="rect">
            <a:avLst/>
          </a:prstGeom>
          <a:noFill/>
        </p:spPr>
        <p:txBody>
          <a:bodyPr wrap="square" rtlCol="0">
            <a:spAutoFit/>
          </a:bodyPr>
          <a:lstStyle/>
          <a:p>
            <a:pPr algn="r"/>
            <a:r>
              <a:rPr kumimoji="1" lang="ja-JP" altLang="en-US" dirty="0"/>
              <a:t>規定打席到達選手を</a:t>
            </a:r>
            <a:r>
              <a:rPr kumimoji="1" lang="en-US" altLang="ja-JP" dirty="0" err="1"/>
              <a:t>wOBA</a:t>
            </a:r>
            <a:r>
              <a:rPr lang="ja-JP" altLang="en-US" dirty="0"/>
              <a:t>降順にソート、上位</a:t>
            </a:r>
            <a:r>
              <a:rPr lang="en-US" altLang="ja-JP" dirty="0"/>
              <a:t>10</a:t>
            </a:r>
            <a:r>
              <a:rPr lang="ja-JP" altLang="en-US" dirty="0"/>
              <a:t>名を記載</a:t>
            </a:r>
            <a:endParaRPr kumimoji="1" lang="ja-JP" altLang="en-US" dirty="0"/>
          </a:p>
        </p:txBody>
      </p:sp>
    </p:spTree>
    <p:extLst>
      <p:ext uri="{BB962C8B-B14F-4D97-AF65-F5344CB8AC3E}">
        <p14:creationId xmlns:p14="http://schemas.microsoft.com/office/powerpoint/2010/main" val="333997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スタッツ</a:t>
            </a:r>
          </a:p>
        </p:txBody>
      </p:sp>
      <p:sp>
        <p:nvSpPr>
          <p:cNvPr id="3" name="コンテンツ プレースホルダー 2"/>
          <p:cNvSpPr>
            <a:spLocks noGrp="1"/>
          </p:cNvSpPr>
          <p:nvPr>
            <p:ph idx="1"/>
          </p:nvPr>
        </p:nvSpPr>
        <p:spPr>
          <a:xfrm>
            <a:off x="609600" y="1600201"/>
            <a:ext cx="10972800" cy="5257799"/>
          </a:xfrm>
        </p:spPr>
        <p:txBody>
          <a:bodyPr/>
          <a:lstStyle/>
          <a:p>
            <a:r>
              <a:rPr lang="ja-JP" altLang="en-US" sz="2400" dirty="0"/>
              <a:t>投手出場をこなしながら</a:t>
            </a:r>
            <a:r>
              <a:rPr lang="en-US" altLang="ja-JP" sz="2400" dirty="0"/>
              <a:t>639</a:t>
            </a:r>
            <a:r>
              <a:rPr lang="ja-JP" altLang="en-US" sz="2400" dirty="0"/>
              <a:t>打席を消化</a:t>
            </a:r>
            <a:r>
              <a:rPr lang="en-US" altLang="ja-JP" sz="2400" dirty="0"/>
              <a:t>(MLB</a:t>
            </a:r>
            <a:r>
              <a:rPr lang="ja-JP" altLang="en-US" sz="2400" dirty="0"/>
              <a:t>全体</a:t>
            </a:r>
            <a:r>
              <a:rPr lang="en-US" altLang="ja-JP" sz="2400" dirty="0"/>
              <a:t>36</a:t>
            </a:r>
            <a:r>
              <a:rPr lang="ja-JP" altLang="en-US" sz="2400" dirty="0"/>
              <a:t>位</a:t>
            </a:r>
            <a:r>
              <a:rPr lang="en-US" altLang="ja-JP" sz="2400" dirty="0"/>
              <a:t>)</a:t>
            </a:r>
            <a:endParaRPr kumimoji="1" lang="en-US" altLang="ja-JP" sz="2400" dirty="0"/>
          </a:p>
          <a:p>
            <a:r>
              <a:rPr kumimoji="1" lang="ja-JP" altLang="en-US" sz="2400" dirty="0"/>
              <a:t>同じく両リーグ通じて第</a:t>
            </a:r>
            <a:r>
              <a:rPr kumimoji="1" lang="en-US" altLang="ja-JP" sz="2400" dirty="0"/>
              <a:t>3</a:t>
            </a:r>
            <a:r>
              <a:rPr kumimoji="1" lang="ja-JP" altLang="en-US" sz="2400" dirty="0"/>
              <a:t>位の</a:t>
            </a:r>
            <a:r>
              <a:rPr kumimoji="1" lang="en-US" altLang="ja-JP" sz="2400" dirty="0"/>
              <a:t>46</a:t>
            </a:r>
            <a:r>
              <a:rPr kumimoji="1" lang="ja-JP" altLang="en-US" sz="2400" dirty="0"/>
              <a:t>本塁打</a:t>
            </a:r>
            <a:endParaRPr kumimoji="1" lang="en-US" altLang="ja-JP" sz="2400" dirty="0"/>
          </a:p>
          <a:p>
            <a:pPr marL="0" rtl="0" eaLnBrk="1" fontAlgn="ctr" latinLnBrk="0" hangingPunct="1">
              <a:spcBef>
                <a:spcPts val="0"/>
              </a:spcBef>
              <a:spcAft>
                <a:spcPts val="0"/>
              </a:spcAft>
            </a:pPr>
            <a:r>
              <a:rPr lang="ja-JP" altLang="en-US" sz="2400" dirty="0"/>
              <a:t>スラッシュライン</a:t>
            </a:r>
            <a:r>
              <a:rPr lang="en-US" altLang="ja-JP" sz="2400" dirty="0"/>
              <a:t>(</a:t>
            </a:r>
            <a:r>
              <a:rPr lang="ja-JP" altLang="en-US" sz="2400" dirty="0"/>
              <a:t>打率</a:t>
            </a:r>
            <a:r>
              <a:rPr lang="en-US" altLang="ja-JP" sz="2400" dirty="0"/>
              <a:t>/</a:t>
            </a:r>
            <a:r>
              <a:rPr lang="ja-JP" altLang="en-US" sz="2400" dirty="0"/>
              <a:t>出塁率</a:t>
            </a:r>
            <a:r>
              <a:rPr lang="en-US" altLang="ja-JP" sz="2400" dirty="0"/>
              <a:t>/</a:t>
            </a:r>
            <a:r>
              <a:rPr lang="ja-JP" altLang="en-US" sz="2400" dirty="0"/>
              <a:t>長打率</a:t>
            </a:r>
            <a:r>
              <a:rPr lang="en-US" altLang="ja-JP" sz="2400" dirty="0"/>
              <a:t>): </a:t>
            </a:r>
            <a:r>
              <a:rPr kumimoji="1" lang="en-US" altLang="ja-JP" sz="2400" i="0" u="none" strike="noStrike" kern="1200" dirty="0">
                <a:solidFill>
                  <a:srgbClr val="000000"/>
                </a:solidFill>
                <a:effectLst/>
              </a:rPr>
              <a:t>.257</a:t>
            </a:r>
            <a:r>
              <a:rPr lang="en-US" altLang="ja-JP" sz="3200" dirty="0"/>
              <a:t>/</a:t>
            </a:r>
            <a:r>
              <a:rPr kumimoji="1" lang="en-US" altLang="ja-JP" sz="2400" i="0" u="none" strike="noStrike" kern="1200" dirty="0">
                <a:solidFill>
                  <a:srgbClr val="000000"/>
                </a:solidFill>
                <a:effectLst/>
              </a:rPr>
              <a:t>.372/.592</a:t>
            </a:r>
          </a:p>
          <a:p>
            <a:pPr marL="533386" lvl="1" eaLnBrk="1" fontAlgn="ctr" hangingPunct="1">
              <a:spcBef>
                <a:spcPts val="0"/>
              </a:spcBef>
              <a:spcAft>
                <a:spcPts val="0"/>
              </a:spcAft>
            </a:pPr>
            <a:r>
              <a:rPr kumimoji="1" lang="en-US" altLang="ja-JP" sz="2000" dirty="0"/>
              <a:t>OPS.965</a:t>
            </a:r>
            <a:r>
              <a:rPr lang="ja-JP" altLang="en-US" sz="2000" dirty="0"/>
              <a:t>、</a:t>
            </a:r>
            <a:r>
              <a:rPr lang="en-US" altLang="ja-JP" sz="2000" dirty="0"/>
              <a:t>wOBA.393</a:t>
            </a:r>
            <a:r>
              <a:rPr lang="ja-JP" altLang="en-US" sz="2000" dirty="0"/>
              <a:t> </a:t>
            </a:r>
            <a:r>
              <a:rPr lang="en-US" altLang="ja-JP" sz="2000" dirty="0"/>
              <a:t>(</a:t>
            </a:r>
            <a:r>
              <a:rPr lang="ja-JP" altLang="en-US" sz="2000" dirty="0"/>
              <a:t>いずれも</a:t>
            </a:r>
            <a:r>
              <a:rPr lang="en-US" altLang="ja-JP" sz="2000" dirty="0"/>
              <a:t>MLB</a:t>
            </a:r>
            <a:r>
              <a:rPr lang="ja-JP" altLang="en-US" sz="2000" dirty="0"/>
              <a:t>規定到達選手</a:t>
            </a:r>
            <a:r>
              <a:rPr lang="en-US" altLang="ja-JP" sz="2000" dirty="0"/>
              <a:t>132</a:t>
            </a:r>
            <a:r>
              <a:rPr lang="ja-JP" altLang="en-US" sz="2000" dirty="0"/>
              <a:t>人中</a:t>
            </a:r>
            <a:r>
              <a:rPr lang="en-US" altLang="ja-JP" sz="2000" dirty="0"/>
              <a:t>5</a:t>
            </a:r>
            <a:r>
              <a:rPr lang="ja-JP" altLang="en-US" sz="2000" dirty="0"/>
              <a:t>位</a:t>
            </a:r>
            <a:r>
              <a:rPr lang="en-US" altLang="ja-JP" sz="2000" dirty="0"/>
              <a:t>)</a:t>
            </a:r>
            <a:r>
              <a:rPr lang="ja-JP" altLang="en-US" sz="2000" dirty="0"/>
              <a:t>と、どの総合指標を用いてもトップレベルに位置する貢献度</a:t>
            </a:r>
            <a:endParaRPr lang="en-US" altLang="ja-JP" sz="2000" dirty="0"/>
          </a:p>
          <a:p>
            <a:pPr marL="0" eaLnBrk="1" fontAlgn="ctr" hangingPunct="1">
              <a:spcBef>
                <a:spcPts val="0"/>
              </a:spcBef>
              <a:spcAft>
                <a:spcPts val="0"/>
              </a:spcAft>
            </a:pPr>
            <a:r>
              <a:rPr kumimoji="1" lang="en-US" altLang="ja-JP" sz="2534" dirty="0"/>
              <a:t>ISO</a:t>
            </a:r>
            <a:r>
              <a:rPr lang="ja-JP" altLang="en-US" sz="2534" dirty="0"/>
              <a:t> </a:t>
            </a:r>
            <a:r>
              <a:rPr lang="en-US" altLang="ja-JP" sz="2534" dirty="0"/>
              <a:t>(SLG – AVG)</a:t>
            </a:r>
            <a:r>
              <a:rPr lang="ja-JP" altLang="en-US" sz="2534" dirty="0"/>
              <a:t> </a:t>
            </a:r>
            <a:r>
              <a:rPr lang="en-US" altLang="ja-JP" sz="2534" dirty="0"/>
              <a:t>.335</a:t>
            </a:r>
            <a:r>
              <a:rPr lang="ja-JP" altLang="en-US" sz="2534" dirty="0"/>
              <a:t>は両リーグ通じてトップ</a:t>
            </a:r>
            <a:endParaRPr lang="en-US" altLang="ja-JP" sz="2534" dirty="0"/>
          </a:p>
          <a:p>
            <a:pPr marL="533386" lvl="1" eaLnBrk="1" fontAlgn="ctr" hangingPunct="1">
              <a:spcBef>
                <a:spcPts val="0"/>
              </a:spcBef>
              <a:spcAft>
                <a:spcPts val="0"/>
              </a:spcAft>
            </a:pPr>
            <a:r>
              <a:rPr kumimoji="1" lang="ja-JP" altLang="en-US" sz="2000" dirty="0"/>
              <a:t>安打に占める長打の割合も高く、自力で得点圏・得点を生み出すことができる選手</a:t>
            </a:r>
            <a:endParaRPr kumimoji="1" lang="en-US" altLang="ja-JP" sz="2000" dirty="0"/>
          </a:p>
          <a:p>
            <a:pPr marL="533386" lvl="1" eaLnBrk="1" fontAlgn="ctr" hangingPunct="1">
              <a:spcBef>
                <a:spcPts val="0"/>
              </a:spcBef>
              <a:spcAft>
                <a:spcPts val="0"/>
              </a:spcAft>
            </a:pPr>
            <a:r>
              <a:rPr lang="ja-JP" altLang="en-US" sz="2000" dirty="0"/>
              <a:t>やや成功率に不安が残るが、盗塁数も上位に位置</a:t>
            </a:r>
            <a:endParaRPr kumimoji="1" lang="en-US" altLang="ja-JP" sz="2000" dirty="0"/>
          </a:p>
          <a:p>
            <a:r>
              <a:rPr lang="ja-JP" altLang="en-US" sz="2400" dirty="0"/>
              <a:t>その長打力ゆえに四球も多く、</a:t>
            </a:r>
            <a:r>
              <a:rPr lang="en-US" altLang="ja-JP" sz="2400" dirty="0"/>
              <a:t>96</a:t>
            </a:r>
            <a:r>
              <a:rPr lang="ja-JP" altLang="en-US" sz="2400" dirty="0"/>
              <a:t>四球は全体</a:t>
            </a:r>
            <a:r>
              <a:rPr lang="en-US" altLang="ja-JP" sz="2400" dirty="0"/>
              <a:t>5</a:t>
            </a:r>
            <a:r>
              <a:rPr lang="ja-JP" altLang="en-US" sz="2400" dirty="0"/>
              <a:t>位</a:t>
            </a:r>
            <a:endParaRPr lang="en-US" altLang="ja-JP" sz="2400" dirty="0"/>
          </a:p>
          <a:p>
            <a:pPr lvl="1"/>
            <a:r>
              <a:rPr lang="ja-JP" altLang="en-US" sz="2000" dirty="0"/>
              <a:t>故意四球</a:t>
            </a:r>
            <a:r>
              <a:rPr lang="en-US" altLang="ja-JP" sz="2000" dirty="0"/>
              <a:t>20</a:t>
            </a:r>
            <a:r>
              <a:rPr lang="ja-JP" altLang="en-US" sz="2000" dirty="0"/>
              <a:t>は</a:t>
            </a:r>
            <a:r>
              <a:rPr lang="en-US" altLang="ja-JP" sz="2000" dirty="0"/>
              <a:t>Juan Soto</a:t>
            </a:r>
            <a:r>
              <a:rPr lang="ja-JP" altLang="en-US" sz="2000" dirty="0"/>
              <a:t>に次いで全体</a:t>
            </a:r>
            <a:r>
              <a:rPr lang="en-US" altLang="ja-JP" sz="2000" dirty="0"/>
              <a:t>2</a:t>
            </a:r>
            <a:r>
              <a:rPr lang="ja-JP" altLang="en-US" sz="2000" dirty="0"/>
              <a:t>位</a:t>
            </a:r>
            <a:endParaRPr lang="en-US" altLang="ja-JP" sz="2000" dirty="0"/>
          </a:p>
          <a:p>
            <a:pPr lvl="1"/>
            <a:r>
              <a:rPr kumimoji="1" lang="ja-JP" altLang="en-US" sz="2000" dirty="0"/>
              <a:t>プレーオフ進出を逃したエンゼルス打線にあって、</a:t>
            </a:r>
            <a:r>
              <a:rPr kumimoji="1" lang="en-US" altLang="ja-JP" sz="2000" dirty="0"/>
              <a:t>Mike Trout</a:t>
            </a:r>
            <a:r>
              <a:rPr kumimoji="1" lang="ja-JP" altLang="en-US" sz="2000" dirty="0"/>
              <a:t>の離脱などが影響した可能性も</a:t>
            </a:r>
            <a:endParaRPr kumimoji="1" lang="en-US" altLang="ja-JP" sz="2000" dirty="0"/>
          </a:p>
          <a:p>
            <a:r>
              <a:rPr kumimoji="1" lang="ja-JP" altLang="en-US" sz="2400" dirty="0"/>
              <a:t>三振・四球・本塁打が打席数に占める割合</a:t>
            </a:r>
            <a:r>
              <a:rPr kumimoji="1" lang="en-US" altLang="ja-JP" sz="2400" dirty="0"/>
              <a:t>:TTO%</a:t>
            </a:r>
            <a:r>
              <a:rPr kumimoji="1" lang="ja-JP" altLang="en-US" sz="2400" dirty="0"/>
              <a:t>も高く、運要素への依存度が比較的低い</a:t>
            </a:r>
            <a:endParaRPr kumimoji="1" lang="ja-JP" altLang="en-US" sz="2934" dirty="0"/>
          </a:p>
        </p:txBody>
      </p:sp>
    </p:spTree>
    <p:extLst>
      <p:ext uri="{BB962C8B-B14F-4D97-AF65-F5344CB8AC3E}">
        <p14:creationId xmlns:p14="http://schemas.microsoft.com/office/powerpoint/2010/main" val="6541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Plate-Discipline, Batted Ball</a:t>
            </a:r>
            <a:endParaRPr kumimoji="1" lang="ja-JP" altLang="en-US" dirty="0"/>
          </a:p>
        </p:txBody>
      </p:sp>
      <p:graphicFrame>
        <p:nvGraphicFramePr>
          <p:cNvPr id="7" name="表 6">
            <a:extLst>
              <a:ext uri="{FF2B5EF4-FFF2-40B4-BE49-F238E27FC236}">
                <a16:creationId xmlns:a16="http://schemas.microsoft.com/office/drawing/2014/main" id="{589A52D6-3976-4DB2-AE5D-47A5D41240FD}"/>
              </a:ext>
            </a:extLst>
          </p:cNvPr>
          <p:cNvGraphicFramePr>
            <a:graphicFrameLocks noGrp="1"/>
          </p:cNvGraphicFramePr>
          <p:nvPr>
            <p:extLst>
              <p:ext uri="{D42A27DB-BD31-4B8C-83A1-F6EECF244321}">
                <p14:modId xmlns:p14="http://schemas.microsoft.com/office/powerpoint/2010/main" val="3473153074"/>
              </p:ext>
            </p:extLst>
          </p:nvPr>
        </p:nvGraphicFramePr>
        <p:xfrm>
          <a:off x="112541" y="1533379"/>
          <a:ext cx="11966918" cy="3530992"/>
        </p:xfrm>
        <a:graphic>
          <a:graphicData uri="http://schemas.openxmlformats.org/drawingml/2006/table">
            <a:tbl>
              <a:tblPr/>
              <a:tblGrid>
                <a:gridCol w="1434905">
                  <a:extLst>
                    <a:ext uri="{9D8B030D-6E8A-4147-A177-3AD203B41FA5}">
                      <a16:colId xmlns:a16="http://schemas.microsoft.com/office/drawing/2014/main" val="3629327511"/>
                    </a:ext>
                  </a:extLst>
                </a:gridCol>
                <a:gridCol w="408270">
                  <a:extLst>
                    <a:ext uri="{9D8B030D-6E8A-4147-A177-3AD203B41FA5}">
                      <a16:colId xmlns:a16="http://schemas.microsoft.com/office/drawing/2014/main" val="3408554122"/>
                    </a:ext>
                  </a:extLst>
                </a:gridCol>
                <a:gridCol w="584941">
                  <a:extLst>
                    <a:ext uri="{9D8B030D-6E8A-4147-A177-3AD203B41FA5}">
                      <a16:colId xmlns:a16="http://schemas.microsoft.com/office/drawing/2014/main" val="3537707642"/>
                    </a:ext>
                  </a:extLst>
                </a:gridCol>
                <a:gridCol w="575801">
                  <a:extLst>
                    <a:ext uri="{9D8B030D-6E8A-4147-A177-3AD203B41FA5}">
                      <a16:colId xmlns:a16="http://schemas.microsoft.com/office/drawing/2014/main" val="3136292541"/>
                    </a:ext>
                  </a:extLst>
                </a:gridCol>
                <a:gridCol w="658060">
                  <a:extLst>
                    <a:ext uri="{9D8B030D-6E8A-4147-A177-3AD203B41FA5}">
                      <a16:colId xmlns:a16="http://schemas.microsoft.com/office/drawing/2014/main" val="1386795076"/>
                    </a:ext>
                  </a:extLst>
                </a:gridCol>
                <a:gridCol w="783414">
                  <a:extLst>
                    <a:ext uri="{9D8B030D-6E8A-4147-A177-3AD203B41FA5}">
                      <a16:colId xmlns:a16="http://schemas.microsoft.com/office/drawing/2014/main" val="1844218430"/>
                    </a:ext>
                  </a:extLst>
                </a:gridCol>
                <a:gridCol w="730730">
                  <a:extLst>
                    <a:ext uri="{9D8B030D-6E8A-4147-A177-3AD203B41FA5}">
                      <a16:colId xmlns:a16="http://schemas.microsoft.com/office/drawing/2014/main" val="1913896258"/>
                    </a:ext>
                  </a:extLst>
                </a:gridCol>
                <a:gridCol w="1011461">
                  <a:extLst>
                    <a:ext uri="{9D8B030D-6E8A-4147-A177-3AD203B41FA5}">
                      <a16:colId xmlns:a16="http://schemas.microsoft.com/office/drawing/2014/main" val="2657154390"/>
                    </a:ext>
                  </a:extLst>
                </a:gridCol>
                <a:gridCol w="779920">
                  <a:extLst>
                    <a:ext uri="{9D8B030D-6E8A-4147-A177-3AD203B41FA5}">
                      <a16:colId xmlns:a16="http://schemas.microsoft.com/office/drawing/2014/main" val="394703977"/>
                    </a:ext>
                  </a:extLst>
                </a:gridCol>
                <a:gridCol w="560569">
                  <a:extLst>
                    <a:ext uri="{9D8B030D-6E8A-4147-A177-3AD203B41FA5}">
                      <a16:colId xmlns:a16="http://schemas.microsoft.com/office/drawing/2014/main" val="3451013904"/>
                    </a:ext>
                  </a:extLst>
                </a:gridCol>
                <a:gridCol w="548382">
                  <a:extLst>
                    <a:ext uri="{9D8B030D-6E8A-4147-A177-3AD203B41FA5}">
                      <a16:colId xmlns:a16="http://schemas.microsoft.com/office/drawing/2014/main" val="3744912601"/>
                    </a:ext>
                  </a:extLst>
                </a:gridCol>
                <a:gridCol w="536196">
                  <a:extLst>
                    <a:ext uri="{9D8B030D-6E8A-4147-A177-3AD203B41FA5}">
                      <a16:colId xmlns:a16="http://schemas.microsoft.com/office/drawing/2014/main" val="1743595781"/>
                    </a:ext>
                  </a:extLst>
                </a:gridCol>
                <a:gridCol w="597127">
                  <a:extLst>
                    <a:ext uri="{9D8B030D-6E8A-4147-A177-3AD203B41FA5}">
                      <a16:colId xmlns:a16="http://schemas.microsoft.com/office/drawing/2014/main" val="2827030876"/>
                    </a:ext>
                  </a:extLst>
                </a:gridCol>
                <a:gridCol w="609313">
                  <a:extLst>
                    <a:ext uri="{9D8B030D-6E8A-4147-A177-3AD203B41FA5}">
                      <a16:colId xmlns:a16="http://schemas.microsoft.com/office/drawing/2014/main" val="1040286850"/>
                    </a:ext>
                  </a:extLst>
                </a:gridCol>
                <a:gridCol w="621499">
                  <a:extLst>
                    <a:ext uri="{9D8B030D-6E8A-4147-A177-3AD203B41FA5}">
                      <a16:colId xmlns:a16="http://schemas.microsoft.com/office/drawing/2014/main" val="3049139406"/>
                    </a:ext>
                  </a:extLst>
                </a:gridCol>
                <a:gridCol w="767735">
                  <a:extLst>
                    <a:ext uri="{9D8B030D-6E8A-4147-A177-3AD203B41FA5}">
                      <a16:colId xmlns:a16="http://schemas.microsoft.com/office/drawing/2014/main" val="1365650326"/>
                    </a:ext>
                  </a:extLst>
                </a:gridCol>
                <a:gridCol w="758595">
                  <a:extLst>
                    <a:ext uri="{9D8B030D-6E8A-4147-A177-3AD203B41FA5}">
                      <a16:colId xmlns:a16="http://schemas.microsoft.com/office/drawing/2014/main" val="1597896035"/>
                    </a:ext>
                  </a:extLst>
                </a:gridCol>
              </a:tblGrid>
              <a:tr h="605979">
                <a:tc>
                  <a:txBody>
                    <a:bodyPr/>
                    <a:lstStyle/>
                    <a:p>
                      <a:pPr algn="ctr" fontAlgn="ctr"/>
                      <a:r>
                        <a:rPr lang="en-US" sz="1200" b="1" i="0" u="none" strike="noStrike" dirty="0">
                          <a:solidFill>
                            <a:srgbClr val="000000"/>
                          </a:solidFill>
                          <a:effectLst/>
                          <a:latin typeface="游ゴシック" panose="020B0400000000000000" pitchFamily="50" charset="-128"/>
                          <a:ea typeface="游ゴシック" panose="020B0400000000000000" pitchFamily="50" charset="-128"/>
                        </a:rPr>
                        <a:t>Name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FF%</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Zone%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CStr%</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Swing%</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O-Swing%</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Contact%</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Exit Velocity (km/h)</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Launch Angle (°)</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Pull%</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Hard%</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BABIP</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xwOBA</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Flare%</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Barrel%</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Barrel/PA</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Shifted%</a:t>
                      </a:r>
                    </a:p>
                  </a:txBody>
                  <a:tcPr marL="8389" marR="8389" marT="8389"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9753185"/>
                  </a:ext>
                </a:extLst>
              </a:tr>
              <a:tr h="291336">
                <a:tc>
                  <a:txBody>
                    <a:bodyPr/>
                    <a:lstStyle/>
                    <a:p>
                      <a:pPr algn="ctr" fontAlgn="ctr"/>
                      <a:r>
                        <a:rPr lang="en-US" sz="1200" b="1" i="0" u="none" strike="noStrike" dirty="0">
                          <a:solidFill>
                            <a:srgbClr val="000000"/>
                          </a:solidFill>
                          <a:effectLst/>
                          <a:latin typeface="游ゴシック" panose="020B0400000000000000" pitchFamily="50" charset="-128"/>
                          <a:ea typeface="游ゴシック" panose="020B0400000000000000" pitchFamily="50" charset="-128"/>
                        </a:rPr>
                        <a:t>Soto, Juan</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55.5</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35.0</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12.2</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81.8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52.7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.431</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23.5</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13.3</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8.7</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58.9</a:t>
                      </a:r>
                    </a:p>
                  </a:txBody>
                  <a:tcPr marL="8389" marR="8389" marT="8389"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31496857"/>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Harper, Bryce</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69.4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146.6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.364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80.3</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570852489"/>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Guerrero, Vladimir</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55.8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153.1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23.2</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2123000448"/>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Judge, Aaron</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44.2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154.1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38.7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57.9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.420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40.1</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843587196"/>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Freeman, Freddie</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147.3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.325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11.8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82.4</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1631844006"/>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Votto, Joey</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43.9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21.7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73.3</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47.7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.291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23.7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85.5</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867915235"/>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Muncy, Max</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49.1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37.6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15.7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78.0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146.8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46.6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.258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.406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95.0</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3412302539"/>
                  </a:ext>
                </a:extLst>
              </a:tr>
              <a:tr h="291336">
                <a:tc>
                  <a:txBody>
                    <a:bodyPr/>
                    <a:lstStyle/>
                    <a:p>
                      <a:pPr algn="ctr" fontAlgn="ctr"/>
                      <a:r>
                        <a:rPr lang="en-US" sz="1200" b="1" i="0" u="none" strike="noStrike">
                          <a:solidFill>
                            <a:srgbClr val="FFFFFF"/>
                          </a:solidFill>
                          <a:effectLst/>
                          <a:latin typeface="游ゴシック" panose="020B0400000000000000" pitchFamily="50" charset="-128"/>
                          <a:ea typeface="游ゴシック" panose="020B0400000000000000" pitchFamily="50" charset="-128"/>
                        </a:rPr>
                        <a:t>Ohtani, Shohei</a:t>
                      </a:r>
                    </a:p>
                  </a:txBody>
                  <a:tcPr marL="8389" marR="8389" marT="8389" marB="0" anchor="ctr">
                    <a:lnL>
                      <a:noFill/>
                    </a:lnL>
                    <a:lnR>
                      <a:noFill/>
                    </a:lnR>
                    <a:lnT>
                      <a:noFill/>
                    </a:lnT>
                    <a:lnB>
                      <a:noFill/>
                    </a:lnB>
                    <a:solidFill>
                      <a:srgbClr val="FF00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49.2</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43.4</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14.4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45.8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27.2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67.0</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150.1</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16.3</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51.1</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53.4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.305</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.404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20.2</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22.5</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12.6</a:t>
                      </a:r>
                    </a:p>
                  </a:txBody>
                  <a:tcPr marL="8389" marR="8389" marT="8389" marB="0" anchor="ctr">
                    <a:lnL>
                      <a:noFill/>
                    </a:lnL>
                    <a:lnR>
                      <a:noFill/>
                    </a:lnR>
                    <a:lnT>
                      <a:noFill/>
                    </a:lnT>
                    <a:lnB>
                      <a:noFill/>
                    </a:lnB>
                    <a:solidFill>
                      <a:srgbClr val="FFFF00"/>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80.6</a:t>
                      </a:r>
                    </a:p>
                  </a:txBody>
                  <a:tcPr marL="8389" marR="8389" marT="8389" marB="0" anchor="ctr">
                    <a:lnL>
                      <a:noFill/>
                    </a:lnL>
                    <a:lnR>
                      <a:noFill/>
                    </a:lnR>
                    <a:lnT>
                      <a:noFill/>
                    </a:lnT>
                    <a:lnB>
                      <a:noFill/>
                    </a:lnB>
                    <a:solidFill>
                      <a:srgbClr val="FFFF00"/>
                    </a:solidFill>
                  </a:tcPr>
                </a:tc>
                <a:extLst>
                  <a:ext uri="{0D108BD9-81ED-4DB2-BD59-A6C34878D82A}">
                    <a16:rowId xmlns:a16="http://schemas.microsoft.com/office/drawing/2014/main" val="2325069770"/>
                  </a:ext>
                </a:extLst>
              </a:tr>
              <a:tr h="291336">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Goldschmidt, Paul</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48.4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18.6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24.9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77.1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149.0</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17.1</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50.8</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.336</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.399</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26.4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13.5</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9.4</a:t>
                      </a:r>
                    </a:p>
                  </a:txBody>
                  <a:tcPr marL="8389" marR="8389" marT="8389" marB="0" anchor="ctr">
                    <a:lnL>
                      <a:noFill/>
                    </a:lnL>
                    <a:lnR>
                      <a:noFill/>
                    </a:lnR>
                    <a:lnT>
                      <a:noFill/>
                    </a:lnT>
                    <a:lnB>
                      <a:noFill/>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13.1</a:t>
                      </a:r>
                    </a:p>
                  </a:txBody>
                  <a:tcPr marL="8389" marR="8389" marT="8389" marB="0" anchor="ctr">
                    <a:lnL>
                      <a:noFill/>
                    </a:lnL>
                    <a:lnR>
                      <a:noFill/>
                    </a:lnR>
                    <a:lnT>
                      <a:noFill/>
                    </a:lnT>
                    <a:lnB>
                      <a:noFill/>
                    </a:lnB>
                    <a:solidFill>
                      <a:srgbClr val="FFFFFF"/>
                    </a:solidFill>
                  </a:tcPr>
                </a:tc>
                <a:extLst>
                  <a:ext uri="{0D108BD9-81ED-4DB2-BD59-A6C34878D82A}">
                    <a16:rowId xmlns:a16="http://schemas.microsoft.com/office/drawing/2014/main" val="803738133"/>
                  </a:ext>
                </a:extLst>
              </a:tr>
              <a:tr h="302989">
                <a:tc>
                  <a:txBody>
                    <a:bodyPr/>
                    <a:lstStyle/>
                    <a:p>
                      <a:pPr algn="ctr"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Tatis, Fernando</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54.4</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44.1</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10.2</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51.5</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29.0</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67.3</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150.9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47.4</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55.6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.329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.399</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18.8</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21.3</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13.0</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45.6</a:t>
                      </a:r>
                    </a:p>
                  </a:txBody>
                  <a:tcPr marL="8389" marR="8389" marT="8389" marB="0" anchor="ctr">
                    <a:lnL>
                      <a:noFill/>
                    </a:lnL>
                    <a:lnR>
                      <a:noFill/>
                    </a:lnR>
                    <a:lnT>
                      <a:noFill/>
                    </a:lnT>
                    <a:lnB w="25400"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0136875"/>
                  </a:ext>
                </a:extLst>
              </a:tr>
            </a:tbl>
          </a:graphicData>
        </a:graphic>
      </p:graphicFrame>
      <p:sp>
        <p:nvSpPr>
          <p:cNvPr id="8" name="テキスト ボックス 7">
            <a:extLst>
              <a:ext uri="{FF2B5EF4-FFF2-40B4-BE49-F238E27FC236}">
                <a16:creationId xmlns:a16="http://schemas.microsoft.com/office/drawing/2014/main" id="{E7071DD3-CD46-461F-9024-B4A11188AE96}"/>
              </a:ext>
            </a:extLst>
          </p:cNvPr>
          <p:cNvSpPr txBox="1"/>
          <p:nvPr/>
        </p:nvSpPr>
        <p:spPr>
          <a:xfrm>
            <a:off x="229772" y="5324621"/>
            <a:ext cx="5866228" cy="1477328"/>
          </a:xfrm>
          <a:prstGeom prst="rect">
            <a:avLst/>
          </a:prstGeom>
          <a:noFill/>
        </p:spPr>
        <p:txBody>
          <a:bodyPr wrap="square" rtlCol="0">
            <a:spAutoFit/>
          </a:bodyPr>
          <a:lstStyle/>
          <a:p>
            <a:r>
              <a:rPr lang="ja-JP" altLang="en-US" b="1" dirty="0"/>
              <a:t>規定到達者</a:t>
            </a:r>
            <a:r>
              <a:rPr kumimoji="1" lang="en-US" altLang="ja-JP" b="1" dirty="0" err="1"/>
              <a:t>xwOBA</a:t>
            </a:r>
            <a:r>
              <a:rPr kumimoji="1" lang="ja-JP" altLang="en-US" b="1" dirty="0"/>
              <a:t>降順、上位</a:t>
            </a:r>
            <a:r>
              <a:rPr kumimoji="1" lang="en-US" altLang="ja-JP" b="1" dirty="0"/>
              <a:t>10</a:t>
            </a:r>
            <a:r>
              <a:rPr kumimoji="1" lang="ja-JP" altLang="en-US" b="1" dirty="0"/>
              <a:t>名</a:t>
            </a:r>
            <a:endParaRPr kumimoji="1" lang="en-US" altLang="ja-JP" b="1" dirty="0"/>
          </a:p>
          <a:p>
            <a:pPr marL="285750" indent="-285750">
              <a:buFont typeface="Arial" panose="020B0604020202020204" pitchFamily="34" charset="0"/>
              <a:buChar char="•"/>
            </a:pPr>
            <a:r>
              <a:rPr kumimoji="1" lang="en-US" altLang="ja-JP" dirty="0"/>
              <a:t>FF%: </a:t>
            </a:r>
            <a:r>
              <a:rPr kumimoji="1" lang="ja-JP" altLang="en-US" dirty="0"/>
              <a:t>フォーシーム被投球率</a:t>
            </a:r>
            <a:endParaRPr kumimoji="1" lang="en-US" altLang="ja-JP" dirty="0"/>
          </a:p>
          <a:p>
            <a:pPr marL="285750" indent="-285750">
              <a:buFont typeface="Arial" panose="020B0604020202020204" pitchFamily="34" charset="0"/>
              <a:buChar char="•"/>
            </a:pPr>
            <a:r>
              <a:rPr kumimoji="1" lang="en-US" altLang="ja-JP" dirty="0" err="1"/>
              <a:t>CStr</a:t>
            </a:r>
            <a:r>
              <a:rPr kumimoji="1" lang="en-US" altLang="ja-JP" dirty="0"/>
              <a:t>%: </a:t>
            </a:r>
            <a:r>
              <a:rPr lang="ja-JP" altLang="en-US" dirty="0"/>
              <a:t>全</a:t>
            </a:r>
            <a:r>
              <a:rPr kumimoji="1" lang="ja-JP" altLang="en-US" dirty="0"/>
              <a:t>投球に対する見送りストライクの割合</a:t>
            </a:r>
            <a:endParaRPr kumimoji="1" lang="en-US" altLang="ja-JP" dirty="0"/>
          </a:p>
          <a:p>
            <a:pPr marL="285750" indent="-285750">
              <a:buFont typeface="Arial" panose="020B0604020202020204" pitchFamily="34" charset="0"/>
              <a:buChar char="•"/>
            </a:pPr>
            <a:r>
              <a:rPr kumimoji="1" lang="en-US" altLang="ja-JP" dirty="0"/>
              <a:t>Flare%: </a:t>
            </a:r>
            <a:r>
              <a:rPr kumimoji="1" lang="ja-JP" altLang="en-US" dirty="0"/>
              <a:t>フレアゾーン</a:t>
            </a:r>
            <a:r>
              <a:rPr kumimoji="1" lang="en-US" altLang="ja-JP" dirty="0"/>
              <a:t>(</a:t>
            </a:r>
            <a:r>
              <a:rPr kumimoji="1" lang="ja-JP" altLang="en-US" dirty="0"/>
              <a:t>打球速度が低い</a:t>
            </a:r>
            <a:r>
              <a:rPr lang="ja-JP" altLang="en-US" dirty="0"/>
              <a:t>ものの、</a:t>
            </a:r>
            <a:r>
              <a:rPr kumimoji="1" lang="ja-JP" altLang="en-US" dirty="0"/>
              <a:t>内野の頭を越えるような角度で打ち出されたグループの比率</a:t>
            </a:r>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005F57FD-2616-4417-B04B-B2B12AB25CF1}"/>
              </a:ext>
            </a:extLst>
          </p:cNvPr>
          <p:cNvSpPr txBox="1"/>
          <p:nvPr/>
        </p:nvSpPr>
        <p:spPr>
          <a:xfrm>
            <a:off x="6096000" y="5324621"/>
            <a:ext cx="5866228"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Barrel%</a:t>
            </a:r>
            <a:r>
              <a:rPr kumimoji="1" lang="ja-JP" altLang="en-US" dirty="0"/>
              <a:t>は発生した打球に対するバレル打球、</a:t>
            </a:r>
            <a:r>
              <a:rPr kumimoji="1" lang="en-US" altLang="ja-JP" dirty="0"/>
              <a:t>Barrel/PA</a:t>
            </a:r>
            <a:r>
              <a:rPr kumimoji="1" lang="ja-JP" altLang="en-US" dirty="0"/>
              <a:t>は申告敬遠を除いた打席数に対するバレル打球の比率</a:t>
            </a:r>
            <a:endParaRPr kumimoji="1" lang="en-US" altLang="ja-JP" dirty="0"/>
          </a:p>
          <a:p>
            <a:pPr marL="285750" indent="-285750">
              <a:buFont typeface="Arial" panose="020B0604020202020204" pitchFamily="34" charset="0"/>
              <a:buChar char="•"/>
            </a:pPr>
            <a:r>
              <a:rPr lang="en-US" altLang="ja-JP" dirty="0"/>
              <a:t>Shifted%:</a:t>
            </a:r>
            <a:r>
              <a:rPr lang="ja-JP" altLang="en-US" dirty="0"/>
              <a:t> 打球が発生した際に相手の内野がシフトを敷いていた打席の割合</a:t>
            </a:r>
            <a:r>
              <a:rPr lang="en-US" altLang="ja-JP" dirty="0"/>
              <a:t>(</a:t>
            </a:r>
            <a:r>
              <a:rPr lang="en-US" altLang="ja-JP" dirty="0" err="1"/>
              <a:t>if_fielding_alignment</a:t>
            </a:r>
            <a:r>
              <a:rPr lang="en-US" altLang="ja-JP" dirty="0"/>
              <a:t>, Strategic)</a:t>
            </a:r>
            <a:endParaRPr kumimoji="1" lang="ja-JP" altLang="en-US" dirty="0"/>
          </a:p>
        </p:txBody>
      </p:sp>
    </p:spTree>
    <p:extLst>
      <p:ext uri="{BB962C8B-B14F-4D97-AF65-F5344CB8AC3E}">
        <p14:creationId xmlns:p14="http://schemas.microsoft.com/office/powerpoint/2010/main" val="23313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スタッツ</a:t>
            </a:r>
          </a:p>
        </p:txBody>
      </p:sp>
      <p:sp>
        <p:nvSpPr>
          <p:cNvPr id="3" name="コンテンツ プレースホルダー 2"/>
          <p:cNvSpPr>
            <a:spLocks noGrp="1"/>
          </p:cNvSpPr>
          <p:nvPr>
            <p:ph idx="1"/>
          </p:nvPr>
        </p:nvSpPr>
        <p:spPr/>
        <p:txBody>
          <a:bodyPr/>
          <a:lstStyle/>
          <a:p>
            <a:r>
              <a:rPr kumimoji="1" lang="ja-JP" altLang="en-US" sz="2400" dirty="0"/>
              <a:t>フォーシーム被投球率</a:t>
            </a:r>
            <a:r>
              <a:rPr kumimoji="1" lang="en-US" altLang="ja-JP" sz="2400" dirty="0"/>
              <a:t>49.2</a:t>
            </a:r>
            <a:r>
              <a:rPr kumimoji="1" lang="ja-JP" altLang="en-US" sz="2400" dirty="0"/>
              <a:t>は</a:t>
            </a:r>
            <a:r>
              <a:rPr lang="ja-JP" altLang="en-US" sz="2400" dirty="0"/>
              <a:t>規定到達者</a:t>
            </a:r>
            <a:r>
              <a:rPr lang="en-US" altLang="ja-JP" sz="2400" dirty="0"/>
              <a:t>132</a:t>
            </a:r>
            <a:r>
              <a:rPr lang="ja-JP" altLang="en-US" sz="2400" dirty="0"/>
              <a:t>人中</a:t>
            </a:r>
            <a:r>
              <a:rPr lang="en-US" altLang="ja-JP" sz="2400" dirty="0"/>
              <a:t>5</a:t>
            </a:r>
            <a:r>
              <a:rPr lang="ja-JP" altLang="en-US" sz="2400" dirty="0"/>
              <a:t>番目に低い数字：変化球中心の配球でストライクゾーンへの投球率も低い</a:t>
            </a:r>
            <a:r>
              <a:rPr lang="en-US" altLang="ja-JP" sz="2400" dirty="0"/>
              <a:t>(43.4, </a:t>
            </a:r>
            <a:r>
              <a:rPr lang="ja-JP" altLang="en-US" sz="2400" dirty="0"/>
              <a:t>同ワースト</a:t>
            </a:r>
            <a:r>
              <a:rPr lang="en-US" altLang="ja-JP" sz="2400" dirty="0"/>
              <a:t>3</a:t>
            </a:r>
            <a:r>
              <a:rPr lang="ja-JP" altLang="en-US" sz="2400" dirty="0"/>
              <a:t>位</a:t>
            </a:r>
            <a:r>
              <a:rPr lang="en-US" altLang="ja-JP" sz="2400" dirty="0"/>
              <a:t>)</a:t>
            </a:r>
          </a:p>
          <a:p>
            <a:pPr lvl="1"/>
            <a:r>
              <a:rPr lang="en-US" altLang="ja-JP" sz="2000" dirty="0"/>
              <a:t>Contact%67.0(</a:t>
            </a:r>
            <a:r>
              <a:rPr lang="ja-JP" altLang="en-US" sz="2000" dirty="0"/>
              <a:t>同ワースト</a:t>
            </a:r>
            <a:r>
              <a:rPr lang="en-US" altLang="ja-JP" sz="2000" dirty="0"/>
              <a:t>4</a:t>
            </a:r>
            <a:r>
              <a:rPr lang="ja-JP" altLang="en-US" sz="2000" dirty="0"/>
              <a:t>位</a:t>
            </a:r>
            <a:r>
              <a:rPr lang="en-US" altLang="ja-JP" sz="2000" dirty="0"/>
              <a:t>)</a:t>
            </a:r>
            <a:r>
              <a:rPr lang="ja-JP" altLang="en-US" sz="2000" dirty="0"/>
              <a:t>もこの傾向が影響か</a:t>
            </a:r>
            <a:endParaRPr lang="en-US" altLang="ja-JP" sz="2000" dirty="0"/>
          </a:p>
          <a:p>
            <a:r>
              <a:rPr kumimoji="1" lang="ja-JP" altLang="en-US" sz="2400" dirty="0"/>
              <a:t>一方で、打球が発生した場合のパフォーマンスも超一流</a:t>
            </a:r>
            <a:endParaRPr kumimoji="1" lang="en-US" altLang="ja-JP" sz="2400" dirty="0"/>
          </a:p>
          <a:p>
            <a:pPr lvl="1"/>
            <a:r>
              <a:rPr lang="en-US" altLang="ja-JP" sz="2000" dirty="0"/>
              <a:t>Barrel%</a:t>
            </a:r>
            <a:r>
              <a:rPr lang="ja-JP" altLang="en-US" sz="2000" dirty="0"/>
              <a:t>は両リーグ通じてトップ、打席あたりでも</a:t>
            </a:r>
            <a:r>
              <a:rPr lang="en-US" altLang="ja-JP" sz="2000" dirty="0"/>
              <a:t>Fernando </a:t>
            </a:r>
            <a:r>
              <a:rPr lang="en-US" altLang="ja-JP" sz="2000" dirty="0" err="1"/>
              <a:t>Tatis</a:t>
            </a:r>
            <a:r>
              <a:rPr lang="en-US" altLang="ja-JP" sz="2000" dirty="0"/>
              <a:t> Jr.</a:t>
            </a:r>
            <a:r>
              <a:rPr lang="ja-JP" altLang="en-US" sz="2000" dirty="0"/>
              <a:t>に次ぐ</a:t>
            </a:r>
            <a:r>
              <a:rPr lang="en-US" altLang="ja-JP" sz="2000" dirty="0"/>
              <a:t>2</a:t>
            </a:r>
            <a:r>
              <a:rPr lang="ja-JP" altLang="en-US" sz="2000" dirty="0"/>
              <a:t>位と、速い打球を適当な角度で打ち出す能力が極めて高い</a:t>
            </a:r>
            <a:endParaRPr lang="en-US" altLang="ja-JP" sz="2000" dirty="0"/>
          </a:p>
          <a:p>
            <a:pPr lvl="1"/>
            <a:r>
              <a:rPr lang="ja-JP" altLang="en-US" sz="2000" dirty="0"/>
              <a:t>長打力に付随して四球も増えるため、打席でのパフォーマンスはコンタクト能力の低さを補って余りあると言える</a:t>
            </a:r>
            <a:endParaRPr lang="en-US" altLang="ja-JP" sz="2000" dirty="0"/>
          </a:p>
          <a:p>
            <a:r>
              <a:rPr lang="ja-JP" altLang="en-US" sz="2400" dirty="0"/>
              <a:t>引っ張った打球</a:t>
            </a:r>
            <a:r>
              <a:rPr lang="en-US" altLang="ja-JP" sz="2400" dirty="0"/>
              <a:t>(</a:t>
            </a:r>
            <a:r>
              <a:rPr lang="ja-JP" altLang="en-US" sz="2400" dirty="0"/>
              <a:t>打球の水平方向の打ち出し角度がセンターから</a:t>
            </a:r>
            <a:r>
              <a:rPr lang="en-US" altLang="ja-JP" sz="2400" dirty="0"/>
              <a:t>15°</a:t>
            </a:r>
            <a:r>
              <a:rPr lang="ja-JP" altLang="en-US" sz="2400" dirty="0"/>
              <a:t>以上右の打球</a:t>
            </a:r>
            <a:r>
              <a:rPr lang="en-US" altLang="ja-JP" sz="2400" dirty="0"/>
              <a:t>)</a:t>
            </a:r>
            <a:r>
              <a:rPr lang="ja-JP" altLang="en-US" sz="2400" dirty="0"/>
              <a:t>の比率が非常に高い</a:t>
            </a:r>
            <a:r>
              <a:rPr lang="en-US" altLang="ja-JP" sz="2400" dirty="0"/>
              <a:t>(49.2, </a:t>
            </a:r>
            <a:r>
              <a:rPr lang="ja-JP" altLang="en-US" sz="2400" dirty="0"/>
              <a:t>同</a:t>
            </a:r>
            <a:r>
              <a:rPr lang="en-US" altLang="ja-JP" sz="2400" dirty="0"/>
              <a:t>8</a:t>
            </a:r>
            <a:r>
              <a:rPr lang="ja-JP" altLang="en-US" sz="2400" dirty="0"/>
              <a:t>位</a:t>
            </a:r>
            <a:r>
              <a:rPr lang="en-US" altLang="ja-JP" sz="2400" dirty="0"/>
              <a:t>)</a:t>
            </a:r>
          </a:p>
          <a:p>
            <a:pPr lvl="1"/>
            <a:r>
              <a:rPr lang="ja-JP" altLang="en-US" sz="2000" dirty="0"/>
              <a:t>打球方向の偏りゆえにシフトを敷かれる割合も高い</a:t>
            </a:r>
            <a:r>
              <a:rPr lang="en-US" altLang="ja-JP" sz="2000" dirty="0"/>
              <a:t>(80.6%, </a:t>
            </a:r>
            <a:r>
              <a:rPr lang="ja-JP" altLang="en-US" sz="2000" dirty="0"/>
              <a:t>同</a:t>
            </a:r>
            <a:r>
              <a:rPr lang="en-US" altLang="ja-JP" sz="2000" dirty="0"/>
              <a:t>12</a:t>
            </a:r>
            <a:r>
              <a:rPr lang="ja-JP" altLang="en-US" sz="2000" dirty="0"/>
              <a:t>位</a:t>
            </a:r>
            <a:r>
              <a:rPr lang="en-US" altLang="ja-JP" sz="2000" dirty="0"/>
              <a:t>)</a:t>
            </a:r>
          </a:p>
        </p:txBody>
      </p:sp>
    </p:spTree>
    <p:extLst>
      <p:ext uri="{BB962C8B-B14F-4D97-AF65-F5344CB8AC3E}">
        <p14:creationId xmlns:p14="http://schemas.microsoft.com/office/powerpoint/2010/main" val="32861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BA7B13-42AC-4948-9207-9E01FD6577FC}"/>
              </a:ext>
            </a:extLst>
          </p:cNvPr>
          <p:cNvSpPr>
            <a:spLocks noGrp="1"/>
          </p:cNvSpPr>
          <p:nvPr>
            <p:ph type="title"/>
          </p:nvPr>
        </p:nvSpPr>
        <p:spPr/>
        <p:txBody>
          <a:bodyPr/>
          <a:lstStyle/>
          <a:p>
            <a:r>
              <a:rPr lang="ja-JP" altLang="en-US" dirty="0"/>
              <a:t>打球角度</a:t>
            </a:r>
            <a:r>
              <a:rPr lang="en-US" altLang="ja-JP" dirty="0"/>
              <a:t>×</a:t>
            </a:r>
            <a:r>
              <a:rPr lang="ja-JP" altLang="en-US" dirty="0"/>
              <a:t>打球速度</a:t>
            </a:r>
            <a:endParaRPr kumimoji="1" lang="ja-JP" altLang="en-US" dirty="0"/>
          </a:p>
        </p:txBody>
      </p:sp>
      <p:pic>
        <p:nvPicPr>
          <p:cNvPr id="5" name="コンテンツ プレースホルダー 4" descr="グラフ, 散布図&#10;&#10;自動的に生成された説明">
            <a:extLst>
              <a:ext uri="{FF2B5EF4-FFF2-40B4-BE49-F238E27FC236}">
                <a16:creationId xmlns:a16="http://schemas.microsoft.com/office/drawing/2014/main" id="{932EF44A-BB43-4DCD-866A-D2C368465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14486"/>
            <a:ext cx="5455005" cy="4091255"/>
          </a:xfrm>
        </p:spPr>
      </p:pic>
      <p:sp>
        <p:nvSpPr>
          <p:cNvPr id="6" name="テキスト ボックス 5">
            <a:extLst>
              <a:ext uri="{FF2B5EF4-FFF2-40B4-BE49-F238E27FC236}">
                <a16:creationId xmlns:a16="http://schemas.microsoft.com/office/drawing/2014/main" id="{CF7A30FA-551E-4A71-AF5D-A8756BDBD2AC}"/>
              </a:ext>
            </a:extLst>
          </p:cNvPr>
          <p:cNvSpPr txBox="1"/>
          <p:nvPr/>
        </p:nvSpPr>
        <p:spPr>
          <a:xfrm>
            <a:off x="499241" y="2833417"/>
            <a:ext cx="5006109" cy="1938992"/>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打球の半分以上</a:t>
            </a:r>
            <a:r>
              <a:rPr lang="en-US" altLang="ja-JP" sz="2400" dirty="0"/>
              <a:t>(53.4%, </a:t>
            </a:r>
            <a:r>
              <a:rPr lang="ja-JP" altLang="en-US" sz="2400" dirty="0"/>
              <a:t>規定到達</a:t>
            </a:r>
            <a:r>
              <a:rPr lang="en-US" altLang="ja-JP" sz="2400" dirty="0"/>
              <a:t>132</a:t>
            </a:r>
            <a:r>
              <a:rPr lang="ja-JP" altLang="en-US" sz="2400" dirty="0"/>
              <a:t>人中</a:t>
            </a:r>
            <a:r>
              <a:rPr lang="en-US" altLang="ja-JP" sz="2400" dirty="0"/>
              <a:t>8</a:t>
            </a:r>
            <a:r>
              <a:rPr lang="ja-JP" altLang="en-US" sz="2400" dirty="0"/>
              <a:t>位</a:t>
            </a:r>
            <a:r>
              <a:rPr lang="en-US" altLang="ja-JP" sz="2400" dirty="0"/>
              <a:t>)</a:t>
            </a:r>
            <a:r>
              <a:rPr lang="ja-JP" altLang="en-US" sz="2400" dirty="0"/>
              <a:t>が</a:t>
            </a:r>
            <a:r>
              <a:rPr lang="en-US" altLang="ja-JP" sz="2400" dirty="0"/>
              <a:t>Hard</a:t>
            </a:r>
            <a:r>
              <a:rPr lang="ja-JP" altLang="en-US" sz="2400" dirty="0"/>
              <a:t>に分類される強い打球</a:t>
            </a:r>
            <a:endParaRPr lang="en-US" altLang="ja-JP" sz="2400" dirty="0"/>
          </a:p>
          <a:p>
            <a:pPr marL="742950" lvl="1" indent="-285750">
              <a:buFont typeface="Arial" panose="020B0604020202020204" pitchFamily="34" charset="0"/>
              <a:buChar char="•"/>
            </a:pPr>
            <a:r>
              <a:rPr kumimoji="1" lang="ja-JP" altLang="en-US" sz="2400" dirty="0"/>
              <a:t>図の点垂線が</a:t>
            </a:r>
            <a:r>
              <a:rPr kumimoji="1" lang="en-US" altLang="ja-JP" sz="2400" dirty="0"/>
              <a:t>Hard</a:t>
            </a:r>
            <a:r>
              <a:rPr kumimoji="1" lang="ja-JP" altLang="en-US" sz="2400" dirty="0"/>
              <a:t>の閾値</a:t>
            </a:r>
            <a:r>
              <a:rPr kumimoji="1" lang="en-US" altLang="ja-JP" sz="2400" dirty="0"/>
              <a:t>=90mph (</a:t>
            </a:r>
            <a:r>
              <a:rPr kumimoji="1" lang="ja-JP" altLang="en-US" sz="2400" dirty="0"/>
              <a:t>≒</a:t>
            </a:r>
            <a:r>
              <a:rPr kumimoji="1" lang="en-US" altLang="ja-JP" sz="2400" dirty="0"/>
              <a:t>152km/h)</a:t>
            </a:r>
            <a:endParaRPr kumimoji="1" lang="ja-JP" altLang="en-US" sz="2400" dirty="0"/>
          </a:p>
        </p:txBody>
      </p:sp>
    </p:spTree>
    <p:extLst>
      <p:ext uri="{BB962C8B-B14F-4D97-AF65-F5344CB8AC3E}">
        <p14:creationId xmlns:p14="http://schemas.microsoft.com/office/powerpoint/2010/main" val="21835587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大阪大学">
      <a:dk1>
        <a:sysClr val="windowText" lastClr="000000"/>
      </a:dk1>
      <a:lt1>
        <a:sysClr val="window" lastClr="FFFFFF"/>
      </a:lt1>
      <a:dk2>
        <a:srgbClr val="1F497D"/>
      </a:dk2>
      <a:lt2>
        <a:srgbClr val="EEECE1"/>
      </a:lt2>
      <a:accent1>
        <a:srgbClr val="2D287F"/>
      </a:accent1>
      <a:accent2>
        <a:srgbClr val="FDD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2739</TotalTime>
  <Words>4411</Words>
  <Application>Microsoft Office PowerPoint</Application>
  <PresentationFormat>ワイド画面</PresentationFormat>
  <Paragraphs>1324</Paragraphs>
  <Slides>40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40</vt:i4>
      </vt:variant>
    </vt:vector>
  </HeadingPairs>
  <TitlesOfParts>
    <vt:vector size="47" baseType="lpstr">
      <vt:lpstr>メイリオ</vt:lpstr>
      <vt:lpstr>游ゴシック</vt:lpstr>
      <vt:lpstr>游ゴシック Light</vt:lpstr>
      <vt:lpstr>Arial</vt:lpstr>
      <vt:lpstr>Calibri</vt:lpstr>
      <vt:lpstr>Office テーマ</vt:lpstr>
      <vt:lpstr>Office ​​テーマ</vt:lpstr>
      <vt:lpstr>大谷翔平 飛躍の秘密！</vt:lpstr>
      <vt:lpstr>目次</vt:lpstr>
      <vt:lpstr>利用データ</vt:lpstr>
      <vt:lpstr>打谷</vt:lpstr>
      <vt:lpstr>シーズン成績</vt:lpstr>
      <vt:lpstr>スタッツ</vt:lpstr>
      <vt:lpstr>Plate-Discipline, Batted Ball</vt:lpstr>
      <vt:lpstr>スタッツ</vt:lpstr>
      <vt:lpstr>打球角度×打球速度</vt:lpstr>
      <vt:lpstr>スプレーチャート</vt:lpstr>
      <vt:lpstr>球種別・左右別成績</vt:lpstr>
      <vt:lpstr>球種別・左右別成績</vt:lpstr>
      <vt:lpstr>ゾーン別分析</vt:lpstr>
      <vt:lpstr>ゾーンごとの特徴</vt:lpstr>
      <vt:lpstr>課題：中盤からの成績下降の原因は？</vt:lpstr>
      <vt:lpstr>打球チャート</vt:lpstr>
      <vt:lpstr>スプレーチャート：月ごと</vt:lpstr>
      <vt:lpstr>月間成績</vt:lpstr>
      <vt:lpstr>月間成績：打球データ</vt:lpstr>
      <vt:lpstr>打球パフォーマンス</vt:lpstr>
      <vt:lpstr>投谷</vt:lpstr>
      <vt:lpstr>投手スタッツ</vt:lpstr>
      <vt:lpstr>課題：配球の変化を探る</vt:lpstr>
      <vt:lpstr>2021: 投球構成</vt:lpstr>
      <vt:lpstr>リーグ平均</vt:lpstr>
      <vt:lpstr>リーグ平均</vt:lpstr>
      <vt:lpstr>大谷の持ち球とパフォーマンス</vt:lpstr>
      <vt:lpstr>PowerPoint プレゼンテーション</vt:lpstr>
      <vt:lpstr>ブレイクチャート</vt:lpstr>
      <vt:lpstr>奥行き分析(球速・縦変化)</vt:lpstr>
      <vt:lpstr>PowerPoint プレゼンテーション</vt:lpstr>
      <vt:lpstr>球種別スタッツ：フォーシーム・カーブ</vt:lpstr>
      <vt:lpstr>スライダー・カッター</vt:lpstr>
      <vt:lpstr>スプリット</vt:lpstr>
      <vt:lpstr>月別の変化</vt:lpstr>
      <vt:lpstr>各球種のパフォーマンス変化</vt:lpstr>
      <vt:lpstr>ストライク判定について</vt:lpstr>
      <vt:lpstr>結果</vt:lpstr>
      <vt:lpstr>まとめ</vt:lpstr>
      <vt:lpstr>参考文献・データ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丹治 伶峰</dc:creator>
  <cp:lastModifiedBy>丹治 伶峰</cp:lastModifiedBy>
  <cp:revision>89</cp:revision>
  <dcterms:created xsi:type="dcterms:W3CDTF">2019-12-21T03:58:28Z</dcterms:created>
  <dcterms:modified xsi:type="dcterms:W3CDTF">2022-01-19T07:39:45Z</dcterms:modified>
</cp:coreProperties>
</file>