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ism.ac.jp/" TargetMode="External" /><Relationship Id="rId3" Type="http://schemas.openxmlformats.org/officeDocument/2006/relationships/hyperlink" Target="https://www.rstudio.com/products/rstudio/download/#download"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ropbox.com/" TargetMode="External" /><Relationship Id="rId3" Type="http://schemas.openxmlformats.org/officeDocument/2006/relationships/hyperlink" Target="https://github.com/"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cse.naro.affrc.go.jp/takezawa/r-tips/r.html"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journals.plos.org/plosone/article?id=10.1371/journal.pone.0090081" TargetMode="External" /><Relationship Id="rId3" Type="http://schemas.openxmlformats.org/officeDocument/2006/relationships/hyperlink" Target="https://doi.org/10.1371/journal.pone.0090081" TargetMode="Externa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omoecon.github.io/R_for_graduate_thesis/" TargetMode="External" /><Relationship Id="rId3" Type="http://schemas.openxmlformats.org/officeDocument/2006/relationships/hyperlink" Target="http://cse.naro.affrc.go.jp/takezawa/r-tips/r.html" TargetMode="External" /><Relationship Id="rId4" Type="http://schemas.openxmlformats.org/officeDocument/2006/relationships/hyperlink" Target="http://www.okadajp.org/RWiki/"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An</a:t>
            </a:r>
            <a:r>
              <a:rPr/>
              <a:t> </a:t>
            </a:r>
            <a:r>
              <a:rPr/>
              <a:t>Introduction</a:t>
            </a:r>
            <a:r>
              <a:rPr/>
              <a:t> </a:t>
            </a:r>
            <a:r>
              <a:rPr/>
              <a:t>to</a:t>
            </a:r>
            <a:r>
              <a:rPr/>
              <a:t> </a:t>
            </a:r>
            <a:r>
              <a:rPr/>
              <a:t>R</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Reio</a:t>
            </a:r>
            <a:r>
              <a:rPr/>
              <a:t> </a:t>
            </a:r>
            <a:r>
              <a:rPr/>
              <a:t>Tanji</a:t>
            </a:r>
            <a:br/>
            <a:r>
              <a:rPr/>
              <a:t>Osaka</a:t>
            </a:r>
            <a:r>
              <a:rPr/>
              <a:t> </a:t>
            </a:r>
            <a:r>
              <a:rPr/>
              <a:t>Univ.,</a:t>
            </a:r>
            <a:r>
              <a:rPr/>
              <a:t> </a:t>
            </a:r>
            <a:r>
              <a:rPr/>
              <a:t>Graduate</a:t>
            </a:r>
            <a:r>
              <a:rPr/>
              <a:t> </a:t>
            </a:r>
            <a:r>
              <a:rPr/>
              <a:t>School</a:t>
            </a:r>
            <a:r>
              <a:rPr/>
              <a:t> </a:t>
            </a:r>
            <a:r>
              <a:rPr/>
              <a:t>of</a:t>
            </a:r>
            <a:r>
              <a:rPr/>
              <a:t> </a:t>
            </a:r>
            <a:r>
              <a:rPr/>
              <a:t>Econ.</a:t>
            </a:r>
          </a:p>
        </p:txBody>
      </p:sp>
      <p:sp>
        <p:nvSpPr>
          <p:cNvPr id="4" name="Date Placeholder 3"/>
          <p:cNvSpPr>
            <a:spLocks noGrp="1"/>
          </p:cNvSpPr>
          <p:nvPr>
            <p:ph idx="10" sz="half" type="dt"/>
          </p:nvPr>
        </p:nvSpPr>
        <p:spPr/>
        <p:txBody>
          <a:bodyPr/>
          <a:lstStyle/>
          <a:p>
            <a:pPr lvl="0" marL="0" indent="0">
              <a:buNone/>
            </a:pPr>
            <a:r>
              <a:rPr/>
              <a:t>April,</a:t>
            </a:r>
            <a:r>
              <a:rPr/>
              <a:t> </a:t>
            </a:r>
            <a:r>
              <a:rPr/>
              <a:t>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r_structure.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CSVファイルと Microsoft Excel</a:t>
            </a:r>
          </a:p>
          <a:p>
            <a:pPr lvl="1"/>
            <a:r>
              <a:rPr/>
              <a:t>csvファイル：データをカンマ(,)と改行を使って表現するテキストデータ</a:t>
            </a:r>
          </a:p>
          <a:p>
            <a:pPr lvl="2"/>
            <a:r>
              <a:rPr/>
              <a:t>Officeが入っているPCでは、拡張子「.csv」のファイルはExcelで開かれるが、別にExcel以外では使えないわけではない</a:t>
            </a:r>
          </a:p>
          <a:p>
            <a:pPr lvl="1"/>
            <a:r>
              <a:rPr/>
              <a:t>これを一般的なテキストエディタで開くとこうなる</a:t>
            </a:r>
          </a:p>
          <a:p>
            <a:pPr lvl="0" marL="0" indent="0">
              <a:spcBef>
                <a:spcPts val="3000"/>
              </a:spcBef>
              <a:buNone/>
            </a:pPr>
            <a:r>
              <a:rPr b="1"/>
              <a:t>インストール</a:t>
            </a:r>
          </a:p>
          <a:p>
            <a:pPr lvl="0" marL="0" indent="0">
              <a:buNone/>
            </a:pPr>
            <a:r>
              <a:rPr>
                <a:hlinkClick r:id="rId2"/>
              </a:rPr>
              <a:t>Rのダウンロードはここから</a:t>
            </a:r>
          </a:p>
          <a:p>
            <a:pPr lvl="0" marL="0" indent="0">
              <a:buNone/>
            </a:pPr>
            <a:r>
              <a:rPr>
                <a:hlinkClick r:id="rId3"/>
              </a:rPr>
              <a:t>RStudio Desktop</a:t>
            </a:r>
          </a:p>
          <a:p>
            <a:pPr lvl="1"/>
            <a:r>
              <a:rPr/>
              <a:t>【定期】詰まったら4回生に訊いて下さい</a:t>
            </a:r>
          </a:p>
          <a:p>
            <a:pPr lvl="1"/>
            <a:r>
              <a:rPr/>
              <a:t>それぞれ必ず最新バージョンをダウンロードすること</a:t>
            </a:r>
          </a:p>
          <a:p>
            <a:pPr lvl="2"/>
            <a:r>
              <a:rPr/>
              <a:t>定期的にアップデートしておくのがおすすめ、たまに関数の仕様とかが大幅に変わる</a:t>
            </a:r>
          </a:p>
          <a:p>
            <a:pPr lvl="2"/>
            <a:r>
              <a:rPr/>
              <a:t>たぶんいないと思いますが、Ver.4.0.0以前のものを使用している4回生はインストールし直して下さい</a:t>
            </a:r>
          </a:p>
          <a:p>
            <a:pPr lvl="1"/>
            <a:r>
              <a:rPr/>
              <a:t>Cドライブに日本語フォントが含まれている人</a:t>
            </a:r>
          </a:p>
          <a:p>
            <a:pPr lvl="2"/>
            <a:r>
              <a:rPr/>
              <a:t>C:/Users/…/…のところ</a:t>
            </a:r>
          </a:p>
          <a:p>
            <a:pPr lvl="2"/>
            <a:r>
              <a:rPr/>
              <a:t>ファイルの保存などする際に非常に面倒なことになります</a:t>
            </a:r>
          </a:p>
          <a:p>
            <a:pPr lvl="2"/>
            <a:r>
              <a:rPr/>
              <a:t>特に動作で問題が出なければいいですが、コードの実行中に止まるなどあれば相談して下さい</a:t>
            </a:r>
          </a:p>
          <a:p>
            <a:pPr lvl="2"/>
            <a:r>
              <a:rPr/>
              <a:t>今から買う人は絶対に日本語フォントを入れないようにしましょう、一生</a:t>
            </a:r>
          </a:p>
          <a:p>
            <a:pPr lvl="0" marL="0" indent="0">
              <a:spcBef>
                <a:spcPts val="3000"/>
              </a:spcBef>
              <a:buNone/>
            </a:pPr>
            <a:r>
              <a:rPr b="1"/>
              <a:t>R Studioの基本画面</a:t>
            </a:r>
          </a:p>
          <a:p>
            <a:pPr lvl="1"/>
            <a:r>
              <a:rPr/>
              <a:t>4つの画面 (Pane)が表示される: コードを入力するのは Source, Consoleの2つ</a:t>
            </a:r>
          </a:p>
          <a:p>
            <a:pPr lvl="2"/>
            <a:r>
              <a:rPr/>
              <a:t>Source：Rスクリプトなどを編集・保存</a:t>
            </a:r>
          </a:p>
          <a:p>
            <a:pPr lvl="2"/>
            <a:r>
              <a:rPr/>
              <a:t>Console：実行するコードを直接入力・実行できる。</a:t>
            </a:r>
          </a:p>
          <a:p>
            <a:pPr lvl="2"/>
            <a:r>
              <a:rPr/>
              <a:t>右側の Pane では読み込んだデータフレームやオブジェクトの定義確認、図表出力のチェックなどが行える</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rstudio_appearance.png" id="0" name="Picture 1"/>
          <p:cNvPicPr>
            <a:picLocks noGrp="1" noChangeAspect="1"/>
          </p:cNvPicPr>
          <p:nvPr/>
        </p:nvPicPr>
        <p:blipFill>
          <a:blip r:embed="rId2"/>
          <a:stretch>
            <a:fillRect/>
          </a:stretch>
        </p:blipFill>
        <p:spPr bwMode="auto">
          <a:xfrm>
            <a:off x="457200" y="2032000"/>
            <a:ext cx="8229600" cy="3644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触ってみる</a:t>
            </a:r>
          </a:p>
          <a:p>
            <a:pPr lvl="1"/>
            <a:r>
              <a:rPr/>
              <a:t>コンソールに適当なコードを入力してみよう</a:t>
            </a:r>
          </a:p>
          <a:p>
            <a:pPr lvl="0" indent="0">
              <a:buNone/>
            </a:pPr>
            <a:r>
              <a:rPr>
                <a:solidFill>
                  <a:srgbClr val="40A070"/>
                </a:solidFill>
                <a:latin typeface="Courier"/>
              </a:rPr>
              <a:t>1</a:t>
            </a:r>
            <a:r>
              <a:rPr>
                <a:latin typeface="Courier"/>
              </a:rPr>
              <a:t>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5</a:t>
            </a:r>
          </a:p>
          <a:p>
            <a:pPr lvl="0" indent="0">
              <a:buNone/>
            </a:pPr>
            <a:r>
              <a:rPr>
                <a:latin typeface="Courier"/>
              </a:rPr>
              <a:t>## [1] 9</a:t>
            </a:r>
          </a:p>
          <a:p>
            <a:pPr lvl="1"/>
            <a:r>
              <a:rPr/>
              <a:t>コンソールではEnter, ソース(スクリプト)ではCtrl + Enterでコードを実行する</a:t>
            </a:r>
          </a:p>
          <a:p>
            <a:pPr lvl="1"/>
            <a:r>
              <a:rPr/>
              <a:t>出力は&gt;に続いて出る(文字色が変わるので分かりやすいはず)</a:t>
            </a:r>
          </a:p>
          <a:p>
            <a:pPr lvl="1"/>
            <a:r>
              <a:rPr/>
              <a:t>このスライド上では、コード、出力を四角囲みで、うち出力を##に続く形で表現する</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プロジェクトの作成、バージョン管理</a:t>
            </a:r>
          </a:p>
        </p:txBody>
      </p:sp>
      <p:sp>
        <p:nvSpPr>
          <p:cNvPr id="3" name="Content Placeholder 2"/>
          <p:cNvSpPr>
            <a:spLocks noGrp="1"/>
          </p:cNvSpPr>
          <p:nvPr>
            <p:ph idx="1"/>
          </p:nvPr>
        </p:nvSpPr>
        <p:spPr/>
        <p:txBody>
          <a:bodyPr/>
          <a:lstStyle/>
          <a:p>
            <a:pPr lvl="1"/>
            <a:r>
              <a:rPr/>
              <a:t>ディレクトリとは</a:t>
            </a:r>
          </a:p>
          <a:p>
            <a:pPr lvl="1"/>
            <a:r>
              <a:rPr/>
              <a:t>ディレクトリの構造</a:t>
            </a:r>
          </a:p>
          <a:p>
            <a:pPr lvl="1"/>
            <a:r>
              <a:rPr/>
              <a:t>フォルダの共有方法</a:t>
            </a:r>
          </a:p>
          <a:p>
            <a:pPr lvl="1"/>
            <a:r>
              <a:rPr/>
              <a:t>R Studioでプロジェクトを作成する方法</a:t>
            </a:r>
          </a:p>
          <a:p>
            <a:pPr lvl="0" marL="0" indent="0">
              <a:spcBef>
                <a:spcPts val="3000"/>
              </a:spcBef>
              <a:buNone/>
            </a:pPr>
            <a:r>
              <a:rPr b="1"/>
              <a:t>ディレクトリ</a:t>
            </a:r>
          </a:p>
          <a:p>
            <a:pPr lvl="1"/>
            <a:r>
              <a:rPr/>
              <a:t>ファイルやフォルダを参照する際に示すPC内の</a:t>
            </a:r>
            <a:r>
              <a:rPr b="1"/>
              <a:t>住所</a:t>
            </a:r>
          </a:p>
          <a:p>
            <a:pPr lvl="2"/>
            <a:r>
              <a:rPr/>
              <a:t>C:/…がそれ</a:t>
            </a:r>
          </a:p>
          <a:p>
            <a:pPr lvl="2"/>
            <a:r>
              <a:rPr/>
              <a:t>全てが同じ階層に入っているのは作業こそ楽だが、自分で参照するときに探すのが面倒</a:t>
            </a:r>
          </a:p>
          <a:p>
            <a:pPr lvl="3"/>
            <a:r>
              <a:rPr/>
              <a:t>ゼミ論文に使うdata.csvというファイルを保存→他の講義で同じ名前のファイルを受け取る→後から見たらどれがどれだか分からなくなる</a:t>
            </a:r>
          </a:p>
          <a:p>
            <a:pPr lvl="1"/>
            <a:r>
              <a:rPr/>
              <a:t>整理の方法: 作業やファイルの種類ごとにフォルダを作り、異なる系統のファイルを識別</a:t>
            </a:r>
          </a:p>
          <a:p>
            <a:pPr lvl="2"/>
            <a:r>
              <a:rPr/>
              <a:t>何をする作業のフォルダなのか？</a:t>
            </a:r>
          </a:p>
          <a:p>
            <a:pPr lvl="2"/>
            <a:r>
              <a:rPr/>
              <a:t>データの種類：整理する前の生データなのか、そのまま分析に使えるデータなのか？</a:t>
            </a:r>
          </a:p>
          <a:p>
            <a:pPr lvl="2"/>
            <a:r>
              <a:rPr/>
              <a:t>アウトプット: 分析結果、図表</a:t>
            </a:r>
          </a:p>
          <a:p>
            <a:pPr lvl="1"/>
            <a:r>
              <a:rPr/>
              <a:t>R Studioでは、特定のフォルダを「プロジェクト」として扱い、「誰のPCでも動くコード」を作ることができる</a:t>
            </a:r>
          </a:p>
          <a:p>
            <a:pPr lvl="0" marL="0" indent="0">
              <a:spcBef>
                <a:spcPts val="3000"/>
              </a:spcBef>
              <a:buNone/>
            </a:pPr>
            <a:r>
              <a:rPr b="1"/>
              <a:t>ディレクトリの構造</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folder.jp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使いやすいフォルダの作成</a:t>
            </a:r>
          </a:p>
          <a:p>
            <a:pPr lvl="2"/>
            <a:r>
              <a:rPr/>
              <a:t>各自のPCで”r_intro”フォルダを作り、必要なファイルをしまっておけば、誰が書いたコードでも個々人がPCで再現できる環境に</a:t>
            </a:r>
          </a:p>
          <a:p>
            <a:pPr lvl="2"/>
            <a:r>
              <a:rPr/>
              <a:t>フォルダ名は\(バックスラッシュ, ￥)を/ (スラッシュ)に変えて記述</a:t>
            </a:r>
          </a:p>
          <a:p>
            <a:pPr lvl="0" marL="0" indent="0">
              <a:spcBef>
                <a:spcPts val="3000"/>
              </a:spcBef>
              <a:buNone/>
            </a:pPr>
            <a:r>
              <a:rPr b="1"/>
              <a:t>フォルダ</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irectory_system.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フォルダ (cont’d)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irectory_system2.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R言語を使う</a:t>
            </a:r>
          </a:p>
        </p:txBody>
      </p:sp>
      <p:sp>
        <p:nvSpPr>
          <p:cNvPr id="3" name="Content Placeholder 2"/>
          <p:cNvSpPr>
            <a:spLocks noGrp="1"/>
          </p:cNvSpPr>
          <p:nvPr>
            <p:ph idx="1"/>
          </p:nvPr>
        </p:nvSpPr>
        <p:spPr/>
        <p:txBody>
          <a:bodyPr/>
          <a:lstStyle/>
          <a:p>
            <a:pPr lvl="1"/>
            <a:r>
              <a:rPr/>
              <a:t>R言語とは？</a:t>
            </a:r>
          </a:p>
          <a:p>
            <a:pPr lvl="1"/>
            <a:r>
              <a:rPr/>
              <a:t>Rでできること</a:t>
            </a:r>
          </a:p>
          <a:p>
            <a:pPr lvl="2"/>
            <a:r>
              <a:rPr/>
              <a:t>研究・分析のフロー</a:t>
            </a:r>
          </a:p>
          <a:p>
            <a:pPr lvl="1"/>
            <a:r>
              <a:rPr/>
              <a:t>R言語の基本構造</a:t>
            </a:r>
          </a:p>
          <a:p>
            <a:pPr lvl="0" marL="0" indent="0">
              <a:spcBef>
                <a:spcPts val="3000"/>
              </a:spcBef>
              <a:buNone/>
            </a:pPr>
            <a:r>
              <a:rPr b="1"/>
              <a:t>R言語とは？</a:t>
            </a:r>
          </a:p>
          <a:p>
            <a:pPr lvl="1"/>
            <a:r>
              <a:rPr/>
              <a:t>“</a:t>
            </a:r>
            <a:r>
              <a:rPr i="1"/>
              <a:t>R is a free software environment for statistical computing and graphics</a:t>
            </a:r>
            <a:r>
              <a:rPr/>
              <a:t>”(from </a:t>
            </a:r>
            <a:r>
              <a:rPr>
                <a:hlinkClick r:id="rId2"/>
              </a:rPr>
              <a:t>The R Project for Statistical Computing</a:t>
            </a:r>
            <a:r>
              <a:rPr/>
              <a:t>)</a:t>
            </a:r>
          </a:p>
          <a:p>
            <a:pPr lvl="2"/>
            <a:r>
              <a:rPr/>
              <a:t>統計計算、グラフ作成を行うことができる無料のツール</a:t>
            </a:r>
          </a:p>
          <a:p>
            <a:pPr lvl="2"/>
            <a:r>
              <a:rPr/>
              <a:t>データの収集、管理、分析から結果の出力・プレゼンテーションの作成までを一つの言語で行うことも出来る</a:t>
            </a:r>
          </a:p>
          <a:p>
            <a:pPr lvl="2"/>
            <a:r>
              <a:rPr/>
              <a:t>この資料もRを使って作成(R Markdown)</a:t>
            </a:r>
          </a:p>
          <a:p>
            <a:pPr lvl="1"/>
            <a:r>
              <a:rPr/>
              <a:t>目標</a:t>
            </a:r>
          </a:p>
          <a:p>
            <a:pPr lvl="2"/>
            <a:r>
              <a:rPr/>
              <a:t>今回は、Rの基本的な操作方法を学習した上で、論文執筆の上で最低限必要なアウトプットのための技術習得をめざす</a:t>
            </a:r>
          </a:p>
          <a:p>
            <a:pPr lvl="0" marL="0" indent="0">
              <a:spcBef>
                <a:spcPts val="3000"/>
              </a:spcBef>
              <a:buNone/>
            </a:pPr>
            <a:r>
              <a:rPr b="1"/>
              <a:t>Rでできること</a:t>
            </a:r>
          </a:p>
          <a:p>
            <a:pPr lvl="1"/>
            <a:r>
              <a:rPr/>
              <a:t>データの操作</a:t>
            </a:r>
          </a:p>
          <a:p>
            <a:pPr lvl="2"/>
            <a:r>
              <a:rPr/>
              <a:t>データの取得：デフォルトのデータセット、csvファイル等の読み込み</a:t>
            </a:r>
          </a:p>
          <a:p>
            <a:pPr lvl="2"/>
            <a:r>
              <a:rPr/>
              <a:t>データの整理：必要な情報の抽出、データの変形、新たな変数の作成と保存</a:t>
            </a:r>
          </a:p>
          <a:p>
            <a:pPr lvl="1"/>
            <a:r>
              <a:rPr/>
              <a:t>データの要約・可視化</a:t>
            </a:r>
          </a:p>
          <a:p>
            <a:pPr lvl="2"/>
            <a:r>
              <a:rPr/>
              <a:t>基本統計量の作成</a:t>
            </a:r>
          </a:p>
          <a:p>
            <a:pPr lvl="2"/>
            <a:r>
              <a:rPr/>
              <a:t>変数間の関係を視覚的に描写：graphics, ggplot2</a:t>
            </a:r>
          </a:p>
          <a:p>
            <a:pPr lvl="1"/>
            <a:r>
              <a:rPr/>
              <a:t>データ分析</a:t>
            </a:r>
          </a:p>
          <a:p>
            <a:pPr lvl="2"/>
            <a:r>
              <a:rPr/>
              <a:t>計量経済学・統計学で用いられる様々な手法の実装</a:t>
            </a:r>
          </a:p>
          <a:p>
            <a:pPr lvl="2"/>
            <a:r>
              <a:rPr/>
              <a:t>結果の出力</a:t>
            </a:r>
          </a:p>
          <a:p>
            <a:pPr lvl="1"/>
            <a:r>
              <a:rPr/>
              <a:t>レポートの作成</a:t>
            </a:r>
          </a:p>
          <a:p>
            <a:pPr lvl="2"/>
            <a:r>
              <a:rPr/>
              <a:t>分析結果をスライドにして報告 RMarkdown</a:t>
            </a:r>
          </a:p>
          <a:p>
            <a:pPr lvl="3"/>
            <a:r>
              <a:rPr/>
              <a:t>Word, Powerpoint形式でファイルを出力</a:t>
            </a:r>
          </a:p>
          <a:p>
            <a:pPr lvl="2"/>
            <a:r>
              <a:rPr/>
              <a:t>出力の保存や体裁を整える手間が削減できる</a:t>
            </a:r>
          </a:p>
          <a:p>
            <a:pPr lvl="0" marL="0" indent="0">
              <a:spcBef>
                <a:spcPts val="3000"/>
              </a:spcBef>
              <a:buNone/>
            </a:pPr>
            <a:r>
              <a:rPr b="1"/>
              <a:t>データの操作</a:t>
            </a:r>
          </a:p>
          <a:p>
            <a:pPr lvl="1"/>
            <a:r>
              <a:rPr/>
              <a:t>利用するデータの読み込み</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拡張子</a:t>
            </a:r>
          </a:p>
          <a:p>
            <a:pPr lvl="1"/>
            <a:r>
              <a:rPr/>
              <a:t>PC上で扱うファイルには、それがどのアプリケーション(ソフト)で利用するものなのかがPC側に伝わる印が付いていることが多い：拡張子</a:t>
            </a:r>
          </a:p>
          <a:p>
            <a:pPr lvl="2"/>
            <a:r>
              <a:rPr/>
              <a:t>例えば.csvはMicrosoft Excelで開くと決めている(既定のアプリ)</a:t>
            </a:r>
          </a:p>
          <a:p>
            <a:pPr lvl="2"/>
            <a:r>
              <a:rPr/>
              <a:t>.RはRスクリプトを表すことが分かるのでR StudioやR GUI、.htmlはブラウザで開く</a:t>
            </a:r>
          </a:p>
          <a:p>
            <a:pPr lvl="0" marL="0" indent="0">
              <a:spcBef>
                <a:spcPts val="3000"/>
              </a:spcBef>
              <a:buNone/>
            </a:pPr>
            <a:r>
              <a:rPr b="1"/>
              <a:t>フォルダの共有方法</a:t>
            </a:r>
          </a:p>
          <a:p>
            <a:pPr lvl="1"/>
            <a:r>
              <a:rPr/>
              <a:t>フォルダの共有：データや書いたスクリプトを共有する</a:t>
            </a:r>
          </a:p>
          <a:p>
            <a:pPr lvl="2"/>
            <a:r>
              <a:rPr/>
              <a:t>何度も修正を加えたり、作った図表を共有するのはめんどい</a:t>
            </a:r>
          </a:p>
          <a:p>
            <a:pPr lvl="2"/>
            <a:r>
              <a:rPr/>
              <a:t>結果、分析をした人がスライドも全部作る…になりがち</a:t>
            </a:r>
          </a:p>
          <a:p>
            <a:pPr lvl="1"/>
            <a:r>
              <a:rPr/>
              <a:t>フォルダをメンバー間で同期する(共有する)ツールをマスターすると、グループでの作業が楽になる</a:t>
            </a:r>
          </a:p>
          <a:p>
            <a:pPr lvl="2"/>
            <a:r>
              <a:rPr>
                <a:hlinkClick r:id="rId2"/>
              </a:rPr>
              <a:t>Dropbox</a:t>
            </a:r>
          </a:p>
          <a:p>
            <a:pPr lvl="2"/>
            <a:r>
              <a:rPr>
                <a:hlinkClick r:id="rId3"/>
              </a:rPr>
              <a:t>GitHub</a:t>
            </a:r>
          </a:p>
          <a:p>
            <a:pPr lvl="1"/>
            <a:r>
              <a:rPr/>
              <a:t>特にGitHubはRStudioと直接連携して簡単にクラウド共有・共有したデータのダウンロードも可能なので非常に便利</a:t>
            </a:r>
          </a:p>
          <a:p>
            <a:pPr lvl="2"/>
            <a:r>
              <a:rPr/>
              <a:t>データをオープンで保有することになるので、扱うデータの種類によっては注意が必要</a:t>
            </a:r>
          </a:p>
          <a:p>
            <a:pPr lvl="0" marL="0" indent="0">
              <a:spcBef>
                <a:spcPts val="3000"/>
              </a:spcBef>
              <a:buNone/>
            </a:pPr>
            <a:r>
              <a:rPr b="1"/>
              <a:t>フォルダの共有方法(cont’d)</a:t>
            </a:r>
          </a:p>
          <a:p>
            <a:pPr lvl="1"/>
            <a:r>
              <a:rPr/>
              <a:t>Google Driveを使う方法もあり</a:t>
            </a:r>
          </a:p>
          <a:p>
            <a:pPr lvl="2"/>
            <a:r>
              <a:rPr/>
              <a:t>Google Document, Spreadsheet, Slides を使った論文共同執筆はべんり</a:t>
            </a:r>
          </a:p>
          <a:p>
            <a:pPr lvl="2"/>
            <a:r>
              <a:rPr/>
              <a:t>OfficeのWord, Excel, Powerpointに比べると機能がかなり制限される弱点</a:t>
            </a:r>
          </a:p>
          <a:p>
            <a:pPr lvl="2"/>
            <a:r>
              <a:rPr/>
              <a:t>特にスライド作成に関しては不便なポイントが多いかも</a:t>
            </a:r>
          </a:p>
          <a:p>
            <a:pPr lvl="1"/>
            <a:r>
              <a:rPr/>
              <a:t>文面はGoogle Driveで共有しながら作成しつつ、体裁を適宜Wordにダウンロードするなどして修正する必要がある</a:t>
            </a:r>
          </a:p>
          <a:p>
            <a:pPr lvl="0" marL="0" indent="0">
              <a:spcBef>
                <a:spcPts val="3000"/>
              </a:spcBef>
              <a:buNone/>
            </a:pPr>
            <a:r>
              <a:rPr b="1"/>
              <a:t>プロジェクトの作り方</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create_repository.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プロジェクトの作り方(cont’d)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create_repository2.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基本操作</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スクリプトの作成、演算子</a:t>
                </a:r>
              </a:p>
              <a:p>
                <a:pPr lvl="1"/>
                <a:r>
                  <a:rPr/>
                  <a:t>“r_introduction”というプロジェクトを作成、事前に配布したファイルの中身をその中に展開</a:t>
                </a:r>
              </a:p>
              <a:p>
                <a:pPr lvl="1"/>
                <a:r>
                  <a:rPr/>
                  <a:t>R Studioを開く</a:t>
                </a:r>
              </a:p>
              <a:p>
                <a:pPr lvl="2"/>
                <a:r>
                  <a:rPr/>
                  <a:t>R Consoleにコードを直接入力してEnter、もしくはRスクリプトにコードを記述してCtrl + Enterで実行</a:t>
                </a:r>
              </a:p>
              <a:p>
                <a:pPr lvl="2"/>
                <a:r>
                  <a:rPr/>
                  <a:t>RスクリプトはCtrl+Shift+Nで作成可能</a:t>
                </a:r>
              </a:p>
              <a:p>
                <a:pPr lvl="2"/>
                <a:r>
                  <a:rPr/>
                  <a:t>Ctrl + Sで保存、上書き保存</a:t>
                </a:r>
              </a:p>
              <a:p>
                <a:pPr lvl="0" indent="0">
                  <a:buNone/>
                </a:pPr>
                <a:r>
                  <a:rPr>
                    <a:solidFill>
                      <a:srgbClr val="40A070"/>
                    </a:solidFill>
                    <a:latin typeface="Courier"/>
                  </a:rPr>
                  <a:t>1</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4</a:t>
                </a:r>
                <a:r>
                  <a:rPr>
                    <a:latin typeface="Courier"/>
                  </a:rPr>
                  <a:t>) </a:t>
                </a:r>
                <a:r>
                  <a:rPr i="1">
                    <a:solidFill>
                      <a:srgbClr val="60A0B0"/>
                    </a:solidFill>
                    <a:latin typeface="Courier"/>
                  </a:rPr>
                  <a:t># 掛け算は*で</a:t>
                </a:r>
              </a:p>
              <a:p>
                <a:pPr lvl="0" indent="0">
                  <a:buNone/>
                </a:pPr>
                <a:r>
                  <a:rPr>
                    <a:latin typeface="Courier"/>
                  </a:rPr>
                  <a:t>## [1] 2.5</a:t>
                </a:r>
              </a:p>
              <a:p>
                <a:pPr lvl="1"/>
                <a:r>
                  <a:rPr/>
                  <a:t>その他、基本的な演算記号は</a:t>
                </a:r>
                <a:r>
                  <a:rPr>
                    <a:hlinkClick r:id="rId2"/>
                  </a:rPr>
                  <a:t>R-Tips</a:t>
                </a:r>
                <a:r>
                  <a:rPr/>
                  <a:t>などを参照せよ</a:t>
                </a:r>
              </a:p>
              <a:p>
                <a:pPr lvl="0" marL="0" indent="0">
                  <a:spcBef>
                    <a:spcPts val="3000"/>
                  </a:spcBef>
                  <a:buNone/>
                </a:pPr>
                <a:r>
                  <a:rPr b="1"/>
                  <a:t>変数の型</a:t>
                </a:r>
              </a:p>
              <a:p>
                <a:pPr lvl="1"/>
                <a:r>
                  <a:rPr/>
                  <a:t>数値だけでなく、文字も扱うことができる</a:t>
                </a:r>
              </a:p>
              <a:p>
                <a:pPr lvl="2"/>
                <a:r>
                  <a:rPr/>
                  <a:t>何を使っても良いわけではない：Excelも一緒</a:t>
                </a:r>
              </a:p>
              <a:p>
                <a:pPr lvl="3"/>
                <a:r>
                  <a:rPr/>
                  <a:t>電話番号を入力したのに頭の0が消える→Excelが電話番号を数値として認識してしまっているから</a:t>
                </a:r>
              </a:p>
              <a:p>
                <a:pPr lvl="3"/>
                <a:r>
                  <a:rPr/>
                  <a:t>Excelの場合、数値の形式を標準(Excelに自己判断させる)から文字列に変更することで対処</a:t>
                </a:r>
              </a:p>
              <a:p>
                <a:pPr lvl="2"/>
                <a:r>
                  <a:rPr/>
                  <a:t>文字列を”“で囲って表記することで、それが文字列であることをRに伝えることができる</a:t>
                </a:r>
              </a:p>
              <a:p>
                <a:pPr lvl="2"/>
                <a:r>
                  <a:rPr/>
                  <a:t>class関数(関数については後述)を使うと、その値の型が分かる</a:t>
                </a:r>
              </a:p>
              <a:p>
                <a:pPr lvl="0" indent="0">
                  <a:buNone/>
                </a:pPr>
                <a:r>
                  <a:rPr>
                    <a:solidFill>
                      <a:srgbClr val="06287E"/>
                    </a:solidFill>
                    <a:latin typeface="Courier"/>
                  </a:rPr>
                  <a:t>class</a:t>
                </a:r>
                <a:r>
                  <a:rPr>
                    <a:latin typeface="Courier"/>
                  </a:rPr>
                  <a:t>(</a:t>
                </a:r>
                <a:r>
                  <a:rPr>
                    <a:solidFill>
                      <a:srgbClr val="40A070"/>
                    </a:solidFill>
                    <a:latin typeface="Courier"/>
                  </a:rPr>
                  <a:t>3.14</a:t>
                </a:r>
                <a:r>
                  <a:rPr>
                    <a:latin typeface="Courier"/>
                  </a:rPr>
                  <a:t>) </a:t>
                </a:r>
                <a:r>
                  <a:rPr i="1">
                    <a:solidFill>
                      <a:srgbClr val="60A0B0"/>
                    </a:solidFill>
                    <a:latin typeface="Courier"/>
                  </a:rPr>
                  <a:t># class()はその変数の型を返す関数</a:t>
                </a:r>
              </a:p>
              <a:p>
                <a:pPr lvl="0" indent="0">
                  <a:buNone/>
                </a:pPr>
                <a:r>
                  <a:rPr>
                    <a:latin typeface="Courier"/>
                  </a:rPr>
                  <a:t>## [1] "numeric"</a:t>
                </a:r>
              </a:p>
              <a:p>
                <a:pPr lvl="0" indent="0">
                  <a:buNone/>
                </a:pPr>
                <a:r>
                  <a:rPr>
                    <a:solidFill>
                      <a:srgbClr val="06287E"/>
                    </a:solidFill>
                    <a:latin typeface="Courier"/>
                  </a:rPr>
                  <a:t>class</a:t>
                </a:r>
                <a:r>
                  <a:rPr>
                    <a:latin typeface="Courier"/>
                  </a:rPr>
                  <a:t>(</a:t>
                </a:r>
                <a:r>
                  <a:rPr>
                    <a:solidFill>
                      <a:srgbClr val="4070A0"/>
                    </a:solidFill>
                    <a:latin typeface="Courier"/>
                  </a:rPr>
                  <a:t>'1.90'</a:t>
                </a:r>
                <a:r>
                  <a:rPr>
                    <a:latin typeface="Courier"/>
                  </a:rPr>
                  <a:t>) </a:t>
                </a:r>
                <a:r>
                  <a:rPr i="1">
                    <a:solidFill>
                      <a:srgbClr val="60A0B0"/>
                    </a:solidFill>
                    <a:latin typeface="Courier"/>
                  </a:rPr>
                  <a:t># 文字列 character と判定される</a:t>
                </a:r>
              </a:p>
              <a:p>
                <a:pPr lvl="0" indent="0">
                  <a:buNone/>
                </a:pPr>
                <a:r>
                  <a:rPr>
                    <a:latin typeface="Courier"/>
                  </a:rPr>
                  <a:t>## [1] "character"</a:t>
                </a:r>
              </a:p>
              <a:p>
                <a:pPr lvl="0" marL="0" indent="0">
                  <a:spcBef>
                    <a:spcPts val="3000"/>
                  </a:spcBef>
                  <a:buNone/>
                </a:pPr>
                <a:r>
                  <a:rPr b="1"/>
                  <a:t>変数の型(cont’d)</a:t>
                </a:r>
              </a:p>
              <a:p>
                <a:pPr lvl="1"/>
                <a:r>
                  <a:rPr/>
                  <a:t>numeric, integerは足し引きできるが、characterはできない</a:t>
                </a:r>
              </a:p>
              <a:p>
                <a:pPr lvl="2"/>
                <a:r>
                  <a:rPr/>
                  <a:t>integerは整数</a:t>
                </a:r>
              </a:p>
              <a:p>
                <a:pPr lvl="0" indent="0">
                  <a:buNone/>
                </a:pPr>
                <a:r>
                  <a:rPr>
                    <a:solidFill>
                      <a:srgbClr val="4070A0"/>
                    </a:solidFill>
                    <a:latin typeface="Courier"/>
                  </a:rPr>
                  <a:t>"1"</a:t>
                </a:r>
                <a:r>
                  <a:rPr>
                    <a:latin typeface="Courier"/>
                  </a:rPr>
                  <a:t> </a:t>
                </a:r>
                <a:r>
                  <a:rPr>
                    <a:solidFill>
                      <a:srgbClr val="4070A0"/>
                    </a:solidFill>
                    <a:latin typeface="Courier"/>
                  </a:rPr>
                  <a:t>+</a:t>
                </a:r>
                <a:r>
                  <a:rPr>
                    <a:latin typeface="Courier"/>
                  </a:rPr>
                  <a:t> </a:t>
                </a:r>
                <a:r>
                  <a:rPr>
                    <a:solidFill>
                      <a:srgbClr val="4070A0"/>
                    </a:solidFill>
                    <a:latin typeface="Courier"/>
                  </a:rPr>
                  <a:t>"2"</a:t>
                </a:r>
                <a:r>
                  <a:rPr>
                    <a:latin typeface="Courier"/>
                  </a:rPr>
                  <a:t> </a:t>
                </a:r>
                <a:r>
                  <a:rPr i="1">
                    <a:solidFill>
                      <a:srgbClr val="60A0B0"/>
                    </a:solidFill>
                    <a:latin typeface="Courier"/>
                  </a:rPr>
                  <a:t># エラーが出る</a:t>
                </a:r>
              </a:p>
              <a:p>
                <a:pPr lvl="0" indent="0">
                  <a:buNone/>
                </a:pPr>
                <a:r>
                  <a:rPr>
                    <a:solidFill>
                      <a:srgbClr val="06287E"/>
                    </a:solidFill>
                    <a:latin typeface="Courier"/>
                  </a:rPr>
                  <a:t>class</a:t>
                </a:r>
                <a:r>
                  <a:rPr>
                    <a:latin typeface="Courier"/>
                  </a:rPr>
                  <a:t>(11L) </a:t>
                </a:r>
                <a:r>
                  <a:rPr i="1">
                    <a:solidFill>
                      <a:srgbClr val="60A0B0"/>
                    </a:solidFill>
                    <a:latin typeface="Courier"/>
                  </a:rPr>
                  <a:t># 整数の後ろに"L"を付けると整数として認識される</a:t>
                </a:r>
              </a:p>
              <a:p>
                <a:pPr lvl="0" indent="0">
                  <a:buNone/>
                </a:pPr>
                <a:r>
                  <a:rPr>
                    <a:latin typeface="Courier"/>
                  </a:rPr>
                  <a:t>## [1] "integer"</a:t>
                </a:r>
              </a:p>
              <a:p>
                <a:pPr lvl="0" marL="0" indent="0">
                  <a:spcBef>
                    <a:spcPts val="3000"/>
                  </a:spcBef>
                  <a:buNone/>
                </a:pPr>
                <a:r>
                  <a:rPr b="1"/>
                  <a:t>変数の型(cont’d)</a:t>
                </a:r>
              </a:p>
              <a:p>
                <a:pPr lvl="1"/>
                <a:r>
                  <a:rPr/>
                  <a:t>factor</a:t>
                </a:r>
              </a:p>
              <a:p>
                <a:pPr lvl="2"/>
                <a:r>
                  <a:rPr/>
                  <a:t>順序が付いた文字列</a:t>
                </a:r>
              </a:p>
              <a:p>
                <a:pPr lvl="2"/>
                <a:r>
                  <a:rPr/>
                  <a:t>factor()で定義</a:t>
                </a:r>
              </a:p>
              <a:p>
                <a:pPr lvl="2"/>
                <a:r>
                  <a:rPr/>
                  <a:t>アルファベット順や数字順以外の方法で並べたい場合に使う</a:t>
                </a:r>
              </a:p>
              <a:p>
                <a:pPr lvl="2"/>
                <a:r>
                  <a:rPr/>
                  <a:t>まあ使うときにやればいいとおもいます</a:t>
                </a:r>
              </a:p>
              <a:p>
                <a:pPr lvl="0" indent="0">
                  <a:buNone/>
                </a:pPr>
                <a:r>
                  <a:rPr>
                    <a:solidFill>
                      <a:srgbClr val="06287E"/>
                    </a:solidFill>
                    <a:latin typeface="Courier"/>
                  </a:rPr>
                  <a:t>factor</a:t>
                </a:r>
                <a:r>
                  <a:rPr>
                    <a:latin typeface="Courier"/>
                  </a:rPr>
                  <a:t>(</a:t>
                </a:r>
                <a:r>
                  <a:rPr>
                    <a:solidFill>
                      <a:srgbClr val="06287E"/>
                    </a:solidFill>
                    <a:latin typeface="Courier"/>
                  </a:rPr>
                  <a:t>c</a:t>
                </a:r>
                <a:r>
                  <a:rPr>
                    <a:latin typeface="Courier"/>
                  </a:rPr>
                  <a:t>(</a:t>
                </a:r>
                <a:r>
                  <a:rPr>
                    <a:solidFill>
                      <a:srgbClr val="4070A0"/>
                    </a:solidFill>
                    <a:latin typeface="Courier"/>
                  </a:rPr>
                  <a:t>"January"</a:t>
                </a:r>
                <a:r>
                  <a:rPr>
                    <a:latin typeface="Courier"/>
                  </a:rPr>
                  <a:t>, </a:t>
                </a:r>
                <a:r>
                  <a:rPr>
                    <a:solidFill>
                      <a:srgbClr val="4070A0"/>
                    </a:solidFill>
                    <a:latin typeface="Courier"/>
                  </a:rPr>
                  <a:t>"February"</a:t>
                </a:r>
                <a:r>
                  <a:rPr>
                    <a:latin typeface="Courier"/>
                  </a:rPr>
                  <a:t>, </a:t>
                </a:r>
                <a:r>
                  <a:rPr>
                    <a:solidFill>
                      <a:srgbClr val="4070A0"/>
                    </a:solidFill>
                    <a:latin typeface="Courier"/>
                  </a:rPr>
                  <a:t>"March"</a:t>
                </a:r>
                <a:r>
                  <a:rPr>
                    <a:latin typeface="Courier"/>
                  </a:rPr>
                  <a:t>, </a:t>
                </a:r>
                <a:r>
                  <a:rPr>
                    <a:solidFill>
                      <a:srgbClr val="4070A0"/>
                    </a:solidFill>
                    <a:latin typeface="Courier"/>
                  </a:rPr>
                  <a:t>"April"</a:t>
                </a:r>
                <a:r>
                  <a:rPr>
                    <a:latin typeface="Courier"/>
                  </a:rPr>
                  <a:t>)) </a:t>
                </a:r>
                <a:r>
                  <a:rPr i="1">
                    <a:solidFill>
                      <a:srgbClr val="60A0B0"/>
                    </a:solidFill>
                    <a:latin typeface="Courier"/>
                  </a:rPr>
                  <a:t># アルファベット順に並んでしまう</a:t>
                </a:r>
              </a:p>
              <a:p>
                <a:pPr lvl="0" indent="0">
                  <a:buNone/>
                </a:pPr>
                <a:r>
                  <a:rPr>
                    <a:latin typeface="Courier"/>
                  </a:rPr>
                  <a:t>## [1] January  February March    April   
## Levels: April February January March</a:t>
                </a:r>
              </a:p>
              <a:p>
                <a:pPr lvl="0" indent="0">
                  <a:buNone/>
                </a:pPr>
                <a:r>
                  <a:rPr>
                    <a:solidFill>
                      <a:srgbClr val="06287E"/>
                    </a:solidFill>
                    <a:latin typeface="Courier"/>
                  </a:rPr>
                  <a:t>factor</a:t>
                </a:r>
                <a:r>
                  <a:rPr>
                    <a:latin typeface="Courier"/>
                  </a:rPr>
                  <a:t>(</a:t>
                </a:r>
                <a:r>
                  <a:rPr>
                    <a:solidFill>
                      <a:srgbClr val="06287E"/>
                    </a:solidFill>
                    <a:latin typeface="Courier"/>
                  </a:rPr>
                  <a:t>c</a:t>
                </a:r>
                <a:r>
                  <a:rPr>
                    <a:latin typeface="Courier"/>
                  </a:rPr>
                  <a:t>(</a:t>
                </a:r>
                <a:r>
                  <a:rPr>
                    <a:solidFill>
                      <a:srgbClr val="4070A0"/>
                    </a:solidFill>
                    <a:latin typeface="Courier"/>
                  </a:rPr>
                  <a:t>"January"</a:t>
                </a:r>
                <a:r>
                  <a:rPr>
                    <a:latin typeface="Courier"/>
                  </a:rPr>
                  <a:t>, </a:t>
                </a:r>
                <a:r>
                  <a:rPr>
                    <a:solidFill>
                      <a:srgbClr val="4070A0"/>
                    </a:solidFill>
                    <a:latin typeface="Courier"/>
                  </a:rPr>
                  <a:t>"February"</a:t>
                </a:r>
                <a:r>
                  <a:rPr>
                    <a:latin typeface="Courier"/>
                  </a:rPr>
                  <a:t>, </a:t>
                </a:r>
                <a:r>
                  <a:rPr>
                    <a:solidFill>
                      <a:srgbClr val="4070A0"/>
                    </a:solidFill>
                    <a:latin typeface="Courier"/>
                  </a:rPr>
                  <a:t>"March"</a:t>
                </a:r>
                <a:r>
                  <a:rPr>
                    <a:latin typeface="Courier"/>
                  </a:rPr>
                  <a:t>, </a:t>
                </a:r>
                <a:r>
                  <a:rPr>
                    <a:solidFill>
                      <a:srgbClr val="4070A0"/>
                    </a:solidFill>
                    <a:latin typeface="Courier"/>
                  </a:rPr>
                  <a:t>"April"</a:t>
                </a:r>
                <a:r>
                  <a:rPr>
                    <a:latin typeface="Courier"/>
                  </a:rPr>
                  <a:t>), </a:t>
                </a:r>
                <a:br/>
                <a:r>
                  <a:rPr>
                    <a:latin typeface="Courier"/>
                  </a:rPr>
                  <a:t>       </a:t>
                </a:r>
                <a:r>
                  <a:rPr>
                    <a:solidFill>
                      <a:srgbClr val="7D9029"/>
                    </a:solidFill>
                    <a:latin typeface="Courier"/>
                  </a:rPr>
                  <a:t>levels =</a:t>
                </a:r>
                <a:r>
                  <a:rPr>
                    <a:latin typeface="Courier"/>
                  </a:rPr>
                  <a:t> </a:t>
                </a:r>
                <a:r>
                  <a:rPr>
                    <a:solidFill>
                      <a:srgbClr val="06287E"/>
                    </a:solidFill>
                    <a:latin typeface="Courier"/>
                  </a:rPr>
                  <a:t>c</a:t>
                </a:r>
                <a:r>
                  <a:rPr>
                    <a:latin typeface="Courier"/>
                  </a:rPr>
                  <a:t>(</a:t>
                </a:r>
                <a:r>
                  <a:rPr>
                    <a:solidFill>
                      <a:srgbClr val="4070A0"/>
                    </a:solidFill>
                    <a:latin typeface="Courier"/>
                  </a:rPr>
                  <a:t>"January"</a:t>
                </a:r>
                <a:r>
                  <a:rPr>
                    <a:latin typeface="Courier"/>
                  </a:rPr>
                  <a:t>, </a:t>
                </a:r>
                <a:r>
                  <a:rPr>
                    <a:solidFill>
                      <a:srgbClr val="4070A0"/>
                    </a:solidFill>
                    <a:latin typeface="Courier"/>
                  </a:rPr>
                  <a:t>"February"</a:t>
                </a:r>
                <a:r>
                  <a:rPr>
                    <a:latin typeface="Courier"/>
                  </a:rPr>
                  <a:t>, </a:t>
                </a:r>
                <a:r>
                  <a:rPr>
                    <a:solidFill>
                      <a:srgbClr val="4070A0"/>
                    </a:solidFill>
                    <a:latin typeface="Courier"/>
                  </a:rPr>
                  <a:t>"March"</a:t>
                </a:r>
                <a:r>
                  <a:rPr>
                    <a:latin typeface="Courier"/>
                  </a:rPr>
                  <a:t>, </a:t>
                </a:r>
                <a:r>
                  <a:rPr>
                    <a:solidFill>
                      <a:srgbClr val="4070A0"/>
                    </a:solidFill>
                    <a:latin typeface="Courier"/>
                  </a:rPr>
                  <a:t>"April"</a:t>
                </a:r>
                <a:r>
                  <a:rPr>
                    <a:latin typeface="Courier"/>
                  </a:rPr>
                  <a:t>))</a:t>
                </a:r>
              </a:p>
              <a:p>
                <a:pPr lvl="0" indent="0">
                  <a:buNone/>
                </a:pPr>
                <a:r>
                  <a:rPr>
                    <a:latin typeface="Courier"/>
                  </a:rPr>
                  <a:t>## [1] January  February March    April   
## Levels: January February March April</a:t>
                </a:r>
              </a:p>
              <a:p>
                <a:pPr lvl="0" marL="0" indent="0">
                  <a:spcBef>
                    <a:spcPts val="3000"/>
                  </a:spcBef>
                  <a:buNone/>
                </a:pPr>
                <a:r>
                  <a:rPr b="1"/>
                  <a:t>オブジェクト</a:t>
                </a:r>
              </a:p>
              <a:p>
                <a:pPr lvl="1"/>
                <a:r>
                  <a:rPr/>
                  <a:t>では”“で囲わずに入力した文字列はどう認識されるのか？</a:t>
                </a:r>
              </a:p>
              <a:p>
                <a:pPr lvl="2">
                  <a:buAutoNum type="arabicPeriod"/>
                </a:pPr>
                <a:r>
                  <a:rPr/>
                  <a:t>特定の値と結びついている</a:t>
                </a:r>
              </a:p>
              <a:p>
                <a:pPr lvl="2"/>
                <a:r>
                  <a:rPr>
                    <a:latin typeface="Courier"/>
                  </a:rPr>
                  <a:t>pi</a:t>
                </a:r>
                <a:r>
                  <a:rPr/>
                  <a:t>: 円周率</a:t>
                </a:r>
              </a:p>
              <a:p>
                <a:pPr lvl="2">
                  <a:buAutoNum startAt="2" type="arabicPeriod"/>
                </a:pPr>
                <a:r>
                  <a:rPr/>
                  <a:t>自信が定義した任意の値が格納されている</a:t>
                </a:r>
              </a:p>
              <a:p>
                <a:pPr lvl="2"/>
                <a:r>
                  <a:rPr/>
                  <a:t>オブジェクト: 数値やベクトル、データフレームやリストを格納、R Studioでは右上のEnvironmentタブに定義が表示される</a:t>
                </a:r>
              </a:p>
              <a:p>
                <a:pPr lvl="2"/>
                <a:r>
                  <a:rPr/>
                  <a:t>回帰分析などの計算結果を格納することも可能</a:t>
                </a:r>
              </a:p>
              <a:p>
                <a:pPr lvl="2"/>
                <a:r>
                  <a:rPr>
                    <a:latin typeface="Courier"/>
                  </a:rPr>
                  <a:t>&lt;-</a:t>
                </a:r>
                <a:r>
                  <a:rPr/>
                  <a:t> を使って適当な値を定義する</a:t>
                </a:r>
              </a:p>
              <a:p>
                <a:pPr lvl="2"/>
                <a:r>
                  <a:rPr>
                    <a:latin typeface="Courier"/>
                  </a:rPr>
                  <a:t>wani &lt;- 3</a:t>
                </a:r>
                <a:r>
                  <a:rPr/>
                  <a:t>：waniというオブジェクトに値3を格納</a:t>
                </a:r>
              </a:p>
              <a:p>
                <a:pPr lvl="1"/>
                <a:r>
                  <a:rPr/>
                  <a:t>R Studioでは Environmentに定義したオブジェクトの中身が表示される</a:t>
                </a:r>
              </a:p>
              <a:p>
                <a:pPr lvl="0" marL="0" indent="0">
                  <a:spcBef>
                    <a:spcPts val="3000"/>
                  </a:spcBef>
                  <a:buNone/>
                </a:pPr>
                <a:r>
                  <a:rPr b="1"/>
                  <a:t>オブジェクトの定義</a:t>
                </a:r>
              </a:p>
              <a:p>
                <a:pPr lvl="0" indent="0">
                  <a:buNone/>
                </a:pPr>
                <a:r>
                  <a:rPr>
                    <a:latin typeface="Courier"/>
                  </a:rPr>
                  <a:t>pi </a:t>
                </a:r>
                <a:r>
                  <a:rPr i="1">
                    <a:solidFill>
                      <a:srgbClr val="60A0B0"/>
                    </a:solidFill>
                    <a:latin typeface="Courier"/>
                  </a:rPr>
                  <a:t># デフォルトで円周率が格納されている</a:t>
                </a:r>
              </a:p>
              <a:p>
                <a:pPr lvl="0" indent="0">
                  <a:buNone/>
                </a:pPr>
                <a:r>
                  <a:rPr>
                    <a:latin typeface="Courier"/>
                  </a:rPr>
                  <a:t>## [1] 3.141593</a:t>
                </a:r>
              </a:p>
              <a:p>
                <a:pPr lvl="0" indent="0">
                  <a:buNone/>
                </a:pPr>
                <a:r>
                  <a:rPr>
                    <a:latin typeface="Courier"/>
                  </a:rPr>
                  <a:t>value </a:t>
                </a:r>
                <a:r>
                  <a:rPr>
                    <a:solidFill>
                      <a:srgbClr val="007020"/>
                    </a:solidFill>
                    <a:latin typeface="Courier"/>
                  </a:rPr>
                  <a:t>&lt;-</a:t>
                </a:r>
                <a:r>
                  <a:rPr>
                    <a:latin typeface="Courier"/>
                  </a:rPr>
                  <a:t> </a:t>
                </a:r>
                <a:r>
                  <a:rPr>
                    <a:solidFill>
                      <a:srgbClr val="40A070"/>
                    </a:solidFill>
                    <a:latin typeface="Courier"/>
                  </a:rPr>
                  <a:t>8</a:t>
                </a:r>
                <a:r>
                  <a:rPr>
                    <a:latin typeface="Courier"/>
                  </a:rPr>
                  <a:t> </a:t>
                </a:r>
                <a:r>
                  <a:rPr i="1">
                    <a:solidFill>
                      <a:srgbClr val="60A0B0"/>
                    </a:solidFill>
                    <a:latin typeface="Courier"/>
                  </a:rPr>
                  <a:t># valueという文字列に8を代入</a:t>
                </a:r>
                <a:br/>
                <a:r>
                  <a:rPr>
                    <a:latin typeface="Courier"/>
                  </a:rPr>
                  <a:t>value </a:t>
                </a:r>
                <a:r>
                  <a:rPr>
                    <a:solidFill>
                      <a:srgbClr val="4070A0"/>
                    </a:solidFill>
                    <a:latin typeface="Courier"/>
                  </a:rPr>
                  <a:t>+</a:t>
                </a:r>
                <a:r>
                  <a:rPr>
                    <a:latin typeface="Courier"/>
                  </a:rPr>
                  <a:t> </a:t>
                </a:r>
                <a:r>
                  <a:rPr>
                    <a:solidFill>
                      <a:srgbClr val="40A070"/>
                    </a:solidFill>
                    <a:latin typeface="Courier"/>
                  </a:rPr>
                  <a:t>10</a:t>
                </a:r>
                <a:r>
                  <a:rPr>
                    <a:latin typeface="Courier"/>
                  </a:rPr>
                  <a:t> </a:t>
                </a:r>
                <a:r>
                  <a:rPr i="1">
                    <a:solidFill>
                      <a:srgbClr val="60A0B0"/>
                    </a:solidFill>
                    <a:latin typeface="Courier"/>
                  </a:rPr>
                  <a:t># 今valueの値は8なので、8 + 10を計算した結果を返してくれる</a:t>
                </a:r>
              </a:p>
              <a:p>
                <a:pPr lvl="0" indent="0">
                  <a:buNone/>
                </a:pPr>
                <a:r>
                  <a:rPr>
                    <a:latin typeface="Courier"/>
                  </a:rPr>
                  <a:t>## [1] 18</a:t>
                </a:r>
              </a:p>
              <a:p>
                <a:pPr lvl="0" marL="0" indent="0">
                  <a:spcBef>
                    <a:spcPts val="3000"/>
                  </a:spcBef>
                  <a:buNone/>
                </a:pPr>
                <a:r>
                  <a:rPr b="1"/>
                  <a:t>ベクトル</a:t>
                </a:r>
              </a:p>
              <a:p>
                <a:pPr lvl="1"/>
                <a:r>
                  <a:rPr/>
                  <a:t>ベクトル：複数の要素を含む列</a:t>
                </a:r>
              </a:p>
              <a:p>
                <a:pPr lvl="2"/>
                <a:r>
                  <a:rPr>
                    <a:latin typeface="Courier"/>
                  </a:rPr>
                  <a:t>c(a, b, c, ...)</a:t>
                </a:r>
                <a:r>
                  <a:rPr/>
                  <a:t>で定義される</a:t>
                </a:r>
              </a:p>
              <a:p>
                <a:pPr lvl="2"/>
                <a:r>
                  <a:rPr/>
                  <a:t>文字列など、他の数値型を利用してもOK</a:t>
                </a:r>
              </a:p>
              <a:p>
                <a:pPr lvl="0" indent="0">
                  <a:buNone/>
                </a:pPr>
                <a:r>
                  <a:rPr>
                    <a:latin typeface="Courier"/>
                  </a:rPr>
                  <a:t>vec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1192</a:t>
                </a:r>
                <a:r>
                  <a:rPr>
                    <a:latin typeface="Courier"/>
                  </a:rPr>
                  <a:t>, </a:t>
                </a:r>
                <a:r>
                  <a:rPr>
                    <a:solidFill>
                      <a:srgbClr val="40A070"/>
                    </a:solidFill>
                    <a:latin typeface="Courier"/>
                  </a:rPr>
                  <a:t>2960</a:t>
                </a:r>
                <a:r>
                  <a:rPr>
                    <a:latin typeface="Courier"/>
                  </a:rPr>
                  <a:t>)</a:t>
                </a:r>
                <a:br/>
                <a:r>
                  <a:rPr>
                    <a:latin typeface="Courier"/>
                  </a:rPr>
                  <a:t>vec </a:t>
                </a:r>
                <a:r>
                  <a:rPr>
                    <a:solidFill>
                      <a:srgbClr val="4070A0"/>
                    </a:solidFill>
                    <a:latin typeface="Courier"/>
                  </a:rPr>
                  <a:t>*</a:t>
                </a:r>
                <a:r>
                  <a:rPr>
                    <a:latin typeface="Courier"/>
                  </a:rPr>
                  <a:t> </a:t>
                </a:r>
                <a:r>
                  <a:rPr>
                    <a:solidFill>
                      <a:srgbClr val="40A070"/>
                    </a:solidFill>
                    <a:latin typeface="Courier"/>
                  </a:rPr>
                  <a:t>2</a:t>
                </a:r>
              </a:p>
              <a:p>
                <a:pPr lvl="0" indent="0">
                  <a:buNone/>
                </a:pPr>
                <a:r>
                  <a:rPr>
                    <a:latin typeface="Courier"/>
                  </a:rPr>
                  <a:t>## [1] 2384 5920</a:t>
                </a:r>
              </a:p>
              <a:p>
                <a:pPr lvl="1"/>
                <a:r>
                  <a:rPr/>
                  <a:t>関数(後述)を用いて規則性のあるベクトルを簡単に定義することもできる</a:t>
                </a:r>
              </a:p>
              <a:p>
                <a:pPr lvl="2"/>
                <a:r>
                  <a:rPr>
                    <a:latin typeface="Courier"/>
                  </a:rPr>
                  <a:t>seq(a, b, c)</a:t>
                </a:r>
                <a:r>
                  <a:rPr/>
                  <a:t>: aからbまで、公差cの等差数列</a:t>
                </a:r>
              </a:p>
              <a:p>
                <a:pPr lvl="3"/>
                <a:r>
                  <a:rPr/>
                  <a:t>公差が1の場合は、</a:t>
                </a:r>
                <a:r>
                  <a:rPr>
                    <a:latin typeface="Courier"/>
                  </a:rPr>
                  <a:t>a:b</a:t>
                </a:r>
                <a:r>
                  <a:rPr/>
                  <a:t>でも代替可能</a:t>
                </a:r>
              </a:p>
              <a:p>
                <a:pPr lvl="2"/>
                <a:r>
                  <a:rPr>
                    <a:latin typeface="Courier"/>
                  </a:rPr>
                  <a:t>rep(a, b)</a:t>
                </a:r>
                <a:r>
                  <a:rPr/>
                  <a:t>: aをb回繰り返す数列</a:t>
                </a:r>
              </a:p>
              <a:p>
                <a:pPr lvl="0" indent="0">
                  <a:buNone/>
                </a:pPr>
                <a:r>
                  <a:rPr>
                    <a:solidFill>
                      <a:srgbClr val="06287E"/>
                    </a:solidFill>
                    <a:latin typeface="Courier"/>
                  </a:rPr>
                  <a:t>seq</a:t>
                </a:r>
                <a:r>
                  <a:rPr>
                    <a:latin typeface="Courier"/>
                  </a:rPr>
                  <a:t>(</a:t>
                </a:r>
                <a:r>
                  <a:rPr>
                    <a:solidFill>
                      <a:srgbClr val="40A070"/>
                    </a:solidFill>
                    <a:latin typeface="Courier"/>
                  </a:rPr>
                  <a:t>1</a:t>
                </a:r>
                <a:r>
                  <a:rPr>
                    <a:latin typeface="Courier"/>
                  </a:rPr>
                  <a:t>, </a:t>
                </a:r>
                <a:r>
                  <a:rPr>
                    <a:solidFill>
                      <a:srgbClr val="40A070"/>
                    </a:solidFill>
                    <a:latin typeface="Courier"/>
                  </a:rPr>
                  <a:t>10</a:t>
                </a:r>
                <a:r>
                  <a:rPr>
                    <a:latin typeface="Courier"/>
                  </a:rPr>
                  <a:t>, </a:t>
                </a:r>
                <a:r>
                  <a:rPr>
                    <a:solidFill>
                      <a:srgbClr val="40A070"/>
                    </a:solidFill>
                    <a:latin typeface="Courier"/>
                  </a:rPr>
                  <a:t>2</a:t>
                </a:r>
                <a:r>
                  <a:rPr>
                    <a:latin typeface="Courier"/>
                  </a:rPr>
                  <a:t>)</a:t>
                </a:r>
              </a:p>
              <a:p>
                <a:pPr lvl="0" indent="0">
                  <a:buNone/>
                </a:pPr>
                <a:r>
                  <a:rPr>
                    <a:latin typeface="Courier"/>
                  </a:rPr>
                  <a:t>## [1] 1 3 5 7 9</a:t>
                </a:r>
              </a:p>
              <a:p>
                <a:pPr lvl="0" marL="0" indent="0">
                  <a:spcBef>
                    <a:spcPts val="3000"/>
                  </a:spcBef>
                  <a:buNone/>
                </a:pPr>
                <a:r>
                  <a:rPr b="1"/>
                  <a:t>データフレーム</a:t>
                </a:r>
              </a:p>
              <a:p>
                <a:pPr lvl="1"/>
                <a:r>
                  <a:rPr/>
                  <a:t>各行に観測単位(個人、グループ、都道府県など)、各列に特定の情報を含んだデータ形式</a:t>
                </a:r>
              </a:p>
              <a:p>
                <a:pPr lvl="2"/>
                <a:r>
                  <a:rPr/>
                  <a:t>実際にデータ分析を行う際は、csvファイルなどをこの形式で読み込むことでRで扱えるようにする</a:t>
                </a:r>
              </a:p>
              <a:p>
                <a:pPr lvl="1"/>
                <a:r>
                  <a:rPr/>
                  <a:t>100人の性別、学年、学部が分かるデータフレーム：100行×3列のデータフレームになる</a:t>
                </a:r>
              </a:p>
              <a:p>
                <a:pPr lvl="1"/>
                <a:r>
                  <a:rPr/>
                  <a:t>データフレームは</a:t>
                </a:r>
                <a:r>
                  <a:rPr>
                    <a:latin typeface="Courier"/>
                  </a:rPr>
                  <a:t>data.frame</a:t>
                </a:r>
                <a:r>
                  <a:rPr/>
                  <a:t>関数、もしくはtibbleパッケージの</a:t>
                </a:r>
                <a:r>
                  <a:rPr>
                    <a:latin typeface="Courier"/>
                  </a:rPr>
                  <a:t>tibble</a:t>
                </a:r>
                <a:r>
                  <a:rPr/>
                  <a:t>関数で定義する</a:t>
                </a:r>
              </a:p>
              <a:p>
                <a:pPr lvl="0" marL="0" indent="0">
                  <a:spcBef>
                    <a:spcPts val="3000"/>
                  </a:spcBef>
                  <a:buNone/>
                </a:pPr>
                <a:r>
                  <a:rPr b="1"/>
                  <a:t>データフレーム (cont’d)</a:t>
                </a:r>
              </a:p>
              <a:p>
                <a:pPr lvl="0" indent="0">
                  <a:buNone/>
                </a:pPr>
                <a:r>
                  <a:rPr>
                    <a:solidFill>
                      <a:srgbClr val="06287E"/>
                    </a:solidFill>
                    <a:latin typeface="Courier"/>
                  </a:rPr>
                  <a:t>library</a:t>
                </a:r>
                <a:r>
                  <a:rPr>
                    <a:latin typeface="Courier"/>
                  </a:rPr>
                  <a:t>(tidyverse) </a:t>
                </a:r>
                <a:r>
                  <a:rPr i="1">
                    <a:solidFill>
                      <a:srgbClr val="60A0B0"/>
                    </a:solidFill>
                    <a:latin typeface="Courier"/>
                  </a:rPr>
                  <a:t># パッケージを起動</a:t>
                </a:r>
              </a:p>
              <a:p>
                <a:pPr lvl="0" indent="0">
                  <a:buNone/>
                </a:pPr>
                <a:r>
                  <a:rPr>
                    <a:latin typeface="Courier"/>
                  </a:rPr>
                  <a:t>df </a:t>
                </a:r>
                <a:r>
                  <a:rPr>
                    <a:solidFill>
                      <a:srgbClr val="007020"/>
                    </a:solidFill>
                    <a:latin typeface="Courier"/>
                  </a:rPr>
                  <a:t>&lt;-</a:t>
                </a:r>
                <a:r>
                  <a:rPr>
                    <a:latin typeface="Courier"/>
                  </a:rPr>
                  <a:t> tibble</a:t>
                </a:r>
                <a:r>
                  <a:rPr>
                    <a:solidFill>
                      <a:srgbClr val="4070A0"/>
                    </a:solidFill>
                    <a:latin typeface="Courier"/>
                  </a:rPr>
                  <a:t>::</a:t>
                </a:r>
                <a:r>
                  <a:rPr>
                    <a:solidFill>
                      <a:srgbClr val="06287E"/>
                    </a:solidFill>
                    <a:latin typeface="Courier"/>
                  </a:rPr>
                  <a:t>tibble</a:t>
                </a:r>
                <a:r>
                  <a:rPr>
                    <a:latin typeface="Courier"/>
                  </a:rPr>
                  <a:t>( </a:t>
                </a:r>
                <a:r>
                  <a:rPr i="1">
                    <a:solidFill>
                      <a:srgbClr val="60A0B0"/>
                    </a:solidFill>
                    <a:latin typeface="Courier"/>
                  </a:rPr>
                  <a:t># dfというオブジェクトにデータフレームを定義</a:t>
                </a:r>
                <a:br/>
                <a:r>
                  <a:rPr>
                    <a:latin typeface="Courier"/>
                  </a:rPr>
                  <a:t>  </a:t>
                </a:r>
                <a:r>
                  <a:rPr>
                    <a:solidFill>
                      <a:srgbClr val="7D9029"/>
                    </a:solidFill>
                    <a:latin typeface="Courier"/>
                  </a:rPr>
                  <a:t>faculty =</a:t>
                </a:r>
                <a:r>
                  <a:rPr>
                    <a:latin typeface="Courier"/>
                  </a:rPr>
                  <a:t> </a:t>
                </a:r>
                <a:r>
                  <a:rPr>
                    <a:solidFill>
                      <a:srgbClr val="06287E"/>
                    </a:solidFill>
                    <a:latin typeface="Courier"/>
                  </a:rPr>
                  <a:t>c</a:t>
                </a:r>
                <a:r>
                  <a:rPr>
                    <a:latin typeface="Courier"/>
                  </a:rPr>
                  <a:t>(</a:t>
                </a:r>
                <a:r>
                  <a:rPr>
                    <a:solidFill>
                      <a:srgbClr val="4070A0"/>
                    </a:solidFill>
                    <a:latin typeface="Courier"/>
                  </a:rPr>
                  <a:t>"econ"</a:t>
                </a:r>
                <a:r>
                  <a:rPr>
                    <a:latin typeface="Courier"/>
                  </a:rPr>
                  <a:t>, </a:t>
                </a:r>
                <a:r>
                  <a:rPr>
                    <a:solidFill>
                      <a:srgbClr val="4070A0"/>
                    </a:solidFill>
                    <a:latin typeface="Courier"/>
                  </a:rPr>
                  <a:t>"law"</a:t>
                </a:r>
                <a:r>
                  <a:rPr>
                    <a:latin typeface="Courier"/>
                  </a:rPr>
                  <a:t>, </a:t>
                </a:r>
                <a:r>
                  <a:rPr>
                    <a:solidFill>
                      <a:srgbClr val="4070A0"/>
                    </a:solidFill>
                    <a:latin typeface="Courier"/>
                  </a:rPr>
                  <a:t>"foreign"</a:t>
                </a:r>
                <a:r>
                  <a:rPr>
                    <a:latin typeface="Courier"/>
                  </a:rPr>
                  <a:t>, </a:t>
                </a:r>
                <a:r>
                  <a:rPr>
                    <a:solidFill>
                      <a:srgbClr val="4070A0"/>
                    </a:solidFill>
                    <a:latin typeface="Courier"/>
                  </a:rPr>
                  <a:t>"lit"</a:t>
                </a:r>
                <a:r>
                  <a:rPr>
                    <a:latin typeface="Courier"/>
                  </a:rPr>
                  <a:t>), </a:t>
                </a:r>
                <a:r>
                  <a:rPr i="1">
                    <a:solidFill>
                      <a:srgbClr val="60A0B0"/>
                    </a:solidFill>
                    <a:latin typeface="Courier"/>
                  </a:rPr>
                  <a:t># 各列のデータをベクトル形式で代入</a:t>
                </a:r>
                <a:br/>
                <a:r>
                  <a:rPr>
                    <a:latin typeface="Courier"/>
                  </a:rPr>
                  <a:t>  </a:t>
                </a:r>
                <a:r>
                  <a:rPr>
                    <a:solidFill>
                      <a:srgbClr val="7D9029"/>
                    </a:solidFill>
                    <a:latin typeface="Courier"/>
                  </a:rPr>
                  <a:t>grade =</a:t>
                </a:r>
                <a:r>
                  <a:rPr>
                    <a:latin typeface="Courier"/>
                  </a:rPr>
                  <a:t> </a:t>
                </a:r>
                <a:r>
                  <a:rPr>
                    <a:solidFill>
                      <a:srgbClr val="06287E"/>
                    </a:solidFill>
                    <a:latin typeface="Courier"/>
                  </a:rPr>
                  <a:t>c</a:t>
                </a:r>
                <a:r>
                  <a:rPr>
                    <a:latin typeface="Courier"/>
                  </a:rPr>
                  <a:t>(</a:t>
                </a:r>
                <a:r>
                  <a:rPr>
                    <a:solidFill>
                      <a:srgbClr val="40A070"/>
                    </a:solidFill>
                    <a:latin typeface="Courier"/>
                  </a:rPr>
                  <a:t>4</a:t>
                </a:r>
                <a:r>
                  <a:rPr>
                    <a:latin typeface="Courier"/>
                  </a:rPr>
                  <a:t>, </a:t>
                </a:r>
                <a:r>
                  <a:rPr>
                    <a:solidFill>
                      <a:srgbClr val="40A070"/>
                    </a:solidFill>
                    <a:latin typeface="Courier"/>
                  </a:rPr>
                  <a:t>2</a:t>
                </a:r>
                <a:r>
                  <a:rPr>
                    <a:latin typeface="Courier"/>
                  </a:rPr>
                  <a:t>, </a:t>
                </a:r>
                <a:r>
                  <a:rPr>
                    <a:solidFill>
                      <a:srgbClr val="40A070"/>
                    </a:solidFill>
                    <a:latin typeface="Courier"/>
                  </a:rPr>
                  <a:t>1</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toeic =</a:t>
                </a:r>
                <a:r>
                  <a:rPr>
                    <a:latin typeface="Courier"/>
                  </a:rPr>
                  <a:t> </a:t>
                </a:r>
                <a:r>
                  <a:rPr>
                    <a:solidFill>
                      <a:srgbClr val="06287E"/>
                    </a:solidFill>
                    <a:latin typeface="Courier"/>
                  </a:rPr>
                  <a:t>c</a:t>
                </a:r>
                <a:r>
                  <a:rPr>
                    <a:latin typeface="Courier"/>
                  </a:rPr>
                  <a:t>(</a:t>
                </a:r>
                <a:r>
                  <a:rPr>
                    <a:solidFill>
                      <a:srgbClr val="40A070"/>
                    </a:solidFill>
                    <a:latin typeface="Courier"/>
                  </a:rPr>
                  <a:t>300</a:t>
                </a:r>
                <a:r>
                  <a:rPr>
                    <a:latin typeface="Courier"/>
                  </a:rPr>
                  <a:t>, </a:t>
                </a:r>
                <a:r>
                  <a:rPr>
                    <a:solidFill>
                      <a:srgbClr val="40A070"/>
                    </a:solidFill>
                    <a:latin typeface="Courier"/>
                  </a:rPr>
                  <a:t>820</a:t>
                </a:r>
                <a:r>
                  <a:rPr>
                    <a:latin typeface="Courier"/>
                  </a:rPr>
                  <a:t>, </a:t>
                </a:r>
                <a:r>
                  <a:rPr>
                    <a:solidFill>
                      <a:srgbClr val="880000"/>
                    </a:solidFill>
                    <a:latin typeface="Courier"/>
                  </a:rPr>
                  <a:t>NA</a:t>
                </a:r>
                <a:r>
                  <a:rPr>
                    <a:latin typeface="Courier"/>
                  </a:rPr>
                  <a:t>, </a:t>
                </a:r>
                <a:r>
                  <a:rPr>
                    <a:solidFill>
                      <a:srgbClr val="40A070"/>
                    </a:solidFill>
                    <a:latin typeface="Courier"/>
                  </a:rPr>
                  <a:t>785</a:t>
                </a:r>
                <a:r>
                  <a:rPr>
                    <a:latin typeface="Courier"/>
                  </a:rPr>
                  <a:t>) </a:t>
                </a:r>
                <a:r>
                  <a:rPr i="1">
                    <a:solidFill>
                      <a:srgbClr val="60A0B0"/>
                    </a:solidFill>
                    <a:latin typeface="Courier"/>
                  </a:rPr>
                  <a:t># NA: 該当する値が存在しないことを表す＝無回答など</a:t>
                </a:r>
                <a:br/>
                <a:r>
                  <a:rPr>
                    <a:latin typeface="Courier"/>
                  </a:rPr>
                  <a:t>)</a:t>
                </a:r>
                <a:br/>
                <a:r>
                  <a:rPr>
                    <a:solidFill>
                      <a:srgbClr val="06287E"/>
                    </a:solidFill>
                    <a:latin typeface="Courier"/>
                  </a:rPr>
                  <a:t>print</a:t>
                </a:r>
                <a:r>
                  <a:rPr>
                    <a:latin typeface="Courier"/>
                  </a:rPr>
                  <a:t>(df)</a:t>
                </a:r>
              </a:p>
              <a:p>
                <a:pPr lvl="0" indent="0">
                  <a:buNone/>
                </a:pPr>
                <a:r>
                  <a:rPr>
                    <a:latin typeface="Courier"/>
                  </a:rPr>
                  <a:t>## # A tibble: 4 x 3
##   faculty grade toeic
##   &lt;chr&gt;   &lt;dbl&gt; &lt;dbl&gt;
## 1 econ        4   300
## 2 law         2   820
## 3 foreign     1    NA
## 4 lit         1   785</a:t>
                </a:r>
              </a:p>
              <a:p>
                <a:pPr lvl="0" marL="0" indent="0">
                  <a:spcBef>
                    <a:spcPts val="3000"/>
                  </a:spcBef>
                  <a:buNone/>
                </a:pPr>
                <a:r>
                  <a:rPr b="1"/>
                  <a:t>リスト</a:t>
                </a:r>
              </a:p>
              <a:p>
                <a:pPr lvl="1"/>
                <a:r>
                  <a:rPr/>
                  <a:t>値、ベクトル、データフレームなど、何を入れてもいい箱</a:t>
                </a:r>
              </a:p>
              <a:p>
                <a:pPr lvl="1"/>
                <a:r>
                  <a:rPr>
                    <a:latin typeface="Courier"/>
                  </a:rPr>
                  <a:t>list(要素1, 要素2, ...)</a:t>
                </a:r>
                <a:r>
                  <a:rPr/>
                  <a:t>で定義</a:t>
                </a:r>
              </a:p>
              <a:p>
                <a:pPr lvl="1"/>
                <a:r>
                  <a:rPr/>
                  <a:t>複数のデータフレームに対して同じ操作をしたい場合などに便利</a:t>
                </a:r>
              </a:p>
              <a:p>
                <a:pPr lvl="0" indent="0">
                  <a:buNone/>
                </a:pPr>
                <a:r>
                  <a:rPr>
                    <a:latin typeface="Courier"/>
                  </a:rPr>
                  <a:t>listA </a:t>
                </a:r>
                <a:r>
                  <a:rPr>
                    <a:solidFill>
                      <a:srgbClr val="007020"/>
                    </a:solidFill>
                    <a:latin typeface="Courier"/>
                  </a:rPr>
                  <a:t>&lt;-</a:t>
                </a:r>
                <a:r>
                  <a:rPr>
                    <a:latin typeface="Courier"/>
                  </a:rPr>
                  <a:t> </a:t>
                </a:r>
                <a:r>
                  <a:rPr>
                    <a:solidFill>
                      <a:srgbClr val="06287E"/>
                    </a:solidFill>
                    <a:latin typeface="Courier"/>
                  </a:rPr>
                  <a:t>list</a:t>
                </a:r>
                <a:r>
                  <a:rPr>
                    <a:latin typeface="Courier"/>
                  </a:rPr>
                  <a:t>(</a:t>
                </a:r>
                <a:r>
                  <a:rPr>
                    <a:solidFill>
                      <a:srgbClr val="06287E"/>
                    </a:solidFill>
                    <a:latin typeface="Courier"/>
                  </a:rPr>
                  <a:t>data.frame</a:t>
                </a:r>
                <a:r>
                  <a:rPr>
                    <a:latin typeface="Courier"/>
                  </a:rPr>
                  <a:t>(</a:t>
                </a:r>
                <a:r>
                  <a:rPr>
                    <a:solidFill>
                      <a:srgbClr val="7D9029"/>
                    </a:solidFill>
                    <a:latin typeface="Courier"/>
                  </a:rPr>
                  <a:t>a =</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7D9029"/>
                    </a:solidFill>
                    <a:latin typeface="Courier"/>
                  </a:rPr>
                  <a:t>b =</a:t>
                </a:r>
                <a:r>
                  <a:rPr>
                    <a:latin typeface="Courier"/>
                  </a:rPr>
                  <a:t> </a:t>
                </a:r>
                <a:r>
                  <a:rPr>
                    <a:solidFill>
                      <a:srgbClr val="40A070"/>
                    </a:solidFill>
                    <a:latin typeface="Courier"/>
                  </a:rPr>
                  <a:t>11</a:t>
                </a:r>
                <a:r>
                  <a:rPr>
                    <a:solidFill>
                      <a:srgbClr val="4070A0"/>
                    </a:solidFill>
                    <a:latin typeface="Courier"/>
                  </a:rPr>
                  <a:t>:</a:t>
                </a:r>
                <a:r>
                  <a:rPr>
                    <a:solidFill>
                      <a:srgbClr val="40A070"/>
                    </a:solidFill>
                    <a:latin typeface="Courier"/>
                  </a:rPr>
                  <a:t>15</a:t>
                </a:r>
                <a:r>
                  <a:rPr>
                    <a:latin typeface="Courier"/>
                  </a:rPr>
                  <a:t>, </a:t>
                </a:r>
                <a:r>
                  <a:rPr>
                    <a:solidFill>
                      <a:srgbClr val="7D9029"/>
                    </a:solidFill>
                    <a:latin typeface="Courier"/>
                  </a:rPr>
                  <a:t>c =</a:t>
                </a:r>
                <a:r>
                  <a:rPr>
                    <a:latin typeface="Courier"/>
                  </a:rPr>
                  <a:t> </a:t>
                </a:r>
                <a:r>
                  <a:rPr>
                    <a:solidFill>
                      <a:srgbClr val="40A070"/>
                    </a:solidFill>
                    <a:latin typeface="Courier"/>
                  </a:rPr>
                  <a:t>100</a:t>
                </a:r>
                <a:r>
                  <a:rPr>
                    <a:solidFill>
                      <a:srgbClr val="4070A0"/>
                    </a:solidFill>
                    <a:latin typeface="Courier"/>
                  </a:rPr>
                  <a:t>:</a:t>
                </a:r>
                <a:r>
                  <a:rPr>
                    <a:solidFill>
                      <a:srgbClr val="40A070"/>
                    </a:solidFill>
                    <a:latin typeface="Courier"/>
                  </a:rPr>
                  <a:t>104</a:t>
                </a:r>
                <a:r>
                  <a:rPr>
                    <a:latin typeface="Courier"/>
                  </a:rPr>
                  <a:t>), df)</a:t>
                </a:r>
                <a:br/>
                <a:r>
                  <a:rPr>
                    <a:solidFill>
                      <a:srgbClr val="06287E"/>
                    </a:solidFill>
                    <a:latin typeface="Courier"/>
                  </a:rPr>
                  <a:t>print</a:t>
                </a:r>
                <a:r>
                  <a:rPr>
                    <a:latin typeface="Courier"/>
                  </a:rPr>
                  <a:t>(listA)</a:t>
                </a:r>
              </a:p>
              <a:p>
                <a:pPr lvl="0" indent="0">
                  <a:buNone/>
                </a:pPr>
                <a:r>
                  <a:rPr>
                    <a:latin typeface="Courier"/>
                  </a:rPr>
                  <a:t>## [[1]]
##   a  b   c
## 1 1 11 100
## 2 2 12 101
## 3 3 13 102
## 4 4 14 103
## 5 5 15 104
## 
## [[2]]
## # A tibble: 4 x 3
##   faculty grade toeic
##   &lt;chr&gt;   &lt;dbl&gt; &lt;dbl&gt;
## 1 econ        4   300
## 2 law         2   820
## 3 foreign     1    NA
## 4 lit         1   785</a:t>
                </a:r>
              </a:p>
              <a:p>
                <a:pPr lvl="0" marL="0" indent="0">
                  <a:spcBef>
                    <a:spcPts val="3000"/>
                  </a:spcBef>
                  <a:buNone/>
                </a:pPr>
                <a:r>
                  <a:rPr b="1"/>
                  <a:t>リスト (cont’d)</a:t>
                </a:r>
              </a:p>
              <a:p>
                <a:pPr lvl="0" indent="0">
                  <a:buNone/>
                </a:pPr>
                <a:r>
                  <a:rPr>
                    <a:solidFill>
                      <a:srgbClr val="06287E"/>
                    </a:solidFill>
                    <a:latin typeface="Courier"/>
                  </a:rPr>
                  <a:t>print</a:t>
                </a:r>
                <a:r>
                  <a:rPr>
                    <a:latin typeface="Courier"/>
                  </a:rPr>
                  <a:t>(listA[[</a:t>
                </a:r>
                <a:r>
                  <a:rPr>
                    <a:solidFill>
                      <a:srgbClr val="40A070"/>
                    </a:solidFill>
                    <a:latin typeface="Courier"/>
                  </a:rPr>
                  <a:t>1</a:t>
                </a:r>
                <a:r>
                  <a:rPr>
                    <a:latin typeface="Courier"/>
                  </a:rPr>
                  <a:t>]]) </a:t>
                </a:r>
                <a:r>
                  <a:rPr i="1">
                    <a:solidFill>
                      <a:srgbClr val="60A0B0"/>
                    </a:solidFill>
                    <a:latin typeface="Courier"/>
                  </a:rPr>
                  <a:t># リストの中の一部の要素のみ利用する場合は、[[]]で指定する</a:t>
                </a:r>
              </a:p>
              <a:p>
                <a:pPr lvl="0" indent="0">
                  <a:buNone/>
                </a:pPr>
                <a:r>
                  <a:rPr>
                    <a:latin typeface="Courier"/>
                  </a:rPr>
                  <a:t>##   a  b   c
## 1 1 11 100
## 2 2 12 101
## 3 3 13 102
## 4 4 14 103
## 5 5 15 104</a:t>
                </a:r>
              </a:p>
              <a:p>
                <a:pPr lvl="1"/>
                <a:r>
                  <a:rPr/>
                  <a:t>あんまり便利さが伝わらなさそうなので分析パートで後述</a:t>
                </a:r>
              </a:p>
              <a:p>
                <a:pPr lvl="0" marL="0" indent="0">
                  <a:spcBef>
                    <a:spcPts val="3000"/>
                  </a:spcBef>
                  <a:buNone/>
                </a:pPr>
                <a:r>
                  <a:rPr b="1"/>
                  <a:t>関数</a:t>
                </a:r>
              </a:p>
              <a:p>
                <a:pPr lvl="1"/>
                <a:r>
                  <a:rPr/>
                  <a:t>Rで行う典型的な操作・計算を行う命令</a:t>
                </a:r>
              </a:p>
              <a:p>
                <a:pPr lvl="1"/>
                <a:r>
                  <a:rPr/>
                  <a:t>操作を実行する対象となる値や、実行にあたって選択可能な様々なオプションを(関数名)(引数1 = ., 引数2 = ., …)の形で記述</a:t>
                </a:r>
              </a:p>
              <a:p>
                <a:pPr lvl="0" indent="0">
                  <a:buNone/>
                </a:pPr>
                <a:r>
                  <a:rPr>
                    <a:solidFill>
                      <a:srgbClr val="06287E"/>
                    </a:solidFill>
                    <a:latin typeface="Courier"/>
                  </a:rPr>
                  <a:t>log</a:t>
                </a:r>
                <a:r>
                  <a:rPr>
                    <a:latin typeface="Courier"/>
                  </a:rPr>
                  <a:t>(</a:t>
                </a:r>
                <a:r>
                  <a:rPr>
                    <a:solidFill>
                      <a:srgbClr val="7D9029"/>
                    </a:solidFill>
                    <a:latin typeface="Courier"/>
                  </a:rPr>
                  <a:t>x =</a:t>
                </a:r>
                <a:r>
                  <a:rPr>
                    <a:latin typeface="Courier"/>
                  </a:rPr>
                  <a:t> </a:t>
                </a:r>
                <a:r>
                  <a:rPr>
                    <a:solidFill>
                      <a:srgbClr val="40A070"/>
                    </a:solidFill>
                    <a:latin typeface="Courier"/>
                  </a:rPr>
                  <a:t>100</a:t>
                </a:r>
                <a:r>
                  <a:rPr>
                    <a:latin typeface="Courier"/>
                  </a:rPr>
                  <a:t>, </a:t>
                </a:r>
                <a:r>
                  <a:rPr>
                    <a:solidFill>
                      <a:srgbClr val="7D9029"/>
                    </a:solidFill>
                    <a:latin typeface="Courier"/>
                  </a:rPr>
                  <a:t>base =</a:t>
                </a:r>
                <a:r>
                  <a:rPr>
                    <a:latin typeface="Courier"/>
                  </a:rPr>
                  <a:t> </a:t>
                </a:r>
                <a:r>
                  <a:rPr>
                    <a:solidFill>
                      <a:srgbClr val="40A070"/>
                    </a:solidFill>
                    <a:latin typeface="Courier"/>
                  </a:rPr>
                  <a:t>10</a:t>
                </a:r>
                <a:r>
                  <a:rPr>
                    <a:latin typeface="Courier"/>
                  </a:rPr>
                  <a:t>) </a:t>
                </a:r>
                <a:r>
                  <a:rPr i="1">
                    <a:solidFill>
                      <a:srgbClr val="60A0B0"/>
                    </a:solidFill>
                    <a:latin typeface="Courier"/>
                  </a:rPr>
                  <a:t># 100の対数、底10で計算</a:t>
                </a:r>
              </a:p>
              <a:p>
                <a:pPr lvl="0" indent="0">
                  <a:buNone/>
                </a:pPr>
                <a:r>
                  <a:rPr>
                    <a:latin typeface="Courier"/>
                  </a:rPr>
                  <a:t>## [1] 2</a:t>
                </a:r>
              </a:p>
              <a:p>
                <a:pPr lvl="0" indent="0">
                  <a:buNone/>
                </a:pPr>
                <a:r>
                  <a:rPr>
                    <a:solidFill>
                      <a:srgbClr val="06287E"/>
                    </a:solidFill>
                    <a:latin typeface="Courier"/>
                  </a:rPr>
                  <a:t>log</a:t>
                </a:r>
                <a:r>
                  <a:rPr>
                    <a:latin typeface="Courier"/>
                  </a:rPr>
                  <a:t>(</a:t>
                </a:r>
                <a:r>
                  <a:rPr>
                    <a:solidFill>
                      <a:srgbClr val="7D9029"/>
                    </a:solidFill>
                    <a:latin typeface="Courier"/>
                  </a:rPr>
                  <a:t>x =</a:t>
                </a:r>
                <a:r>
                  <a:rPr>
                    <a:latin typeface="Courier"/>
                  </a:rPr>
                  <a:t> </a:t>
                </a:r>
                <a:r>
                  <a:rPr>
                    <a:solidFill>
                      <a:srgbClr val="40A070"/>
                    </a:solidFill>
                    <a:latin typeface="Courier"/>
                  </a:rPr>
                  <a:t>100</a:t>
                </a:r>
                <a:r>
                  <a:rPr>
                    <a:latin typeface="Courier"/>
                  </a:rPr>
                  <a:t>, </a:t>
                </a:r>
                <a:r>
                  <a:rPr>
                    <a:solidFill>
                      <a:srgbClr val="7D9029"/>
                    </a:solidFill>
                    <a:latin typeface="Courier"/>
                  </a:rPr>
                  <a:t>base =</a:t>
                </a:r>
                <a:r>
                  <a:rPr>
                    <a:latin typeface="Courier"/>
                  </a:rPr>
                  <a:t> </a:t>
                </a:r>
                <a:r>
                  <a:rPr>
                    <a:solidFill>
                      <a:srgbClr val="40A070"/>
                    </a:solidFill>
                    <a:latin typeface="Courier"/>
                  </a:rPr>
                  <a:t>5</a:t>
                </a:r>
                <a:r>
                  <a:rPr>
                    <a:latin typeface="Courier"/>
                  </a:rPr>
                  <a:t>) </a:t>
                </a:r>
                <a:r>
                  <a:rPr i="1">
                    <a:solidFill>
                      <a:srgbClr val="60A0B0"/>
                    </a:solidFill>
                    <a:latin typeface="Courier"/>
                  </a:rPr>
                  <a:t># 底を5に変更</a:t>
                </a:r>
              </a:p>
              <a:p>
                <a:pPr lvl="0" indent="0">
                  <a:buNone/>
                </a:pPr>
                <a:r>
                  <a:rPr>
                    <a:latin typeface="Courier"/>
                  </a:rPr>
                  <a:t>## [1] 2.861353</a:t>
                </a:r>
              </a:p>
              <a:p>
                <a:pPr lvl="1"/>
                <a:r>
                  <a:rPr/>
                  <a:t>デフォルトで搭載されている関数の他に、便利な関数をまとめて利用可能にする「パッケージ」をインストール・活用することもできる</a:t>
                </a:r>
              </a:p>
              <a:p>
                <a:pPr lvl="0" indent="0">
                  <a:buNone/>
                </a:pPr>
                <a:r>
                  <a:rPr>
                    <a:solidFill>
                      <a:srgbClr val="06287E"/>
                    </a:solidFill>
                    <a:latin typeface="Courier"/>
                  </a:rPr>
                  <a:t>install.packages</a:t>
                </a:r>
                <a:r>
                  <a:rPr>
                    <a:latin typeface="Courier"/>
                  </a:rPr>
                  <a:t>(</a:t>
                </a:r>
                <a:r>
                  <a:rPr>
                    <a:solidFill>
                      <a:srgbClr val="4070A0"/>
                    </a:solidFill>
                    <a:latin typeface="Courier"/>
                  </a:rPr>
                  <a:t>"tidyverse"</a:t>
                </a:r>
                <a:r>
                  <a:rPr>
                    <a:latin typeface="Courier"/>
                  </a:rPr>
                  <a:t>) </a:t>
                </a:r>
                <a:r>
                  <a:rPr i="1">
                    <a:solidFill>
                      <a:srgbClr val="60A0B0"/>
                    </a:solidFill>
                    <a:latin typeface="Courier"/>
                  </a:rPr>
                  <a:t># tidyverse パッケージをインストール</a:t>
                </a:r>
                <a:br/>
                <a:r>
                  <a:rPr>
                    <a:solidFill>
                      <a:srgbClr val="06287E"/>
                    </a:solidFill>
                    <a:latin typeface="Courier"/>
                  </a:rPr>
                  <a:t>library</a:t>
                </a:r>
                <a:r>
                  <a:rPr>
                    <a:latin typeface="Courier"/>
                  </a:rPr>
                  <a:t>(tidyverse) </a:t>
                </a:r>
                <a:r>
                  <a:rPr i="1">
                    <a:solidFill>
                      <a:srgbClr val="60A0B0"/>
                    </a:solidFill>
                    <a:latin typeface="Courier"/>
                  </a:rPr>
                  <a:t># tidyverse パッケージを有効化：起動したときに毎回実行する</a:t>
                </a:r>
              </a:p>
              <a:p>
                <a:pPr lvl="0" marL="0" indent="0">
                  <a:spcBef>
                    <a:spcPts val="3000"/>
                  </a:spcBef>
                  <a:buNone/>
                </a:pPr>
                <a:r>
                  <a:rPr b="1"/>
                  <a:t>関数 (cont’d)</a:t>
                </a:r>
              </a:p>
              <a:p>
                <a:pPr lvl="1"/>
                <a:r>
                  <a:rPr/>
                  <a:t>各関数において使用される引数の名前は決まっており、必要なオプションに対して一つひとつ情報を指定する</a:t>
                </a:r>
              </a:p>
              <a:p>
                <a:pPr lvl="2"/>
                <a:r>
                  <a:rPr/>
                  <a:t>引数には数値や文字列を取ったり、ベクトルやデータフレームを取る時もある</a:t>
                </a:r>
              </a:p>
              <a:p>
                <a:pPr lvl="1"/>
                <a:r>
                  <a:rPr/>
                  <a:t>引数を指定しなければエラーが出るものと、指定しない場合のオプションを自動で選んでくれるものとが存在</a:t>
                </a:r>
              </a:p>
              <a:p>
                <a:pPr lvl="1"/>
                <a:r>
                  <a:rPr/>
                  <a:t>パッケージ名::関数名()でその関数がどのパッケージに属しているかを明示することもできる</a:t>
                </a:r>
              </a:p>
              <a:p>
                <a:pPr lvl="1"/>
                <a:r>
                  <a:rPr/>
                  <a:t>実行結果のエラー</a:t>
                </a:r>
              </a:p>
              <a:p>
                <a:pPr lvl="2"/>
                <a:r>
                  <a:rPr/>
                  <a:t>エラー：引数指定の不備などで計算が実行できなかった場合</a:t>
                </a:r>
              </a:p>
              <a:p>
                <a:pPr lvl="2"/>
                <a:r>
                  <a:rPr/>
                  <a:t>警告(warning)：引数を自動補完した、計算結果に不備があるなどしたが、とりあえず結果は出た</a:t>
                </a:r>
              </a:p>
              <a:p>
                <a:pPr lvl="0" marL="0" indent="0">
                  <a:spcBef>
                    <a:spcPts val="3000"/>
                  </a:spcBef>
                  <a:buNone/>
                </a:pPr>
                <a:r>
                  <a:rPr b="1"/>
                  <a:t>例：図形の描画</a:t>
                </a:r>
              </a:p>
              <a:p>
                <a:pPr lvl="1"/>
                <a14:m>
                  <m:oMath xmlns:m="http://schemas.openxmlformats.org/officeDocument/2006/math">
                    <m:r>
                      <m:t>y</m:t>
                    </m:r>
                    <m:r>
                      <m:rPr>
                        <m:sty m:val="p"/>
                      </m:rPr>
                      <m:t>=</m:t>
                    </m:r>
                    <m:sSup>
                      <m:e>
                        <m:r>
                          <m:t>x</m:t>
                        </m:r>
                      </m:e>
                      <m:sup>
                        <m:r>
                          <m:t>2</m:t>
                        </m:r>
                      </m:sup>
                    </m:sSup>
                  </m:oMath>
                </a14:m>
                <a:r>
                  <a:rPr/>
                  <a:t>のグラフの描画、定義域は-5から5</a:t>
                </a:r>
              </a:p>
              <a:p>
                <a:pPr lvl="1"/>
                <a:r>
                  <a:rPr/>
                  <a:t>pchはプロットの形を指定、colはプロットの色</a:t>
                </a:r>
              </a:p>
              <a:p>
                <a:pPr lvl="0" indent="0">
                  <a:buNone/>
                </a:pPr>
                <a:r>
                  <a:rPr>
                    <a:latin typeface="Courier"/>
                  </a:rPr>
                  <a:t>graphics</a:t>
                </a:r>
                <a:r>
                  <a:rPr>
                    <a:solidFill>
                      <a:srgbClr val="4070A0"/>
                    </a:solidFill>
                    <a:latin typeface="Courier"/>
                  </a:rPr>
                  <a:t>::</a:t>
                </a:r>
                <a:r>
                  <a:rPr>
                    <a:solidFill>
                      <a:srgbClr val="06287E"/>
                    </a:solidFill>
                    <a:latin typeface="Courier"/>
                  </a:rPr>
                  <a:t>plot</a:t>
                </a:r>
                <a:r>
                  <a:rPr>
                    <a:latin typeface="Courier"/>
                  </a:rPr>
                  <a:t>(</a:t>
                </a:r>
                <a:r>
                  <a:rPr>
                    <a:solidFill>
                      <a:srgbClr val="7D9029"/>
                    </a:solidFill>
                    <a:latin typeface="Courier"/>
                  </a:rPr>
                  <a:t>x =</a:t>
                </a:r>
                <a:r>
                  <a:rPr>
                    <a:latin typeface="Courier"/>
                  </a:rPr>
                  <a:t> </a:t>
                </a:r>
                <a:r>
                  <a:rPr>
                    <a:solidFill>
                      <a:srgbClr val="4070A0"/>
                    </a:solidFill>
                    <a:latin typeface="Courier"/>
                  </a:rPr>
                  <a:t>-</a:t>
                </a:r>
                <a:r>
                  <a:rPr>
                    <a:solidFill>
                      <a:srgbClr val="40A070"/>
                    </a:solidFill>
                    <a:latin typeface="Courier"/>
                  </a:rPr>
                  <a:t>5</a:t>
                </a:r>
                <a:r>
                  <a:rPr>
                    <a:solidFill>
                      <a:srgbClr val="4070A0"/>
                    </a:solidFill>
                    <a:latin typeface="Courier"/>
                  </a:rPr>
                  <a:t>:</a:t>
                </a:r>
                <a:r>
                  <a:rPr>
                    <a:solidFill>
                      <a:srgbClr val="40A070"/>
                    </a:solidFill>
                    <a:latin typeface="Courier"/>
                  </a:rPr>
                  <a:t>5</a:t>
                </a:r>
                <a:r>
                  <a:rPr>
                    <a:latin typeface="Courier"/>
                  </a:rPr>
                  <a:t>, </a:t>
                </a:r>
                <a:r>
                  <a:rPr>
                    <a:solidFill>
                      <a:srgbClr val="7D9029"/>
                    </a:solidFill>
                    <a:latin typeface="Courier"/>
                  </a:rPr>
                  <a:t>y =</a:t>
                </a:r>
                <a:r>
                  <a:rPr>
                    <a:latin typeface="Courier"/>
                  </a:rPr>
                  <a:t> (</a:t>
                </a:r>
                <a:r>
                  <a:rPr>
                    <a:solidFill>
                      <a:srgbClr val="4070A0"/>
                    </a:solidFill>
                    <a:latin typeface="Courier"/>
                  </a:rPr>
                  <a:t>-</a:t>
                </a:r>
                <a:r>
                  <a:rPr>
                    <a:solidFill>
                      <a:srgbClr val="40A070"/>
                    </a:solidFill>
                    <a:latin typeface="Courier"/>
                  </a:rPr>
                  <a:t>5</a:t>
                </a:r>
                <a:r>
                  <a:rPr>
                    <a:solidFill>
                      <a:srgbClr val="4070A0"/>
                    </a:solidFill>
                    <a:latin typeface="Courier"/>
                  </a:rPr>
                  <a:t>:</a:t>
                </a:r>
                <a:r>
                  <a:rPr>
                    <a:solidFill>
                      <a:srgbClr val="40A070"/>
                    </a:solidFill>
                    <a:latin typeface="Courier"/>
                  </a:rPr>
                  <a:t>5</a:t>
                </a:r>
                <a:r>
                  <a:rPr>
                    <a:latin typeface="Courier"/>
                  </a:rPr>
                  <a:t>)</a:t>
                </a:r>
                <a:r>
                  <a:rPr>
                    <a:solidFill>
                      <a:srgbClr val="4070A0"/>
                    </a:solidFill>
                    <a:latin typeface="Courier"/>
                  </a:rPr>
                  <a:t>^</a:t>
                </a:r>
                <a:r>
                  <a:rPr>
                    <a:solidFill>
                      <a:srgbClr val="40A070"/>
                    </a:solidFill>
                    <a:latin typeface="Courier"/>
                  </a:rPr>
                  <a:t>2</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col =</a:t>
                </a:r>
                <a:r>
                  <a:rPr>
                    <a:latin typeface="Courier"/>
                  </a:rPr>
                  <a:t> </a:t>
                </a:r>
                <a:r>
                  <a:rPr>
                    <a:solidFill>
                      <a:srgbClr val="4070A0"/>
                    </a:solidFill>
                    <a:latin typeface="Courier"/>
                  </a:rPr>
                  <a:t>"magenta"</a:t>
                </a:r>
                <a:r>
                  <a:rPr>
                    <a:latin typeface="Courier"/>
                  </a:rPr>
                  <a:t>) </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2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データの操作</a:t>
            </a:r>
          </a:p>
        </p:txBody>
      </p:sp>
      <p:sp>
        <p:nvSpPr>
          <p:cNvPr id="3" name="Content Placeholder 2"/>
          <p:cNvSpPr>
            <a:spLocks noGrp="1"/>
          </p:cNvSpPr>
          <p:nvPr>
            <p:ph idx="1"/>
          </p:nvPr>
        </p:nvSpPr>
        <p:spPr/>
        <p:txBody>
          <a:bodyPr/>
          <a:lstStyle/>
          <a:p>
            <a:pPr lvl="1"/>
            <a:r>
              <a:rPr/>
              <a:t>デフォルト/特定のパッケージに含まれるデータの利用</a:t>
            </a:r>
          </a:p>
          <a:p>
            <a:pPr lvl="1"/>
            <a:r>
              <a:rPr/>
              <a:t>外部ファイルからデータを読み込む</a:t>
            </a:r>
          </a:p>
          <a:p>
            <a:pPr lvl="1"/>
            <a:r>
              <a:rPr/>
              <a:t>データの概要を把握する：記述統計の表示</a:t>
            </a:r>
          </a:p>
          <a:p>
            <a:pPr lvl="1"/>
            <a:r>
              <a:rPr/>
              <a:t>データを整理する</a:t>
            </a:r>
          </a:p>
          <a:p>
            <a:pPr lvl="2"/>
            <a:r>
              <a:rPr/>
              <a:t>新しい変数を作成する</a:t>
            </a:r>
          </a:p>
          <a:p>
            <a:pPr lvl="2"/>
            <a:r>
              <a:rPr/>
              <a:t>不要な行を削除する</a:t>
            </a:r>
          </a:p>
          <a:p>
            <a:pPr lvl="2"/>
            <a:r>
              <a:rPr/>
              <a:t>不要な列を削除する</a:t>
            </a:r>
          </a:p>
          <a:p>
            <a:pPr lvl="2"/>
            <a:r>
              <a:rPr/>
              <a:t>文字列の処理</a:t>
            </a:r>
          </a:p>
          <a:p>
            <a:pPr lvl="0" marL="0" indent="0">
              <a:spcBef>
                <a:spcPts val="3000"/>
              </a:spcBef>
              <a:buNone/>
            </a:pPr>
            <a:r>
              <a:rPr b="1"/>
              <a:t>データの取得</a:t>
            </a:r>
          </a:p>
          <a:p>
            <a:pPr lvl="1"/>
            <a:r>
              <a:rPr/>
              <a:t>分析方法が決まったらデータを取得</a:t>
            </a:r>
          </a:p>
          <a:p>
            <a:pPr lvl="1"/>
            <a:r>
              <a:rPr/>
              <a:t>ここではRで簡単に利用できるサンプルデータを取得して分析・可視化を行う</a:t>
            </a:r>
          </a:p>
          <a:p>
            <a:pPr lvl="1"/>
            <a:r>
              <a:rPr/>
              <a:t>palmerpenguinsパッケージをインストール、penguins_rawデータを使ってみる</a:t>
            </a:r>
          </a:p>
          <a:p>
            <a:pPr lvl="0" indent="0">
              <a:buNone/>
            </a:pPr>
            <a:r>
              <a:rPr>
                <a:solidFill>
                  <a:srgbClr val="06287E"/>
                </a:solidFill>
                <a:latin typeface="Courier"/>
              </a:rPr>
              <a:t>install.packages</a:t>
            </a:r>
            <a:r>
              <a:rPr>
                <a:latin typeface="Courier"/>
              </a:rPr>
              <a:t>(</a:t>
            </a:r>
            <a:r>
              <a:rPr>
                <a:solidFill>
                  <a:srgbClr val="4070A0"/>
                </a:solidFill>
                <a:latin typeface="Courier"/>
              </a:rPr>
              <a:t>"palmerpenguins"</a:t>
            </a:r>
            <a:r>
              <a:rPr>
                <a:latin typeface="Courier"/>
              </a:rPr>
              <a:t>)</a:t>
            </a:r>
          </a:p>
          <a:p>
            <a:pPr lvl="1"/>
            <a:r>
              <a:rPr/>
              <a:t>パッケージを読み込むとデータセットが利用できるようになる</a:t>
            </a:r>
          </a:p>
          <a:p>
            <a:pPr lvl="0" indent="0">
              <a:buNone/>
            </a:pPr>
            <a:r>
              <a:rPr>
                <a:solidFill>
                  <a:srgbClr val="06287E"/>
                </a:solidFill>
                <a:latin typeface="Courier"/>
              </a:rPr>
              <a:t>library</a:t>
            </a:r>
            <a:r>
              <a:rPr>
                <a:latin typeface="Courier"/>
              </a:rPr>
              <a:t>(palmerpenguins)</a:t>
            </a:r>
            <a:br/>
            <a:r>
              <a:rPr>
                <a:latin typeface="Courier"/>
              </a:rPr>
              <a:t>palmerpenguins</a:t>
            </a:r>
            <a:r>
              <a:rPr>
                <a:solidFill>
                  <a:srgbClr val="4070A0"/>
                </a:solidFill>
                <a:latin typeface="Courier"/>
              </a:rPr>
              <a:t>::</a:t>
            </a:r>
            <a:r>
              <a:rPr>
                <a:latin typeface="Courier"/>
              </a:rPr>
              <a:t>penguins_raw</a:t>
            </a:r>
          </a:p>
          <a:p>
            <a:pPr lvl="0" marL="0" indent="0">
              <a:spcBef>
                <a:spcPts val="3000"/>
              </a:spcBef>
              <a:buNone/>
            </a:pPr>
            <a:r>
              <a:rPr b="1"/>
              <a:t>データを確認</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27-1.png" id="0" name="Picture 1"/>
          <p:cNvPicPr>
            <a:picLocks noGrp="1" noChangeAspect="1"/>
          </p:cNvPicPr>
          <p:nvPr/>
        </p:nvPicPr>
        <p:blipFill>
          <a:blip r:embed="rId2"/>
          <a:stretch>
            <a:fillRect/>
          </a:stretch>
        </p:blipFill>
        <p:spPr bwMode="auto">
          <a:xfrm>
            <a:off x="990600" y="1600200"/>
            <a:ext cx="71501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CSVファイルからデータフレームを読み込み</a:t>
            </a:r>
          </a:p>
          <a:p>
            <a:pPr lvl="1"/>
            <a:r>
              <a:rPr/>
              <a:t>csv (comma separated values)</a:t>
            </a:r>
          </a:p>
          <a:p>
            <a:pPr lvl="0" marL="0" indent="0">
              <a:spcBef>
                <a:spcPts val="3000"/>
              </a:spcBef>
              <a:buNone/>
            </a:pPr>
            <a:r>
              <a:rPr b="1"/>
              <a:t>Penguins データの概要</a:t>
            </a:r>
          </a:p>
          <a:p>
            <a:pPr lvl="1"/>
            <a:r>
              <a:rPr/>
              <a:t>ペンギンをとっ捕まえて大きさや重さを計測したデータ</a:t>
            </a:r>
          </a:p>
          <a:p>
            <a:pPr lvl="1"/>
            <a:r>
              <a:rPr/>
              <a:t>元論文：</a:t>
            </a:r>
            <a:r>
              <a:rPr>
                <a:hlinkClick r:id="rId2"/>
              </a:rPr>
              <a:t>Kristen B. Gorman ,Tony D. Williams, and William R. Fraser (2014)</a:t>
            </a:r>
          </a:p>
          <a:p>
            <a:pPr lvl="1"/>
            <a:r>
              <a:rPr/>
              <a:t>論文引用のフォーマット</a:t>
            </a:r>
          </a:p>
          <a:p>
            <a:pPr lvl="2"/>
            <a:r>
              <a:rPr/>
              <a:t>Gorman KB, Williams TD, Fraser WR (2014) Ecological Sexual Dimorphism and Environmental Variability within a Community of Antarctic Penguins (Genus Pygoscelis). PLoS ONE 9(3): e90081. [</a:t>
            </a:r>
            <a:r>
              <a:rPr>
                <a:hlinkClick r:id="rId3"/>
              </a:rPr>
              <a:t>https://doi.org/10.1371/journal.pone.0090081</a:t>
            </a:r>
            <a:r>
              <a:rPr/>
              <a:t>]</a:t>
            </a:r>
          </a:p>
          <a:p>
            <a:pPr lvl="2"/>
            <a:r>
              <a:rPr/>
              <a:t>“Cite” みたいなボタンを押すと簡単にフォーマットをコピーできることが多いです</a:t>
            </a:r>
          </a:p>
          <a:p>
            <a:pPr lvl="1"/>
            <a:r>
              <a:rPr/>
              <a:t>head(データフレーム, 行数)でデータの行頭を表示させることができる</a:t>
            </a:r>
          </a:p>
          <a:p>
            <a:pPr lvl="0" indent="0">
              <a:buNone/>
            </a:pPr>
            <a:r>
              <a:rPr>
                <a:solidFill>
                  <a:srgbClr val="06287E"/>
                </a:solidFill>
                <a:latin typeface="Courier"/>
              </a:rPr>
              <a:t>head</a:t>
            </a:r>
            <a:r>
              <a:rPr>
                <a:latin typeface="Courier"/>
              </a:rPr>
              <a:t>(penguins_raw, </a:t>
            </a:r>
            <a:r>
              <a:rPr>
                <a:solidFill>
                  <a:srgbClr val="40A070"/>
                </a:solidFill>
                <a:latin typeface="Courier"/>
              </a:rPr>
              <a:t>5</a:t>
            </a:r>
            <a:r>
              <a:rPr>
                <a:latin typeface="Courier"/>
              </a:rPr>
              <a:t>)</a:t>
            </a:r>
          </a:p>
          <a:p>
            <a:pPr lvl="0" indent="0">
              <a:buNone/>
            </a:pPr>
            <a:r>
              <a:rPr>
                <a:latin typeface="Courier"/>
              </a:rPr>
              <a:t>## # A tibble: 5 x 17
##   studyName `Sample Number` Species          Region Island Stage `Individual ID`
##   &lt;chr&gt;               &lt;dbl&gt; &lt;chr&gt;            &lt;chr&gt;  &lt;chr&gt;  &lt;chr&gt; &lt;chr&gt;          
## 1 PAL0708                 1 Adelie Penguin ~ Anvers Torge~ Adul~ N1A1           
## 2 PAL0708                 2 Adelie Penguin ~ Anvers Torge~ Adul~ N1A2           
## 3 PAL0708                 3 Adelie Penguin ~ Anvers Torge~ Adul~ N2A1           
## 4 PAL0708                 4 Adelie Penguin ~ Anvers Torge~ Adul~ N2A2           
## 5 PAL0708                 5 Adelie Penguin ~ Anvers Torge~ Adul~ N3A1           
## # ... with 10 more variables: `Clutch Completion` &lt;chr&gt;, `Date Egg` &lt;date&gt;,
## #   `Culmen Length (mm)` &lt;dbl&gt;, `Culmen Depth (mm)` &lt;dbl&gt;,
## #   `Flipper Length (mm)` &lt;dbl&gt;, `Body Mass (g)` &lt;dbl&gt;, Sex &lt;chr&gt;,
## #   `Delta 15 N (o/oo)` &lt;dbl&gt;, `Delta 13 C (o/oo)` &lt;dbl&gt;, Comments &lt;chr&gt;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データの概観：可視化</a:t>
            </a:r>
          </a:p>
        </p:txBody>
      </p:sp>
      <p:sp>
        <p:nvSpPr>
          <p:cNvPr id="3" name="Content Placeholder 2"/>
          <p:cNvSpPr>
            <a:spLocks noGrp="1"/>
          </p:cNvSpPr>
          <p:nvPr>
            <p:ph idx="1"/>
          </p:nvPr>
        </p:nvSpPr>
        <p:spPr/>
        <p:txBody>
          <a:bodyPr/>
          <a:lstStyle/>
          <a:p>
            <a:pPr lvl="1"/>
            <a:r>
              <a:rPr/>
              <a:t>データを可視化する：ggplot2パッケージの利用</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data_rei.png" id="0" name="Picture 1"/>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分析と結果の表示</a:t>
            </a:r>
          </a:p>
        </p:txBody>
      </p:sp>
      <p:sp>
        <p:nvSpPr>
          <p:cNvPr id="3" name="Content Placeholder 2"/>
          <p:cNvSpPr>
            <a:spLocks noGrp="1"/>
          </p:cNvSpPr>
          <p:nvPr>
            <p:ph idx="1"/>
          </p:nvPr>
        </p:nvSpPr>
        <p:spPr/>
        <p:txBody>
          <a:bodyPr/>
          <a:lstStyle/>
          <a:p>
            <a:pPr lvl="1"/>
            <a:r>
              <a:rPr/>
              <a:t>分析目的の設定</a:t>
            </a:r>
          </a:p>
          <a:p>
            <a:pPr lvl="1"/>
            <a:r>
              <a:rPr/>
              <a:t>最小二乗法</a:t>
            </a:r>
          </a:p>
          <a:p>
            <a:pPr lvl="1"/>
            <a:r>
              <a:rPr/>
              <a:t>最尤法</a:t>
            </a:r>
          </a:p>
          <a:p>
            <a:pPr lvl="2"/>
            <a:r>
              <a:rPr/>
              <a:t>ロジスティック回帰</a:t>
            </a:r>
          </a:p>
          <a:p>
            <a:pPr lvl="1"/>
            <a:r>
              <a:rPr/>
              <a:t>操作変数法</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RMarkdownを用いたレポートの作成</a:t>
            </a:r>
          </a:p>
        </p:txBody>
      </p:sp>
      <p:sp>
        <p:nvSpPr>
          <p:cNvPr id="3" name="Content Placeholder 2"/>
          <p:cNvSpPr>
            <a:spLocks noGrp="1"/>
          </p:cNvSpPr>
          <p:nvPr>
            <p:ph idx="1"/>
          </p:nvPr>
        </p:nvSpPr>
        <p:spPr/>
        <p:txBody>
          <a:bodyPr/>
          <a:lstStyle/>
          <a:p>
            <a:pPr lvl="1"/>
            <a:r>
              <a:rPr/>
              <a:t>Markdown形式のドキュメント</a:t>
            </a:r>
          </a:p>
          <a:p>
            <a:pPr lvl="2"/>
            <a:r>
              <a:rPr/>
              <a:t>数式フォントの利用</a:t>
            </a:r>
          </a:p>
          <a:p>
            <a:pPr lvl="1"/>
            <a:r>
              <a:rPr/>
              <a:t>コードブロックの作成</a:t>
            </a:r>
          </a:p>
          <a:p>
            <a:pPr lvl="1"/>
            <a:r>
              <a:rPr/>
              <a:t>htmlドキュメントの作成</a:t>
            </a:r>
          </a:p>
          <a:p>
            <a:pPr lvl="1"/>
            <a:r>
              <a:rPr/>
              <a:t>Powerpointファイルへの変換</a:t>
            </a:r>
          </a:p>
          <a:p>
            <a:pPr lvl="1"/>
            <a:r>
              <a:rPr/>
              <a:t>Wordファイルへの変換</a:t>
            </a:r>
          </a:p>
          <a:p>
            <a:pPr lvl="1"/>
            <a:r>
              <a:rPr/>
              <a:t>R Markdownを併用して論文作成・スライド作成の手間を省く</a:t>
            </a:r>
          </a:p>
          <a:p>
            <a:pPr lvl="0" marL="0" indent="0">
              <a:spcBef>
                <a:spcPts val="3000"/>
              </a:spcBef>
              <a:buNone/>
            </a:pPr>
            <a:r>
              <a:rPr b="1"/>
              <a:t>Markdownとは</a:t>
            </a:r>
          </a:p>
          <a:p>
            <a:pPr lvl="1"/>
            <a:r>
              <a:rPr/>
              <a:t>主にhtml(ウェブサイトなどで利用される形式)を手軽に出力するために考案された言語</a:t>
            </a:r>
          </a:p>
          <a:p>
            <a:pPr lvl="1"/>
            <a:r>
              <a:rPr/>
              <a:t>Rの結果出力などに特化した形式：R Markdown</a:t>
            </a:r>
          </a:p>
          <a:p>
            <a:pPr lvl="2"/>
            <a:r>
              <a:rPr/>
              <a:t>ここではR Markdownについて扱う</a:t>
            </a:r>
          </a:p>
          <a:p>
            <a:pPr lvl="2"/>
            <a:r>
              <a:rPr/>
              <a:t>htmlだけでなく、WordやPowerPointなど、使い慣れた形式にも変換可能</a:t>
            </a:r>
          </a:p>
          <a:p>
            <a:pPr lvl="1"/>
            <a:r>
              <a:rPr/>
              <a:t>分析結果をいちいちスクリーンショットしたり、体裁を整えるために出力をやり直したりする必要がなくなる</a:t>
            </a:r>
          </a:p>
          <a:p>
            <a:pPr lvl="2"/>
            <a:r>
              <a:rPr/>
              <a:t>全てをR Markdownで完結させる必要はないので、例えば図や分析結果の出力をするためのWordファイルを作り、できたものをコピペするなどして使えば微調整も容易</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おまけ：バージョン管理</a:t>
            </a:r>
          </a:p>
        </p:txBody>
      </p:sp>
      <p:sp>
        <p:nvSpPr>
          <p:cNvPr id="3" name="Content Placeholder 2"/>
          <p:cNvSpPr>
            <a:spLocks noGrp="1"/>
          </p:cNvSpPr>
          <p:nvPr>
            <p:ph idx="1"/>
          </p:nvPr>
        </p:nvSpPr>
        <p:spPr/>
        <p:txBody>
          <a:bodyPr/>
          <a:lstStyle/>
          <a:p>
            <a:pPr lvl="1"/>
            <a:r>
              <a:rPr/>
              <a:t>論文執筆・輪読の資料報告は班単位で行うので、スライドや分析結果を複数人で作成・共有する必要がある</a:t>
            </a:r>
          </a:p>
          <a:p>
            <a:pPr lvl="1"/>
            <a:r>
              <a:rPr/>
              <a:t>Dropbox, Github, Google Drive などでファイルごと共有しておくと、スライドをくっつけたり各自が修正したものをすり合わせる作業が削減できる、たぶん</a:t>
            </a:r>
          </a:p>
          <a:p>
            <a:pPr lvl="1"/>
            <a:r>
              <a:rPr/>
              <a:t>覚えておいて損はないのでまあ興味があれば訊いて下さい</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データを加工する</a:t>
            </a:r>
          </a:p>
          <a:p>
            <a:pPr lvl="2"/>
            <a:r>
              <a:rPr/>
              <a:t>欲しい行だけ抜き出す、欲しい列だけ抜き出す</a:t>
            </a:r>
          </a:p>
          <a:p>
            <a:pPr lvl="2"/>
            <a:r>
              <a:rPr/>
              <a:t>元データの情報を使って、分析のための新しい変数を作る</a:t>
            </a:r>
          </a:p>
          <a:p>
            <a:pPr lvl="2"/>
            <a:r>
              <a:rPr/>
              <a:t>例えば、人口50万人以上の都市に1, それ以外に0を入れる「大都市ダミー」を作成する</a:t>
            </a:r>
          </a:p>
          <a:p>
            <a:pPr lvl="0" marL="0" indent="0">
              <a:spcBef>
                <a:spcPts val="3000"/>
              </a:spcBef>
              <a:buNone/>
            </a:pPr>
            <a:r>
              <a:rPr b="1"/>
              <a:t>データの要約・可視化</a:t>
            </a:r>
          </a:p>
          <a:p>
            <a:pPr lvl="1"/>
            <a:r>
              <a:rPr/>
              <a:t>要約統計量の作成</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summary_ex.png" id="0" name="Picture 1"/>
          <p:cNvPicPr>
            <a:picLocks noGrp="1" noChangeAspect="1"/>
          </p:cNvPicPr>
          <p:nvPr/>
        </p:nvPicPr>
        <p:blipFill>
          <a:blip r:embed="rId2"/>
          <a:stretch>
            <a:fillRect/>
          </a:stretch>
        </p:blipFill>
        <p:spPr bwMode="auto">
          <a:xfrm>
            <a:off x="457200" y="2565400"/>
            <a:ext cx="8229600" cy="25781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データの概要を示す：各変数の平均・標準偏差など</a:t>
            </a:r>
          </a:p>
          <a:p>
            <a:pPr lvl="1"/>
            <a:r>
              <a:rPr/>
              <a:t>性別ごと、年代ごとなど、カテゴリで分けて表示する場合も</a:t>
            </a:r>
          </a:p>
          <a:p>
            <a:pPr lvl="1"/>
            <a:r>
              <a:rPr/>
              <a:t>可視化できるデータは可視化すると分かりやすい</a:t>
            </a:r>
          </a:p>
          <a:p>
            <a:pPr lvl="0" marL="0" indent="0">
              <a:spcBef>
                <a:spcPts val="3000"/>
              </a:spcBef>
              <a:buNone/>
            </a:pPr>
            <a:r>
              <a:rPr b="1"/>
              <a:t>可視化されたデータの例</a:t>
            </a:r>
          </a:p>
          <a:p>
            <a:pPr lvl="0" indent="0">
              <a:buNone/>
            </a:pPr>
            <a:r>
              <a:rPr>
                <a:latin typeface="Courier"/>
              </a:rPr>
              <a:t>df </a:t>
            </a:r>
            <a:r>
              <a:rPr>
                <a:solidFill>
                  <a:srgbClr val="007020"/>
                </a:solidFill>
                <a:latin typeface="Courier"/>
              </a:rPr>
              <a:t>&lt;-</a:t>
            </a:r>
            <a:r>
              <a:rPr>
                <a:latin typeface="Courier"/>
              </a:rPr>
              <a:t> palmerpenguins</a:t>
            </a:r>
            <a:r>
              <a:rPr>
                <a:solidFill>
                  <a:srgbClr val="4070A0"/>
                </a:solidFill>
                <a:latin typeface="Courier"/>
              </a:rPr>
              <a:t>::</a:t>
            </a:r>
            <a:r>
              <a:rPr>
                <a:latin typeface="Courier"/>
              </a:rPr>
              <a:t>penguins</a:t>
            </a:r>
            <a:br/>
            <a:r>
              <a:rPr>
                <a:latin typeface="Courier"/>
              </a:rPr>
              <a:t>ggplot2</a:t>
            </a:r>
            <a:r>
              <a:rPr>
                <a:solidFill>
                  <a:srgbClr val="4070A0"/>
                </a:solidFill>
                <a:latin typeface="Courier"/>
              </a:rPr>
              <a:t>::</a:t>
            </a:r>
            <a:r>
              <a:rPr>
                <a:solidFill>
                  <a:srgbClr val="06287E"/>
                </a:solidFill>
                <a:latin typeface="Courier"/>
              </a:rPr>
              <a:t>ggplot</a:t>
            </a:r>
            <a:r>
              <a:rPr>
                <a:latin typeface="Courier"/>
              </a:rPr>
              <a:t>(df)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body_mass_g, </a:t>
            </a:r>
            <a:r>
              <a:rPr>
                <a:solidFill>
                  <a:srgbClr val="7D9029"/>
                </a:solidFill>
                <a:latin typeface="Courier"/>
              </a:rPr>
              <a:t>y =</a:t>
            </a:r>
            <a:r>
              <a:rPr>
                <a:latin typeface="Courier"/>
              </a:rPr>
              <a:t> bill_length_mm, </a:t>
            </a:r>
            <a:r>
              <a:rPr>
                <a:solidFill>
                  <a:srgbClr val="7D9029"/>
                </a:solidFill>
                <a:latin typeface="Courier"/>
              </a:rPr>
              <a:t>colour =</a:t>
            </a:r>
            <a:r>
              <a:rPr>
                <a:latin typeface="Courier"/>
              </a:rPr>
              <a:t> species)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geom_point</a:t>
            </a:r>
            <a:r>
              <a:rPr>
                <a:latin typeface="Courier"/>
              </a:rPr>
              <a:t>() </a:t>
            </a:r>
            <a:r>
              <a:rPr>
                <a:solidFill>
                  <a:srgbClr val="4070A0"/>
                </a:solidFill>
                <a:latin typeface="Courier"/>
              </a:rPr>
              <a:t>+</a:t>
            </a:r>
            <a:br/>
            <a:r>
              <a:rPr>
                <a:latin typeface="Courier"/>
              </a:rPr>
              <a:t>  ggplot2</a:t>
            </a:r>
            <a:r>
              <a:rPr>
                <a:solidFill>
                  <a:srgbClr val="4070A0"/>
                </a:solidFill>
                <a:latin typeface="Courier"/>
              </a:rPr>
              <a:t>::</a:t>
            </a:r>
            <a:r>
              <a:rPr>
                <a:solidFill>
                  <a:srgbClr val="06287E"/>
                </a:solidFill>
                <a:latin typeface="Courier"/>
              </a:rPr>
              <a:t>scale_colour_viridis_d</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1_files/figure-pptx/unnamed-chunk-3-1.png"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データ分析</a:t>
                </a:r>
              </a:p>
              <a:p>
                <a:pPr lvl="1"/>
                <a:r>
                  <a:rPr/>
                  <a:t>回帰分析などの統計手法による分析を行い、結果をまとめる</a:t>
                </a:r>
              </a:p>
              <a:p>
                <a:pPr lvl="0" marL="0" indent="0">
                  <a:buNone/>
                </a:pPr>
                <a14:m>
                  <m:oMathPara xmlns:m="http://schemas.openxmlformats.org/officeDocument/2006/math">
                    <m:oMathParaPr>
                      <m:jc m:val="center"/>
                    </m:oMathParaPr>
                    <m:oMath>
                      <m:sSub>
                        <m:e>
                          <m:r>
                            <m:rPr>
                              <m:nor/>
                              <m:sty m:val="p"/>
                            </m:rPr>
                            <m:t>weight</m:t>
                          </m:r>
                        </m:e>
                        <m:sub>
                          <m:r>
                            <m:t>i</m:t>
                          </m:r>
                        </m:sub>
                      </m:sSub>
                      <m:r>
                        <m:rPr>
                          <m:sty m:val="p"/>
                        </m:rPr>
                        <m:t>=</m:t>
                      </m:r>
                      <m:sSub>
                        <m:e>
                          <m:r>
                            <m:rPr>
                              <m:nor/>
                              <m:sty m:val="p"/>
                            </m:rPr>
                            <m:t>flipperSize</m:t>
                          </m:r>
                        </m:e>
                        <m:sub>
                          <m:r>
                            <m:t>i</m:t>
                          </m:r>
                        </m:sub>
                      </m:sSub>
                      <m:r>
                        <m:rPr>
                          <m:sty m:val="p"/>
                        </m:rPr>
                        <m:t>+</m:t>
                      </m:r>
                      <m:sSub>
                        <m:e>
                          <m:r>
                            <m:rPr>
                              <m:nor/>
                              <m:sty m:val="p"/>
                            </m:rPr>
                            <m:t>Spiecies</m:t>
                          </m:r>
                        </m:e>
                        <m:sub>
                          <m:r>
                            <m:t>i</m:t>
                          </m:r>
                        </m:sub>
                      </m:sSub>
                      <m:r>
                        <m:rPr>
                          <m:sty m:val="p"/>
                        </m:rPr>
                        <m:t>+</m:t>
                      </m:r>
                      <m:sSub>
                        <m:e>
                          <m:r>
                            <m:t>u</m:t>
                          </m:r>
                        </m:e>
                        <m:sub>
                          <m:r>
                            <m:t>i</m:t>
                          </m:r>
                        </m:sub>
                      </m:sSub>
                    </m:oMath>
                  </m:oMathPara>
                </a14:m>
              </a:p>
              <a:p>
                <a:pPr lvl="0" indent="0">
                  <a:buNone/>
                </a:pPr>
                <a:r>
                  <a:rPr>
                    <a:latin typeface="Courier"/>
                  </a:rPr>
                  <a:t>## 
## Call:
## lm(formula = body_mass_g ~ flipper_length_mm + species, data = .)
## 
## Residuals:
##     Min      1Q  Median      3Q     Max 
## -927.70 -254.82  -23.92  241.16 1191.68 
## 
## Coefficients:
##                    Estimate Std. Error t value Pr(&gt;|t|)    
## (Intercept)       -4031.477    584.151  -6.901 2.55e-11 ***
## flipper_length_mm    40.705      3.071  13.255  &lt; 2e-16 ***
## speciesChinstrap   -206.510     57.731  -3.577 0.000398 ***
## speciesGentoo       266.810     95.264   2.801 0.005392 ** 
## ---
## Signif. codes:  0 '***' 0.001 '**' 0.01 '*' 0.05 '.' 0.1 ' ' 1
## 
## Residual standard error: 375.5 on 338 degrees of freedom
##   ( 2 個の観測値が欠損のため削除されました )
## Multiple R-squared:  0.7826, Adjusted R-squared:  0.7807 
## F-statistic: 405.7 on 3 and 338 DF,  p-value: &lt; 2.2e-16</a:t>
                </a:r>
              </a:p>
              <a:p>
                <a:pPr lvl="0" marL="0" indent="0">
                  <a:spcBef>
                    <a:spcPts val="3000"/>
                  </a:spcBef>
                  <a:buNone/>
                </a:pPr>
                <a:r>
                  <a:rPr b="1"/>
                  <a:t>レポートの作成</a:t>
                </a:r>
              </a:p>
              <a:p>
                <a:pPr lvl="1"/>
                <a:r>
                  <a:rPr/>
                  <a:t>Rで行った分析の結果を、Wordやパワーポイントにまとめて出力、保存できる</a:t>
                </a:r>
              </a:p>
              <a:p>
                <a:pPr lvl="1"/>
                <a:r>
                  <a:rPr/>
                  <a:t>習熟度によってはそのまま論文を書くことも可能、そこまでいかずとも色々と手間が省けて便利</a:t>
                </a:r>
              </a:p>
              <a:p>
                <a:pPr lvl="0" marL="0" indent="0">
                  <a:spcBef>
                    <a:spcPts val="3000"/>
                  </a:spcBef>
                  <a:buNone/>
                </a:pPr>
                <a:r>
                  <a:rPr b="1"/>
                  <a:t>おまけ：データの取得</a:t>
                </a:r>
              </a:p>
              <a:p>
                <a:pPr lvl="1"/>
                <a:r>
                  <a:rPr/>
                  <a:t>Rでは様々なデータセットを</a:t>
                </a:r>
              </a:p>
              <a:p>
                <a:pPr lvl="1"/>
                <a:r>
                  <a:rPr/>
                  <a:t>ウェブサイトから情報を収集して分析を行いたい場合がある</a:t>
                </a:r>
              </a:p>
              <a:p>
                <a:pPr lvl="1"/>
                <a:r>
                  <a:rPr/>
                  <a:t>Rのコードからウェブサイトを開き、中の要素を分析に使えるデータセットとして出力することができる</a:t>
                </a:r>
              </a:p>
              <a:p>
                <a:pPr lvl="0" marL="0" indent="0">
                  <a:spcBef>
                    <a:spcPts val="3000"/>
                  </a:spcBef>
                  <a:buNone/>
                </a:pPr>
                <a:r>
                  <a:rPr b="1"/>
                  <a:t>基本構造</a:t>
                </a:r>
              </a:p>
              <a:p>
                <a:pPr lvl="1"/>
                <a:r>
                  <a:rPr/>
                  <a:t>基本的には、というか全ての命令は</a:t>
                </a:r>
              </a:p>
              <a:p>
                <a:pPr lvl="2"/>
                <a:r>
                  <a:rPr/>
                  <a:t>Rに命令を投げる→命令に従って計算(描画・読み込みなど)を行う</a:t>
                </a:r>
              </a:p>
              <a:p>
                <a:pPr lvl="2"/>
                <a:r>
                  <a:rPr/>
                  <a:t>必要であればアウトプットを返す</a:t>
                </a:r>
              </a:p>
              <a:p>
                <a:pPr lvl="1">
                  <a:buNone/>
                </a:pPr>
                <a:r>
                  <a:rPr/>
                  <a:t>の繰り返し</a:t>
                </a:r>
              </a:p>
              <a:p>
                <a:pPr lvl="1"/>
                <a:r>
                  <a:rPr/>
                  <a:t>エレベーターの3階ボタンを押す→3階に向かう、ドアを開ける</a:t>
                </a:r>
              </a:p>
              <a:p>
                <a:pPr lvl="2"/>
                <a:r>
                  <a:rPr/>
                  <a:t>ボタンを押すエネルギーでエレベータが動いているわけではない</a:t>
                </a:r>
              </a:p>
              <a:p>
                <a:pPr lvl="2"/>
                <a:r>
                  <a:rPr/>
                  <a:t>ワイヤーをどれだけ巻き取ればどれだけ上昇・下降するのか、ドアを開けるためにどの部分にどれだけ力を加えればいいのか、が3回ボタンを押したときに発せられる命令として書かれている</a:t>
                </a:r>
              </a:p>
              <a:p>
                <a:pPr lvl="1"/>
                <a:r>
                  <a:rPr/>
                  <a:t>この命令を一つ一つ書く作業を行う</a:t>
                </a:r>
              </a:p>
              <a:p>
                <a:pPr lvl="0" marL="0" indent="0">
                  <a:spcBef>
                    <a:spcPts val="3000"/>
                  </a:spcBef>
                  <a:buNone/>
                </a:pPr>
                <a:r>
                  <a:rPr b="1"/>
                  <a:t>参考</a:t>
                </a:r>
              </a:p>
              <a:p>
                <a:pPr lvl="1"/>
                <a:r>
                  <a:rPr/>
                  <a:t>立命館大：森先生のサイトが大変勉強になります</a:t>
                </a:r>
              </a:p>
              <a:p>
                <a:pPr lvl="2"/>
                <a:r>
                  <a:rPr>
                    <a:hlinkClick r:id="rId2"/>
                  </a:rPr>
                  <a:t>卒業論文のためのR入門</a:t>
                </a:r>
              </a:p>
              <a:p>
                <a:pPr lvl="1"/>
                <a:r>
                  <a:rPr/>
                  <a:t>その他、分からないことはgoogleする力を付けましょう</a:t>
                </a:r>
              </a:p>
              <a:p>
                <a:pPr lvl="2"/>
                <a:r>
                  <a:rPr/>
                  <a:t>“r (関数名)”とかで大体載ってます</a:t>
                </a:r>
              </a:p>
              <a:p>
                <a:pPr lvl="2"/>
                <a:r>
                  <a:rPr/>
                  <a:t>GitHubなどで自身の作成したライブラリや関数の使い方などを解説しているものも多数存在</a:t>
                </a:r>
              </a:p>
              <a:p>
                <a:pPr lvl="1"/>
                <a:r>
                  <a:rPr>
                    <a:hlinkClick r:id="rId3"/>
                  </a:rPr>
                  <a:t>R Tips</a:t>
                </a:r>
              </a:p>
              <a:p>
                <a:pPr lvl="1"/>
                <a:r>
                  <a:rPr>
                    <a:hlinkClick r:id="rId4"/>
                  </a:rPr>
                  <a:t>RjpWiki</a:t>
                </a:r>
              </a:p>
              <a:p>
                <a:pPr lvl="0" marL="0" indent="0">
                  <a:spcBef>
                    <a:spcPts val="3000"/>
                  </a:spcBef>
                  <a:buNone/>
                </a:pPr>
                <a:r>
                  <a:rPr b="1"/>
                  <a:t>その他</a:t>
                </a:r>
              </a:p>
              <a:p>
                <a:pPr lvl="1"/>
                <a:r>
                  <a:rPr/>
                  <a:t>ショートカット：マウスを極力使わない→作業効率の改善</a:t>
                </a:r>
              </a:p>
              <a:p>
                <a:pPr lvl="1"/>
                <a:r>
                  <a:rPr/>
                  <a:t>共通の操作</a:t>
                </a:r>
              </a:p>
              <a:p>
                <a:pPr lvl="2"/>
                <a:r>
                  <a:rPr/>
                  <a:t>Ctrl + X, C, V：順に切り取り・コピー・貼り付け</a:t>
                </a:r>
              </a:p>
              <a:p>
                <a:pPr lvl="2"/>
                <a:r>
                  <a:rPr/>
                  <a:t>Ctrl + A：全範囲を選択</a:t>
                </a:r>
              </a:p>
              <a:p>
                <a:pPr lvl="2"/>
                <a:r>
                  <a:rPr/>
                  <a:t>Ctrl + Z, Y：操作を戻す・進める</a:t>
                </a:r>
              </a:p>
              <a:p>
                <a:pPr lvl="2"/>
                <a:r>
                  <a:rPr/>
                  <a:t>Ctrl + F：ウィンドウ内検索</a:t>
                </a:r>
              </a:p>
              <a:p>
                <a:pPr lvl="2"/>
                <a:r>
                  <a:rPr/>
                  <a:t>Ctrl + S：(上書き)保存</a:t>
                </a:r>
              </a:p>
              <a:p>
                <a:pPr lvl="1"/>
                <a:r>
                  <a:rPr/>
                  <a:t>R Studio内の操作</a:t>
                </a:r>
              </a:p>
              <a:p>
                <a:pPr lvl="2"/>
                <a:r>
                  <a:rPr/>
                  <a:t>Ctrl + Shift + N：新しいスクリプトを開く</a:t>
                </a:r>
              </a:p>
              <a:p>
                <a:pPr lvl="2"/>
                <a:r>
                  <a:rPr/>
                  <a:t>Ctrl + O：保存したファイルを開く(Studio以外でもだいたい使える)</a:t>
                </a:r>
              </a:p>
              <a:p>
                <a:pPr lvl="2"/>
                <a:r>
                  <a:rPr/>
                  <a:t>Ctrl + W：タブを閉じる(Chromeとかブラウザも同じ)</a:t>
                </a:r>
              </a:p>
              <a:p>
                <a:pPr lvl="2"/>
                <a:r>
                  <a:rPr/>
                  <a:t>Ctrl + Q：R Studioの終了</a:t>
                </a:r>
              </a:p>
              <a:p>
                <a:pPr lvl="1"/>
                <a:r>
                  <a:rPr/>
                  <a:t>Word, PowerPoint, Excelを扱うときもできるだけマウスを使わない</a:t>
                </a:r>
              </a:p>
              <a:p>
                <a:pPr lvl="2"/>
                <a:r>
                  <a:rPr/>
                  <a:t>慣れると作業効率がだいぶ変わる</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Setup</a:t>
            </a:r>
          </a:p>
        </p:txBody>
      </p:sp>
      <p:sp>
        <p:nvSpPr>
          <p:cNvPr id="3" name="Content Placeholder 2"/>
          <p:cNvSpPr>
            <a:spLocks noGrp="1"/>
          </p:cNvSpPr>
          <p:nvPr>
            <p:ph idx="1"/>
          </p:nvPr>
        </p:nvSpPr>
        <p:spPr/>
        <p:txBody>
          <a:bodyPr/>
          <a:lstStyle/>
          <a:p>
            <a:pPr lvl="1"/>
            <a:r>
              <a:rPr/>
              <a:t>Rでの作業に使うもの</a:t>
            </a:r>
          </a:p>
          <a:p>
            <a:pPr lvl="2"/>
            <a:r>
              <a:rPr/>
              <a:t>開発環境とは、R Studioのすすめ</a:t>
            </a:r>
          </a:p>
          <a:p>
            <a:pPr lvl="1"/>
            <a:r>
              <a:rPr/>
              <a:t>インストール</a:t>
            </a:r>
          </a:p>
          <a:p>
            <a:pPr lvl="1"/>
            <a:r>
              <a:rPr/>
              <a:t>基本操作画面</a:t>
            </a:r>
          </a:p>
          <a:p>
            <a:pPr lvl="0" marL="0" indent="0">
              <a:spcBef>
                <a:spcPts val="3000"/>
              </a:spcBef>
              <a:buNone/>
            </a:pPr>
            <a:r>
              <a:rPr b="1"/>
              <a:t>Rでの作業に必要なもの</a:t>
            </a:r>
          </a:p>
          <a:p>
            <a:pPr lvl="1"/>
            <a:r>
              <a:rPr b="1"/>
              <a:t>R言語</a:t>
            </a:r>
            <a:r>
              <a:rPr/>
              <a:t>と</a:t>
            </a:r>
            <a:r>
              <a:rPr b="1"/>
              <a:t>R Studio</a:t>
            </a:r>
            <a:r>
              <a:rPr/>
              <a:t>の2つをインストール</a:t>
            </a:r>
          </a:p>
          <a:p>
            <a:pPr lvl="2"/>
            <a:r>
              <a:rPr/>
              <a:t>R言語をスムーズに利用するためのツール：開発環境がRStudio</a:t>
            </a:r>
          </a:p>
          <a:p>
            <a:pPr lvl="2"/>
            <a:r>
              <a:rPr/>
              <a:t>デフォルトでR GUI と呼ばれる開発環境がインストールされるが、色々な理由から使いづらい</a:t>
            </a:r>
          </a:p>
          <a:p>
            <a:pPr lvl="3"/>
            <a:r>
              <a:rPr/>
              <a:t>罫線の引いてあるノートに書くか、自由帳に書くかみたいな違い</a:t>
            </a:r>
          </a:p>
          <a:p>
            <a:pPr lvl="3"/>
            <a:r>
              <a:rPr/>
              <a:t>最終的にR言語で命令を書くのは同じ</a:t>
            </a:r>
          </a:p>
          <a:p>
            <a:pPr lvl="2"/>
            <a:r>
              <a:rPr/>
              <a:t>その他にも Jupyter Notebook, VS Code, Atomなど様々な開発環境があるので、好きなものを使えばよい</a:t>
            </a:r>
          </a:p>
          <a:p>
            <a:pPr lvl="1"/>
            <a:r>
              <a:rPr/>
              <a:t>R Studio Cloud: クラウド上でR Studioの機能を利用できるサービス</a:t>
            </a:r>
          </a:p>
          <a:p>
            <a:pPr lvl="2"/>
            <a:r>
              <a:rPr/>
              <a:t>無料の場合は月あたりの利用時間が制限されるなど問題はあるが、特に自前PCのない人は検討してみてもよいかも</a:t>
            </a:r>
          </a:p>
          <a:p>
            <a:pPr lvl="0" marL="0" indent="0">
              <a:spcBef>
                <a:spcPts val="3000"/>
              </a:spcBef>
              <a:buNone/>
            </a:pPr>
            <a:r>
              <a:rPr b="1"/>
              <a:t>RとR Studio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dc:title>
  <dc:creator>Reio Tanji; Osaka Univ., Graduate School of Econ.</dc:creator>
  <cp:keywords/>
  <dcterms:created xsi:type="dcterms:W3CDTF">2022-04-16T07:53:15Z</dcterms:created>
  <dcterms:modified xsi:type="dcterms:W3CDTF">2022-04-16T07:53:15Z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April, 2022</vt:lpwstr>
  </property>
  <property fmtid="{D5CDD505-2E9C-101B-9397-08002B2CF9AE}" pid="3" name="output">
    <vt:lpwstr/>
  </property>
</Properties>
</file>