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1" Type="http://schemas.openxmlformats.org/officeDocument/2006/relationships/viewProps" Target="viewProps.xml" /><Relationship Id="rId70" Type="http://schemas.openxmlformats.org/officeDocument/2006/relationships/presProps" Target="presProps.xml" /><Relationship Id="rId1" Type="http://schemas.openxmlformats.org/officeDocument/2006/relationships/slideMaster" Target="slideMasters/slideMaster1.xml" /><Relationship Id="rId73" Type="http://schemas.openxmlformats.org/officeDocument/2006/relationships/tableStyles" Target="tableStyles.xml" /><Relationship Id="rId7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an.ism.ac.jp/" TargetMode="External" /><Relationship Id="rId3" Type="http://schemas.openxmlformats.org/officeDocument/2006/relationships/hyperlink" Target="https://www.rstudio.com/products/rstudio/download/#download" TargetMode="Externa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jp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raw.githubusercontent.com/T-Reio/r_introduction/main/script/script_sample.R" TargetMode="Externa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dropbox.com/" TargetMode="External" /><Relationship Id="rId3" Type="http://schemas.openxmlformats.org/officeDocument/2006/relationships/hyperlink" Target="https://github.com/" TargetMode="Externa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r-project.org/" TargetMode="Externa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cse.naro.affrc.go.jp/takezawa/r-tips/r.html" TargetMode="Externa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journals.plos.org/plosone/article?id=10.1371/journal.pone.0090081" TargetMode="External" /><Relationship Id="rId3" Type="http://schemas.openxmlformats.org/officeDocument/2006/relationships/hyperlink" Target="https://doi.org/10.1371/journal.pone.0090081" TargetMode="External" /><Relationship Id="rId4" Type="http://schemas.openxmlformats.org/officeDocument/2006/relationships/hyperlink" Target="https://www.iser.osaka-u.ac.jp/survey_data/panelsummary.html" TargetMode="External" /><Relationship Id="rId5" Type="http://schemas.openxmlformats.org/officeDocument/2006/relationships/hyperlink" Target="https://www.iser.osaka-u.ac.jp/survey_data/doc/japan/questionnaire/japanese/2021QuestionnaireJAPAN.pdf" TargetMode="Externa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png"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2.png"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3.png"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5.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6.png"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7.png"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8.png"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an.r-project.org/web/packages/AER/AER.pdf" TargetMode="Externa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tomoecon.github.io/R_for_graduate_thesis/" TargetMode="External" /><Relationship Id="rId3" Type="http://schemas.openxmlformats.org/officeDocument/2006/relationships/hyperlink" Target="http://cse.naro.affrc.go.jp/takezawa/r-tips/r.html" TargetMode="External" /><Relationship Id="rId4" Type="http://schemas.openxmlformats.org/officeDocument/2006/relationships/hyperlink" Target="http://www.okadajp.org/RWiki/"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An</a:t>
            </a:r>
            <a:r>
              <a:rPr/>
              <a:t> </a:t>
            </a:r>
            <a:r>
              <a:rPr/>
              <a:t>Introduction</a:t>
            </a:r>
            <a:r>
              <a:rPr/>
              <a:t> </a:t>
            </a:r>
            <a:r>
              <a:rPr/>
              <a:t>to</a:t>
            </a:r>
            <a:r>
              <a:rPr/>
              <a:t> </a:t>
            </a:r>
            <a:r>
              <a:rPr/>
              <a:t>R</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Reio</a:t>
            </a:r>
            <a:r>
              <a:rPr/>
              <a:t> </a:t>
            </a:r>
            <a:r>
              <a:rPr/>
              <a:t>Tanji</a:t>
            </a:r>
            <a:br/>
            <a:r>
              <a:rPr/>
              <a:t>Osaka</a:t>
            </a:r>
            <a:r>
              <a:rPr/>
              <a:t> </a:t>
            </a:r>
            <a:r>
              <a:rPr/>
              <a:t>Univ.,</a:t>
            </a:r>
            <a:r>
              <a:rPr/>
              <a:t> </a:t>
            </a:r>
            <a:r>
              <a:rPr/>
              <a:t>Graduate</a:t>
            </a:r>
            <a:r>
              <a:rPr/>
              <a:t> </a:t>
            </a:r>
            <a:r>
              <a:rPr/>
              <a:t>School</a:t>
            </a:r>
            <a:r>
              <a:rPr/>
              <a:t> </a:t>
            </a:r>
            <a:r>
              <a:rPr/>
              <a:t>of</a:t>
            </a:r>
            <a:r>
              <a:rPr/>
              <a:t> </a:t>
            </a:r>
            <a:r>
              <a:rPr/>
              <a:t>Econ.</a:t>
            </a:r>
          </a:p>
        </p:txBody>
      </p:sp>
      <p:sp>
        <p:nvSpPr>
          <p:cNvPr id="4" name="Date Placeholder 3"/>
          <p:cNvSpPr>
            <a:spLocks noGrp="1"/>
          </p:cNvSpPr>
          <p:nvPr>
            <p:ph type="dt" sz="half" idx="10"/>
          </p:nvPr>
        </p:nvSpPr>
        <p:spPr/>
        <p:txBody>
          <a:bodyPr/>
          <a:lstStyle/>
          <a:p>
            <a:pPr lvl="0" marL="0" indent="0">
              <a:buNone/>
            </a:pPr>
            <a:r>
              <a:rPr/>
              <a:t>April,</a:t>
            </a:r>
            <a:r>
              <a:rPr/>
              <a:t> </a:t>
            </a:r>
            <a:r>
              <a:rPr/>
              <a:t>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Setup</a:t>
            </a:r>
          </a:p>
        </p:txBody>
      </p:sp>
      <p:sp>
        <p:nvSpPr>
          <p:cNvPr id="3" name="Content Placeholder 2"/>
          <p:cNvSpPr>
            <a:spLocks noGrp="1"/>
          </p:cNvSpPr>
          <p:nvPr>
            <p:ph idx="1"/>
          </p:nvPr>
        </p:nvSpPr>
        <p:spPr/>
        <p:txBody>
          <a:bodyPr/>
          <a:lstStyle/>
          <a:p>
            <a:pPr lvl="1"/>
            <a:r>
              <a:rPr/>
              <a:t>Rでの作業に使うもの</a:t>
            </a:r>
          </a:p>
          <a:p>
            <a:pPr lvl="2"/>
            <a:r>
              <a:rPr/>
              <a:t>開発環境とは、R Studioのすすめ</a:t>
            </a:r>
          </a:p>
          <a:p>
            <a:pPr lvl="1"/>
            <a:r>
              <a:rPr/>
              <a:t>インストール</a:t>
            </a:r>
          </a:p>
          <a:p>
            <a:pPr lvl="1"/>
            <a:r>
              <a:rPr/>
              <a:t>基本操作画面</a:t>
            </a:r>
          </a:p>
          <a:p>
            <a:pPr lvl="0" marL="0" indent="0">
              <a:spcBef>
                <a:spcPts val="3000"/>
              </a:spcBef>
              <a:buNone/>
            </a:pPr>
            <a:r>
              <a:rPr b="1"/>
              <a:t>Rでの作業に必要なもの</a:t>
            </a:r>
          </a:p>
          <a:p>
            <a:pPr lvl="1"/>
            <a:r>
              <a:rPr b="1"/>
              <a:t>R言語</a:t>
            </a:r>
            <a:r>
              <a:rPr/>
              <a:t>と</a:t>
            </a:r>
            <a:r>
              <a:rPr b="1"/>
              <a:t>R Studio</a:t>
            </a:r>
            <a:r>
              <a:rPr/>
              <a:t>の2つをインストール</a:t>
            </a:r>
          </a:p>
          <a:p>
            <a:pPr lvl="2"/>
            <a:r>
              <a:rPr/>
              <a:t>R言語をスムーズに利用するためのツール：開発環境がRStudio</a:t>
            </a:r>
          </a:p>
          <a:p>
            <a:pPr lvl="2"/>
            <a:r>
              <a:rPr/>
              <a:t>デフォルトでR GUI と呼ばれる開発環境がインストールされるが、色々な理由から使いづらい</a:t>
            </a:r>
          </a:p>
          <a:p>
            <a:pPr lvl="3"/>
            <a:r>
              <a:rPr/>
              <a:t>罫線の引いてあるノートに書くか、自由帳に書くかみたいな違い</a:t>
            </a:r>
          </a:p>
          <a:p>
            <a:pPr lvl="3"/>
            <a:r>
              <a:rPr/>
              <a:t>最終的にR言語で命令を書くのは同じ</a:t>
            </a:r>
          </a:p>
          <a:p>
            <a:pPr lvl="2"/>
            <a:r>
              <a:rPr/>
              <a:t>その他にも Jupyter Notebook, VS Code, Atomなど様々な開発環境があるので、好きなものを使えばよい</a:t>
            </a:r>
          </a:p>
          <a:p>
            <a:pPr lvl="1"/>
            <a:r>
              <a:rPr/>
              <a:t>R Studio Cloud: クラウド上でR Studioの機能を利用できるサービス</a:t>
            </a:r>
          </a:p>
          <a:p>
            <a:pPr lvl="2"/>
            <a:r>
              <a:rPr/>
              <a:t>無料の場合は月あたりの利用時間が制限されるなど問題はあるが、特に自前PCのない人は検討してみてもよいかも</a:t>
            </a:r>
          </a:p>
          <a:p>
            <a:pPr lvl="0" marL="0" indent="0">
              <a:spcBef>
                <a:spcPts val="3000"/>
              </a:spcBef>
              <a:buNone/>
            </a:pPr>
            <a:r>
              <a:rPr b="1"/>
              <a:t>RとR Studio</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s/r_structure.png" id="0" name="Picture 1"/>
          <p:cNvPicPr>
            <a:picLocks noGrp="1" noChangeAspect="1"/>
          </p:cNvPicPr>
          <p:nvPr/>
        </p:nvPicPr>
        <p:blipFill>
          <a:blip r:embed="rId2"/>
          <a:stretch>
            <a:fillRect/>
          </a:stretch>
        </p:blipFill>
        <p:spPr bwMode="auto">
          <a:xfrm>
            <a:off x="558800" y="1600200"/>
            <a:ext cx="8039100" cy="45212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インストール</a:t>
            </a:r>
          </a:p>
          <a:p>
            <a:pPr lvl="0" marL="0" indent="0">
              <a:buNone/>
            </a:pPr>
            <a:r>
              <a:rPr>
                <a:hlinkClick r:id="rId2"/>
              </a:rPr>
              <a:t>Rのダウンロードはここから</a:t>
            </a:r>
          </a:p>
          <a:p>
            <a:pPr lvl="0" marL="0" indent="0">
              <a:buNone/>
            </a:pPr>
            <a:r>
              <a:rPr>
                <a:hlinkClick r:id="rId3"/>
              </a:rPr>
              <a:t>RStudio Desktop</a:t>
            </a:r>
          </a:p>
          <a:p>
            <a:pPr lvl="1"/>
            <a:r>
              <a:rPr/>
              <a:t>【定期】詰まったら4回生に訊いて下さい</a:t>
            </a:r>
          </a:p>
          <a:p>
            <a:pPr lvl="1"/>
            <a:r>
              <a:rPr/>
              <a:t>それぞれ必ず最新バージョンをダウンロードすること</a:t>
            </a:r>
          </a:p>
          <a:p>
            <a:pPr lvl="2"/>
            <a:r>
              <a:rPr/>
              <a:t>定期的にアップデートしておくのがおすすめ、たまに関数の仕様とかが大幅に変わる</a:t>
            </a:r>
          </a:p>
          <a:p>
            <a:pPr lvl="2"/>
            <a:r>
              <a:rPr/>
              <a:t>たぶんいないと思いますが、Ver.4.0.0以前のものを使用している4回生はインストールし直して下さい</a:t>
            </a:r>
          </a:p>
          <a:p>
            <a:pPr lvl="1"/>
            <a:r>
              <a:rPr/>
              <a:t>Cドライブに日本語フォントが含まれている人</a:t>
            </a:r>
          </a:p>
          <a:p>
            <a:pPr lvl="2"/>
            <a:r>
              <a:rPr/>
              <a:t>C:/Users/…/…のところ</a:t>
            </a:r>
          </a:p>
          <a:p>
            <a:pPr lvl="2"/>
            <a:r>
              <a:rPr/>
              <a:t>ファイルの保存などする際に非常に面倒なことになります</a:t>
            </a:r>
          </a:p>
          <a:p>
            <a:pPr lvl="2"/>
            <a:r>
              <a:rPr/>
              <a:t>特に動作で問題が出なければいいですが、コードの実行中に止まるなどあれば相談して下さい</a:t>
            </a:r>
          </a:p>
          <a:p>
            <a:pPr lvl="2"/>
            <a:r>
              <a:rPr/>
              <a:t>今から買う人は絶対に日本語フォントを入れないようにしましょう、一生</a:t>
            </a:r>
          </a:p>
          <a:p>
            <a:pPr lvl="0" marL="0" indent="0">
              <a:spcBef>
                <a:spcPts val="3000"/>
              </a:spcBef>
              <a:buNone/>
            </a:pPr>
            <a:r>
              <a:rPr b="1"/>
              <a:t>R Studioの基本画面</a:t>
            </a:r>
          </a:p>
          <a:p>
            <a:pPr lvl="1"/>
            <a:r>
              <a:rPr/>
              <a:t>4つの画面 (Pane)が表示される: コードを入力するのは Source, Consoleの2つ</a:t>
            </a:r>
          </a:p>
          <a:p>
            <a:pPr lvl="2"/>
            <a:r>
              <a:rPr/>
              <a:t>Source：Rスクリプトなどを編集・保存</a:t>
            </a:r>
          </a:p>
          <a:p>
            <a:pPr lvl="2"/>
            <a:r>
              <a:rPr/>
              <a:t>Console：実行するコードを直接入力・実行できる。</a:t>
            </a:r>
          </a:p>
          <a:p>
            <a:pPr lvl="2"/>
            <a:r>
              <a:rPr/>
              <a:t>右側の Pane では読み込んだデータフレームやオブジェクトの定義確認、図表出力のチェックなどが行える</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s/rstudio_appearance.png" id="0" name="Picture 1"/>
          <p:cNvPicPr>
            <a:picLocks noGrp="1" noChangeAspect="1"/>
          </p:cNvPicPr>
          <p:nvPr/>
        </p:nvPicPr>
        <p:blipFill>
          <a:blip r:embed="rId2"/>
          <a:stretch>
            <a:fillRect/>
          </a:stretch>
        </p:blipFill>
        <p:spPr bwMode="auto">
          <a:xfrm>
            <a:off x="457200" y="2032000"/>
            <a:ext cx="8229600" cy="3644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触ってみる</a:t>
            </a:r>
          </a:p>
          <a:p>
            <a:pPr lvl="1"/>
            <a:r>
              <a:rPr/>
              <a:t>コンソールに適当なコードを入力してみよう</a:t>
            </a:r>
          </a:p>
          <a:p>
            <a:pPr lvl="0" indent="0">
              <a:buNone/>
            </a:pPr>
            <a:r>
              <a:rPr>
                <a:solidFill>
                  <a:srgbClr val="40A070"/>
                </a:solidFill>
                <a:latin typeface="Courier"/>
              </a:rPr>
              <a:t>1</a:t>
            </a:r>
            <a:r>
              <a:rPr>
                <a:latin typeface="Courier"/>
              </a:rPr>
              <a:t> </a:t>
            </a:r>
            <a:r>
              <a:rPr>
                <a:solidFill>
                  <a:srgbClr val="4070A0"/>
                </a:solidFill>
                <a:latin typeface="Courier"/>
              </a:rPr>
              <a:t>+</a:t>
            </a:r>
            <a:r>
              <a:rPr>
                <a:latin typeface="Courier"/>
              </a:rPr>
              <a:t> </a:t>
            </a:r>
            <a:r>
              <a:rPr>
                <a:solidFill>
                  <a:srgbClr val="40A070"/>
                </a:solidFill>
                <a:latin typeface="Courier"/>
              </a:rPr>
              <a:t>3</a:t>
            </a:r>
            <a:r>
              <a:rPr>
                <a:latin typeface="Courier"/>
              </a:rPr>
              <a:t> </a:t>
            </a:r>
            <a:r>
              <a:rPr>
                <a:solidFill>
                  <a:srgbClr val="4070A0"/>
                </a:solidFill>
                <a:latin typeface="Courier"/>
              </a:rPr>
              <a:t>+</a:t>
            </a:r>
            <a:r>
              <a:rPr>
                <a:latin typeface="Courier"/>
              </a:rPr>
              <a:t> </a:t>
            </a:r>
            <a:r>
              <a:rPr>
                <a:solidFill>
                  <a:srgbClr val="40A070"/>
                </a:solidFill>
                <a:latin typeface="Courier"/>
              </a:rPr>
              <a:t>5</a:t>
            </a:r>
          </a:p>
          <a:p>
            <a:pPr lvl="0" indent="0">
              <a:buNone/>
            </a:pPr>
            <a:r>
              <a:rPr>
                <a:latin typeface="Courier"/>
              </a:rPr>
              <a:t>## [1] 9</a:t>
            </a:r>
          </a:p>
          <a:p>
            <a:pPr lvl="1"/>
            <a:r>
              <a:rPr/>
              <a:t>コンソールではEnter, ソース(スクリプト)ではCtrl + Enterでコードを実行する</a:t>
            </a:r>
          </a:p>
          <a:p>
            <a:pPr lvl="1"/>
            <a:r>
              <a:rPr/>
              <a:t>出力は&gt;に続いて出る(文字色が変わるので分かりやすいはず)</a:t>
            </a:r>
          </a:p>
          <a:p>
            <a:pPr lvl="1"/>
            <a:r>
              <a:rPr/>
              <a:t>このスライド上では、コード、出力を四角囲みで、うち出力を##に続く形で表現する</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プロジェクトの作成、バージョン管理</a:t>
            </a:r>
          </a:p>
        </p:txBody>
      </p:sp>
      <p:sp>
        <p:nvSpPr>
          <p:cNvPr id="3" name="Content Placeholder 2"/>
          <p:cNvSpPr>
            <a:spLocks noGrp="1"/>
          </p:cNvSpPr>
          <p:nvPr>
            <p:ph idx="1"/>
          </p:nvPr>
        </p:nvSpPr>
        <p:spPr/>
        <p:txBody>
          <a:bodyPr/>
          <a:lstStyle/>
          <a:p>
            <a:pPr lvl="1"/>
            <a:r>
              <a:rPr/>
              <a:t>ディレクトリとは</a:t>
            </a:r>
          </a:p>
          <a:p>
            <a:pPr lvl="1"/>
            <a:r>
              <a:rPr/>
              <a:t>ディレクトリの構造</a:t>
            </a:r>
          </a:p>
          <a:p>
            <a:pPr lvl="1"/>
            <a:r>
              <a:rPr/>
              <a:t>フォルダの共有方法</a:t>
            </a:r>
          </a:p>
          <a:p>
            <a:pPr lvl="1"/>
            <a:r>
              <a:rPr/>
              <a:t>R Studioでプロジェクトを作成する方法</a:t>
            </a:r>
          </a:p>
          <a:p>
            <a:pPr lvl="0" marL="0" indent="0">
              <a:spcBef>
                <a:spcPts val="3000"/>
              </a:spcBef>
              <a:buNone/>
            </a:pPr>
            <a:r>
              <a:rPr b="1"/>
              <a:t>ディレクトリ</a:t>
            </a:r>
          </a:p>
          <a:p>
            <a:pPr lvl="1"/>
            <a:r>
              <a:rPr/>
              <a:t>ファイルやフォルダを参照する際に示すPC内の</a:t>
            </a:r>
            <a:r>
              <a:rPr b="1"/>
              <a:t>住所</a:t>
            </a:r>
          </a:p>
          <a:p>
            <a:pPr lvl="2"/>
            <a:r>
              <a:rPr/>
              <a:t>C:/…がそれ</a:t>
            </a:r>
          </a:p>
          <a:p>
            <a:pPr lvl="2"/>
            <a:r>
              <a:rPr/>
              <a:t>全てが同じ階層に入っているのは作業こそ楽だが、自分で参照するときに探すのが面倒</a:t>
            </a:r>
          </a:p>
          <a:p>
            <a:pPr lvl="3"/>
            <a:r>
              <a:rPr/>
              <a:t>ゼミ論文に使うdata.csvというファイルを保存→他の講義で同じ名前のファイルを受け取る→後から見たらどれがどれだか分からなくなる</a:t>
            </a:r>
          </a:p>
          <a:p>
            <a:pPr lvl="1"/>
            <a:r>
              <a:rPr/>
              <a:t>整理の方法: 作業やファイルの種類ごとにフォルダを作り、異なる系統のファイルを識別</a:t>
            </a:r>
          </a:p>
          <a:p>
            <a:pPr lvl="2"/>
            <a:r>
              <a:rPr/>
              <a:t>何をする作業のフォルダなのか？</a:t>
            </a:r>
          </a:p>
          <a:p>
            <a:pPr lvl="2"/>
            <a:r>
              <a:rPr/>
              <a:t>データの種類：整理する前の生データなのか、そのまま分析に使えるデータなのか？</a:t>
            </a:r>
          </a:p>
          <a:p>
            <a:pPr lvl="2"/>
            <a:r>
              <a:rPr/>
              <a:t>アウトプット: 分析結果、図表</a:t>
            </a:r>
          </a:p>
          <a:p>
            <a:pPr lvl="1"/>
            <a:r>
              <a:rPr/>
              <a:t>R Studioでは、特定のフォルダを「プロジェクト」として扱い、「誰のPCでも動くコード」を作ることができる</a:t>
            </a:r>
          </a:p>
          <a:p>
            <a:pPr lvl="0" marL="0" indent="0">
              <a:spcBef>
                <a:spcPts val="3000"/>
              </a:spcBef>
              <a:buNone/>
            </a:pPr>
            <a:r>
              <a:rPr b="1"/>
              <a:t>ディレクトリの構造</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s/folder.jpg" id="0" name="Picture 1"/>
          <p:cNvPicPr>
            <a:picLocks noGrp="1" noChangeAspect="1"/>
          </p:cNvPicPr>
          <p:nvPr/>
        </p:nvPicPr>
        <p:blipFill>
          <a:blip r:embed="rId2"/>
          <a:stretch>
            <a:fillRect/>
          </a:stretch>
        </p:blipFill>
        <p:spPr bwMode="auto">
          <a:xfrm>
            <a:off x="558800" y="1600200"/>
            <a:ext cx="8039100" cy="45212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使いやすいフォルダの作成</a:t>
            </a:r>
          </a:p>
          <a:p>
            <a:pPr lvl="2"/>
            <a:r>
              <a:rPr/>
              <a:t>各自のPCで“r_intro”フォルダを作り、必要なファイルをしまっておけば、誰が書いたコードでも個々人がPCで再現できる環境に</a:t>
            </a:r>
          </a:p>
          <a:p>
            <a:pPr lvl="2"/>
            <a:r>
              <a:rPr/>
              <a:t>フォルダ名は\(バックスラッシュ, ￥)を/ (スラッシュ)に変えて記述</a:t>
            </a:r>
          </a:p>
          <a:p>
            <a:pPr lvl="0" marL="0" indent="0">
              <a:spcBef>
                <a:spcPts val="3000"/>
              </a:spcBef>
              <a:buNone/>
            </a:pPr>
            <a:r>
              <a:rPr b="1"/>
              <a:t>フォルダ</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s/directory_system.png" id="0" name="Picture 1"/>
          <p:cNvPicPr>
            <a:picLocks noGrp="1" noChangeAspect="1"/>
          </p:cNvPicPr>
          <p:nvPr/>
        </p:nvPicPr>
        <p:blipFill>
          <a:blip r:embed="rId2"/>
          <a:stretch>
            <a:fillRect/>
          </a:stretch>
        </p:blipFill>
        <p:spPr bwMode="auto">
          <a:xfrm>
            <a:off x="558800" y="1600200"/>
            <a:ext cx="8039100" cy="45212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フォルダ (cont’d)</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はじめに</a:t>
            </a:r>
          </a:p>
        </p:txBody>
      </p:sp>
      <p:sp>
        <p:nvSpPr>
          <p:cNvPr id="3" name="Content Placeholder 2"/>
          <p:cNvSpPr>
            <a:spLocks noGrp="1"/>
          </p:cNvSpPr>
          <p:nvPr>
            <p:ph idx="1"/>
          </p:nvPr>
        </p:nvSpPr>
        <p:spPr/>
        <p:txBody>
          <a:bodyPr/>
          <a:lstStyle/>
          <a:p>
            <a:pPr lvl="1"/>
            <a:r>
              <a:rPr/>
              <a:t>このスライドはhtml形式で保存しています</a:t>
            </a:r>
          </a:p>
          <a:p>
            <a:pPr lvl="2"/>
            <a:r>
              <a:rPr/>
              <a:t>左下のハンバーガーアイコンをクリックすると各ページに飛べます</a:t>
            </a:r>
          </a:p>
          <a:p>
            <a:pPr lvl="2"/>
            <a:r>
              <a:rPr/>
              <a:t>ただ、PC以外の方法で閲覧するのはちょっと不便</a:t>
            </a:r>
          </a:p>
          <a:p>
            <a:pPr lvl="1"/>
            <a:r>
              <a:rPr/>
              <a:t>ファイルをpdfで保存することができます</a:t>
            </a:r>
          </a:p>
          <a:p>
            <a:pPr lvl="2"/>
            <a:r>
              <a:rPr/>
              <a:t>ブラウザURLの末尾の“~html”の後ろに“?print-pdf”を付け、ページを印刷するとpdf形式で保存できます</a:t>
            </a:r>
          </a:p>
          <a:p>
            <a:pPr lvl="2"/>
            <a:r>
              <a:rPr/>
              <a:t>紙に印刷して見たい、単純に見づらいからpdfで閲覧したいという方はどうぞ</a:t>
            </a:r>
          </a:p>
          <a:p>
            <a:pPr lvl="0" marL="0" indent="0">
              <a:spcBef>
                <a:spcPts val="3000"/>
              </a:spcBef>
              <a:buNone/>
            </a:pPr>
            <a:r>
              <a:rPr b="1"/>
              <a:t>関係資料</a:t>
            </a:r>
          </a:p>
          <a:p>
            <a:pPr lvl="1"/>
            <a:r>
              <a:rPr/>
              <a:t>このスライドを含めた資料は以下のURLからダウンロードできます</a:t>
            </a:r>
          </a:p>
          <a:p>
            <a:pPr lvl="2"/>
            <a:r>
              <a:rPr>
                <a:hlinkClick r:id="rId2"/>
              </a:rPr>
              <a:t>スクリプトのサンプル</a:t>
            </a:r>
          </a:p>
          <a:p>
            <a:pPr lvl="2"/>
            <a:r>
              <a:rPr/>
              <a:t>名前を付けて保存→ファイルの種類を「すべてのファイル」に変更して、末尾が「.R」で終わる名前にする</a:t>
            </a:r>
          </a:p>
          <a:p>
            <a:pPr lvl="1"/>
            <a:r>
              <a:rPr/>
              <a:t>適宜更新していく(予定)ので、たまにチェックしてみて下さい</a:t>
            </a:r>
          </a:p>
          <a:p>
            <a:pPr lvl="2"/>
            <a:r>
              <a:rPr/>
              <a:t>スライドは綺麗に上がらなかったので、来週分はまたSlack (山本先生経由) でお送りします</a:t>
            </a:r>
          </a:p>
          <a:p>
            <a:pPr lvl="0" marL="0" indent="0">
              <a:spcBef>
                <a:spcPts val="3000"/>
              </a:spcBef>
              <a:buNone/>
            </a:pPr>
            <a:r>
              <a:rPr b="1"/>
              <a:t>自己紹介</a:t>
            </a:r>
          </a:p>
          <a:p>
            <a:pPr lvl="1"/>
            <a:r>
              <a:rPr/>
              <a:t>丹治 伶峰 (たんじ れいお)</a:t>
            </a:r>
          </a:p>
          <a:p>
            <a:pPr lvl="2"/>
            <a:r>
              <a:rPr/>
              <a:t>大阪大学大学院 博士後期課程</a:t>
            </a:r>
          </a:p>
          <a:p>
            <a:pPr lvl="2"/>
            <a:r>
              <a:rPr/>
              <a:t>大阪大学経済学部卒業 (2018)</a:t>
            </a:r>
          </a:p>
          <a:p>
            <a:pPr lvl="3"/>
            <a:r>
              <a:rPr/>
              <a:t>学部時代は準硬式野球部に所属してました</a:t>
            </a:r>
          </a:p>
          <a:p>
            <a:pPr lvl="2"/>
            <a:r>
              <a:rPr/>
              <a:t>専門: 労働経済学・行動経済学</a:t>
            </a:r>
          </a:p>
          <a:p>
            <a:pPr lvl="3"/>
            <a:r>
              <a:rPr/>
              <a:t>野球のデータを使って色々してます</a:t>
            </a:r>
          </a:p>
          <a:p>
            <a:pPr lvl="3"/>
            <a:r>
              <a:rPr/>
              <a:t>野球以外もしてます</a:t>
            </a:r>
          </a:p>
          <a:p>
            <a:pPr lvl="2"/>
            <a:r>
              <a:rPr/>
              <a:t>趣味: 音楽聴く、Fantasy Baseball</a:t>
            </a:r>
          </a:p>
          <a:p>
            <a:pPr lvl="1"/>
            <a:r>
              <a:rPr/>
              <a:t>よろしくおねがいします</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s/directory_system2.png" id="0" name="Picture 1"/>
          <p:cNvPicPr>
            <a:picLocks noGrp="1" noChangeAspect="1"/>
          </p:cNvPicPr>
          <p:nvPr/>
        </p:nvPicPr>
        <p:blipFill>
          <a:blip r:embed="rId2"/>
          <a:stretch>
            <a:fillRect/>
          </a:stretch>
        </p:blipFill>
        <p:spPr bwMode="auto">
          <a:xfrm>
            <a:off x="558800" y="1600200"/>
            <a:ext cx="8039100" cy="45212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ワーキングディレクトリの確認と変更</a:t>
            </a:r>
          </a:p>
          <a:p>
            <a:pPr lvl="1"/>
            <a:r>
              <a:rPr/>
              <a:t>ワーキングディレクトリ：Rが見ているフォルダ</a:t>
            </a:r>
          </a:p>
          <a:p>
            <a:pPr lvl="2"/>
            <a:r>
              <a:rPr/>
              <a:t>CSVなどのファイルを読み込む際は、このフォルダから指定された名前のファイルを探す</a:t>
            </a:r>
          </a:p>
          <a:p>
            <a:pPr lvl="1"/>
            <a:r>
              <a:rPr/>
              <a:t>R Studioのプロジェクトを利用している時は、そのフォルダがある場所がワーキングディレクトリ</a:t>
            </a:r>
          </a:p>
          <a:p>
            <a:pPr lvl="1"/>
            <a:r>
              <a:rPr>
                <a:latin typeface="Courier"/>
              </a:rPr>
              <a:t>getwd</a:t>
            </a:r>
            <a:r>
              <a:rPr/>
              <a:t>関数で今のワーキングディレクトリを確認できる</a:t>
            </a:r>
          </a:p>
          <a:p>
            <a:pPr lvl="2"/>
            <a:r>
              <a:rPr>
                <a:latin typeface="Courier"/>
              </a:rPr>
              <a:t>setwd</a:t>
            </a:r>
            <a:r>
              <a:rPr/>
              <a:t>で変更できるが、基本的には相対パスで指定した方が再現性が高いのでおすすめ</a:t>
            </a:r>
          </a:p>
          <a:p>
            <a:pPr lvl="1"/>
            <a:r>
              <a:rPr/>
              <a:t>ファイル名：基本全て""で囲む、ワーキングディレクトリの中にあるフォルダを開きたい場合は/で区切る</a:t>
            </a:r>
          </a:p>
          <a:p>
            <a:pPr lvl="2"/>
            <a:r>
              <a:rPr>
                <a:latin typeface="Courier"/>
              </a:rPr>
              <a:t>"C:/folder1/folder2/data.csv"</a:t>
            </a:r>
          </a:p>
          <a:p>
            <a:pPr lvl="0" marL="0" indent="0">
              <a:spcBef>
                <a:spcPts val="3000"/>
              </a:spcBef>
              <a:buNone/>
            </a:pPr>
            <a:r>
              <a:rPr b="1"/>
              <a:t>拡張子</a:t>
            </a:r>
          </a:p>
          <a:p>
            <a:pPr lvl="1"/>
            <a:r>
              <a:rPr/>
              <a:t>PC上で扱うファイルには、それがどのアプリケーション(ソフト)で利用するものなのかがPC側に伝わる印が付いていることが多い：拡張子</a:t>
            </a:r>
          </a:p>
          <a:p>
            <a:pPr lvl="2"/>
            <a:r>
              <a:rPr/>
              <a:t>例えば.csvはMicrosoft Excelで開くと決めている(既定のアプリ)</a:t>
            </a:r>
          </a:p>
          <a:p>
            <a:pPr lvl="2"/>
            <a:r>
              <a:rPr/>
              <a:t>.RはRスクリプトを表すことが分かるのでR StudioやR GUI、.htmlはブラウザで開く</a:t>
            </a:r>
          </a:p>
          <a:p>
            <a:pPr lvl="2"/>
            <a:r>
              <a:rPr/>
              <a:t>R Studio、Excelのそれぞれでcsvファイルを開いてみよう</a:t>
            </a:r>
          </a:p>
          <a:p>
            <a:pPr lvl="0" marL="0" indent="0">
              <a:spcBef>
                <a:spcPts val="3000"/>
              </a:spcBef>
              <a:buNone/>
            </a:pPr>
            <a:r>
              <a:rPr b="1"/>
              <a:t>フォルダの共有方法</a:t>
            </a:r>
          </a:p>
          <a:p>
            <a:pPr lvl="1"/>
            <a:r>
              <a:rPr/>
              <a:t>フォルダの共有：データや書いたスクリプトを共有する</a:t>
            </a:r>
          </a:p>
          <a:p>
            <a:pPr lvl="2"/>
            <a:r>
              <a:rPr/>
              <a:t>何度も修正を加えたり、作った図表を共有するのはめんどい</a:t>
            </a:r>
          </a:p>
          <a:p>
            <a:pPr lvl="2"/>
            <a:r>
              <a:rPr/>
              <a:t>結果、分析をした人がスライドも全部作る…になりがち</a:t>
            </a:r>
          </a:p>
          <a:p>
            <a:pPr lvl="1"/>
            <a:r>
              <a:rPr/>
              <a:t>フォルダをメンバー間で同期する(共有する)ツールをマスターすると、グループでの作業が楽になる</a:t>
            </a:r>
          </a:p>
          <a:p>
            <a:pPr lvl="2"/>
            <a:r>
              <a:rPr>
                <a:hlinkClick r:id="rId2"/>
              </a:rPr>
              <a:t>Dropbox</a:t>
            </a:r>
          </a:p>
          <a:p>
            <a:pPr lvl="2"/>
            <a:r>
              <a:rPr>
                <a:hlinkClick r:id="rId3"/>
              </a:rPr>
              <a:t>GitHub</a:t>
            </a:r>
          </a:p>
          <a:p>
            <a:pPr lvl="1"/>
            <a:r>
              <a:rPr/>
              <a:t>特にGitHubはRStudioと直接連携して簡単にクラウド共有・共有したデータのダウンロードも可能なので非常に便利</a:t>
            </a:r>
          </a:p>
          <a:p>
            <a:pPr lvl="2"/>
            <a:r>
              <a:rPr/>
              <a:t>データをオープンで保有することになるので、扱うデータの種類によっては注意が必要</a:t>
            </a:r>
          </a:p>
          <a:p>
            <a:pPr lvl="0" marL="0" indent="0">
              <a:spcBef>
                <a:spcPts val="3000"/>
              </a:spcBef>
              <a:buNone/>
            </a:pPr>
            <a:r>
              <a:rPr b="1"/>
              <a:t>フォルダの共有方法(cont’d)</a:t>
            </a:r>
          </a:p>
          <a:p>
            <a:pPr lvl="1"/>
            <a:r>
              <a:rPr/>
              <a:t>Google Driveを使う方法もあり</a:t>
            </a:r>
          </a:p>
          <a:p>
            <a:pPr lvl="2"/>
            <a:r>
              <a:rPr/>
              <a:t>Google Document, Spreadsheet, Slides を使った論文共同執筆はべんり</a:t>
            </a:r>
          </a:p>
          <a:p>
            <a:pPr lvl="2"/>
            <a:r>
              <a:rPr/>
              <a:t>OfficeのWord, Excel, Powerpointに比べると機能がかなり制限される弱点</a:t>
            </a:r>
          </a:p>
          <a:p>
            <a:pPr lvl="2"/>
            <a:r>
              <a:rPr/>
              <a:t>特にスライド作成に関しては不便なポイントが多いかも</a:t>
            </a:r>
          </a:p>
          <a:p>
            <a:pPr lvl="1"/>
            <a:r>
              <a:rPr/>
              <a:t>文面はGoogle Driveで共有しながら作成しつつ、体裁を適宜Wordにダウンロードするなどして修正する必要がある</a:t>
            </a:r>
          </a:p>
          <a:p>
            <a:pPr lvl="0" marL="0" indent="0">
              <a:spcBef>
                <a:spcPts val="3000"/>
              </a:spcBef>
              <a:buNone/>
            </a:pPr>
            <a:r>
              <a:rPr b="1"/>
              <a:t>プロジェクトの作り方</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s/create_repository.png" id="0" name="Picture 1"/>
          <p:cNvPicPr>
            <a:picLocks noGrp="1" noChangeAspect="1"/>
          </p:cNvPicPr>
          <p:nvPr/>
        </p:nvPicPr>
        <p:blipFill>
          <a:blip r:embed="rId2"/>
          <a:stretch>
            <a:fillRect/>
          </a:stretch>
        </p:blipFill>
        <p:spPr bwMode="auto">
          <a:xfrm>
            <a:off x="558800" y="1600200"/>
            <a:ext cx="8039100" cy="45212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プロジェクトの作り方(cont’d)</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s/create_repository2.png" id="0" name="Picture 1"/>
          <p:cNvPicPr>
            <a:picLocks noGrp="1" noChangeAspect="1"/>
          </p:cNvPicPr>
          <p:nvPr/>
        </p:nvPicPr>
        <p:blipFill>
          <a:blip r:embed="rId2"/>
          <a:stretch>
            <a:fillRect/>
          </a:stretch>
        </p:blipFill>
        <p:spPr bwMode="auto">
          <a:xfrm>
            <a:off x="558800" y="1600200"/>
            <a:ext cx="8039100" cy="45212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ディレクトリの管理</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s/directory_example.png" id="0" name="Picture 1"/>
          <p:cNvPicPr>
            <a:picLocks noGrp="1" noChangeAspect="1"/>
          </p:cNvPicPr>
          <p:nvPr/>
        </p:nvPicPr>
        <p:blipFill>
          <a:blip r:embed="rId2"/>
          <a:stretch>
            <a:fillRect/>
          </a:stretch>
        </p:blipFill>
        <p:spPr bwMode="auto">
          <a:xfrm>
            <a:off x="457200" y="1917700"/>
            <a:ext cx="8229600" cy="38862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元データ、Rスクリプト、作成した画像や表…など、作ったものをフォルダで整理すると便利</a:t>
            </a:r>
          </a:p>
          <a:p>
            <a:pPr lvl="1"/>
            <a:r>
              <a:rPr/>
              <a:t>とりあえず、作ったプロジェクトフォルダに「data」と「script」のフォルダを作成してみよう</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基本操作</a:t>
            </a:r>
          </a:p>
        </p:txBody>
      </p:sp>
      <p:sp>
        <p:nvSpPr>
          <p:cNvPr id="3" name="Content Placeholder 2"/>
          <p:cNvSpPr>
            <a:spLocks noGrp="1"/>
          </p:cNvSpPr>
          <p:nvPr>
            <p:ph idx="1"/>
          </p:nvPr>
        </p:nvSpPr>
        <p:spPr/>
        <p:txBody>
          <a:bodyPr/>
          <a:lstStyle/>
          <a:p>
            <a:pPr lvl="1"/>
            <a:r>
              <a:rPr/>
              <a:t>コンソールに数値を打ち込む、計算する</a:t>
            </a:r>
          </a:p>
          <a:p>
            <a:pPr lvl="1"/>
            <a:r>
              <a:rPr/>
              <a:t>スクリプトの作成</a:t>
            </a:r>
          </a:p>
          <a:p>
            <a:pPr lvl="1"/>
            <a:r>
              <a:rPr/>
              <a:t>変数の型</a:t>
            </a:r>
          </a:p>
          <a:p>
            <a:pPr lvl="1"/>
            <a:r>
              <a:rPr/>
              <a:t>オブジェクトに数値などを割り当てる</a:t>
            </a:r>
          </a:p>
          <a:p>
            <a:pPr lvl="1"/>
            <a:r>
              <a:rPr/>
              <a:t>値を束にして扱う</a:t>
            </a:r>
          </a:p>
          <a:p>
            <a:pPr lvl="0" marL="0" indent="0">
              <a:spcBef>
                <a:spcPts val="3000"/>
              </a:spcBef>
              <a:buNone/>
            </a:pPr>
            <a:r>
              <a:rPr b="1"/>
              <a:t>入力画面</a:t>
            </a:r>
          </a:p>
          <a:p>
            <a:pPr lvl="1"/>
            <a:r>
              <a:rPr/>
              <a:t>コンソール(通常左下)の“&gt;”が入力待ち状態を表す</a:t>
            </a:r>
          </a:p>
          <a:p>
            <a:pPr lvl="1"/>
            <a:r>
              <a:rPr/>
              <a:t>命令を書いてEnterキーを押すと実行できる</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s/console.png" id="0" name="Picture 1"/>
          <p:cNvPicPr>
            <a:picLocks noGrp="1" noChangeAspect="1"/>
          </p:cNvPicPr>
          <p:nvPr/>
        </p:nvPicPr>
        <p:blipFill>
          <a:blip r:embed="rId2"/>
          <a:stretch>
            <a:fillRect/>
          </a:stretch>
        </p:blipFill>
        <p:spPr bwMode="auto">
          <a:xfrm>
            <a:off x="457200" y="2349500"/>
            <a:ext cx="8229600" cy="30226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R言語を使う</a:t>
            </a:r>
          </a:p>
        </p:txBody>
      </p:sp>
      <p:sp>
        <p:nvSpPr>
          <p:cNvPr id="3" name="Content Placeholder 2"/>
          <p:cNvSpPr>
            <a:spLocks noGrp="1"/>
          </p:cNvSpPr>
          <p:nvPr>
            <p:ph idx="1"/>
          </p:nvPr>
        </p:nvSpPr>
        <p:spPr/>
        <p:txBody>
          <a:bodyPr/>
          <a:lstStyle/>
          <a:p>
            <a:pPr lvl="1"/>
            <a:r>
              <a:rPr/>
              <a:t>R言語とは？</a:t>
            </a:r>
          </a:p>
          <a:p>
            <a:pPr lvl="1"/>
            <a:r>
              <a:rPr/>
              <a:t>Rでできること</a:t>
            </a:r>
          </a:p>
          <a:p>
            <a:pPr lvl="2"/>
            <a:r>
              <a:rPr/>
              <a:t>研究・分析のフロー</a:t>
            </a:r>
          </a:p>
          <a:p>
            <a:pPr lvl="1"/>
            <a:r>
              <a:rPr/>
              <a:t>R言語の基本構造</a:t>
            </a:r>
          </a:p>
          <a:p>
            <a:pPr lvl="0" marL="0" indent="0">
              <a:spcBef>
                <a:spcPts val="3000"/>
              </a:spcBef>
              <a:buNone/>
            </a:pPr>
            <a:r>
              <a:rPr b="1"/>
              <a:t>R言語とは？</a:t>
            </a:r>
          </a:p>
          <a:p>
            <a:pPr lvl="1"/>
            <a:r>
              <a:rPr/>
              <a:t>“</a:t>
            </a:r>
            <a:r>
              <a:rPr i="1"/>
              <a:t>R is a free software environment for statistical computing and graphics</a:t>
            </a:r>
            <a:r>
              <a:rPr/>
              <a:t>”(from </a:t>
            </a:r>
            <a:r>
              <a:rPr>
                <a:hlinkClick r:id="rId2"/>
              </a:rPr>
              <a:t>The R Project for Statistical Computing</a:t>
            </a:r>
            <a:r>
              <a:rPr/>
              <a:t>)</a:t>
            </a:r>
          </a:p>
          <a:p>
            <a:pPr lvl="2"/>
            <a:r>
              <a:rPr/>
              <a:t>統計計算、グラフ作成を行うことができる無料のツール</a:t>
            </a:r>
          </a:p>
          <a:p>
            <a:pPr lvl="2"/>
            <a:r>
              <a:rPr/>
              <a:t>データの収集、管理、分析から結果の出力・プレゼンテーションの作成までを一つの言語で行うことも出来る</a:t>
            </a:r>
          </a:p>
          <a:p>
            <a:pPr lvl="2"/>
            <a:r>
              <a:rPr/>
              <a:t>この資料もRを使って作成(R Markdown)</a:t>
            </a:r>
          </a:p>
          <a:p>
            <a:pPr lvl="1"/>
            <a:r>
              <a:rPr/>
              <a:t>目標</a:t>
            </a:r>
          </a:p>
          <a:p>
            <a:pPr lvl="2"/>
            <a:r>
              <a:rPr/>
              <a:t>今回は、Rの基本的な操作方法を学習した上で、論文執筆の上で最低限必要なアウトプットのための技術習得をめざす</a:t>
            </a:r>
          </a:p>
          <a:p>
            <a:pPr lvl="0" marL="0" indent="0">
              <a:spcBef>
                <a:spcPts val="3000"/>
              </a:spcBef>
              <a:buNone/>
            </a:pPr>
            <a:r>
              <a:rPr b="1"/>
              <a:t>Rでできること</a:t>
            </a:r>
          </a:p>
          <a:p>
            <a:pPr lvl="1"/>
            <a:r>
              <a:rPr/>
              <a:t>データの操作</a:t>
            </a:r>
          </a:p>
          <a:p>
            <a:pPr lvl="2"/>
            <a:r>
              <a:rPr/>
              <a:t>データの取得：デフォルトのデータセット、csvファイル等の読み込み</a:t>
            </a:r>
          </a:p>
          <a:p>
            <a:pPr lvl="2"/>
            <a:r>
              <a:rPr/>
              <a:t>データの整理：必要な情報の抽出、データの変形、新たな変数の作成と保存</a:t>
            </a:r>
          </a:p>
          <a:p>
            <a:pPr lvl="1"/>
            <a:r>
              <a:rPr/>
              <a:t>データの要約・可視化</a:t>
            </a:r>
          </a:p>
          <a:p>
            <a:pPr lvl="2"/>
            <a:r>
              <a:rPr/>
              <a:t>基本統計量の作成</a:t>
            </a:r>
          </a:p>
          <a:p>
            <a:pPr lvl="2"/>
            <a:r>
              <a:rPr/>
              <a:t>変数間の関係を視覚的に描写：graphics, ggplot2</a:t>
            </a:r>
          </a:p>
          <a:p>
            <a:pPr lvl="1"/>
            <a:r>
              <a:rPr/>
              <a:t>データ分析</a:t>
            </a:r>
          </a:p>
          <a:p>
            <a:pPr lvl="2"/>
            <a:r>
              <a:rPr/>
              <a:t>計量経済学・統計学で用いられる様々な手法の実装</a:t>
            </a:r>
          </a:p>
          <a:p>
            <a:pPr lvl="2"/>
            <a:r>
              <a:rPr/>
              <a:t>結果の出力</a:t>
            </a:r>
          </a:p>
          <a:p>
            <a:pPr lvl="1"/>
            <a:r>
              <a:rPr/>
              <a:t>レポートの作成</a:t>
            </a:r>
          </a:p>
          <a:p>
            <a:pPr lvl="2"/>
            <a:r>
              <a:rPr/>
              <a:t>分析結果をスライドにして報告 RMarkdown</a:t>
            </a:r>
          </a:p>
          <a:p>
            <a:pPr lvl="3"/>
            <a:r>
              <a:rPr/>
              <a:t>Word, Powerpoint形式でファイルを出力</a:t>
            </a:r>
          </a:p>
          <a:p>
            <a:pPr lvl="2"/>
            <a:r>
              <a:rPr/>
              <a:t>出力の保存や体裁を整える手間が削減できる</a:t>
            </a:r>
          </a:p>
          <a:p>
            <a:pPr lvl="0" marL="0" indent="0">
              <a:spcBef>
                <a:spcPts val="3000"/>
              </a:spcBef>
              <a:buNone/>
            </a:pPr>
            <a:r>
              <a:rPr b="1"/>
              <a:t>データの操作</a:t>
            </a:r>
          </a:p>
          <a:p>
            <a:pPr lvl="1"/>
            <a:r>
              <a:rPr/>
              <a:t>利用するデータの読み込み</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スクリプトの作成、演算子</a:t>
            </a:r>
          </a:p>
          <a:p>
            <a:pPr lvl="1"/>
            <a:r>
              <a:rPr/>
              <a:t>“r_introduction”というプロジェクトを作成</a:t>
            </a:r>
          </a:p>
          <a:p>
            <a:pPr lvl="1"/>
            <a:r>
              <a:rPr/>
              <a:t>R Studioを開く</a:t>
            </a:r>
          </a:p>
          <a:p>
            <a:pPr lvl="2"/>
            <a:r>
              <a:rPr/>
              <a:t>R Consoleにコードを直接入力してEnter、もしくはRスクリプトにコードを記述してCtrl + Enterで実行</a:t>
            </a:r>
          </a:p>
          <a:p>
            <a:pPr lvl="2"/>
            <a:r>
              <a:rPr/>
              <a:t>RスクリプトはCtrl+Shift+Nで作成可能</a:t>
            </a:r>
          </a:p>
          <a:p>
            <a:pPr lvl="2"/>
            <a:r>
              <a:rPr/>
              <a:t>Ctrl + Sで保存、上書き保存</a:t>
            </a:r>
          </a:p>
          <a:p>
            <a:pPr lvl="0" indent="0">
              <a:buNone/>
            </a:pPr>
            <a:r>
              <a:rPr>
                <a:solidFill>
                  <a:srgbClr val="40A070"/>
                </a:solidFill>
                <a:latin typeface="Courier"/>
              </a:rPr>
              <a:t>1</a:t>
            </a:r>
            <a:r>
              <a:rPr>
                <a:latin typeface="Courier"/>
              </a:rPr>
              <a:t> </a:t>
            </a:r>
            <a:r>
              <a:rPr>
                <a:solidFill>
                  <a:srgbClr val="4070A0"/>
                </a:solidFill>
                <a:latin typeface="Courier"/>
              </a:rPr>
              <a:t>+</a:t>
            </a:r>
            <a:r>
              <a:rPr>
                <a:latin typeface="Courier"/>
              </a:rPr>
              <a:t> </a:t>
            </a:r>
            <a:r>
              <a:rPr>
                <a:solidFill>
                  <a:srgbClr val="40A070"/>
                </a:solidFill>
                <a:latin typeface="Courier"/>
              </a:rPr>
              <a:t>2</a:t>
            </a:r>
            <a:r>
              <a:rPr>
                <a:latin typeface="Courier"/>
              </a:rPr>
              <a:t> </a:t>
            </a:r>
            <a:r>
              <a:rPr>
                <a:solidFill>
                  <a:srgbClr val="4070A0"/>
                </a:solidFill>
                <a:latin typeface="Courier"/>
              </a:rPr>
              <a:t>*</a:t>
            </a:r>
            <a:r>
              <a:rPr>
                <a:latin typeface="Courier"/>
              </a:rPr>
              <a:t> (</a:t>
            </a:r>
            <a:r>
              <a:rPr>
                <a:solidFill>
                  <a:srgbClr val="40A070"/>
                </a:solidFill>
                <a:latin typeface="Courier"/>
              </a:rPr>
              <a:t>3</a:t>
            </a:r>
            <a:r>
              <a:rPr>
                <a:latin typeface="Courier"/>
              </a:rPr>
              <a:t> </a:t>
            </a:r>
            <a:r>
              <a:rPr>
                <a:solidFill>
                  <a:srgbClr val="4070A0"/>
                </a:solidFill>
                <a:latin typeface="Courier"/>
              </a:rPr>
              <a:t>/</a:t>
            </a:r>
            <a:r>
              <a:rPr>
                <a:latin typeface="Courier"/>
              </a:rPr>
              <a:t> </a:t>
            </a:r>
            <a:r>
              <a:rPr>
                <a:solidFill>
                  <a:srgbClr val="40A070"/>
                </a:solidFill>
                <a:latin typeface="Courier"/>
              </a:rPr>
              <a:t>4</a:t>
            </a:r>
            <a:r>
              <a:rPr>
                <a:latin typeface="Courier"/>
              </a:rPr>
              <a:t>) </a:t>
            </a:r>
            <a:r>
              <a:rPr i="1">
                <a:solidFill>
                  <a:srgbClr val="60A0B0"/>
                </a:solidFill>
                <a:latin typeface="Courier"/>
              </a:rPr>
              <a:t># 掛け算は*で</a:t>
            </a:r>
          </a:p>
          <a:p>
            <a:pPr lvl="0" indent="0">
              <a:buNone/>
            </a:pPr>
            <a:r>
              <a:rPr>
                <a:latin typeface="Courier"/>
              </a:rPr>
              <a:t>## [1] 2.5</a:t>
            </a:r>
          </a:p>
          <a:p>
            <a:pPr lvl="1"/>
            <a:r>
              <a:rPr/>
              <a:t>その他、基本的な演算記号は</a:t>
            </a:r>
            <a:r>
              <a:rPr>
                <a:hlinkClick r:id="rId2"/>
              </a:rPr>
              <a:t>R-Tips</a:t>
            </a:r>
            <a:r>
              <a:rPr/>
              <a:t>などを参照</a:t>
            </a:r>
          </a:p>
          <a:p>
            <a:pPr lvl="0" marL="0" indent="0">
              <a:spcBef>
                <a:spcPts val="3000"/>
              </a:spcBef>
              <a:buNone/>
            </a:pPr>
            <a:r>
              <a:rPr b="1"/>
              <a:t>Source: スクリプトやマークダウンファイルの編集</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s/script.png" id="0" name="Picture 1"/>
          <p:cNvPicPr>
            <a:picLocks noGrp="1" noChangeAspect="1"/>
          </p:cNvPicPr>
          <p:nvPr/>
        </p:nvPicPr>
        <p:blipFill>
          <a:blip r:embed="rId2"/>
          <a:stretch>
            <a:fillRect/>
          </a:stretch>
        </p:blipFill>
        <p:spPr bwMode="auto">
          <a:xfrm>
            <a:off x="457200" y="1955800"/>
            <a:ext cx="8229600" cy="38100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Ctrl + Enterで選択箇所のコードを実行</a:t>
                </a:r>
              </a:p>
              <a:p>
                <a:pPr lvl="1"/>
                <a:r>
                  <a:rPr/>
                  <a:t>長いコードを途中で改行できることも利点</a:t>
                </a:r>
              </a:p>
              <a:p>
                <a:pPr lvl="1"/>
                <a:r>
                  <a:rPr/>
                  <a:t>Ctrl + Sで適宜上書き保存できる</a:t>
                </a:r>
              </a:p>
              <a:p>
                <a:pPr lvl="0" marL="0" indent="0">
                  <a:spcBef>
                    <a:spcPts val="3000"/>
                  </a:spcBef>
                  <a:buNone/>
                </a:pPr>
                <a:r>
                  <a:rPr b="1"/>
                  <a:t>変数の型</a:t>
                </a:r>
              </a:p>
              <a:p>
                <a:pPr lvl="1"/>
                <a:r>
                  <a:rPr/>
                  <a:t>数値だけでなく、文字も扱うことができる</a:t>
                </a:r>
              </a:p>
              <a:p>
                <a:pPr lvl="2"/>
                <a:r>
                  <a:rPr/>
                  <a:t>何を使っても良いわけではない：Excelも一緒</a:t>
                </a:r>
              </a:p>
              <a:p>
                <a:pPr lvl="3"/>
                <a:r>
                  <a:rPr/>
                  <a:t>電話番号を入力したのに頭の0が消える→Excelが電話番号を数値として認識してしまっているから</a:t>
                </a:r>
              </a:p>
              <a:p>
                <a:pPr lvl="3"/>
                <a:r>
                  <a:rPr/>
                  <a:t>Excelの場合、数値の形式を標準(Excelに自己判断させる)から文字列に変更することで対処</a:t>
                </a:r>
              </a:p>
              <a:p>
                <a:pPr lvl="2"/>
                <a:r>
                  <a:rPr/>
                  <a:t>文字列を""で囲って表記することで、それが文字列であることをRに伝えることができる</a:t>
                </a:r>
              </a:p>
              <a:p>
                <a:pPr lvl="2"/>
                <a:r>
                  <a:rPr/>
                  <a:t>class関数(関数については後述)を使うと、その値の型が分かる</a:t>
                </a:r>
              </a:p>
              <a:p>
                <a:pPr lvl="0" indent="0">
                  <a:buNone/>
                </a:pPr>
                <a:r>
                  <a:rPr>
                    <a:solidFill>
                      <a:srgbClr val="06287E"/>
                    </a:solidFill>
                    <a:latin typeface="Courier"/>
                  </a:rPr>
                  <a:t>class</a:t>
                </a:r>
                <a:r>
                  <a:rPr>
                    <a:latin typeface="Courier"/>
                  </a:rPr>
                  <a:t>(</a:t>
                </a:r>
                <a:r>
                  <a:rPr>
                    <a:solidFill>
                      <a:srgbClr val="40A070"/>
                    </a:solidFill>
                    <a:latin typeface="Courier"/>
                  </a:rPr>
                  <a:t>3.14</a:t>
                </a:r>
                <a:r>
                  <a:rPr>
                    <a:latin typeface="Courier"/>
                  </a:rPr>
                  <a:t>) </a:t>
                </a:r>
                <a:r>
                  <a:rPr i="1">
                    <a:solidFill>
                      <a:srgbClr val="60A0B0"/>
                    </a:solidFill>
                    <a:latin typeface="Courier"/>
                  </a:rPr>
                  <a:t># class()はその変数の型を返す関数</a:t>
                </a:r>
              </a:p>
              <a:p>
                <a:pPr lvl="0" indent="0">
                  <a:buNone/>
                </a:pPr>
                <a:r>
                  <a:rPr>
                    <a:latin typeface="Courier"/>
                  </a:rPr>
                  <a:t>## [1] "numeric"</a:t>
                </a:r>
              </a:p>
              <a:p>
                <a:pPr lvl="0" indent="0">
                  <a:buNone/>
                </a:pPr>
                <a:r>
                  <a:rPr>
                    <a:solidFill>
                      <a:srgbClr val="06287E"/>
                    </a:solidFill>
                    <a:latin typeface="Courier"/>
                  </a:rPr>
                  <a:t>class</a:t>
                </a:r>
                <a:r>
                  <a:rPr>
                    <a:latin typeface="Courier"/>
                  </a:rPr>
                  <a:t>(</a:t>
                </a:r>
                <a:r>
                  <a:rPr>
                    <a:solidFill>
                      <a:srgbClr val="4070A0"/>
                    </a:solidFill>
                    <a:latin typeface="Courier"/>
                  </a:rPr>
                  <a:t>'1.90'</a:t>
                </a:r>
                <a:r>
                  <a:rPr>
                    <a:latin typeface="Courier"/>
                  </a:rPr>
                  <a:t>) </a:t>
                </a:r>
                <a:r>
                  <a:rPr i="1">
                    <a:solidFill>
                      <a:srgbClr val="60A0B0"/>
                    </a:solidFill>
                    <a:latin typeface="Courier"/>
                  </a:rPr>
                  <a:t># 文字列 character と判定される</a:t>
                </a:r>
              </a:p>
              <a:p>
                <a:pPr lvl="0" indent="0">
                  <a:buNone/>
                </a:pPr>
                <a:r>
                  <a:rPr>
                    <a:latin typeface="Courier"/>
                  </a:rPr>
                  <a:t>## [1] "character"</a:t>
                </a:r>
              </a:p>
              <a:p>
                <a:pPr lvl="0" marL="0" indent="0">
                  <a:spcBef>
                    <a:spcPts val="3000"/>
                  </a:spcBef>
                  <a:buNone/>
                </a:pPr>
                <a:r>
                  <a:rPr b="1"/>
                  <a:t>変数の型(cont’d)</a:t>
                </a:r>
              </a:p>
              <a:p>
                <a:pPr lvl="1"/>
                <a:r>
                  <a:rPr/>
                  <a:t>numeric, integerは足し引きできるが、characterはできない</a:t>
                </a:r>
              </a:p>
              <a:p>
                <a:pPr lvl="2"/>
                <a:r>
                  <a:rPr/>
                  <a:t>integerは整数</a:t>
                </a:r>
              </a:p>
              <a:p>
                <a:pPr lvl="0" indent="0">
                  <a:buNone/>
                </a:pPr>
                <a:r>
                  <a:rPr>
                    <a:solidFill>
                      <a:srgbClr val="4070A0"/>
                    </a:solidFill>
                    <a:latin typeface="Courier"/>
                  </a:rPr>
                  <a:t>"1"</a:t>
                </a:r>
                <a:r>
                  <a:rPr>
                    <a:latin typeface="Courier"/>
                  </a:rPr>
                  <a:t> </a:t>
                </a:r>
                <a:r>
                  <a:rPr>
                    <a:solidFill>
                      <a:srgbClr val="4070A0"/>
                    </a:solidFill>
                    <a:latin typeface="Courier"/>
                  </a:rPr>
                  <a:t>+</a:t>
                </a:r>
                <a:r>
                  <a:rPr>
                    <a:latin typeface="Courier"/>
                  </a:rPr>
                  <a:t> </a:t>
                </a:r>
                <a:r>
                  <a:rPr>
                    <a:solidFill>
                      <a:srgbClr val="4070A0"/>
                    </a:solidFill>
                    <a:latin typeface="Courier"/>
                  </a:rPr>
                  <a:t>"2"</a:t>
                </a:r>
                <a:r>
                  <a:rPr>
                    <a:latin typeface="Courier"/>
                  </a:rPr>
                  <a:t> </a:t>
                </a:r>
                <a:r>
                  <a:rPr i="1">
                    <a:solidFill>
                      <a:srgbClr val="60A0B0"/>
                    </a:solidFill>
                    <a:latin typeface="Courier"/>
                  </a:rPr>
                  <a:t># エラーが出る</a:t>
                </a:r>
              </a:p>
              <a:p>
                <a:pPr lvl="0" indent="0">
                  <a:buNone/>
                </a:pPr>
                <a:r>
                  <a:rPr>
                    <a:solidFill>
                      <a:srgbClr val="06287E"/>
                    </a:solidFill>
                    <a:latin typeface="Courier"/>
                  </a:rPr>
                  <a:t>class</a:t>
                </a:r>
                <a:r>
                  <a:rPr>
                    <a:latin typeface="Courier"/>
                  </a:rPr>
                  <a:t>(11L) </a:t>
                </a:r>
                <a:r>
                  <a:rPr i="1">
                    <a:solidFill>
                      <a:srgbClr val="60A0B0"/>
                    </a:solidFill>
                    <a:latin typeface="Courier"/>
                  </a:rPr>
                  <a:t># 整数の後ろに"L"を付けると整数として認識される</a:t>
                </a:r>
              </a:p>
              <a:p>
                <a:pPr lvl="0" indent="0">
                  <a:buNone/>
                </a:pPr>
                <a:r>
                  <a:rPr>
                    <a:latin typeface="Courier"/>
                  </a:rPr>
                  <a:t>## [1] "integer"</a:t>
                </a:r>
              </a:p>
              <a:p>
                <a:pPr lvl="0" marL="0" indent="0">
                  <a:spcBef>
                    <a:spcPts val="3000"/>
                  </a:spcBef>
                  <a:buNone/>
                </a:pPr>
                <a:r>
                  <a:rPr b="1"/>
                  <a:t>変数の型(cont’d)</a:t>
                </a:r>
              </a:p>
              <a:p>
                <a:pPr lvl="1"/>
                <a:r>
                  <a:rPr/>
                  <a:t>factor</a:t>
                </a:r>
              </a:p>
              <a:p>
                <a:pPr lvl="2"/>
                <a:r>
                  <a:rPr/>
                  <a:t>順序が付いた文字列</a:t>
                </a:r>
              </a:p>
              <a:p>
                <a:pPr lvl="2"/>
                <a:r>
                  <a:rPr/>
                  <a:t>factor()で定義</a:t>
                </a:r>
              </a:p>
              <a:p>
                <a:pPr lvl="2"/>
                <a:r>
                  <a:rPr/>
                  <a:t>アルファベット順や数字順以外の方法で並べたい場合に使う</a:t>
                </a:r>
              </a:p>
              <a:p>
                <a:pPr lvl="2"/>
                <a:r>
                  <a:rPr/>
                  <a:t>まあ使うときにやればいいとおもいます</a:t>
                </a:r>
              </a:p>
              <a:p>
                <a:pPr lvl="0" indent="0">
                  <a:buNone/>
                </a:pPr>
                <a:r>
                  <a:rPr>
                    <a:solidFill>
                      <a:srgbClr val="06287E"/>
                    </a:solidFill>
                    <a:latin typeface="Courier"/>
                  </a:rPr>
                  <a:t>factor</a:t>
                </a:r>
                <a:r>
                  <a:rPr>
                    <a:latin typeface="Courier"/>
                  </a:rPr>
                  <a:t>(</a:t>
                </a:r>
                <a:r>
                  <a:rPr>
                    <a:solidFill>
                      <a:srgbClr val="06287E"/>
                    </a:solidFill>
                    <a:latin typeface="Courier"/>
                  </a:rPr>
                  <a:t>c</a:t>
                </a:r>
                <a:r>
                  <a:rPr>
                    <a:latin typeface="Courier"/>
                  </a:rPr>
                  <a:t>(</a:t>
                </a:r>
                <a:r>
                  <a:rPr>
                    <a:solidFill>
                      <a:srgbClr val="4070A0"/>
                    </a:solidFill>
                    <a:latin typeface="Courier"/>
                  </a:rPr>
                  <a:t>"January"</a:t>
                </a:r>
                <a:r>
                  <a:rPr>
                    <a:latin typeface="Courier"/>
                  </a:rPr>
                  <a:t>, </a:t>
                </a:r>
                <a:r>
                  <a:rPr>
                    <a:solidFill>
                      <a:srgbClr val="4070A0"/>
                    </a:solidFill>
                    <a:latin typeface="Courier"/>
                  </a:rPr>
                  <a:t>"February"</a:t>
                </a:r>
                <a:r>
                  <a:rPr>
                    <a:latin typeface="Courier"/>
                  </a:rPr>
                  <a:t>, </a:t>
                </a:r>
                <a:r>
                  <a:rPr>
                    <a:solidFill>
                      <a:srgbClr val="4070A0"/>
                    </a:solidFill>
                    <a:latin typeface="Courier"/>
                  </a:rPr>
                  <a:t>"March"</a:t>
                </a:r>
                <a:r>
                  <a:rPr>
                    <a:latin typeface="Courier"/>
                  </a:rPr>
                  <a:t>, </a:t>
                </a:r>
                <a:r>
                  <a:rPr>
                    <a:solidFill>
                      <a:srgbClr val="4070A0"/>
                    </a:solidFill>
                    <a:latin typeface="Courier"/>
                  </a:rPr>
                  <a:t>"April"</a:t>
                </a:r>
                <a:r>
                  <a:rPr>
                    <a:latin typeface="Courier"/>
                  </a:rPr>
                  <a:t>)) </a:t>
                </a:r>
                <a:r>
                  <a:rPr i="1">
                    <a:solidFill>
                      <a:srgbClr val="60A0B0"/>
                    </a:solidFill>
                    <a:latin typeface="Courier"/>
                  </a:rPr>
                  <a:t># アルファベット順に並んでしまう</a:t>
                </a:r>
              </a:p>
              <a:p>
                <a:pPr lvl="0" indent="0">
                  <a:buNone/>
                </a:pPr>
                <a:r>
                  <a:rPr>
                    <a:latin typeface="Courier"/>
                  </a:rPr>
                  <a:t>## [1] January  February March    April   
## Levels: April February January March</a:t>
                </a:r>
              </a:p>
              <a:p>
                <a:pPr lvl="0" indent="0">
                  <a:buNone/>
                </a:pPr>
                <a:r>
                  <a:rPr>
                    <a:solidFill>
                      <a:srgbClr val="06287E"/>
                    </a:solidFill>
                    <a:latin typeface="Courier"/>
                  </a:rPr>
                  <a:t>factor</a:t>
                </a:r>
                <a:r>
                  <a:rPr>
                    <a:latin typeface="Courier"/>
                  </a:rPr>
                  <a:t>(</a:t>
                </a:r>
                <a:r>
                  <a:rPr>
                    <a:solidFill>
                      <a:srgbClr val="06287E"/>
                    </a:solidFill>
                    <a:latin typeface="Courier"/>
                  </a:rPr>
                  <a:t>c</a:t>
                </a:r>
                <a:r>
                  <a:rPr>
                    <a:latin typeface="Courier"/>
                  </a:rPr>
                  <a:t>(</a:t>
                </a:r>
                <a:r>
                  <a:rPr>
                    <a:solidFill>
                      <a:srgbClr val="4070A0"/>
                    </a:solidFill>
                    <a:latin typeface="Courier"/>
                  </a:rPr>
                  <a:t>"January"</a:t>
                </a:r>
                <a:r>
                  <a:rPr>
                    <a:latin typeface="Courier"/>
                  </a:rPr>
                  <a:t>, </a:t>
                </a:r>
                <a:r>
                  <a:rPr>
                    <a:solidFill>
                      <a:srgbClr val="4070A0"/>
                    </a:solidFill>
                    <a:latin typeface="Courier"/>
                  </a:rPr>
                  <a:t>"February"</a:t>
                </a:r>
                <a:r>
                  <a:rPr>
                    <a:latin typeface="Courier"/>
                  </a:rPr>
                  <a:t>, </a:t>
                </a:r>
                <a:r>
                  <a:rPr>
                    <a:solidFill>
                      <a:srgbClr val="4070A0"/>
                    </a:solidFill>
                    <a:latin typeface="Courier"/>
                  </a:rPr>
                  <a:t>"March"</a:t>
                </a:r>
                <a:r>
                  <a:rPr>
                    <a:latin typeface="Courier"/>
                  </a:rPr>
                  <a:t>, </a:t>
                </a:r>
                <a:r>
                  <a:rPr>
                    <a:solidFill>
                      <a:srgbClr val="4070A0"/>
                    </a:solidFill>
                    <a:latin typeface="Courier"/>
                  </a:rPr>
                  <a:t>"April"</a:t>
                </a:r>
                <a:r>
                  <a:rPr>
                    <a:latin typeface="Courier"/>
                  </a:rPr>
                  <a:t>), </a:t>
                </a:r>
                <a:br/>
                <a:r>
                  <a:rPr>
                    <a:latin typeface="Courier"/>
                  </a:rPr>
                  <a:t>       </a:t>
                </a:r>
                <a:r>
                  <a:rPr>
                    <a:solidFill>
                      <a:srgbClr val="7D9029"/>
                    </a:solidFill>
                    <a:latin typeface="Courier"/>
                  </a:rPr>
                  <a:t>levels =</a:t>
                </a:r>
                <a:r>
                  <a:rPr>
                    <a:latin typeface="Courier"/>
                  </a:rPr>
                  <a:t> </a:t>
                </a:r>
                <a:r>
                  <a:rPr>
                    <a:solidFill>
                      <a:srgbClr val="06287E"/>
                    </a:solidFill>
                    <a:latin typeface="Courier"/>
                  </a:rPr>
                  <a:t>c</a:t>
                </a:r>
                <a:r>
                  <a:rPr>
                    <a:latin typeface="Courier"/>
                  </a:rPr>
                  <a:t>(</a:t>
                </a:r>
                <a:r>
                  <a:rPr>
                    <a:solidFill>
                      <a:srgbClr val="4070A0"/>
                    </a:solidFill>
                    <a:latin typeface="Courier"/>
                  </a:rPr>
                  <a:t>"January"</a:t>
                </a:r>
                <a:r>
                  <a:rPr>
                    <a:latin typeface="Courier"/>
                  </a:rPr>
                  <a:t>, </a:t>
                </a:r>
                <a:r>
                  <a:rPr>
                    <a:solidFill>
                      <a:srgbClr val="4070A0"/>
                    </a:solidFill>
                    <a:latin typeface="Courier"/>
                  </a:rPr>
                  <a:t>"February"</a:t>
                </a:r>
                <a:r>
                  <a:rPr>
                    <a:latin typeface="Courier"/>
                  </a:rPr>
                  <a:t>, </a:t>
                </a:r>
                <a:r>
                  <a:rPr>
                    <a:solidFill>
                      <a:srgbClr val="4070A0"/>
                    </a:solidFill>
                    <a:latin typeface="Courier"/>
                  </a:rPr>
                  <a:t>"March"</a:t>
                </a:r>
                <a:r>
                  <a:rPr>
                    <a:latin typeface="Courier"/>
                  </a:rPr>
                  <a:t>, </a:t>
                </a:r>
                <a:r>
                  <a:rPr>
                    <a:solidFill>
                      <a:srgbClr val="4070A0"/>
                    </a:solidFill>
                    <a:latin typeface="Courier"/>
                  </a:rPr>
                  <a:t>"April"</a:t>
                </a:r>
                <a:r>
                  <a:rPr>
                    <a:latin typeface="Courier"/>
                  </a:rPr>
                  <a:t>))</a:t>
                </a:r>
              </a:p>
              <a:p>
                <a:pPr lvl="0" indent="0">
                  <a:buNone/>
                </a:pPr>
                <a:r>
                  <a:rPr>
                    <a:latin typeface="Courier"/>
                  </a:rPr>
                  <a:t>## [1] January  February March    April   
## Levels: January February March April</a:t>
                </a:r>
              </a:p>
              <a:p>
                <a:pPr lvl="0" marL="0" indent="0">
                  <a:spcBef>
                    <a:spcPts val="3000"/>
                  </a:spcBef>
                  <a:buNone/>
                </a:pPr>
                <a:r>
                  <a:rPr b="1"/>
                  <a:t>オブジェクト</a:t>
                </a:r>
              </a:p>
              <a:p>
                <a:pPr lvl="1"/>
                <a:r>
                  <a:rPr/>
                  <a:t>では""で囲わずに入力した文字列はどう認識されるのか？</a:t>
                </a:r>
              </a:p>
              <a:p>
                <a:pPr lvl="2">
                  <a:buAutoNum type="arabicPeriod"/>
                </a:pPr>
                <a:r>
                  <a:rPr/>
                  <a:t>特定の値と結びついている</a:t>
                </a:r>
              </a:p>
              <a:p>
                <a:pPr lvl="2"/>
                <a:r>
                  <a:rPr>
                    <a:latin typeface="Courier"/>
                  </a:rPr>
                  <a:t>pi</a:t>
                </a:r>
                <a:r>
                  <a:rPr/>
                  <a:t>: 円周率</a:t>
                </a:r>
              </a:p>
              <a:p>
                <a:pPr lvl="2">
                  <a:buAutoNum startAt="2" type="arabicPeriod"/>
                </a:pPr>
                <a:r>
                  <a:rPr/>
                  <a:t>自信が定義した任意の値が格納されている</a:t>
                </a:r>
              </a:p>
              <a:p>
                <a:pPr lvl="2"/>
                <a:r>
                  <a:rPr/>
                  <a:t>オブジェクト: 数値やベクトル、データフレームやリストを格納、R Studioでは右上のEnvironmentタブに定義が表示される</a:t>
                </a:r>
              </a:p>
              <a:p>
                <a:pPr lvl="2"/>
                <a:r>
                  <a:rPr/>
                  <a:t>回帰分析などの計算結果を格納することも可能</a:t>
                </a:r>
              </a:p>
              <a:p>
                <a:pPr lvl="2"/>
                <a:r>
                  <a:rPr>
                    <a:latin typeface="Courier"/>
                  </a:rPr>
                  <a:t>&lt;-</a:t>
                </a:r>
                <a:r>
                  <a:rPr/>
                  <a:t> を使って適当な値を定義する</a:t>
                </a:r>
              </a:p>
              <a:p>
                <a:pPr lvl="2"/>
                <a:r>
                  <a:rPr>
                    <a:latin typeface="Courier"/>
                  </a:rPr>
                  <a:t>wani &lt;- 3</a:t>
                </a:r>
                <a:r>
                  <a:rPr/>
                  <a:t>：waniというオブジェクトに値3を格納</a:t>
                </a:r>
              </a:p>
              <a:p>
                <a:pPr lvl="1"/>
                <a:r>
                  <a:rPr/>
                  <a:t>R Studioでは Environmentに定義したオブジェクトの中身が表示される</a:t>
                </a:r>
              </a:p>
              <a:p>
                <a:pPr lvl="0" marL="0" indent="0">
                  <a:spcBef>
                    <a:spcPts val="3000"/>
                  </a:spcBef>
                  <a:buNone/>
                </a:pPr>
                <a:r>
                  <a:rPr b="1"/>
                  <a:t>オブジェクトの定義</a:t>
                </a:r>
              </a:p>
              <a:p>
                <a:pPr lvl="0" indent="0">
                  <a:buNone/>
                </a:pPr>
                <a:r>
                  <a:rPr>
                    <a:latin typeface="Courier"/>
                  </a:rPr>
                  <a:t>pi </a:t>
                </a:r>
                <a:r>
                  <a:rPr i="1">
                    <a:solidFill>
                      <a:srgbClr val="60A0B0"/>
                    </a:solidFill>
                    <a:latin typeface="Courier"/>
                  </a:rPr>
                  <a:t># デフォルトで円周率が格納されている</a:t>
                </a:r>
              </a:p>
              <a:p>
                <a:pPr lvl="0" indent="0">
                  <a:buNone/>
                </a:pPr>
                <a:r>
                  <a:rPr>
                    <a:latin typeface="Courier"/>
                  </a:rPr>
                  <a:t>## [1] 3.141593</a:t>
                </a:r>
              </a:p>
              <a:p>
                <a:pPr lvl="0" indent="0">
                  <a:buNone/>
                </a:pPr>
                <a:r>
                  <a:rPr>
                    <a:latin typeface="Courier"/>
                  </a:rPr>
                  <a:t>value </a:t>
                </a:r>
                <a:r>
                  <a:rPr>
                    <a:solidFill>
                      <a:srgbClr val="007020"/>
                    </a:solidFill>
                    <a:latin typeface="Courier"/>
                  </a:rPr>
                  <a:t>&lt;-</a:t>
                </a:r>
                <a:r>
                  <a:rPr>
                    <a:latin typeface="Courier"/>
                  </a:rPr>
                  <a:t> </a:t>
                </a:r>
                <a:r>
                  <a:rPr>
                    <a:solidFill>
                      <a:srgbClr val="40A070"/>
                    </a:solidFill>
                    <a:latin typeface="Courier"/>
                  </a:rPr>
                  <a:t>8</a:t>
                </a:r>
                <a:r>
                  <a:rPr>
                    <a:latin typeface="Courier"/>
                  </a:rPr>
                  <a:t> </a:t>
                </a:r>
                <a:r>
                  <a:rPr i="1">
                    <a:solidFill>
                      <a:srgbClr val="60A0B0"/>
                    </a:solidFill>
                    <a:latin typeface="Courier"/>
                  </a:rPr>
                  <a:t># valueという文字列に8を代入</a:t>
                </a:r>
                <a:br/>
                <a:r>
                  <a:rPr>
                    <a:latin typeface="Courier"/>
                  </a:rPr>
                  <a:t>value </a:t>
                </a:r>
                <a:r>
                  <a:rPr>
                    <a:solidFill>
                      <a:srgbClr val="4070A0"/>
                    </a:solidFill>
                    <a:latin typeface="Courier"/>
                  </a:rPr>
                  <a:t>+</a:t>
                </a:r>
                <a:r>
                  <a:rPr>
                    <a:latin typeface="Courier"/>
                  </a:rPr>
                  <a:t> </a:t>
                </a:r>
                <a:r>
                  <a:rPr>
                    <a:solidFill>
                      <a:srgbClr val="40A070"/>
                    </a:solidFill>
                    <a:latin typeface="Courier"/>
                  </a:rPr>
                  <a:t>10</a:t>
                </a:r>
                <a:r>
                  <a:rPr>
                    <a:latin typeface="Courier"/>
                  </a:rPr>
                  <a:t> </a:t>
                </a:r>
                <a:r>
                  <a:rPr i="1">
                    <a:solidFill>
                      <a:srgbClr val="60A0B0"/>
                    </a:solidFill>
                    <a:latin typeface="Courier"/>
                  </a:rPr>
                  <a:t># 今valueの値は8なので、8 + 10を計算した結果を返してくれる</a:t>
                </a:r>
              </a:p>
              <a:p>
                <a:pPr lvl="0" indent="0">
                  <a:buNone/>
                </a:pPr>
                <a:r>
                  <a:rPr>
                    <a:latin typeface="Courier"/>
                  </a:rPr>
                  <a:t>## [1] 18</a:t>
                </a:r>
              </a:p>
              <a:p>
                <a:pPr lvl="0" marL="0" indent="0">
                  <a:spcBef>
                    <a:spcPts val="3000"/>
                  </a:spcBef>
                  <a:buNone/>
                </a:pPr>
                <a:r>
                  <a:rPr b="1"/>
                  <a:t>値を束にして扱う</a:t>
                </a:r>
              </a:p>
              <a:p>
                <a:pPr lvl="1"/>
                <a:r>
                  <a:rPr/>
                  <a:t>ぶっちゃけ、</a:t>
                </a:r>
                <a14:m>
                  <m:oMath xmlns:m="http://schemas.openxmlformats.org/officeDocument/2006/math">
                    <m:r>
                      <m:t>5</m:t>
                    </m:r>
                    <m:r>
                      <m:rPr>
                        <m:sty m:val="p"/>
                      </m:rPr>
                      <m:t>×</m:t>
                    </m:r>
                    <m:r>
                      <m:t>5</m:t>
                    </m:r>
                  </m:oMath>
                </a14:m>
                <a:r>
                  <a:rPr/>
                  <a:t>ぐらいの計算なら電卓でやればよい</a:t>
                </a:r>
              </a:p>
              <a:p>
                <a:pPr lvl="1"/>
                <a:r>
                  <a:rPr/>
                  <a:t>R、というかPCで計算ができる強みは、複数の計算や結果の保存を同時に行うことができる点</a:t>
                </a:r>
              </a:p>
              <a:p>
                <a:pPr lvl="2"/>
                <a:r>
                  <a:rPr/>
                  <a:t>人間の頭は複数の計算を同時に扱えない</a:t>
                </a:r>
              </a:p>
              <a:p>
                <a:pPr lvl="2"/>
                <a:r>
                  <a:rPr/>
                  <a:t>計量分析を行う上で不可欠な行列計算などと相性が良い</a:t>
                </a:r>
              </a:p>
              <a:p>
                <a:pPr lvl="1"/>
                <a:r>
                  <a:rPr/>
                  <a:t>Rには複数の数値を扱うための束を作る記法が存在する</a:t>
                </a:r>
              </a:p>
              <a:p>
                <a:pPr lvl="2"/>
                <a:r>
                  <a:rPr/>
                  <a:t>ベクトル：複数の値を順番付きで格納</a:t>
                </a:r>
              </a:p>
              <a:p>
                <a:pPr lvl="2"/>
                <a:r>
                  <a:rPr/>
                  <a:t>行列、データフレーム：行方向と列方向に展開、ベクトルを束にしたものともいえる</a:t>
                </a:r>
              </a:p>
              <a:p>
                <a:pPr lvl="2"/>
                <a:r>
                  <a:rPr/>
                  <a:t>リスト：行列やデータフレームを束にして扱うことができる</a:t>
                </a:r>
              </a:p>
              <a:p>
                <a:pPr lvl="0" marL="0" indent="0">
                  <a:spcBef>
                    <a:spcPts val="3000"/>
                  </a:spcBef>
                  <a:buNone/>
                </a:pPr>
                <a:r>
                  <a:rPr b="1"/>
                  <a:t>ベクトル</a:t>
                </a:r>
              </a:p>
              <a:p>
                <a:pPr lvl="1"/>
                <a:r>
                  <a:rPr/>
                  <a:t>ベクトル：複数の要素を含む列</a:t>
                </a:r>
              </a:p>
              <a:p>
                <a:pPr lvl="2"/>
                <a:r>
                  <a:rPr>
                    <a:latin typeface="Courier"/>
                  </a:rPr>
                  <a:t>c(a, b, c, ...)</a:t>
                </a:r>
                <a:r>
                  <a:rPr/>
                  <a:t>で定義される</a:t>
                </a:r>
              </a:p>
              <a:p>
                <a:pPr lvl="2"/>
                <a:r>
                  <a:rPr/>
                  <a:t>文字列など、他の数値型を利用してもOK</a:t>
                </a:r>
              </a:p>
              <a:p>
                <a:pPr lvl="0" indent="0">
                  <a:buNone/>
                </a:pPr>
                <a:r>
                  <a:rPr>
                    <a:latin typeface="Courier"/>
                  </a:rPr>
                  <a:t>vec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A070"/>
                    </a:solidFill>
                    <a:latin typeface="Courier"/>
                  </a:rPr>
                  <a:t>1192</a:t>
                </a:r>
                <a:r>
                  <a:rPr>
                    <a:latin typeface="Courier"/>
                  </a:rPr>
                  <a:t>, </a:t>
                </a:r>
                <a:r>
                  <a:rPr>
                    <a:solidFill>
                      <a:srgbClr val="40A070"/>
                    </a:solidFill>
                    <a:latin typeface="Courier"/>
                  </a:rPr>
                  <a:t>2960</a:t>
                </a:r>
                <a:r>
                  <a:rPr>
                    <a:latin typeface="Courier"/>
                  </a:rPr>
                  <a:t>)</a:t>
                </a:r>
                <a:br/>
                <a:r>
                  <a:rPr>
                    <a:latin typeface="Courier"/>
                  </a:rPr>
                  <a:t>vec </a:t>
                </a:r>
                <a:r>
                  <a:rPr>
                    <a:solidFill>
                      <a:srgbClr val="4070A0"/>
                    </a:solidFill>
                    <a:latin typeface="Courier"/>
                  </a:rPr>
                  <a:t>*</a:t>
                </a:r>
                <a:r>
                  <a:rPr>
                    <a:latin typeface="Courier"/>
                  </a:rPr>
                  <a:t> </a:t>
                </a:r>
                <a:r>
                  <a:rPr>
                    <a:solidFill>
                      <a:srgbClr val="40A070"/>
                    </a:solidFill>
                    <a:latin typeface="Courier"/>
                  </a:rPr>
                  <a:t>2</a:t>
                </a:r>
              </a:p>
              <a:p>
                <a:pPr lvl="0" indent="0">
                  <a:buNone/>
                </a:pPr>
                <a:r>
                  <a:rPr>
                    <a:latin typeface="Courier"/>
                  </a:rPr>
                  <a:t>## [1] 2384 5920</a:t>
                </a:r>
              </a:p>
              <a:p>
                <a:pPr lvl="1"/>
                <a:r>
                  <a:rPr/>
                  <a:t>関数(後述)を用いて規則性のあるベクトルを簡単に定義することもできる</a:t>
                </a:r>
              </a:p>
              <a:p>
                <a:pPr lvl="2"/>
                <a:r>
                  <a:rPr>
                    <a:latin typeface="Courier"/>
                  </a:rPr>
                  <a:t>seq(a, b, c)</a:t>
                </a:r>
                <a:r>
                  <a:rPr/>
                  <a:t>: aからbまで、公差cの等差数列</a:t>
                </a:r>
              </a:p>
              <a:p>
                <a:pPr lvl="3"/>
                <a:r>
                  <a:rPr/>
                  <a:t>公差が1の場合は、</a:t>
                </a:r>
                <a:r>
                  <a:rPr>
                    <a:latin typeface="Courier"/>
                  </a:rPr>
                  <a:t>a:b</a:t>
                </a:r>
                <a:r>
                  <a:rPr/>
                  <a:t>でも代替可能</a:t>
                </a:r>
              </a:p>
              <a:p>
                <a:pPr lvl="2"/>
                <a:r>
                  <a:rPr>
                    <a:latin typeface="Courier"/>
                  </a:rPr>
                  <a:t>rep(a, b)</a:t>
                </a:r>
                <a:r>
                  <a:rPr/>
                  <a:t>: aをb回繰り返す数列</a:t>
                </a:r>
              </a:p>
              <a:p>
                <a:pPr lvl="0" indent="0">
                  <a:buNone/>
                </a:pPr>
                <a:r>
                  <a:rPr>
                    <a:solidFill>
                      <a:srgbClr val="06287E"/>
                    </a:solidFill>
                    <a:latin typeface="Courier"/>
                  </a:rPr>
                  <a:t>seq</a:t>
                </a:r>
                <a:r>
                  <a:rPr>
                    <a:latin typeface="Courier"/>
                  </a:rPr>
                  <a:t>(</a:t>
                </a:r>
                <a:r>
                  <a:rPr>
                    <a:solidFill>
                      <a:srgbClr val="40A070"/>
                    </a:solidFill>
                    <a:latin typeface="Courier"/>
                  </a:rPr>
                  <a:t>1</a:t>
                </a:r>
                <a:r>
                  <a:rPr>
                    <a:latin typeface="Courier"/>
                  </a:rPr>
                  <a:t>, </a:t>
                </a:r>
                <a:r>
                  <a:rPr>
                    <a:solidFill>
                      <a:srgbClr val="40A070"/>
                    </a:solidFill>
                    <a:latin typeface="Courier"/>
                  </a:rPr>
                  <a:t>10</a:t>
                </a:r>
                <a:r>
                  <a:rPr>
                    <a:latin typeface="Courier"/>
                  </a:rPr>
                  <a:t>, </a:t>
                </a:r>
                <a:r>
                  <a:rPr>
                    <a:solidFill>
                      <a:srgbClr val="40A070"/>
                    </a:solidFill>
                    <a:latin typeface="Courier"/>
                  </a:rPr>
                  <a:t>2</a:t>
                </a:r>
                <a:r>
                  <a:rPr>
                    <a:latin typeface="Courier"/>
                  </a:rPr>
                  <a:t>)</a:t>
                </a:r>
              </a:p>
              <a:p>
                <a:pPr lvl="0" indent="0">
                  <a:buNone/>
                </a:pPr>
                <a:r>
                  <a:rPr>
                    <a:latin typeface="Courier"/>
                  </a:rPr>
                  <a:t>## [1] 1 3 5 7 9</a:t>
                </a:r>
              </a:p>
              <a:p>
                <a:pPr lvl="0" marL="0" indent="0">
                  <a:spcBef>
                    <a:spcPts val="3000"/>
                  </a:spcBef>
                  <a:buNone/>
                </a:pPr>
                <a:r>
                  <a:rPr b="1"/>
                  <a:t>データフレーム</a:t>
                </a:r>
              </a:p>
              <a:p>
                <a:pPr lvl="1"/>
                <a:r>
                  <a:rPr/>
                  <a:t>各行に観測単位(個人、グループ、都道府県など)、各列に特定の情報を含んだデータ形式</a:t>
                </a:r>
              </a:p>
              <a:p>
                <a:pPr lvl="2"/>
                <a:r>
                  <a:rPr/>
                  <a:t>実際にデータ分析を行う際は、csvファイルなどをこの形式で読み込むことでRで扱えるようにする</a:t>
                </a:r>
              </a:p>
              <a:p>
                <a:pPr lvl="1"/>
                <a:r>
                  <a:rPr/>
                  <a:t>100人の性別、学年、学部が分かるデータフレーム：100行×3列のデータフレームになる</a:t>
                </a:r>
              </a:p>
              <a:p>
                <a:pPr lvl="1"/>
                <a:r>
                  <a:rPr/>
                  <a:t>データフレームは</a:t>
                </a:r>
                <a:r>
                  <a:rPr>
                    <a:latin typeface="Courier"/>
                  </a:rPr>
                  <a:t>data.frame</a:t>
                </a:r>
                <a:r>
                  <a:rPr/>
                  <a:t>関数、もしくはtibbleパッケージの</a:t>
                </a:r>
                <a:r>
                  <a:rPr>
                    <a:latin typeface="Courier"/>
                  </a:rPr>
                  <a:t>tibble</a:t>
                </a:r>
                <a:r>
                  <a:rPr/>
                  <a:t>関数で定義する</a:t>
                </a:r>
              </a:p>
              <a:p>
                <a:pPr lvl="0" marL="0" indent="0">
                  <a:spcBef>
                    <a:spcPts val="3000"/>
                  </a:spcBef>
                  <a:buNone/>
                </a:pPr>
                <a:r>
                  <a:rPr b="1"/>
                  <a:t>データフレーム (cont’d)</a:t>
                </a:r>
              </a:p>
              <a:p>
                <a:pPr lvl="0" indent="0">
                  <a:buNone/>
                </a:pPr>
                <a:r>
                  <a:rPr>
                    <a:latin typeface="Courier"/>
                  </a:rPr>
                  <a:t>df </a:t>
                </a:r>
                <a:r>
                  <a:rPr>
                    <a:solidFill>
                      <a:srgbClr val="007020"/>
                    </a:solidFill>
                    <a:latin typeface="Courier"/>
                  </a:rPr>
                  <a:t>&lt;-</a:t>
                </a:r>
                <a:r>
                  <a:rPr>
                    <a:latin typeface="Courier"/>
                  </a:rPr>
                  <a:t> </a:t>
                </a:r>
                <a:r>
                  <a:rPr>
                    <a:solidFill>
                      <a:srgbClr val="06287E"/>
                    </a:solidFill>
                    <a:latin typeface="Courier"/>
                  </a:rPr>
                  <a:t>data.frame</a:t>
                </a:r>
                <a:r>
                  <a:rPr>
                    <a:latin typeface="Courier"/>
                  </a:rPr>
                  <a:t>( </a:t>
                </a:r>
                <a:r>
                  <a:rPr i="1">
                    <a:solidFill>
                      <a:srgbClr val="60A0B0"/>
                    </a:solidFill>
                    <a:latin typeface="Courier"/>
                  </a:rPr>
                  <a:t># dfというオブジェクトにデータフレームを定義</a:t>
                </a:r>
                <a:br/>
                <a:r>
                  <a:rPr>
                    <a:latin typeface="Courier"/>
                  </a:rPr>
                  <a:t>  </a:t>
                </a:r>
                <a:r>
                  <a:rPr>
                    <a:solidFill>
                      <a:srgbClr val="7D9029"/>
                    </a:solidFill>
                    <a:latin typeface="Courier"/>
                  </a:rPr>
                  <a:t>faculty =</a:t>
                </a:r>
                <a:r>
                  <a:rPr>
                    <a:latin typeface="Courier"/>
                  </a:rPr>
                  <a:t> </a:t>
                </a:r>
                <a:r>
                  <a:rPr>
                    <a:solidFill>
                      <a:srgbClr val="06287E"/>
                    </a:solidFill>
                    <a:latin typeface="Courier"/>
                  </a:rPr>
                  <a:t>c</a:t>
                </a:r>
                <a:r>
                  <a:rPr>
                    <a:latin typeface="Courier"/>
                  </a:rPr>
                  <a:t>(</a:t>
                </a:r>
                <a:r>
                  <a:rPr>
                    <a:solidFill>
                      <a:srgbClr val="4070A0"/>
                    </a:solidFill>
                    <a:latin typeface="Courier"/>
                  </a:rPr>
                  <a:t>"econ"</a:t>
                </a:r>
                <a:r>
                  <a:rPr>
                    <a:latin typeface="Courier"/>
                  </a:rPr>
                  <a:t>, </a:t>
                </a:r>
                <a:r>
                  <a:rPr>
                    <a:solidFill>
                      <a:srgbClr val="4070A0"/>
                    </a:solidFill>
                    <a:latin typeface="Courier"/>
                  </a:rPr>
                  <a:t>"law"</a:t>
                </a:r>
                <a:r>
                  <a:rPr>
                    <a:latin typeface="Courier"/>
                  </a:rPr>
                  <a:t>, </a:t>
                </a:r>
                <a:r>
                  <a:rPr>
                    <a:solidFill>
                      <a:srgbClr val="4070A0"/>
                    </a:solidFill>
                    <a:latin typeface="Courier"/>
                  </a:rPr>
                  <a:t>"foreign"</a:t>
                </a:r>
                <a:r>
                  <a:rPr>
                    <a:latin typeface="Courier"/>
                  </a:rPr>
                  <a:t>, </a:t>
                </a:r>
                <a:r>
                  <a:rPr>
                    <a:solidFill>
                      <a:srgbClr val="4070A0"/>
                    </a:solidFill>
                    <a:latin typeface="Courier"/>
                  </a:rPr>
                  <a:t>"lit"</a:t>
                </a:r>
                <a:r>
                  <a:rPr>
                    <a:latin typeface="Courier"/>
                  </a:rPr>
                  <a:t>), </a:t>
                </a:r>
                <a:r>
                  <a:rPr i="1">
                    <a:solidFill>
                      <a:srgbClr val="60A0B0"/>
                    </a:solidFill>
                    <a:latin typeface="Courier"/>
                  </a:rPr>
                  <a:t># 各列のデータをベクトル形式で代入</a:t>
                </a:r>
                <a:br/>
                <a:r>
                  <a:rPr>
                    <a:latin typeface="Courier"/>
                  </a:rPr>
                  <a:t>  </a:t>
                </a:r>
                <a:r>
                  <a:rPr>
                    <a:solidFill>
                      <a:srgbClr val="7D9029"/>
                    </a:solidFill>
                    <a:latin typeface="Courier"/>
                  </a:rPr>
                  <a:t>grade =</a:t>
                </a:r>
                <a:r>
                  <a:rPr>
                    <a:latin typeface="Courier"/>
                  </a:rPr>
                  <a:t> </a:t>
                </a:r>
                <a:r>
                  <a:rPr>
                    <a:solidFill>
                      <a:srgbClr val="06287E"/>
                    </a:solidFill>
                    <a:latin typeface="Courier"/>
                  </a:rPr>
                  <a:t>c</a:t>
                </a:r>
                <a:r>
                  <a:rPr>
                    <a:latin typeface="Courier"/>
                  </a:rPr>
                  <a:t>(</a:t>
                </a:r>
                <a:r>
                  <a:rPr>
                    <a:solidFill>
                      <a:srgbClr val="40A070"/>
                    </a:solidFill>
                    <a:latin typeface="Courier"/>
                  </a:rPr>
                  <a:t>4</a:t>
                </a:r>
                <a:r>
                  <a:rPr>
                    <a:latin typeface="Courier"/>
                  </a:rPr>
                  <a:t>, </a:t>
                </a:r>
                <a:r>
                  <a:rPr>
                    <a:solidFill>
                      <a:srgbClr val="40A070"/>
                    </a:solidFill>
                    <a:latin typeface="Courier"/>
                  </a:rPr>
                  <a:t>2</a:t>
                </a:r>
                <a:r>
                  <a:rPr>
                    <a:latin typeface="Courier"/>
                  </a:rPr>
                  <a:t>, </a:t>
                </a:r>
                <a:r>
                  <a:rPr>
                    <a:solidFill>
                      <a:srgbClr val="40A070"/>
                    </a:solidFill>
                    <a:latin typeface="Courier"/>
                  </a:rPr>
                  <a:t>1</a:t>
                </a:r>
                <a:r>
                  <a:rPr>
                    <a:latin typeface="Courier"/>
                  </a:rPr>
                  <a:t>, </a:t>
                </a:r>
                <a:r>
                  <a:rPr>
                    <a:solidFill>
                      <a:srgbClr val="40A070"/>
                    </a:solidFill>
                    <a:latin typeface="Courier"/>
                  </a:rPr>
                  <a:t>1</a:t>
                </a:r>
                <a:r>
                  <a:rPr>
                    <a:latin typeface="Courier"/>
                  </a:rPr>
                  <a:t>),</a:t>
                </a:r>
                <a:br/>
                <a:r>
                  <a:rPr>
                    <a:latin typeface="Courier"/>
                  </a:rPr>
                  <a:t>  </a:t>
                </a:r>
                <a:r>
                  <a:rPr>
                    <a:solidFill>
                      <a:srgbClr val="7D9029"/>
                    </a:solidFill>
                    <a:latin typeface="Courier"/>
                  </a:rPr>
                  <a:t>toeic =</a:t>
                </a:r>
                <a:r>
                  <a:rPr>
                    <a:latin typeface="Courier"/>
                  </a:rPr>
                  <a:t> </a:t>
                </a:r>
                <a:r>
                  <a:rPr>
                    <a:solidFill>
                      <a:srgbClr val="06287E"/>
                    </a:solidFill>
                    <a:latin typeface="Courier"/>
                  </a:rPr>
                  <a:t>c</a:t>
                </a:r>
                <a:r>
                  <a:rPr>
                    <a:latin typeface="Courier"/>
                  </a:rPr>
                  <a:t>(</a:t>
                </a:r>
                <a:r>
                  <a:rPr>
                    <a:solidFill>
                      <a:srgbClr val="40A070"/>
                    </a:solidFill>
                    <a:latin typeface="Courier"/>
                  </a:rPr>
                  <a:t>300</a:t>
                </a:r>
                <a:r>
                  <a:rPr>
                    <a:latin typeface="Courier"/>
                  </a:rPr>
                  <a:t>, </a:t>
                </a:r>
                <a:r>
                  <a:rPr>
                    <a:solidFill>
                      <a:srgbClr val="40A070"/>
                    </a:solidFill>
                    <a:latin typeface="Courier"/>
                  </a:rPr>
                  <a:t>820</a:t>
                </a:r>
                <a:r>
                  <a:rPr>
                    <a:latin typeface="Courier"/>
                  </a:rPr>
                  <a:t>, </a:t>
                </a:r>
                <a:r>
                  <a:rPr>
                    <a:solidFill>
                      <a:srgbClr val="880000"/>
                    </a:solidFill>
                    <a:latin typeface="Courier"/>
                  </a:rPr>
                  <a:t>NA</a:t>
                </a:r>
                <a:r>
                  <a:rPr>
                    <a:latin typeface="Courier"/>
                  </a:rPr>
                  <a:t>, </a:t>
                </a:r>
                <a:r>
                  <a:rPr>
                    <a:solidFill>
                      <a:srgbClr val="40A070"/>
                    </a:solidFill>
                    <a:latin typeface="Courier"/>
                  </a:rPr>
                  <a:t>785</a:t>
                </a:r>
                <a:r>
                  <a:rPr>
                    <a:latin typeface="Courier"/>
                  </a:rPr>
                  <a:t>) </a:t>
                </a:r>
                <a:r>
                  <a:rPr i="1">
                    <a:solidFill>
                      <a:srgbClr val="60A0B0"/>
                    </a:solidFill>
                    <a:latin typeface="Courier"/>
                  </a:rPr>
                  <a:t># NA: 該当する値が存在しないことを表す＝無回答など</a:t>
                </a:r>
                <a:br/>
                <a:r>
                  <a:rPr>
                    <a:latin typeface="Courier"/>
                  </a:rPr>
                  <a:t>)</a:t>
                </a:r>
                <a:br/>
                <a:r>
                  <a:rPr>
                    <a:solidFill>
                      <a:srgbClr val="06287E"/>
                    </a:solidFill>
                    <a:latin typeface="Courier"/>
                  </a:rPr>
                  <a:t>print</a:t>
                </a:r>
                <a:r>
                  <a:rPr>
                    <a:latin typeface="Courier"/>
                  </a:rPr>
                  <a:t>(df)</a:t>
                </a:r>
              </a:p>
              <a:p>
                <a:pPr lvl="0" indent="0">
                  <a:buNone/>
                </a:pPr>
                <a:r>
                  <a:rPr>
                    <a:latin typeface="Courier"/>
                  </a:rPr>
                  <a:t>##   faculty grade toeic
## 1    econ     4   300
## 2     law     2   820
## 3 foreign     1    NA
## 4     lit     1   785</a:t>
                </a:r>
              </a:p>
              <a:p>
                <a:pPr lvl="0" marL="0" indent="0">
                  <a:spcBef>
                    <a:spcPts val="3000"/>
                  </a:spcBef>
                  <a:buNone/>
                </a:pPr>
                <a:r>
                  <a:rPr b="1"/>
                  <a:t>定義したデータフレームの確認</a:t>
                </a:r>
              </a:p>
            </p:txBody>
          </p:sp>
        </mc:Choice>
      </mc:AlternateContent>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s/df_check.png" id="0" name="Picture 1"/>
          <p:cNvPicPr>
            <a:picLocks noGrp="1" noChangeAspect="1"/>
          </p:cNvPicPr>
          <p:nvPr/>
        </p:nvPicPr>
        <p:blipFill>
          <a:blip r:embed="rId2"/>
          <a:stretch>
            <a:fillRect/>
          </a:stretch>
        </p:blipFill>
        <p:spPr bwMode="auto">
          <a:xfrm>
            <a:off x="457200" y="2540000"/>
            <a:ext cx="8229600" cy="26416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spcBef>
                    <a:spcPts val="3000"/>
                  </a:spcBef>
                  <a:buNone/>
                </a:pPr>
                <a:r>
                  <a:rPr b="1"/>
                  <a:t>リスト</a:t>
                </a:r>
              </a:p>
              <a:p>
                <a:pPr lvl="1"/>
                <a:r>
                  <a:rPr/>
                  <a:t>値、ベクトル、データフレームなど、何を入れてもいい箱</a:t>
                </a:r>
              </a:p>
              <a:p>
                <a:pPr lvl="1"/>
                <a:r>
                  <a:rPr>
                    <a:latin typeface="Courier"/>
                  </a:rPr>
                  <a:t>list(要素1, 要素2, ...)</a:t>
                </a:r>
                <a:r>
                  <a:rPr/>
                  <a:t>で定義</a:t>
                </a:r>
              </a:p>
              <a:p>
                <a:pPr lvl="1"/>
                <a:r>
                  <a:rPr/>
                  <a:t>複数のデータフレームに対して同じ操作をしたい場合などに便利</a:t>
                </a:r>
              </a:p>
              <a:p>
                <a:pPr lvl="0" indent="0">
                  <a:buNone/>
                </a:pPr>
                <a:r>
                  <a:rPr>
                    <a:latin typeface="Courier"/>
                  </a:rPr>
                  <a:t>listA </a:t>
                </a:r>
                <a:r>
                  <a:rPr>
                    <a:solidFill>
                      <a:srgbClr val="007020"/>
                    </a:solidFill>
                    <a:latin typeface="Courier"/>
                  </a:rPr>
                  <a:t>&lt;-</a:t>
                </a:r>
                <a:r>
                  <a:rPr>
                    <a:latin typeface="Courier"/>
                  </a:rPr>
                  <a:t> </a:t>
                </a:r>
                <a:r>
                  <a:rPr>
                    <a:solidFill>
                      <a:srgbClr val="06287E"/>
                    </a:solidFill>
                    <a:latin typeface="Courier"/>
                  </a:rPr>
                  <a:t>list</a:t>
                </a:r>
                <a:r>
                  <a:rPr>
                    <a:latin typeface="Courier"/>
                  </a:rPr>
                  <a:t>(</a:t>
                </a:r>
                <a:r>
                  <a:rPr>
                    <a:solidFill>
                      <a:srgbClr val="06287E"/>
                    </a:solidFill>
                    <a:latin typeface="Courier"/>
                  </a:rPr>
                  <a:t>data.frame</a:t>
                </a:r>
                <a:r>
                  <a:rPr>
                    <a:latin typeface="Courier"/>
                  </a:rPr>
                  <a:t>(</a:t>
                </a:r>
                <a:r>
                  <a:rPr>
                    <a:solidFill>
                      <a:srgbClr val="7D9029"/>
                    </a:solidFill>
                    <a:latin typeface="Courier"/>
                  </a:rPr>
                  <a:t>a =</a:t>
                </a:r>
                <a:r>
                  <a:rPr>
                    <a:latin typeface="Courier"/>
                  </a:rPr>
                  <a:t> </a:t>
                </a:r>
                <a:r>
                  <a:rPr>
                    <a:solidFill>
                      <a:srgbClr val="40A070"/>
                    </a:solidFill>
                    <a:latin typeface="Courier"/>
                  </a:rPr>
                  <a:t>1</a:t>
                </a:r>
                <a:r>
                  <a:rPr>
                    <a:solidFill>
                      <a:srgbClr val="4070A0"/>
                    </a:solidFill>
                    <a:latin typeface="Courier"/>
                  </a:rPr>
                  <a:t>:</a:t>
                </a:r>
                <a:r>
                  <a:rPr>
                    <a:solidFill>
                      <a:srgbClr val="40A070"/>
                    </a:solidFill>
                    <a:latin typeface="Courier"/>
                  </a:rPr>
                  <a:t>5</a:t>
                </a:r>
                <a:r>
                  <a:rPr>
                    <a:latin typeface="Courier"/>
                  </a:rPr>
                  <a:t>, </a:t>
                </a:r>
                <a:r>
                  <a:rPr>
                    <a:solidFill>
                      <a:srgbClr val="7D9029"/>
                    </a:solidFill>
                    <a:latin typeface="Courier"/>
                  </a:rPr>
                  <a:t>b =</a:t>
                </a:r>
                <a:r>
                  <a:rPr>
                    <a:latin typeface="Courier"/>
                  </a:rPr>
                  <a:t> </a:t>
                </a:r>
                <a:r>
                  <a:rPr>
                    <a:solidFill>
                      <a:srgbClr val="40A070"/>
                    </a:solidFill>
                    <a:latin typeface="Courier"/>
                  </a:rPr>
                  <a:t>11</a:t>
                </a:r>
                <a:r>
                  <a:rPr>
                    <a:solidFill>
                      <a:srgbClr val="4070A0"/>
                    </a:solidFill>
                    <a:latin typeface="Courier"/>
                  </a:rPr>
                  <a:t>:</a:t>
                </a:r>
                <a:r>
                  <a:rPr>
                    <a:solidFill>
                      <a:srgbClr val="40A070"/>
                    </a:solidFill>
                    <a:latin typeface="Courier"/>
                  </a:rPr>
                  <a:t>15</a:t>
                </a:r>
                <a:r>
                  <a:rPr>
                    <a:latin typeface="Courier"/>
                  </a:rPr>
                  <a:t>, </a:t>
                </a:r>
                <a:r>
                  <a:rPr>
                    <a:solidFill>
                      <a:srgbClr val="7D9029"/>
                    </a:solidFill>
                    <a:latin typeface="Courier"/>
                  </a:rPr>
                  <a:t>c =</a:t>
                </a:r>
                <a:r>
                  <a:rPr>
                    <a:latin typeface="Courier"/>
                  </a:rPr>
                  <a:t> </a:t>
                </a:r>
                <a:r>
                  <a:rPr>
                    <a:solidFill>
                      <a:srgbClr val="40A070"/>
                    </a:solidFill>
                    <a:latin typeface="Courier"/>
                  </a:rPr>
                  <a:t>100</a:t>
                </a:r>
                <a:r>
                  <a:rPr>
                    <a:solidFill>
                      <a:srgbClr val="4070A0"/>
                    </a:solidFill>
                    <a:latin typeface="Courier"/>
                  </a:rPr>
                  <a:t>:</a:t>
                </a:r>
                <a:r>
                  <a:rPr>
                    <a:solidFill>
                      <a:srgbClr val="40A070"/>
                    </a:solidFill>
                    <a:latin typeface="Courier"/>
                  </a:rPr>
                  <a:t>104</a:t>
                </a:r>
                <a:r>
                  <a:rPr>
                    <a:latin typeface="Courier"/>
                  </a:rPr>
                  <a:t>), df)</a:t>
                </a:r>
                <a:br/>
                <a:r>
                  <a:rPr>
                    <a:solidFill>
                      <a:srgbClr val="06287E"/>
                    </a:solidFill>
                    <a:latin typeface="Courier"/>
                  </a:rPr>
                  <a:t>print</a:t>
                </a:r>
                <a:r>
                  <a:rPr>
                    <a:latin typeface="Courier"/>
                  </a:rPr>
                  <a:t>(listA)</a:t>
                </a:r>
              </a:p>
              <a:p>
                <a:pPr lvl="0" indent="0">
                  <a:buNone/>
                </a:pPr>
                <a:r>
                  <a:rPr>
                    <a:latin typeface="Courier"/>
                  </a:rPr>
                  <a:t>## [[1]]
##   a  b   c
## 1 1 11 100
## 2 2 12 101
## 3 3 13 102
## 4 4 14 103
## 5 5 15 104
## 
## [[2]]
##   faculty grade toeic
## 1    econ     4   300
## 2     law     2   820
## 3 foreign     1    NA
## 4     lit     1   785</a:t>
                </a:r>
              </a:p>
              <a:p>
                <a:pPr lvl="0" marL="0" indent="0">
                  <a:spcBef>
                    <a:spcPts val="3000"/>
                  </a:spcBef>
                  <a:buNone/>
                </a:pPr>
                <a:r>
                  <a:rPr b="1"/>
                  <a:t>リスト (cont’d)</a:t>
                </a:r>
              </a:p>
              <a:p>
                <a:pPr lvl="0" indent="0">
                  <a:buNone/>
                </a:pPr>
                <a:r>
                  <a:rPr>
                    <a:solidFill>
                      <a:srgbClr val="06287E"/>
                    </a:solidFill>
                    <a:latin typeface="Courier"/>
                  </a:rPr>
                  <a:t>print</a:t>
                </a:r>
                <a:r>
                  <a:rPr>
                    <a:latin typeface="Courier"/>
                  </a:rPr>
                  <a:t>(listA[[</a:t>
                </a:r>
                <a:r>
                  <a:rPr>
                    <a:solidFill>
                      <a:srgbClr val="40A070"/>
                    </a:solidFill>
                    <a:latin typeface="Courier"/>
                  </a:rPr>
                  <a:t>1</a:t>
                </a:r>
                <a:r>
                  <a:rPr>
                    <a:latin typeface="Courier"/>
                  </a:rPr>
                  <a:t>]]) </a:t>
                </a:r>
                <a:r>
                  <a:rPr i="1">
                    <a:solidFill>
                      <a:srgbClr val="60A0B0"/>
                    </a:solidFill>
                    <a:latin typeface="Courier"/>
                  </a:rPr>
                  <a:t># リストの中の一部の要素のみ利用する場合は、[[]]で指定する</a:t>
                </a:r>
              </a:p>
              <a:p>
                <a:pPr lvl="0" indent="0">
                  <a:buNone/>
                </a:pPr>
                <a:r>
                  <a:rPr>
                    <a:latin typeface="Courier"/>
                  </a:rPr>
                  <a:t>##   a  b   c
## 1 1 11 100
## 2 2 12 101
## 3 3 13 102
## 4 4 14 103
## 5 5 15 104</a:t>
                </a:r>
              </a:p>
              <a:p>
                <a:pPr lvl="1"/>
                <a:r>
                  <a:rPr/>
                  <a:t>あんまり便利さが伝わらなさそうなので分析パートで後述</a:t>
                </a:r>
              </a:p>
              <a:p>
                <a:pPr lvl="0" marL="0" indent="0">
                  <a:spcBef>
                    <a:spcPts val="3000"/>
                  </a:spcBef>
                  <a:buNone/>
                </a:pPr>
                <a:r>
                  <a:rPr b="1"/>
                  <a:t>関数</a:t>
                </a:r>
              </a:p>
              <a:p>
                <a:pPr lvl="1"/>
                <a:r>
                  <a:rPr/>
                  <a:t>Rで行う典型的な操作・計算を行う命令</a:t>
                </a:r>
              </a:p>
              <a:p>
                <a:pPr lvl="1"/>
                <a:r>
                  <a:rPr/>
                  <a:t>操作を実行する対象となる値や、実行にあたって選択可能な様々なオプションを(関数名)(引数1 = ., 引数2 = ., …)の形で記述</a:t>
                </a:r>
              </a:p>
              <a:p>
                <a:pPr lvl="0" indent="0">
                  <a:buNone/>
                </a:pPr>
                <a:r>
                  <a:rPr>
                    <a:solidFill>
                      <a:srgbClr val="06287E"/>
                    </a:solidFill>
                    <a:latin typeface="Courier"/>
                  </a:rPr>
                  <a:t>log</a:t>
                </a:r>
                <a:r>
                  <a:rPr>
                    <a:latin typeface="Courier"/>
                  </a:rPr>
                  <a:t>(</a:t>
                </a:r>
                <a:r>
                  <a:rPr>
                    <a:solidFill>
                      <a:srgbClr val="7D9029"/>
                    </a:solidFill>
                    <a:latin typeface="Courier"/>
                  </a:rPr>
                  <a:t>x =</a:t>
                </a:r>
                <a:r>
                  <a:rPr>
                    <a:latin typeface="Courier"/>
                  </a:rPr>
                  <a:t> </a:t>
                </a:r>
                <a:r>
                  <a:rPr>
                    <a:solidFill>
                      <a:srgbClr val="40A070"/>
                    </a:solidFill>
                    <a:latin typeface="Courier"/>
                  </a:rPr>
                  <a:t>100</a:t>
                </a:r>
                <a:r>
                  <a:rPr>
                    <a:latin typeface="Courier"/>
                  </a:rPr>
                  <a:t>, </a:t>
                </a:r>
                <a:r>
                  <a:rPr>
                    <a:solidFill>
                      <a:srgbClr val="7D9029"/>
                    </a:solidFill>
                    <a:latin typeface="Courier"/>
                  </a:rPr>
                  <a:t>base =</a:t>
                </a:r>
                <a:r>
                  <a:rPr>
                    <a:latin typeface="Courier"/>
                  </a:rPr>
                  <a:t> </a:t>
                </a:r>
                <a:r>
                  <a:rPr>
                    <a:solidFill>
                      <a:srgbClr val="40A070"/>
                    </a:solidFill>
                    <a:latin typeface="Courier"/>
                  </a:rPr>
                  <a:t>10</a:t>
                </a:r>
                <a:r>
                  <a:rPr>
                    <a:latin typeface="Courier"/>
                  </a:rPr>
                  <a:t>) </a:t>
                </a:r>
                <a:r>
                  <a:rPr i="1">
                    <a:solidFill>
                      <a:srgbClr val="60A0B0"/>
                    </a:solidFill>
                    <a:latin typeface="Courier"/>
                  </a:rPr>
                  <a:t># 100の対数、底10で計算</a:t>
                </a:r>
              </a:p>
              <a:p>
                <a:pPr lvl="0" indent="0">
                  <a:buNone/>
                </a:pPr>
                <a:r>
                  <a:rPr>
                    <a:latin typeface="Courier"/>
                  </a:rPr>
                  <a:t>## [1] 2</a:t>
                </a:r>
              </a:p>
              <a:p>
                <a:pPr lvl="0" indent="0">
                  <a:buNone/>
                </a:pPr>
                <a:r>
                  <a:rPr>
                    <a:solidFill>
                      <a:srgbClr val="06287E"/>
                    </a:solidFill>
                    <a:latin typeface="Courier"/>
                  </a:rPr>
                  <a:t>log</a:t>
                </a:r>
                <a:r>
                  <a:rPr>
                    <a:latin typeface="Courier"/>
                  </a:rPr>
                  <a:t>(</a:t>
                </a:r>
                <a:r>
                  <a:rPr>
                    <a:solidFill>
                      <a:srgbClr val="7D9029"/>
                    </a:solidFill>
                    <a:latin typeface="Courier"/>
                  </a:rPr>
                  <a:t>x =</a:t>
                </a:r>
                <a:r>
                  <a:rPr>
                    <a:latin typeface="Courier"/>
                  </a:rPr>
                  <a:t> </a:t>
                </a:r>
                <a:r>
                  <a:rPr>
                    <a:solidFill>
                      <a:srgbClr val="40A070"/>
                    </a:solidFill>
                    <a:latin typeface="Courier"/>
                  </a:rPr>
                  <a:t>100</a:t>
                </a:r>
                <a:r>
                  <a:rPr>
                    <a:latin typeface="Courier"/>
                  </a:rPr>
                  <a:t>, </a:t>
                </a:r>
                <a:r>
                  <a:rPr>
                    <a:solidFill>
                      <a:srgbClr val="7D9029"/>
                    </a:solidFill>
                    <a:latin typeface="Courier"/>
                  </a:rPr>
                  <a:t>base =</a:t>
                </a:r>
                <a:r>
                  <a:rPr>
                    <a:latin typeface="Courier"/>
                  </a:rPr>
                  <a:t> </a:t>
                </a:r>
                <a:r>
                  <a:rPr>
                    <a:solidFill>
                      <a:srgbClr val="40A070"/>
                    </a:solidFill>
                    <a:latin typeface="Courier"/>
                  </a:rPr>
                  <a:t>5</a:t>
                </a:r>
                <a:r>
                  <a:rPr>
                    <a:latin typeface="Courier"/>
                  </a:rPr>
                  <a:t>) </a:t>
                </a:r>
                <a:r>
                  <a:rPr i="1">
                    <a:solidFill>
                      <a:srgbClr val="60A0B0"/>
                    </a:solidFill>
                    <a:latin typeface="Courier"/>
                  </a:rPr>
                  <a:t># 底を5に変更</a:t>
                </a:r>
              </a:p>
              <a:p>
                <a:pPr lvl="0" indent="0">
                  <a:buNone/>
                </a:pPr>
                <a:r>
                  <a:rPr>
                    <a:latin typeface="Courier"/>
                  </a:rPr>
                  <a:t>## [1] 2.861353</a:t>
                </a:r>
              </a:p>
              <a:p>
                <a:pPr lvl="0" marL="0" indent="0">
                  <a:spcBef>
                    <a:spcPts val="3000"/>
                  </a:spcBef>
                  <a:buNone/>
                </a:pPr>
                <a:r>
                  <a:rPr b="1"/>
                  <a:t>関数 (cont’d)</a:t>
                </a:r>
              </a:p>
              <a:p>
                <a:pPr lvl="1"/>
                <a:r>
                  <a:rPr/>
                  <a:t>各関数において使用される引数の名前は決まっており、必要なオプションに対して一つひとつ情報を指定する</a:t>
                </a:r>
              </a:p>
              <a:p>
                <a:pPr lvl="2"/>
                <a:r>
                  <a:rPr/>
                  <a:t>引数には数値や文字列を取ったり、ベクトルやデータフレームを取る時もある</a:t>
                </a:r>
              </a:p>
              <a:p>
                <a:pPr lvl="1"/>
                <a:r>
                  <a:rPr/>
                  <a:t>引数を指定しなければエラーが出るものと、指定しない場合のオプションを自動で選んでくれるものとが存在</a:t>
                </a:r>
              </a:p>
              <a:p>
                <a:pPr lvl="1"/>
                <a:r>
                  <a:rPr/>
                  <a:t>パッケージ名::関数名()でその関数がどのパッケージに属しているかを明示することもできる</a:t>
                </a:r>
              </a:p>
              <a:p>
                <a:pPr lvl="1"/>
                <a:r>
                  <a:rPr/>
                  <a:t>実行結果のエラー</a:t>
                </a:r>
              </a:p>
              <a:p>
                <a:pPr lvl="2"/>
                <a:r>
                  <a:rPr/>
                  <a:t>エラー：引数指定の不備などで計算が実行できなかった場合</a:t>
                </a:r>
              </a:p>
              <a:p>
                <a:pPr lvl="2"/>
                <a:r>
                  <a:rPr/>
                  <a:t>警告(warning)：引数を自動補完した、計算結果に不備があるなどしたが、とりあえず結果は出た</a:t>
                </a:r>
              </a:p>
              <a:p>
                <a:pPr lvl="0" marL="0" indent="0">
                  <a:spcBef>
                    <a:spcPts val="3000"/>
                  </a:spcBef>
                  <a:buNone/>
                </a:pPr>
                <a:r>
                  <a:rPr b="1"/>
                  <a:t>関数とベクトル</a:t>
                </a:r>
              </a:p>
              <a:p>
                <a:pPr lvl="1"/>
                <a:r>
                  <a:rPr/>
                  <a:t>関数の引数にベクトルやデータフレームを使用するのももちろん可能</a:t>
                </a:r>
              </a:p>
              <a:p>
                <a:pPr lvl="1"/>
                <a:r>
                  <a:rPr>
                    <a:latin typeface="Courier"/>
                  </a:rPr>
                  <a:t>mean</a:t>
                </a:r>
                <a:r>
                  <a:rPr/>
                  <a:t>関数、</a:t>
                </a:r>
                <a:r>
                  <a:rPr>
                    <a:latin typeface="Courier"/>
                  </a:rPr>
                  <a:t>sd</a:t>
                </a:r>
                <a:r>
                  <a:rPr/>
                  <a:t>関数は、それぞれ値の平均、標準偏差を計算する関数</a:t>
                </a:r>
              </a:p>
              <a:p>
                <a:pPr lvl="0" indent="0">
                  <a:buNone/>
                </a:pPr>
                <a:r>
                  <a:rPr>
                    <a:latin typeface="Courier"/>
                  </a:rPr>
                  <a:t>values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A070"/>
                    </a:solidFill>
                    <a:latin typeface="Courier"/>
                  </a:rPr>
                  <a:t>1</a:t>
                </a:r>
                <a:r>
                  <a:rPr>
                    <a:solidFill>
                      <a:srgbClr val="4070A0"/>
                    </a:solidFill>
                    <a:latin typeface="Courier"/>
                  </a:rPr>
                  <a:t>:</a:t>
                </a:r>
                <a:r>
                  <a:rPr>
                    <a:solidFill>
                      <a:srgbClr val="40A070"/>
                    </a:solidFill>
                    <a:latin typeface="Courier"/>
                  </a:rPr>
                  <a:t>5</a:t>
                </a:r>
                <a:r>
                  <a:rPr>
                    <a:latin typeface="Courier"/>
                  </a:rPr>
                  <a:t>, </a:t>
                </a:r>
                <a:r>
                  <a:rPr>
                    <a:solidFill>
                      <a:srgbClr val="06287E"/>
                    </a:solidFill>
                    <a:latin typeface="Courier"/>
                  </a:rPr>
                  <a:t>rep</a:t>
                </a:r>
                <a:r>
                  <a:rPr>
                    <a:latin typeface="Courier"/>
                  </a:rPr>
                  <a:t>(</a:t>
                </a:r>
                <a:r>
                  <a:rPr>
                    <a:solidFill>
                      <a:srgbClr val="40A070"/>
                    </a:solidFill>
                    <a:latin typeface="Courier"/>
                  </a:rPr>
                  <a:t>3</a:t>
                </a:r>
                <a:r>
                  <a:rPr>
                    <a:latin typeface="Courier"/>
                  </a:rPr>
                  <a:t>, </a:t>
                </a:r>
                <a:r>
                  <a:rPr>
                    <a:solidFill>
                      <a:srgbClr val="40A070"/>
                    </a:solidFill>
                    <a:latin typeface="Courier"/>
                  </a:rPr>
                  <a:t>10</a:t>
                </a:r>
                <a:r>
                  <a:rPr>
                    <a:latin typeface="Courier"/>
                  </a:rPr>
                  <a:t>), </a:t>
                </a:r>
                <a:r>
                  <a:rPr>
                    <a:solidFill>
                      <a:srgbClr val="40A070"/>
                    </a:solidFill>
                    <a:latin typeface="Courier"/>
                  </a:rPr>
                  <a:t>4</a:t>
                </a:r>
                <a:r>
                  <a:rPr>
                    <a:solidFill>
                      <a:srgbClr val="4070A0"/>
                    </a:solidFill>
                    <a:latin typeface="Courier"/>
                  </a:rPr>
                  <a:t>:</a:t>
                </a:r>
                <a:r>
                  <a:rPr>
                    <a:solidFill>
                      <a:srgbClr val="40A070"/>
                    </a:solidFill>
                    <a:latin typeface="Courier"/>
                  </a:rPr>
                  <a:t>10</a:t>
                </a:r>
                <a:r>
                  <a:rPr>
                    <a:latin typeface="Courier"/>
                  </a:rPr>
                  <a:t>) </a:t>
                </a:r>
                <a:r>
                  <a:rPr i="1">
                    <a:solidFill>
                      <a:srgbClr val="60A0B0"/>
                    </a:solidFill>
                    <a:latin typeface="Courier"/>
                  </a:rPr>
                  <a:t>#1, 2, ..., 5, 3, 3, ... </a:t>
                </a:r>
                <a:br/>
                <a:r>
                  <a:rPr>
                    <a:solidFill>
                      <a:srgbClr val="06287E"/>
                    </a:solidFill>
                    <a:latin typeface="Courier"/>
                  </a:rPr>
                  <a:t>mean</a:t>
                </a:r>
                <a:r>
                  <a:rPr>
                    <a:latin typeface="Courier"/>
                  </a:rPr>
                  <a:t>(values) </a:t>
                </a:r>
                <a:r>
                  <a:rPr i="1">
                    <a:solidFill>
                      <a:srgbClr val="60A0B0"/>
                    </a:solidFill>
                    <a:latin typeface="Courier"/>
                  </a:rPr>
                  <a:t># ベクトルの平均を計算</a:t>
                </a:r>
              </a:p>
              <a:p>
                <a:pPr lvl="0" indent="0">
                  <a:buNone/>
                </a:pPr>
                <a:r>
                  <a:rPr>
                    <a:latin typeface="Courier"/>
                  </a:rPr>
                  <a:t>## [1] 4.272727</a:t>
                </a:r>
              </a:p>
              <a:p>
                <a:pPr lvl="0" indent="0">
                  <a:buNone/>
                </a:pPr>
                <a:r>
                  <a:rPr>
                    <a:solidFill>
                      <a:srgbClr val="06287E"/>
                    </a:solidFill>
                    <a:latin typeface="Courier"/>
                  </a:rPr>
                  <a:t>sd</a:t>
                </a:r>
                <a:r>
                  <a:rPr>
                    <a:latin typeface="Courier"/>
                  </a:rPr>
                  <a:t>(values)</a:t>
                </a:r>
              </a:p>
              <a:p>
                <a:pPr lvl="0" indent="0">
                  <a:buNone/>
                </a:pPr>
                <a:r>
                  <a:rPr>
                    <a:latin typeface="Courier"/>
                  </a:rPr>
                  <a:t>## [1] 2.333643</a:t>
                </a:r>
              </a:p>
              <a:p>
                <a:pPr lvl="0" marL="0" indent="0">
                  <a:spcBef>
                    <a:spcPts val="3000"/>
                  </a:spcBef>
                  <a:buNone/>
                </a:pPr>
                <a:r>
                  <a:rPr b="1"/>
                  <a:t>パッケージの利用</a:t>
                </a:r>
              </a:p>
              <a:p>
                <a:pPr lvl="1"/>
                <a:r>
                  <a:rPr/>
                  <a:t>パッケージ：便利な関数をまとめて利用可能にする関数のセット</a:t>
                </a:r>
              </a:p>
              <a:p>
                <a:pPr lvl="1"/>
                <a:r>
                  <a:rPr/>
                  <a:t>世界中のプログラマーが様々な分野における分析やデータ収集に関するパッケージを開発・公開している</a:t>
                </a:r>
              </a:p>
              <a:p>
                <a:pPr lvl="2"/>
                <a:r>
                  <a:rPr/>
                  <a:t>これらを全て無料でダウンロードし、利用できるのがRの強み</a:t>
                </a:r>
              </a:p>
              <a:p>
                <a:pPr lvl="1"/>
                <a:r>
                  <a:rPr>
                    <a:latin typeface="Courier"/>
                  </a:rPr>
                  <a:t>install.packages</a:t>
                </a:r>
                <a:r>
                  <a:rPr/>
                  <a:t>関数を用いてCRAN(公式のインストールサイト)からインストール</a:t>
                </a:r>
              </a:p>
              <a:p>
                <a:pPr lvl="1"/>
                <a:r>
                  <a:rPr/>
                  <a:t>その他、Githubにパッケージを公開している人もいるので、その場合は別の関数を利用</a:t>
                </a:r>
              </a:p>
              <a:p>
                <a:pPr lvl="1"/>
                <a:r>
                  <a:rPr/>
                  <a:t>インストールしたパッケージは、毎回Rの起動時に</a:t>
                </a:r>
                <a:r>
                  <a:rPr>
                    <a:latin typeface="Courier"/>
                  </a:rPr>
                  <a:t>library</a:t>
                </a:r>
                <a:r>
                  <a:rPr/>
                  <a:t>関数、もしくは</a:t>
                </a:r>
                <a:r>
                  <a:rPr>
                    <a:latin typeface="Courier"/>
                  </a:rPr>
                  <a:t>require</a:t>
                </a:r>
                <a:r>
                  <a:rPr/>
                  <a:t>関数を用いて有効化する</a:t>
                </a:r>
              </a:p>
              <a:p>
                <a:pPr lvl="0" indent="0">
                  <a:buNone/>
                </a:pPr>
                <a:r>
                  <a:rPr>
                    <a:solidFill>
                      <a:srgbClr val="06287E"/>
                    </a:solidFill>
                    <a:latin typeface="Courier"/>
                  </a:rPr>
                  <a:t>install.packages</a:t>
                </a:r>
                <a:r>
                  <a:rPr>
                    <a:latin typeface="Courier"/>
                  </a:rPr>
                  <a:t>(</a:t>
                </a:r>
                <a:r>
                  <a:rPr>
                    <a:solidFill>
                      <a:srgbClr val="4070A0"/>
                    </a:solidFill>
                    <a:latin typeface="Courier"/>
                  </a:rPr>
                  <a:t>"tidyverse"</a:t>
                </a:r>
                <a:r>
                  <a:rPr>
                    <a:latin typeface="Courier"/>
                  </a:rPr>
                  <a:t>) </a:t>
                </a:r>
                <a:r>
                  <a:rPr i="1">
                    <a:solidFill>
                      <a:srgbClr val="60A0B0"/>
                    </a:solidFill>
                    <a:latin typeface="Courier"/>
                  </a:rPr>
                  <a:t># tidyverse パッケージをインストール</a:t>
                </a:r>
                <a:br/>
                <a:r>
                  <a:rPr>
                    <a:solidFill>
                      <a:srgbClr val="06287E"/>
                    </a:solidFill>
                    <a:latin typeface="Courier"/>
                  </a:rPr>
                  <a:t>library</a:t>
                </a:r>
                <a:r>
                  <a:rPr>
                    <a:latin typeface="Courier"/>
                  </a:rPr>
                  <a:t>(tidyverse) </a:t>
                </a:r>
                <a:r>
                  <a:rPr i="1">
                    <a:solidFill>
                      <a:srgbClr val="60A0B0"/>
                    </a:solidFill>
                    <a:latin typeface="Courier"/>
                  </a:rPr>
                  <a:t># tidyverse パッケージを有効化：起動したときに毎回実行する</a:t>
                </a:r>
              </a:p>
              <a:p>
                <a:pPr lvl="0" marL="0" indent="0">
                  <a:spcBef>
                    <a:spcPts val="3000"/>
                  </a:spcBef>
                  <a:buNone/>
                </a:pPr>
                <a:r>
                  <a:rPr b="1"/>
                  <a:t>例：図形の描画</a:t>
                </a:r>
              </a:p>
              <a:p>
                <a:pPr lvl="1"/>
                <a14:m>
                  <m:oMath xmlns:m="http://schemas.openxmlformats.org/officeDocument/2006/math">
                    <m:r>
                      <m:t>y</m:t>
                    </m:r>
                    <m:r>
                      <m:rPr>
                        <m:sty m:val="p"/>
                      </m:rPr>
                      <m:t>=</m:t>
                    </m:r>
                    <m:sSup>
                      <m:e>
                        <m:r>
                          <m:t>x</m:t>
                        </m:r>
                      </m:e>
                      <m:sup>
                        <m:r>
                          <m:t>2</m:t>
                        </m:r>
                      </m:sup>
                    </m:sSup>
                  </m:oMath>
                </a14:m>
                <a:r>
                  <a:rPr/>
                  <a:t>のグラフの描画、定義域は-5から5</a:t>
                </a:r>
              </a:p>
              <a:p>
                <a:pPr lvl="1"/>
                <a:r>
                  <a:rPr/>
                  <a:t>pchはプロットの形を指定、colはプロットの色</a:t>
                </a:r>
              </a:p>
              <a:p>
                <a:pPr lvl="0" indent="0">
                  <a:buNone/>
                </a:pPr>
                <a:r>
                  <a:rPr>
                    <a:latin typeface="Courier"/>
                  </a:rPr>
                  <a:t>graphics</a:t>
                </a:r>
                <a:r>
                  <a:rPr>
                    <a:solidFill>
                      <a:srgbClr val="4070A0"/>
                    </a:solidFill>
                    <a:latin typeface="Courier"/>
                  </a:rPr>
                  <a:t>::</a:t>
                </a:r>
                <a:r>
                  <a:rPr>
                    <a:solidFill>
                      <a:srgbClr val="06287E"/>
                    </a:solidFill>
                    <a:latin typeface="Courier"/>
                  </a:rPr>
                  <a:t>plot</a:t>
                </a:r>
                <a:r>
                  <a:rPr>
                    <a:latin typeface="Courier"/>
                  </a:rPr>
                  <a:t>(</a:t>
                </a:r>
                <a:r>
                  <a:rPr>
                    <a:solidFill>
                      <a:srgbClr val="7D9029"/>
                    </a:solidFill>
                    <a:latin typeface="Courier"/>
                  </a:rPr>
                  <a:t>x =</a:t>
                </a:r>
                <a:r>
                  <a:rPr>
                    <a:latin typeface="Courier"/>
                  </a:rPr>
                  <a:t> </a:t>
                </a:r>
                <a:r>
                  <a:rPr>
                    <a:solidFill>
                      <a:srgbClr val="4070A0"/>
                    </a:solidFill>
                    <a:latin typeface="Courier"/>
                  </a:rPr>
                  <a:t>-</a:t>
                </a:r>
                <a:r>
                  <a:rPr>
                    <a:solidFill>
                      <a:srgbClr val="40A070"/>
                    </a:solidFill>
                    <a:latin typeface="Courier"/>
                  </a:rPr>
                  <a:t>5</a:t>
                </a:r>
                <a:r>
                  <a:rPr>
                    <a:solidFill>
                      <a:srgbClr val="4070A0"/>
                    </a:solidFill>
                    <a:latin typeface="Courier"/>
                  </a:rPr>
                  <a:t>:</a:t>
                </a:r>
                <a:r>
                  <a:rPr>
                    <a:solidFill>
                      <a:srgbClr val="40A070"/>
                    </a:solidFill>
                    <a:latin typeface="Courier"/>
                  </a:rPr>
                  <a:t>5</a:t>
                </a:r>
                <a:r>
                  <a:rPr>
                    <a:latin typeface="Courier"/>
                  </a:rPr>
                  <a:t>, </a:t>
                </a:r>
                <a:r>
                  <a:rPr>
                    <a:solidFill>
                      <a:srgbClr val="7D9029"/>
                    </a:solidFill>
                    <a:latin typeface="Courier"/>
                  </a:rPr>
                  <a:t>y =</a:t>
                </a:r>
                <a:r>
                  <a:rPr>
                    <a:latin typeface="Courier"/>
                  </a:rPr>
                  <a:t> (</a:t>
                </a:r>
                <a:r>
                  <a:rPr>
                    <a:solidFill>
                      <a:srgbClr val="4070A0"/>
                    </a:solidFill>
                    <a:latin typeface="Courier"/>
                  </a:rPr>
                  <a:t>-</a:t>
                </a:r>
                <a:r>
                  <a:rPr>
                    <a:solidFill>
                      <a:srgbClr val="40A070"/>
                    </a:solidFill>
                    <a:latin typeface="Courier"/>
                  </a:rPr>
                  <a:t>5</a:t>
                </a:r>
                <a:r>
                  <a:rPr>
                    <a:solidFill>
                      <a:srgbClr val="4070A0"/>
                    </a:solidFill>
                    <a:latin typeface="Courier"/>
                  </a:rPr>
                  <a:t>:</a:t>
                </a:r>
                <a:r>
                  <a:rPr>
                    <a:solidFill>
                      <a:srgbClr val="40A070"/>
                    </a:solidFill>
                    <a:latin typeface="Courier"/>
                  </a:rPr>
                  <a:t>5</a:t>
                </a:r>
                <a:r>
                  <a:rPr>
                    <a:latin typeface="Courier"/>
                  </a:rPr>
                  <a:t>)</a:t>
                </a:r>
                <a:r>
                  <a:rPr>
                    <a:solidFill>
                      <a:srgbClr val="4070A0"/>
                    </a:solidFill>
                    <a:latin typeface="Courier"/>
                  </a:rPr>
                  <a:t>^</a:t>
                </a:r>
                <a:r>
                  <a:rPr>
                    <a:solidFill>
                      <a:srgbClr val="40A070"/>
                    </a:solidFill>
                    <a:latin typeface="Courier"/>
                  </a:rPr>
                  <a:t>2</a:t>
                </a:r>
                <a:r>
                  <a:rPr>
                    <a:latin typeface="Courier"/>
                  </a:rPr>
                  <a:t>, </a:t>
                </a:r>
                <a:r>
                  <a:rPr>
                    <a:solidFill>
                      <a:srgbClr val="7D9029"/>
                    </a:solidFill>
                    <a:latin typeface="Courier"/>
                  </a:rPr>
                  <a:t>pch =</a:t>
                </a:r>
                <a:r>
                  <a:rPr>
                    <a:latin typeface="Courier"/>
                  </a:rPr>
                  <a:t> </a:t>
                </a:r>
                <a:r>
                  <a:rPr>
                    <a:solidFill>
                      <a:srgbClr val="40A070"/>
                    </a:solidFill>
                    <a:latin typeface="Courier"/>
                  </a:rPr>
                  <a:t>19</a:t>
                </a:r>
                <a:r>
                  <a:rPr>
                    <a:latin typeface="Courier"/>
                  </a:rPr>
                  <a:t>, </a:t>
                </a:r>
                <a:r>
                  <a:rPr>
                    <a:solidFill>
                      <a:srgbClr val="7D9029"/>
                    </a:solidFill>
                    <a:latin typeface="Courier"/>
                  </a:rPr>
                  <a:t>col =</a:t>
                </a:r>
                <a:r>
                  <a:rPr>
                    <a:latin typeface="Courier"/>
                  </a:rPr>
                  <a:t> </a:t>
                </a:r>
                <a:r>
                  <a:rPr>
                    <a:solidFill>
                      <a:srgbClr val="4070A0"/>
                    </a:solidFill>
                    <a:latin typeface="Courier"/>
                  </a:rPr>
                  <a:t>"magenta"</a:t>
                </a:r>
                <a:r>
                  <a:rPr>
                    <a:latin typeface="Courier"/>
                  </a:rPr>
                  <a:t>) </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ntroduction1_files/figure-pptx/unnamed-chunk-28-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データ操作</a:t>
            </a:r>
          </a:p>
        </p:txBody>
      </p:sp>
      <p:sp>
        <p:nvSpPr>
          <p:cNvPr id="3" name="Content Placeholder 2"/>
          <p:cNvSpPr>
            <a:spLocks noGrp="1"/>
          </p:cNvSpPr>
          <p:nvPr>
            <p:ph idx="1"/>
          </p:nvPr>
        </p:nvSpPr>
        <p:spPr/>
        <p:txBody>
          <a:bodyPr/>
          <a:lstStyle/>
          <a:p>
            <a:pPr lvl="1"/>
            <a:r>
              <a:rPr/>
              <a:t>tidyverse パッケージの活用</a:t>
            </a:r>
          </a:p>
          <a:p>
            <a:pPr lvl="1"/>
            <a:r>
              <a:rPr/>
              <a:t>R内のデータセットを利用する</a:t>
            </a:r>
          </a:p>
          <a:p>
            <a:pPr lvl="1"/>
            <a:r>
              <a:rPr/>
              <a:t>データの中身を確認する</a:t>
            </a:r>
          </a:p>
          <a:p>
            <a:pPr lvl="1"/>
            <a:r>
              <a:rPr/>
              <a:t>csvファイルの読み込み、保存</a:t>
            </a:r>
          </a:p>
          <a:p>
            <a:pPr lvl="2"/>
            <a:r>
              <a:rPr/>
              <a:t>csvファイルを保存する</a:t>
            </a:r>
          </a:p>
          <a:p>
            <a:pPr lvl="2"/>
            <a:r>
              <a:rPr/>
              <a:t>PCに保存したデータを読み込む</a:t>
            </a:r>
          </a:p>
          <a:p>
            <a:pPr lvl="2"/>
            <a:r>
              <a:rPr/>
              <a:t>ネットで公開されているcsvファイルを読み込む</a:t>
            </a:r>
          </a:p>
          <a:p>
            <a:pPr lvl="2"/>
            <a:r>
              <a:rPr/>
              <a:t>その他のデータ形式</a:t>
            </a:r>
          </a:p>
          <a:p>
            <a:pPr lvl="1"/>
            <a:r>
              <a:rPr/>
              <a:t>データの詳細を調べる</a:t>
            </a:r>
          </a:p>
          <a:p>
            <a:pPr lvl="2"/>
            <a:r>
              <a:rPr/>
              <a:t>サイトの参照</a:t>
            </a:r>
          </a:p>
          <a:p>
            <a:pPr lvl="2"/>
            <a:r>
              <a:rPr/>
              <a:t>要約統計量の作成：データの概観を掴む</a:t>
            </a:r>
          </a:p>
          <a:p>
            <a:pPr lvl="1"/>
            <a:r>
              <a:rPr/>
              <a:t>データを操作する</a:t>
            </a:r>
          </a:p>
          <a:p>
            <a:pPr lvl="2"/>
            <a:r>
              <a:rPr/>
              <a:t>不要な行・列の削除</a:t>
            </a:r>
          </a:p>
          <a:p>
            <a:pPr lvl="2"/>
            <a:r>
              <a:rPr/>
              <a:t>サンプルの分割</a:t>
            </a:r>
          </a:p>
          <a:p>
            <a:pPr lvl="2"/>
            <a:r>
              <a:rPr/>
              <a:t>新しい列の作成・条件分岐</a:t>
            </a:r>
          </a:p>
          <a:p>
            <a:pPr lvl="2"/>
            <a:r>
              <a:rPr/>
              <a:t>文字列の処理</a:t>
            </a:r>
          </a:p>
          <a:p>
            <a:pPr lvl="0" marL="0" indent="0">
              <a:spcBef>
                <a:spcPts val="3000"/>
              </a:spcBef>
              <a:buNone/>
            </a:pPr>
            <a:r>
              <a:rPr b="1"/>
              <a:t>tidyverse パッケージ</a:t>
            </a:r>
          </a:p>
          <a:p>
            <a:pPr lvl="1"/>
            <a:r>
              <a:rPr/>
              <a:t>外部からのデータの読み込みや整理、可視化(次章で説明)に必要な関数を一通り揃えた便利なパッケージ</a:t>
            </a:r>
          </a:p>
          <a:p>
            <a:pPr lvl="1"/>
            <a:r>
              <a:rPr/>
              <a:t>パッケージの中に様々な目的で作成された複数のパッケージを含んでおり、実際に使用する時は</a:t>
            </a:r>
            <a:r>
              <a:rPr>
                <a:latin typeface="Courier"/>
              </a:rPr>
              <a:t>library(tidyverse)</a:t>
            </a:r>
            <a:r>
              <a:rPr/>
              <a:t>で全ての関数を利用できる</a:t>
            </a:r>
          </a:p>
          <a:p>
            <a:pPr lvl="2"/>
            <a:r>
              <a:rPr/>
              <a:t>readr: データの読み込みや書き出しを担当するパッケージ</a:t>
            </a:r>
          </a:p>
          <a:p>
            <a:pPr lvl="2"/>
            <a:r>
              <a:rPr/>
              <a:t>ggplot2: データの可視化：散布図やグラフの作成</a:t>
            </a:r>
          </a:p>
          <a:p>
            <a:pPr lvl="2"/>
            <a:r>
              <a:rPr/>
              <a:t>dplyr: データの整形を行うパッケージ</a:t>
            </a:r>
          </a:p>
          <a:p>
            <a:pPr lvl="2"/>
            <a:r>
              <a:rPr/>
              <a:t>purrr: 繰り返し計算(ループ)を行うための関数</a:t>
            </a:r>
          </a:p>
          <a:p>
            <a:pPr lvl="1"/>
            <a:r>
              <a:rPr>
                <a:latin typeface="Courier"/>
              </a:rPr>
              <a:t>install.package</a:t>
            </a:r>
            <a:r>
              <a:rPr/>
              <a:t>を活用してインストール</a:t>
            </a:r>
          </a:p>
          <a:p>
            <a:pPr lvl="0" indent="0">
              <a:buNone/>
            </a:pPr>
            <a:r>
              <a:rPr>
                <a:solidFill>
                  <a:srgbClr val="06287E"/>
                </a:solidFill>
                <a:latin typeface="Courier"/>
              </a:rPr>
              <a:t>install.packages</a:t>
            </a:r>
            <a:r>
              <a:rPr>
                <a:latin typeface="Courier"/>
              </a:rPr>
              <a:t>(</a:t>
            </a:r>
            <a:r>
              <a:rPr>
                <a:solidFill>
                  <a:srgbClr val="4070A0"/>
                </a:solidFill>
                <a:latin typeface="Courier"/>
              </a:rPr>
              <a:t>"tidyverse"</a:t>
            </a:r>
            <a:r>
              <a:rPr>
                <a:latin typeface="Courier"/>
              </a:rPr>
              <a:t>)</a:t>
            </a:r>
            <a:br/>
            <a:r>
              <a:rPr>
                <a:solidFill>
                  <a:srgbClr val="06287E"/>
                </a:solidFill>
                <a:latin typeface="Courier"/>
              </a:rPr>
              <a:t>library</a:t>
            </a:r>
            <a:r>
              <a:rPr>
                <a:latin typeface="Courier"/>
              </a:rPr>
              <a:t>(tidyverse)</a:t>
            </a:r>
          </a:p>
          <a:p>
            <a:pPr lvl="0" marL="0" indent="0">
              <a:spcBef>
                <a:spcPts val="3000"/>
              </a:spcBef>
              <a:buNone/>
            </a:pPr>
            <a:r>
              <a:rPr b="1"/>
              <a:t>パイプ演算子について</a:t>
            </a:r>
          </a:p>
          <a:p>
            <a:pPr lvl="1"/>
            <a:r>
              <a:rPr/>
              <a:t>パイプ演算子：</a:t>
            </a:r>
            <a:r>
              <a:rPr>
                <a:latin typeface="Courier"/>
              </a:rPr>
              <a:t>%&gt;%</a:t>
            </a:r>
            <a:r>
              <a:rPr/>
              <a:t>で記述</a:t>
            </a:r>
          </a:p>
          <a:p>
            <a:pPr lvl="1"/>
            <a:r>
              <a:rPr/>
              <a:t>一つのオブジェクト (多くはデータフレーム)について、複数の関数を連続して使用したい場合に活用</a:t>
            </a:r>
          </a:p>
          <a:p>
            <a:pPr lvl="1"/>
            <a:r>
              <a:rPr/>
              <a:t>関数1 </a:t>
            </a:r>
            <a:r>
              <a:rPr>
                <a:latin typeface="Courier"/>
              </a:rPr>
              <a:t>%&gt;%</a:t>
            </a:r>
            <a:r>
              <a:rPr/>
              <a:t> 関数2 </a:t>
            </a:r>
            <a:r>
              <a:rPr>
                <a:latin typeface="Courier"/>
              </a:rPr>
              <a:t>%&gt;%</a:t>
            </a:r>
            <a:r>
              <a:rPr/>
              <a:t> 関数3…のように記述</a:t>
            </a:r>
          </a:p>
          <a:p>
            <a:pPr lvl="2"/>
            <a:r>
              <a:rPr/>
              <a:t>中身は関数3(関数2(関数1))と同じ</a:t>
            </a:r>
          </a:p>
          <a:p>
            <a:pPr lvl="0" indent="0">
              <a:buNone/>
            </a:pPr>
            <a:r>
              <a:rPr>
                <a:solidFill>
                  <a:srgbClr val="40A070"/>
                </a:solidFill>
                <a:latin typeface="Courier"/>
              </a:rPr>
              <a:t>1</a:t>
            </a:r>
            <a:r>
              <a:rPr>
                <a:solidFill>
                  <a:srgbClr val="4070A0"/>
                </a:solidFill>
                <a:latin typeface="Courier"/>
              </a:rPr>
              <a:t>:</a:t>
            </a:r>
            <a:r>
              <a:rPr>
                <a:solidFill>
                  <a:srgbClr val="40A070"/>
                </a:solidFill>
                <a:latin typeface="Courier"/>
              </a:rPr>
              <a:t>10</a:t>
            </a:r>
            <a:r>
              <a:rPr>
                <a:latin typeface="Courier"/>
              </a:rPr>
              <a:t> </a:t>
            </a:r>
            <a:r>
              <a:rPr>
                <a:solidFill>
                  <a:srgbClr val="4070A0"/>
                </a:solidFill>
                <a:latin typeface="Courier"/>
              </a:rPr>
              <a:t>%&gt;%</a:t>
            </a:r>
            <a:r>
              <a:rPr>
                <a:latin typeface="Courier"/>
              </a:rPr>
              <a:t> </a:t>
            </a:r>
            <a:r>
              <a:rPr i="1">
                <a:solidFill>
                  <a:srgbClr val="60A0B0"/>
                </a:solidFill>
                <a:latin typeface="Courier"/>
              </a:rPr>
              <a:t># ベクトルを作る、これが直後の関数で操作される</a:t>
            </a:r>
            <a:br/>
            <a:r>
              <a:rPr>
                <a:latin typeface="Courier"/>
              </a:rPr>
              <a:t>  </a:t>
            </a:r>
            <a:r>
              <a:rPr>
                <a:solidFill>
                  <a:srgbClr val="06287E"/>
                </a:solidFill>
                <a:latin typeface="Courier"/>
              </a:rPr>
              <a:t>mean</a:t>
            </a:r>
            <a:r>
              <a:rPr>
                <a:latin typeface="Courier"/>
              </a:rPr>
              <a:t>() </a:t>
            </a:r>
            <a:r>
              <a:rPr>
                <a:solidFill>
                  <a:srgbClr val="4070A0"/>
                </a:solidFill>
                <a:latin typeface="Courier"/>
              </a:rPr>
              <a:t>%&gt;%</a:t>
            </a:r>
            <a:r>
              <a:rPr>
                <a:latin typeface="Courier"/>
              </a:rPr>
              <a:t> </a:t>
            </a:r>
            <a:r>
              <a:rPr i="1">
                <a:solidFill>
                  <a:srgbClr val="60A0B0"/>
                </a:solidFill>
                <a:latin typeface="Courier"/>
              </a:rPr>
              <a:t># 平均を求める</a:t>
            </a:r>
            <a:br/>
            <a:r>
              <a:rPr>
                <a:latin typeface="Courier"/>
              </a:rPr>
              <a:t>  </a:t>
            </a:r>
            <a:r>
              <a:rPr>
                <a:solidFill>
                  <a:srgbClr val="06287E"/>
                </a:solidFill>
                <a:latin typeface="Courier"/>
              </a:rPr>
              <a:t>print</a:t>
            </a:r>
            <a:r>
              <a:rPr>
                <a:latin typeface="Courier"/>
              </a:rPr>
              <a:t>() </a:t>
            </a:r>
            <a:r>
              <a:rPr i="1">
                <a:solidFill>
                  <a:srgbClr val="60A0B0"/>
                </a:solidFill>
                <a:latin typeface="Courier"/>
              </a:rPr>
              <a:t># 計算結果(求めた平均を表示する)</a:t>
            </a:r>
          </a:p>
          <a:p>
            <a:pPr lvl="0" indent="0">
              <a:buNone/>
            </a:pPr>
            <a:r>
              <a:rPr>
                <a:latin typeface="Courier"/>
              </a:rPr>
              <a:t>## [1] 5.5</a:t>
            </a:r>
          </a:p>
          <a:p>
            <a:pPr lvl="1"/>
            <a:r>
              <a:rPr/>
              <a:t>より直感的に分かりやすいコードが書ける</a:t>
            </a:r>
          </a:p>
          <a:p>
            <a:pPr lvl="1"/>
            <a:r>
              <a:rPr/>
              <a:t>計算過程をいちいち他のオブジェクトに置かなくていい</a:t>
            </a:r>
          </a:p>
          <a:p>
            <a:pPr lvl="0" marL="0" indent="0">
              <a:spcBef>
                <a:spcPts val="3000"/>
              </a:spcBef>
              <a:buNone/>
            </a:pPr>
            <a:r>
              <a:rPr b="1"/>
              <a:t>データの取得</a:t>
            </a:r>
          </a:p>
          <a:p>
            <a:pPr lvl="1"/>
            <a:r>
              <a:rPr/>
              <a:t>分析方法が決まったらデータを取得</a:t>
            </a:r>
          </a:p>
          <a:p>
            <a:pPr lvl="1"/>
            <a:r>
              <a:rPr/>
              <a:t>ここではRで簡単に利用できるサンプルデータを取得して分析・可視化を行う</a:t>
            </a:r>
          </a:p>
          <a:p>
            <a:pPr lvl="1"/>
            <a:r>
              <a:rPr/>
              <a:t>palmerpenguinsパッケージをインストール、penguins_rawデータを使ってみる</a:t>
            </a:r>
          </a:p>
          <a:p>
            <a:pPr lvl="0" indent="0">
              <a:buNone/>
            </a:pPr>
            <a:r>
              <a:rPr>
                <a:solidFill>
                  <a:srgbClr val="06287E"/>
                </a:solidFill>
                <a:latin typeface="Courier"/>
              </a:rPr>
              <a:t>install.packages</a:t>
            </a:r>
            <a:r>
              <a:rPr>
                <a:latin typeface="Courier"/>
              </a:rPr>
              <a:t>(</a:t>
            </a:r>
            <a:r>
              <a:rPr>
                <a:solidFill>
                  <a:srgbClr val="4070A0"/>
                </a:solidFill>
                <a:latin typeface="Courier"/>
              </a:rPr>
              <a:t>"palmerpenguins"</a:t>
            </a:r>
            <a:r>
              <a:rPr>
                <a:latin typeface="Courier"/>
              </a:rPr>
              <a:t>)</a:t>
            </a:r>
          </a:p>
          <a:p>
            <a:pPr lvl="1"/>
            <a:r>
              <a:rPr/>
              <a:t>パッケージを読み込むとデータセットが利用できるようになる</a:t>
            </a:r>
          </a:p>
          <a:p>
            <a:pPr lvl="0" indent="0">
              <a:buNone/>
            </a:pPr>
            <a:r>
              <a:rPr>
                <a:solidFill>
                  <a:srgbClr val="06287E"/>
                </a:solidFill>
                <a:latin typeface="Courier"/>
              </a:rPr>
              <a:t>library</a:t>
            </a:r>
            <a:r>
              <a:rPr>
                <a:latin typeface="Courier"/>
              </a:rPr>
              <a:t>(palmerpenguins)</a:t>
            </a:r>
            <a:br/>
            <a:r>
              <a:rPr>
                <a:latin typeface="Courier"/>
              </a:rPr>
              <a:t>palmerpenguins</a:t>
            </a:r>
            <a:r>
              <a:rPr>
                <a:solidFill>
                  <a:srgbClr val="4070A0"/>
                </a:solidFill>
                <a:latin typeface="Courier"/>
              </a:rPr>
              <a:t>::</a:t>
            </a:r>
            <a:r>
              <a:rPr>
                <a:latin typeface="Courier"/>
              </a:rPr>
              <a:t>penguins</a:t>
            </a:r>
          </a:p>
          <a:p>
            <a:pPr lvl="1"/>
            <a:r>
              <a:rPr/>
              <a:t>“::”の前にパッケージ名、後ろに関数名(or データフレーム名)を置く記法ならどのパッケージを利用しているのか分かりやすい、この辺はお好みで</a:t>
            </a:r>
          </a:p>
          <a:p>
            <a:pPr lvl="0" marL="0" indent="0">
              <a:spcBef>
                <a:spcPts val="3000"/>
              </a:spcBef>
              <a:buNone/>
            </a:pPr>
            <a:r>
              <a:rPr b="1"/>
              <a:t>データを確認</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ntroduction1_files/figure-pptx/unnamed-chunk-33-1.png" id="0" name="Picture 1"/>
          <p:cNvPicPr>
            <a:picLocks noGrp="1" noChangeAspect="1"/>
          </p:cNvPicPr>
          <p:nvPr/>
        </p:nvPicPr>
        <p:blipFill>
          <a:blip r:embed="rId2"/>
          <a:stretch>
            <a:fillRect/>
          </a:stretch>
        </p:blipFill>
        <p:spPr bwMode="auto">
          <a:xfrm>
            <a:off x="457200" y="1663700"/>
            <a:ext cx="8229600" cy="43815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penguinデータの他、経済学向けのデータセットも利用できる</a:t>
            </a:r>
          </a:p>
          <a:p>
            <a:pPr lvl="1"/>
            <a:r>
              <a:rPr/>
              <a:t>AERパッケージをダウンロードすると良い</a:t>
            </a:r>
          </a:p>
          <a:p>
            <a:pPr lvl="0" marL="0" indent="0">
              <a:spcBef>
                <a:spcPts val="3000"/>
              </a:spcBef>
              <a:buNone/>
            </a:pPr>
            <a:r>
              <a:rPr b="1"/>
              <a:t>Penguins データの概要</a:t>
            </a:r>
          </a:p>
          <a:p>
            <a:pPr lvl="1"/>
            <a:r>
              <a:rPr/>
              <a:t>ペンギンをとっ捕まえて大きさや重さを計測したデータ</a:t>
            </a:r>
          </a:p>
          <a:p>
            <a:pPr lvl="1"/>
            <a:r>
              <a:rPr/>
              <a:t>元論文：</a:t>
            </a:r>
            <a:r>
              <a:rPr>
                <a:hlinkClick r:id="rId2"/>
              </a:rPr>
              <a:t>Kristen B. Gorman ,Tony D. Williams, and William R. Fraser (2014)</a:t>
            </a:r>
          </a:p>
          <a:p>
            <a:pPr lvl="1"/>
            <a:r>
              <a:rPr/>
              <a:t>論文引用のフォーマット</a:t>
            </a:r>
          </a:p>
          <a:p>
            <a:pPr lvl="2"/>
            <a:r>
              <a:rPr/>
              <a:t>Gorman KB, Williams TD, Fraser WR (2014) Ecological Sexual Dimorphism and Environmental Variability within a Community of Antarctic Penguins (Genus Pygoscelis). PLoS ONE 9(3): e90081. [</a:t>
            </a:r>
            <a:r>
              <a:rPr>
                <a:hlinkClick r:id="rId3"/>
              </a:rPr>
              <a:t>https://doi.org/10.1371/journal.pone.0090081</a:t>
            </a:r>
            <a:r>
              <a:rPr/>
              <a:t>]</a:t>
            </a:r>
          </a:p>
          <a:p>
            <a:pPr lvl="2"/>
            <a:r>
              <a:rPr/>
              <a:t>著者名、公刊年度、タイトル、学術誌名、その他(URLなど)の順で記載するのが一般的</a:t>
            </a:r>
          </a:p>
          <a:p>
            <a:pPr lvl="2"/>
            <a:r>
              <a:rPr/>
              <a:t>“Cite” みたいなボタンを押すと簡単にフォーマットをコピーできることが多いです</a:t>
            </a:r>
          </a:p>
          <a:p>
            <a:pPr lvl="1"/>
            <a:r>
              <a:rPr/>
              <a:t>ここではこのデータセットを例に、基本的なデータ操作を学習する</a:t>
            </a:r>
          </a:p>
          <a:p>
            <a:pPr lvl="1"/>
            <a:r>
              <a:rPr/>
              <a:t>palmerpenguinsパッケージには、成型前のデータ(penguins_raw)も入っている</a:t>
            </a:r>
          </a:p>
          <a:p>
            <a:pPr lvl="0" marL="0" indent="0">
              <a:spcBef>
                <a:spcPts val="3000"/>
              </a:spcBef>
              <a:buNone/>
            </a:pPr>
            <a:r>
              <a:rPr b="1"/>
              <a:t>データの一部分を確認する</a:t>
            </a:r>
          </a:p>
          <a:p>
            <a:pPr lvl="1"/>
            <a:r>
              <a:rPr/>
              <a:t>head(データフレーム, 行数)でデータの行頭を表示させることができる</a:t>
            </a:r>
          </a:p>
          <a:p>
            <a:pPr lvl="1"/>
            <a:r>
              <a:rPr/>
              <a:t>tailなら下から</a:t>
            </a:r>
          </a:p>
          <a:p>
            <a:pPr lvl="0" indent="0">
              <a:buNone/>
            </a:pPr>
            <a:r>
              <a:rPr>
                <a:solidFill>
                  <a:srgbClr val="06287E"/>
                </a:solidFill>
                <a:latin typeface="Courier"/>
              </a:rPr>
              <a:t>head</a:t>
            </a:r>
            <a:r>
              <a:rPr>
                <a:latin typeface="Courier"/>
              </a:rPr>
              <a:t>(penguins_raw, </a:t>
            </a:r>
            <a:r>
              <a:rPr>
                <a:solidFill>
                  <a:srgbClr val="40A070"/>
                </a:solidFill>
                <a:latin typeface="Courier"/>
              </a:rPr>
              <a:t>5</a:t>
            </a:r>
            <a:r>
              <a:rPr>
                <a:latin typeface="Courier"/>
              </a:rPr>
              <a:t>)</a:t>
            </a:r>
          </a:p>
          <a:p>
            <a:pPr lvl="0" indent="0">
              <a:buNone/>
            </a:pPr>
            <a:r>
              <a:rPr>
                <a:latin typeface="Courier"/>
              </a:rPr>
              <a:t>## # A tibble: 5 x 17
##   studyName `Sample Number` Species          Region Island Stage `Individual ID`
##   &lt;chr&gt;               &lt;dbl&gt; &lt;chr&gt;            &lt;chr&gt;  &lt;chr&gt;  &lt;chr&gt; &lt;chr&gt;          
## 1 PAL0708                 1 Adelie Penguin ~ Anvers Torge~ Adul~ N1A1           
## 2 PAL0708                 2 Adelie Penguin ~ Anvers Torge~ Adul~ N1A2           
## 3 PAL0708                 3 Adelie Penguin ~ Anvers Torge~ Adul~ N2A1           
## 4 PAL0708                 4 Adelie Penguin ~ Anvers Torge~ Adul~ N2A2           
## 5 PAL0708                 5 Adelie Penguin ~ Anvers Torge~ Adul~ N3A1           
## # ... with 10 more variables: `Clutch Completion` &lt;chr&gt;, `Date Egg` &lt;date&gt;,
## #   `Culmen Length (mm)` &lt;dbl&gt;, `Culmen Depth (mm)` &lt;dbl&gt;,
## #   `Flipper Length (mm)` &lt;dbl&gt;, `Body Mass (g)` &lt;dbl&gt;, Sex &lt;chr&gt;,
## #   `Delta 15 N (o/oo)` &lt;dbl&gt;, `Delta 13 C (o/oo)` &lt;dbl&gt;, Comments &lt;chr&gt;</a:t>
            </a:r>
          </a:p>
          <a:p>
            <a:pPr lvl="1"/>
            <a:r>
              <a:rPr/>
              <a:t>R Studio中では</a:t>
            </a:r>
            <a:r>
              <a:rPr>
                <a:latin typeface="Courier"/>
              </a:rPr>
              <a:t>View</a:t>
            </a:r>
            <a:r>
              <a:rPr/>
              <a:t>関数を使うと別ウインドウで開くのでこれが見やすい</a:t>
            </a:r>
          </a:p>
          <a:p>
            <a:pPr lvl="0" marL="0" indent="0">
              <a:spcBef>
                <a:spcPts val="3000"/>
              </a:spcBef>
              <a:buNone/>
            </a:pPr>
            <a:r>
              <a:rPr b="1"/>
              <a:t>外部ファイルでのデータの扱い</a:t>
            </a:r>
          </a:p>
          <a:p>
            <a:pPr lvl="1"/>
            <a:r>
              <a:rPr/>
              <a:t>Rで利用できるデータセットはチュートリアルに便利だが、実証分析にそのまま使うのは難しい</a:t>
            </a:r>
          </a:p>
          <a:p>
            <a:pPr lvl="2"/>
            <a:r>
              <a:rPr/>
              <a:t>データの種類</a:t>
            </a:r>
          </a:p>
          <a:p>
            <a:pPr lvl="3"/>
            <a:r>
              <a:rPr/>
              <a:t>二次データ：官庁や大学、民間のリサーチ会社やデータサイトなど、自分以外が作成したデータを借りる(目的に合うデータがあればこちらがベター)</a:t>
            </a:r>
          </a:p>
          <a:p>
            <a:pPr lvl="3"/>
            <a:r>
              <a:rPr/>
              <a:t>一次データ：自作のアンケートや経済実験などを実施し、自らデータセットを作成する</a:t>
            </a:r>
          </a:p>
          <a:p>
            <a:pPr lvl="2"/>
            <a:r>
              <a:rPr/>
              <a:t>いずれにせよ、外部から取得してきたデータをRに読み込んでもらう必要がある</a:t>
            </a:r>
          </a:p>
          <a:p>
            <a:pPr lvl="2"/>
            <a:r>
              <a:rPr/>
              <a:t>csv (comma separated values) ファイルは、代表的なデータ保存方法：データがカンマで区切られている</a:t>
            </a:r>
          </a:p>
          <a:p>
            <a:pPr lvl="1"/>
            <a:r>
              <a:rPr/>
              <a:t>ただし、取得したデータにはノイズ(欠損値がある観測や、質問を誤解している回答など)が含まれており、分析を行うためにこれらの問題に対処する必要がある</a:t>
            </a:r>
          </a:p>
          <a:p>
            <a:pPr lvl="2"/>
            <a:r>
              <a:rPr/>
              <a:t>分析の種類によっては必要ない情報が含まれていることも</a:t>
            </a:r>
          </a:p>
          <a:p>
            <a:pPr lvl="2"/>
            <a:r>
              <a:rPr/>
              <a:t>データを読み込むと同時に、整理したものを保存しておく機能も必要</a:t>
            </a:r>
          </a:p>
          <a:p>
            <a:pPr lvl="0" marL="0" indent="0">
              <a:spcBef>
                <a:spcPts val="3000"/>
              </a:spcBef>
              <a:buNone/>
            </a:pPr>
            <a:r>
              <a:rPr b="1"/>
              <a:t>取得したデータをcsvファイルとして保存</a:t>
            </a:r>
          </a:p>
          <a:p>
            <a:pPr lvl="1"/>
            <a:r>
              <a:rPr>
                <a:latin typeface="Courier"/>
              </a:rPr>
              <a:t>readr::write_excel_csv</a:t>
            </a:r>
            <a:r>
              <a:rPr/>
              <a:t>関数を活用</a:t>
            </a:r>
          </a:p>
          <a:p>
            <a:pPr lvl="2"/>
            <a:r>
              <a:rPr/>
              <a:t>保存したいデータフレーム名と、保存先のファイル名を指定、実行すれば、ファイルをcsv形式で保存してくれる</a:t>
            </a:r>
          </a:p>
          <a:p>
            <a:pPr lvl="2"/>
            <a:r>
              <a:rPr/>
              <a:t>保存したものをExcelで開くことも可能</a:t>
            </a:r>
          </a:p>
          <a:p>
            <a:pPr lvl="1"/>
            <a:r>
              <a:rPr/>
              <a:t>プロジェクトファイル内に“data”というフォルダを作り、その中にデータを保存してみよう</a:t>
            </a:r>
          </a:p>
          <a:p>
            <a:pPr lvl="0" indent="0">
              <a:buNone/>
            </a:pPr>
            <a:r>
              <a:rPr>
                <a:latin typeface="Courier"/>
              </a:rPr>
              <a:t>penguin_df </a:t>
            </a:r>
            <a:r>
              <a:rPr>
                <a:solidFill>
                  <a:srgbClr val="007020"/>
                </a:solidFill>
                <a:latin typeface="Courier"/>
              </a:rPr>
              <a:t>&lt;-</a:t>
            </a:r>
            <a:r>
              <a:rPr>
                <a:latin typeface="Courier"/>
              </a:rPr>
              <a:t> palmerpenguins</a:t>
            </a:r>
            <a:r>
              <a:rPr>
                <a:solidFill>
                  <a:srgbClr val="4070A0"/>
                </a:solidFill>
                <a:latin typeface="Courier"/>
              </a:rPr>
              <a:t>::</a:t>
            </a:r>
            <a:r>
              <a:rPr>
                <a:latin typeface="Courier"/>
              </a:rPr>
              <a:t>penguins</a:t>
            </a:r>
            <a:br/>
            <a:r>
              <a:rPr>
                <a:latin typeface="Courier"/>
              </a:rPr>
              <a:t>readr</a:t>
            </a:r>
            <a:r>
              <a:rPr>
                <a:solidFill>
                  <a:srgbClr val="4070A0"/>
                </a:solidFill>
                <a:latin typeface="Courier"/>
              </a:rPr>
              <a:t>::</a:t>
            </a:r>
            <a:r>
              <a:rPr>
                <a:solidFill>
                  <a:srgbClr val="06287E"/>
                </a:solidFill>
                <a:latin typeface="Courier"/>
              </a:rPr>
              <a:t>write_excel_csv</a:t>
            </a:r>
            <a:r>
              <a:rPr>
                <a:latin typeface="Courier"/>
              </a:rPr>
              <a:t>(penguin_df, </a:t>
            </a:r>
            <a:r>
              <a:rPr>
                <a:solidFill>
                  <a:srgbClr val="7D9029"/>
                </a:solidFill>
                <a:latin typeface="Courier"/>
              </a:rPr>
              <a:t>file =</a:t>
            </a:r>
            <a:r>
              <a:rPr>
                <a:latin typeface="Courier"/>
              </a:rPr>
              <a:t> </a:t>
            </a:r>
            <a:r>
              <a:rPr>
                <a:solidFill>
                  <a:srgbClr val="4070A0"/>
                </a:solidFill>
                <a:latin typeface="Courier"/>
              </a:rPr>
              <a:t>"data/penguins.csv"</a:t>
            </a:r>
            <a:r>
              <a:rPr>
                <a:latin typeface="Courier"/>
              </a:rPr>
              <a:t>)</a:t>
            </a:r>
          </a:p>
          <a:p>
            <a:pPr lvl="0" marL="0" indent="0">
              <a:spcBef>
                <a:spcPts val="3000"/>
              </a:spcBef>
              <a:buNone/>
            </a:pPr>
            <a:r>
              <a:rPr b="1"/>
              <a:t>CSVファイルからデータフレームを読み込み</a:t>
            </a:r>
          </a:p>
          <a:p>
            <a:pPr lvl="1"/>
            <a:r>
              <a:rPr/>
              <a:t>デフォルトで利用できる</a:t>
            </a:r>
            <a:r>
              <a:rPr>
                <a:latin typeface="Courier"/>
              </a:rPr>
              <a:t>read.csv</a:t>
            </a:r>
            <a:r>
              <a:rPr/>
              <a:t>関数を使っても良いが、readrパッケージの</a:t>
            </a:r>
            <a:r>
              <a:rPr>
                <a:latin typeface="Courier"/>
              </a:rPr>
              <a:t>read_csv</a:t>
            </a:r>
            <a:r>
              <a:rPr/>
              <a:t>関数の方が速い</a:t>
            </a:r>
          </a:p>
          <a:p>
            <a:pPr lvl="1"/>
            <a:r>
              <a:rPr/>
              <a:t>さっき保存したファイルをオブジェクト</a:t>
            </a:r>
            <a:r>
              <a:rPr>
                <a:latin typeface="Courier"/>
              </a:rPr>
              <a:t>df</a:t>
            </a:r>
            <a:r>
              <a:rPr/>
              <a:t>に代入しておく</a:t>
            </a:r>
          </a:p>
          <a:p>
            <a:pPr lvl="2"/>
            <a:r>
              <a:rPr/>
              <a:t>Tabキーを押すとフォルダ内のキーワード検索も可能</a:t>
            </a:r>
          </a:p>
          <a:p>
            <a:pPr lvl="0" indent="0">
              <a:buNone/>
            </a:pPr>
            <a:r>
              <a:rPr>
                <a:latin typeface="Courier"/>
              </a:rPr>
              <a:t>df </a:t>
            </a:r>
            <a:r>
              <a:rPr>
                <a:solidFill>
                  <a:srgbClr val="007020"/>
                </a:solidFill>
                <a:latin typeface="Courier"/>
              </a:rPr>
              <a:t>&lt;-</a:t>
            </a:r>
            <a:r>
              <a:rPr>
                <a:latin typeface="Courier"/>
              </a:rPr>
              <a:t> readr</a:t>
            </a:r>
            <a:r>
              <a:rPr>
                <a:solidFill>
                  <a:srgbClr val="4070A0"/>
                </a:solidFill>
                <a:latin typeface="Courier"/>
              </a:rPr>
              <a:t>::</a:t>
            </a:r>
            <a:r>
              <a:rPr>
                <a:solidFill>
                  <a:srgbClr val="06287E"/>
                </a:solidFill>
                <a:latin typeface="Courier"/>
              </a:rPr>
              <a:t>read_csv</a:t>
            </a:r>
            <a:r>
              <a:rPr>
                <a:latin typeface="Courier"/>
              </a:rPr>
              <a:t>(</a:t>
            </a:r>
            <a:r>
              <a:rPr>
                <a:solidFill>
                  <a:srgbClr val="4070A0"/>
                </a:solidFill>
                <a:latin typeface="Courier"/>
              </a:rPr>
              <a:t>"data/penguins.csv"</a:t>
            </a:r>
            <a:r>
              <a:rPr>
                <a:latin typeface="Courier"/>
              </a:rPr>
              <a:t>)</a:t>
            </a:r>
          </a:p>
          <a:p>
            <a:pPr lvl="0" indent="0">
              <a:buNone/>
            </a:pPr>
            <a:r>
              <a:rPr>
                <a:latin typeface="Courier"/>
              </a:rPr>
              <a:t>## Rows: 344 Columns: 8
## -- Column specification --------------------------------------------------------
## Delimiter: ","
## chr (3): species, island, sex
## dbl (5): bill_length_mm, bill_depth_mm, flipper_length_mm, body_mass_g, year
## 
## i Use `spec()` to retrieve the full column specification for this data.
## i Specify the column types or set `show_col_types = FALSE` to quiet this message.</a:t>
            </a:r>
          </a:p>
          <a:p>
            <a:pPr lvl="1"/>
            <a:r>
              <a:rPr/>
              <a:t>read_csv関数の場合、読み込んだデータの各列の型を報告してくれる：num, chr, int, …</a:t>
            </a:r>
          </a:p>
          <a:p>
            <a:pPr lvl="0" marL="0" indent="0">
              <a:spcBef>
                <a:spcPts val="3000"/>
              </a:spcBef>
              <a:buNone/>
            </a:pPr>
            <a:r>
              <a:rPr b="1"/>
              <a:t>ネットに公開されているURLからcsvファイルを読み込む</a:t>
            </a:r>
          </a:p>
          <a:p>
            <a:pPr lvl="1"/>
            <a:r>
              <a:rPr/>
              <a:t>csvファイルがネット上に公開されていることもある：この場合も、read_csv関数で読み込み可能</a:t>
            </a:r>
          </a:p>
          <a:p>
            <a:pPr lvl="2"/>
            <a:r>
              <a:rPr/>
              <a:t>URLの文字列を入力し、read_csvで読み込む</a:t>
            </a:r>
          </a:p>
          <a:p>
            <a:pPr lvl="0" indent="0">
              <a:buNone/>
            </a:pPr>
            <a:r>
              <a:rPr>
                <a:latin typeface="Courier"/>
              </a:rPr>
              <a:t>url </a:t>
            </a:r>
            <a:r>
              <a:rPr>
                <a:solidFill>
                  <a:srgbClr val="007020"/>
                </a:solidFill>
                <a:latin typeface="Courier"/>
              </a:rPr>
              <a:t>&lt;-</a:t>
            </a:r>
            <a:r>
              <a:rPr>
                <a:latin typeface="Courier"/>
              </a:rPr>
              <a:t> </a:t>
            </a:r>
            <a:r>
              <a:rPr>
                <a:solidFill>
                  <a:srgbClr val="4070A0"/>
                </a:solidFill>
                <a:latin typeface="Courier"/>
              </a:rPr>
              <a:t>'https://raw.githubusercontent.com/chadwickbureau/register/master/data/people.csv'</a:t>
            </a:r>
            <a:r>
              <a:rPr>
                <a:latin typeface="Courier"/>
              </a:rPr>
              <a:t> </a:t>
            </a:r>
            <a:r>
              <a:rPr i="1">
                <a:solidFill>
                  <a:srgbClr val="60A0B0"/>
                </a:solidFill>
                <a:latin typeface="Courier"/>
              </a:rPr>
              <a:t># URLは一例</a:t>
            </a:r>
            <a:br/>
            <a:r>
              <a:rPr>
                <a:latin typeface="Courier"/>
              </a:rPr>
              <a:t>df </a:t>
            </a:r>
            <a:r>
              <a:rPr>
                <a:solidFill>
                  <a:srgbClr val="007020"/>
                </a:solidFill>
                <a:latin typeface="Courier"/>
              </a:rPr>
              <a:t>&lt;-</a:t>
            </a:r>
            <a:r>
              <a:rPr>
                <a:latin typeface="Courier"/>
              </a:rPr>
              <a:t> </a:t>
            </a:r>
            <a:r>
              <a:rPr>
                <a:solidFill>
                  <a:srgbClr val="06287E"/>
                </a:solidFill>
                <a:latin typeface="Courier"/>
              </a:rPr>
              <a:t>read_csv</a:t>
            </a:r>
            <a:r>
              <a:rPr>
                <a:latin typeface="Courier"/>
              </a:rPr>
              <a:t>(url)</a:t>
            </a:r>
          </a:p>
          <a:p>
            <a:pPr lvl="0" marL="0" indent="0">
              <a:spcBef>
                <a:spcPts val="3000"/>
              </a:spcBef>
              <a:buNone/>
            </a:pPr>
            <a:r>
              <a:rPr b="1"/>
              <a:t>その他のデータ形式</a:t>
            </a:r>
          </a:p>
          <a:p>
            <a:pPr lvl="1"/>
            <a:r>
              <a:rPr/>
              <a:t>csv以外にも様々なデータ形式が存在、それぞれ対応した関数を使うと読み込み可能：基本read_〇〇などの関数名が指定されていることが多い</a:t>
            </a:r>
          </a:p>
          <a:p>
            <a:pPr lvl="2"/>
            <a:r>
              <a:rPr/>
              <a:t>txt形式のファイルはcsv, tsvなどとしてそのまま読み込める場合もある</a:t>
            </a:r>
          </a:p>
          <a:p>
            <a:pPr lvl="1"/>
            <a:r>
              <a:rPr/>
              <a:t>xlsxファイル</a:t>
            </a:r>
          </a:p>
          <a:p>
            <a:pPr lvl="1"/>
            <a:r>
              <a:rPr/>
              <a:t>大容量のデータを保存したい &amp; Excelなどのソフトでデータを扱う予定がない場合はrdsファイルと呼ばれるR向けのバイナリファイルとして保存すると、ハードの保存領域を節約できる：read_rds, write_rds</a:t>
            </a:r>
          </a:p>
          <a:p>
            <a:pPr lvl="1"/>
            <a:r>
              <a:rPr/>
              <a:t>その他、知らないデータ形式が来たらとりあえずRで開けるか確認してみる</a:t>
            </a:r>
          </a:p>
          <a:p>
            <a:pPr lvl="0" indent="0">
              <a:buNone/>
            </a:pPr>
            <a:r>
              <a:rPr>
                <a:latin typeface="Courier"/>
              </a:rPr>
              <a:t>penguin_df </a:t>
            </a:r>
            <a:r>
              <a:rPr>
                <a:solidFill>
                  <a:srgbClr val="007020"/>
                </a:solidFill>
                <a:latin typeface="Courier"/>
              </a:rPr>
              <a:t>&lt;-</a:t>
            </a:r>
            <a:r>
              <a:rPr>
                <a:latin typeface="Courier"/>
              </a:rPr>
              <a:t> palmerpenguins</a:t>
            </a:r>
            <a:r>
              <a:rPr>
                <a:solidFill>
                  <a:srgbClr val="4070A0"/>
                </a:solidFill>
                <a:latin typeface="Courier"/>
              </a:rPr>
              <a:t>::</a:t>
            </a:r>
            <a:r>
              <a:rPr>
                <a:latin typeface="Courier"/>
              </a:rPr>
              <a:t>penguins</a:t>
            </a:r>
            <a:br/>
            <a:r>
              <a:rPr>
                <a:latin typeface="Courier"/>
              </a:rPr>
              <a:t>readr</a:t>
            </a:r>
            <a:r>
              <a:rPr>
                <a:solidFill>
                  <a:srgbClr val="4070A0"/>
                </a:solidFill>
                <a:latin typeface="Courier"/>
              </a:rPr>
              <a:t>::</a:t>
            </a:r>
            <a:r>
              <a:rPr>
                <a:solidFill>
                  <a:srgbClr val="06287E"/>
                </a:solidFill>
                <a:latin typeface="Courier"/>
              </a:rPr>
              <a:t>write_rds</a:t>
            </a:r>
            <a:r>
              <a:rPr>
                <a:latin typeface="Courier"/>
              </a:rPr>
              <a:t>(penguin_df, </a:t>
            </a:r>
            <a:r>
              <a:rPr>
                <a:solidFill>
                  <a:srgbClr val="7D9029"/>
                </a:solidFill>
                <a:latin typeface="Courier"/>
              </a:rPr>
              <a:t>file =</a:t>
            </a:r>
            <a:r>
              <a:rPr>
                <a:latin typeface="Courier"/>
              </a:rPr>
              <a:t> </a:t>
            </a:r>
            <a:r>
              <a:rPr>
                <a:solidFill>
                  <a:srgbClr val="4070A0"/>
                </a:solidFill>
                <a:latin typeface="Courier"/>
              </a:rPr>
              <a:t>"data/penguins.rds"</a:t>
            </a:r>
            <a:r>
              <a:rPr>
                <a:latin typeface="Courier"/>
              </a:rPr>
              <a:t>)</a:t>
            </a:r>
          </a:p>
          <a:p>
            <a:pPr lvl="0" marL="0" indent="0">
              <a:spcBef>
                <a:spcPts val="3000"/>
              </a:spcBef>
              <a:buNone/>
            </a:pPr>
            <a:r>
              <a:rPr b="1"/>
              <a:t>データの詳細を調べる</a:t>
            </a:r>
          </a:p>
          <a:p>
            <a:pPr lvl="1"/>
            <a:r>
              <a:rPr/>
              <a:t>データを取得したら(取得する前に)、そのデータがどのような情報を含んでいるのかを必ず確認する</a:t>
            </a:r>
          </a:p>
          <a:p>
            <a:pPr lvl="2"/>
            <a:r>
              <a:rPr/>
              <a:t>一次データを取得する場合：質問項目や実験のデザインを慎重に検討する</a:t>
            </a:r>
          </a:p>
          <a:p>
            <a:pPr lvl="1"/>
            <a:r>
              <a:rPr/>
              <a:t>ウェブで公開されている二次データには各列に格納されている情報 (documentation) や、アンケートの質問用紙が記載されている</a:t>
            </a:r>
          </a:p>
          <a:p>
            <a:pPr lvl="1"/>
            <a:r>
              <a:rPr/>
              <a:t>例) 大阪大学 くらしの好みと満足度についてのアンケート：</a:t>
            </a:r>
            <a:r>
              <a:rPr>
                <a:hlinkClick r:id="rId4"/>
              </a:rPr>
              <a:t>URL</a:t>
            </a:r>
          </a:p>
          <a:p>
            <a:pPr lvl="2"/>
            <a:r>
              <a:rPr>
                <a:hlinkClick r:id="rId5"/>
              </a:rPr>
              <a:t>調査票</a:t>
            </a:r>
          </a:p>
          <a:p>
            <a:pPr lvl="1"/>
            <a:r>
              <a:rPr/>
              <a:t>データの簡単な要約も記載されていることがある</a:t>
            </a:r>
          </a:p>
          <a:p>
            <a:pPr lvl="0" marL="0" indent="0">
              <a:spcBef>
                <a:spcPts val="3000"/>
              </a:spcBef>
              <a:buNone/>
            </a:pPr>
            <a:r>
              <a:rPr b="1"/>
              <a:t>要約統計量</a:t>
            </a:r>
          </a:p>
          <a:p>
            <a:pPr lvl="1"/>
            <a:r>
              <a:rPr/>
              <a:t>整理が終了したら(あるいは、整理を行うために)、データに含まれる情報の概観を記述する</a:t>
            </a:r>
          </a:p>
          <a:p>
            <a:pPr lvl="1"/>
            <a:r>
              <a:rPr/>
              <a:t>データセットに含まれる各列の平均や標準偏差、レンジなどの統計量をまとめて記載する表</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s/summary_ex.png" id="0" name="Picture 1"/>
          <p:cNvPicPr>
            <a:picLocks noGrp="1" noChangeAspect="1"/>
          </p:cNvPicPr>
          <p:nvPr/>
        </p:nvPicPr>
        <p:blipFill>
          <a:blip r:embed="rId2"/>
          <a:stretch>
            <a:fillRect/>
          </a:stretch>
        </p:blipFill>
        <p:spPr bwMode="auto">
          <a:xfrm>
            <a:off x="457200" y="2565400"/>
            <a:ext cx="8229600" cy="25781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s/data_rei.png" id="0" name="Picture 1"/>
          <p:cNvPicPr>
            <a:picLocks noGrp="1" noChangeAspect="1"/>
          </p:cNvPicPr>
          <p:nvPr/>
        </p:nvPicPr>
        <p:blipFill>
          <a:blip r:embed="rId2"/>
          <a:stretch>
            <a:fillRect/>
          </a:stretch>
        </p:blipFill>
        <p:spPr bwMode="auto">
          <a:xfrm>
            <a:off x="457200" y="2209800"/>
            <a:ext cx="8229600" cy="32893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何らかの介入の効果(法改正や就学、ナッジによる行動変容など…)を検証したい場合は、介入群と統制群が似た集団であることを確認するため、両者を分けて要約統計量を作成する場合も</a:t>
            </a:r>
          </a:p>
          <a:p>
            <a:pPr lvl="1"/>
            <a:r>
              <a:rPr/>
              <a:t>様々な関数を利用できるので、目的に応じて好きなものを使う</a:t>
            </a:r>
          </a:p>
          <a:p>
            <a:pPr lvl="0" marL="0" indent="0">
              <a:spcBef>
                <a:spcPts val="3000"/>
              </a:spcBef>
              <a:buNone/>
            </a:pPr>
            <a:r>
              <a:rPr b="1"/>
              <a:t>ペンギンデータの要約統計量</a:t>
            </a:r>
          </a:p>
          <a:p>
            <a:pPr lvl="1"/>
            <a:r>
              <a:rPr/>
              <a:t>最もシンプルなのはsummary関数</a:t>
            </a:r>
          </a:p>
          <a:p>
            <a:pPr lvl="2"/>
            <a:r>
              <a:rPr/>
              <a:t>各変数の主要な統計量を記載してくれる</a:t>
            </a:r>
          </a:p>
          <a:p>
            <a:pPr lvl="0" indent="0">
              <a:buNone/>
            </a:pPr>
            <a:r>
              <a:rPr>
                <a:latin typeface="Courier"/>
              </a:rPr>
              <a:t>palmerpenguins</a:t>
            </a:r>
            <a:r>
              <a:rPr>
                <a:solidFill>
                  <a:srgbClr val="4070A0"/>
                </a:solidFill>
                <a:latin typeface="Courier"/>
              </a:rPr>
              <a:t>::</a:t>
            </a:r>
            <a:r>
              <a:rPr>
                <a:latin typeface="Courier"/>
              </a:rPr>
              <a:t>penguins </a:t>
            </a:r>
            <a:r>
              <a:rPr>
                <a:solidFill>
                  <a:srgbClr val="4070A0"/>
                </a:solidFill>
                <a:latin typeface="Courier"/>
              </a:rPr>
              <a:t>%&gt;%</a:t>
            </a:r>
            <a:br/>
            <a:r>
              <a:rPr>
                <a:latin typeface="Courier"/>
              </a:rPr>
              <a:t>  </a:t>
            </a:r>
            <a:r>
              <a:rPr>
                <a:solidFill>
                  <a:srgbClr val="06287E"/>
                </a:solidFill>
                <a:latin typeface="Courier"/>
              </a:rPr>
              <a:t>summary</a:t>
            </a:r>
            <a:r>
              <a:rPr>
                <a:latin typeface="Courier"/>
              </a:rPr>
              <a:t>()</a:t>
            </a:r>
          </a:p>
          <a:p>
            <a:pPr lvl="0" indent="0">
              <a:buNone/>
            </a:pPr>
            <a:r>
              <a:rPr>
                <a:latin typeface="Courier"/>
              </a:rPr>
              <a:t>##       species          island    bill_length_mm  bill_depth_mm  
##  Adelie   :152   Biscoe   :168   Min.   :32.10   Min.   :13.10  
##  Chinstrap: 68   Dream    :124   1st Qu.:39.23   1st Qu.:15.60  
##  Gentoo   :124   Torgersen: 52   Median :44.45   Median :17.30  
##                                  Mean   :43.92   Mean   :17.15  
##                                  3rd Qu.:48.50   3rd Qu.:18.70  
##                                  Max.   :59.60   Max.   :21.50  
##                                  NA's   :2       NA's   :2      
##  flipper_length_mm  body_mass_g       sex           year     
##  Min.   :172.0     Min.   :2700   female:165   Min.   :2007  
##  1st Qu.:190.0     1st Qu.:3550   male  :168   1st Qu.:2007  
##  Median :197.0     Median :4050   NA's  : 11   Median :2008  
##  Mean   :200.9     Mean   :4202                Mean   :2008  
##  3rd Qu.:213.0     3rd Qu.:4750                3rd Qu.:2009  
##  Max.   :231.0     Max.   :6300                Max.   :2009  
##  NA's   :2         NA's   :2</a:t>
            </a:r>
          </a:p>
          <a:p>
            <a:pPr lvl="0" marL="0" indent="0">
              <a:spcBef>
                <a:spcPts val="3000"/>
              </a:spcBef>
              <a:buNone/>
            </a:pPr>
            <a:r>
              <a:rPr b="1"/>
              <a:t>データを整理する</a:t>
            </a:r>
          </a:p>
          <a:p>
            <a:pPr lvl="1"/>
            <a:r>
              <a:rPr/>
              <a:t>取得したデータはそのまま分析に使えるわけではない</a:t>
            </a:r>
          </a:p>
          <a:p>
            <a:pPr lvl="2"/>
            <a:r>
              <a:rPr/>
              <a:t>必要な情報が抜け落ちている場合や、アンケートの設問の誤解等で明らかにおかしな回答が存在することがある</a:t>
            </a:r>
          </a:p>
          <a:p>
            <a:pPr lvl="2"/>
            <a:r>
              <a:rPr/>
              <a:t>情報が全て入っているが、その分析に関しては不適当な観測が含まれる場合も</a:t>
            </a:r>
          </a:p>
          <a:p>
            <a:pPr lvl="2"/>
            <a:r>
              <a:rPr/>
              <a:t>分析の対象でない観測が一緒に含まれている場合(例えば男性労働者の行動に注目したいときに、女性労働者を含めたまま分析を行うのは不適当)</a:t>
            </a:r>
          </a:p>
          <a:p>
            <a:pPr lvl="2"/>
            <a:r>
              <a:rPr/>
              <a:t>元データの情報を用いて、新たに変数を作りたい場合もある(例えば、5段階で回答された幸福度を1,2と3-5の2つに再分類した変数を作成する)</a:t>
            </a:r>
          </a:p>
          <a:p>
            <a:pPr lvl="1"/>
            <a:r>
              <a:rPr/>
              <a:t>これらの問題を解決し、分析に利用可能なデータセットを作成することを「データの整理」「データクリーニング」と呼ぶ</a:t>
            </a:r>
          </a:p>
          <a:p>
            <a:pPr lvl="1"/>
            <a:r>
              <a:rPr/>
              <a:t>tidyverseパッケージから、便利な関数がたくさん提供されている</a:t>
            </a:r>
          </a:p>
          <a:p>
            <a:pPr lvl="2"/>
            <a:r>
              <a:rPr>
                <a:latin typeface="Courier"/>
              </a:rPr>
              <a:t>filter</a:t>
            </a:r>
            <a:r>
              <a:rPr/>
              <a:t>関数：行を絞る</a:t>
            </a:r>
          </a:p>
          <a:p>
            <a:pPr lvl="2"/>
            <a:r>
              <a:rPr>
                <a:latin typeface="Courier"/>
              </a:rPr>
              <a:t>select</a:t>
            </a:r>
            <a:r>
              <a:rPr/>
              <a:t>関数：列を絞る</a:t>
            </a:r>
          </a:p>
          <a:p>
            <a:pPr lvl="2"/>
            <a:r>
              <a:rPr>
                <a:latin typeface="Courier"/>
              </a:rPr>
              <a:t>mutate</a:t>
            </a:r>
            <a:r>
              <a:rPr/>
              <a:t>関数：新しい変数を作成する</a:t>
            </a:r>
          </a:p>
          <a:p>
            <a:pPr lvl="2"/>
            <a:r>
              <a:rPr>
                <a:latin typeface="Courier"/>
              </a:rPr>
              <a:t>split</a:t>
            </a:r>
            <a:r>
              <a:rPr/>
              <a:t>関数：データフレームをリストに分割する</a:t>
            </a:r>
          </a:p>
          <a:p>
            <a:pPr lvl="0" marL="0" indent="0">
              <a:spcBef>
                <a:spcPts val="3000"/>
              </a:spcBef>
              <a:buNone/>
            </a:pPr>
            <a:r>
              <a:rPr b="1"/>
              <a:t>列名の付け直し</a:t>
            </a:r>
          </a:p>
          <a:p>
            <a:pPr lvl="1"/>
            <a:r>
              <a:rPr/>
              <a:t>列名は原則アルファベットとアンダースコア(_)で付けておく方がエラーが起こりにくい</a:t>
            </a:r>
          </a:p>
          <a:p>
            <a:pPr lvl="2"/>
            <a:r>
              <a:rPr/>
              <a:t>日本語がギリセーフ、アンダースコア以外の記号や引用符は使わない</a:t>
            </a:r>
          </a:p>
          <a:p>
            <a:pPr lvl="2"/>
            <a:r>
              <a:rPr/>
              <a:t>数字は2文字目以降にしか使えない</a:t>
            </a:r>
          </a:p>
          <a:p>
            <a:pPr lvl="1"/>
            <a:r>
              <a:rPr/>
              <a:t>もし入っている場合は、</a:t>
            </a:r>
            <a:r>
              <a:rPr>
                <a:latin typeface="Courier"/>
              </a:rPr>
              <a:t>rename</a:t>
            </a:r>
            <a:r>
              <a:rPr/>
              <a:t> 関数もしくは</a:t>
            </a:r>
            <a:r>
              <a:rPr>
                <a:latin typeface="Courier"/>
              </a:rPr>
              <a:t>set_names</a:t>
            </a:r>
            <a:r>
              <a:rPr/>
              <a:t> 関数を用いて列名を変更した方が良い</a:t>
            </a:r>
          </a:p>
          <a:p>
            <a:pPr lvl="0" indent="0">
              <a:buNone/>
            </a:pPr>
            <a:r>
              <a:rPr>
                <a:latin typeface="Courier"/>
              </a:rPr>
              <a:t>palmerpenguins</a:t>
            </a:r>
            <a:r>
              <a:rPr>
                <a:solidFill>
                  <a:srgbClr val="4070A0"/>
                </a:solidFill>
                <a:latin typeface="Courier"/>
              </a:rPr>
              <a:t>::</a:t>
            </a:r>
            <a:r>
              <a:rPr>
                <a:latin typeface="Courier"/>
              </a:rPr>
              <a:t>penguins </a:t>
            </a:r>
            <a:r>
              <a:rPr>
                <a:solidFill>
                  <a:srgbClr val="4070A0"/>
                </a:solidFill>
                <a:latin typeface="Courier"/>
              </a:rPr>
              <a:t>%&gt;%</a:t>
            </a:r>
            <a:br/>
            <a:r>
              <a:rPr>
                <a:latin typeface="Courier"/>
              </a:rPr>
              <a:t>  dplyr</a:t>
            </a:r>
            <a:r>
              <a:rPr>
                <a:solidFill>
                  <a:srgbClr val="4070A0"/>
                </a:solidFill>
                <a:latin typeface="Courier"/>
              </a:rPr>
              <a:t>::</a:t>
            </a:r>
            <a:r>
              <a:rPr>
                <a:solidFill>
                  <a:srgbClr val="06287E"/>
                </a:solidFill>
                <a:latin typeface="Courier"/>
              </a:rPr>
              <a:t>rename</a:t>
            </a:r>
            <a:r>
              <a:rPr>
                <a:latin typeface="Courier"/>
              </a:rPr>
              <a:t>(</a:t>
            </a:r>
            <a:r>
              <a:rPr>
                <a:solidFill>
                  <a:srgbClr val="7D9029"/>
                </a:solidFill>
                <a:latin typeface="Courier"/>
              </a:rPr>
              <a:t>weight =</a:t>
            </a:r>
            <a:r>
              <a:rPr>
                <a:latin typeface="Courier"/>
              </a:rPr>
              <a:t> body_mass_g) </a:t>
            </a:r>
            <a:r>
              <a:rPr>
                <a:solidFill>
                  <a:srgbClr val="4070A0"/>
                </a:solidFill>
                <a:latin typeface="Courier"/>
              </a:rPr>
              <a:t>%&gt;%</a:t>
            </a:r>
            <a:r>
              <a:rPr>
                <a:latin typeface="Courier"/>
              </a:rPr>
              <a:t> </a:t>
            </a:r>
            <a:r>
              <a:rPr i="1">
                <a:solidFill>
                  <a:srgbClr val="60A0B0"/>
                </a:solidFill>
                <a:latin typeface="Courier"/>
              </a:rPr>
              <a:t># body_mass_g を weightに</a:t>
            </a:r>
            <a:br/>
            <a:r>
              <a:rPr>
                <a:latin typeface="Courier"/>
              </a:rPr>
              <a:t>  </a:t>
            </a:r>
            <a:r>
              <a:rPr>
                <a:solidFill>
                  <a:srgbClr val="06287E"/>
                </a:solidFill>
                <a:latin typeface="Courier"/>
              </a:rPr>
              <a:t>head</a:t>
            </a:r>
            <a:r>
              <a:rPr>
                <a:latin typeface="Courier"/>
              </a:rPr>
              <a:t>(</a:t>
            </a:r>
            <a:r>
              <a:rPr>
                <a:solidFill>
                  <a:srgbClr val="40A070"/>
                </a:solidFill>
                <a:latin typeface="Courier"/>
              </a:rPr>
              <a:t>2</a:t>
            </a:r>
            <a:r>
              <a:rPr>
                <a:latin typeface="Courier"/>
              </a:rPr>
              <a:t>)</a:t>
            </a:r>
          </a:p>
          <a:p>
            <a:pPr lvl="0" indent="0">
              <a:buNone/>
            </a:pPr>
            <a:r>
              <a:rPr>
                <a:latin typeface="Courier"/>
              </a:rPr>
              <a:t>## # A tibble: 2 x 8
##   species island    bill_length_mm bill_depth_mm flipper_length_mm weight sex   
##   &lt;fct&gt;   &lt;fct&gt;              &lt;dbl&gt;         &lt;dbl&gt;             &lt;int&gt;  &lt;int&gt; &lt;fct&gt; 
## 1 Adelie  Torgersen           39.1          18.7               181   3750 male  
## 2 Adelie  Torgersen           39.5          17.4               186   3800 female
## # ... with 1 more variable: year &lt;int&gt;</a:t>
            </a:r>
          </a:p>
          <a:p>
            <a:pPr lvl="0" marL="0" indent="0">
              <a:spcBef>
                <a:spcPts val="3000"/>
              </a:spcBef>
              <a:buNone/>
            </a:pPr>
            <a:r>
              <a:rPr b="1"/>
              <a:t>列名の付け直し (cont’d)</a:t>
            </a:r>
          </a:p>
          <a:p>
            <a:pPr lvl="1"/>
            <a:r>
              <a:rPr>
                <a:latin typeface="Courier"/>
              </a:rPr>
              <a:t>set_names</a:t>
            </a:r>
            <a:r>
              <a:rPr/>
              <a:t> はそのデータセットの列名をまとめて変更する：列数と同じ長さのchr型ベクトルを指定</a:t>
            </a:r>
          </a:p>
          <a:p>
            <a:pPr lvl="0" indent="0">
              <a:buNone/>
            </a:pPr>
            <a:r>
              <a:rPr>
                <a:latin typeface="Courier"/>
              </a:rPr>
              <a:t>newnames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70A0"/>
                </a:solidFill>
                <a:latin typeface="Courier"/>
              </a:rPr>
              <a:t>"species"</a:t>
            </a:r>
            <a:r>
              <a:rPr>
                <a:latin typeface="Courier"/>
              </a:rPr>
              <a:t>, </a:t>
            </a:r>
            <a:r>
              <a:rPr>
                <a:solidFill>
                  <a:srgbClr val="4070A0"/>
                </a:solidFill>
                <a:latin typeface="Courier"/>
              </a:rPr>
              <a:t>"island"</a:t>
            </a:r>
            <a:r>
              <a:rPr>
                <a:latin typeface="Courier"/>
              </a:rPr>
              <a:t>, </a:t>
            </a:r>
            <a:r>
              <a:rPr>
                <a:solidFill>
                  <a:srgbClr val="4070A0"/>
                </a:solidFill>
                <a:latin typeface="Courier"/>
              </a:rPr>
              <a:t>"bill_lg"</a:t>
            </a:r>
            <a:r>
              <a:rPr>
                <a:latin typeface="Courier"/>
              </a:rPr>
              <a:t>, </a:t>
            </a:r>
            <a:r>
              <a:rPr>
                <a:solidFill>
                  <a:srgbClr val="4070A0"/>
                </a:solidFill>
                <a:latin typeface="Courier"/>
              </a:rPr>
              <a:t>"bill_dep"</a:t>
            </a:r>
            <a:r>
              <a:rPr>
                <a:latin typeface="Courier"/>
              </a:rPr>
              <a:t>, </a:t>
            </a:r>
            <a:r>
              <a:rPr>
                <a:solidFill>
                  <a:srgbClr val="4070A0"/>
                </a:solidFill>
                <a:latin typeface="Courier"/>
              </a:rPr>
              <a:t>"flipper"</a:t>
            </a:r>
            <a:r>
              <a:rPr>
                <a:latin typeface="Courier"/>
              </a:rPr>
              <a:t>, </a:t>
            </a:r>
            <a:r>
              <a:rPr>
                <a:solidFill>
                  <a:srgbClr val="4070A0"/>
                </a:solidFill>
                <a:latin typeface="Courier"/>
              </a:rPr>
              <a:t>"weight"</a:t>
            </a:r>
            <a:r>
              <a:rPr>
                <a:latin typeface="Courier"/>
              </a:rPr>
              <a:t>, </a:t>
            </a:r>
            <a:r>
              <a:rPr>
                <a:solidFill>
                  <a:srgbClr val="4070A0"/>
                </a:solidFill>
                <a:latin typeface="Courier"/>
              </a:rPr>
              <a:t>"sex"</a:t>
            </a:r>
            <a:r>
              <a:rPr>
                <a:latin typeface="Courier"/>
              </a:rPr>
              <a:t>, </a:t>
            </a:r>
            <a:r>
              <a:rPr>
                <a:solidFill>
                  <a:srgbClr val="4070A0"/>
                </a:solidFill>
                <a:latin typeface="Courier"/>
              </a:rPr>
              <a:t>"yr"</a:t>
            </a:r>
            <a:r>
              <a:rPr>
                <a:latin typeface="Courier"/>
              </a:rPr>
              <a:t>)</a:t>
            </a:r>
            <a:br/>
            <a:r>
              <a:rPr>
                <a:latin typeface="Courier"/>
              </a:rPr>
              <a:t>palmerpenguins</a:t>
            </a:r>
            <a:r>
              <a:rPr>
                <a:solidFill>
                  <a:srgbClr val="4070A0"/>
                </a:solidFill>
                <a:latin typeface="Courier"/>
              </a:rPr>
              <a:t>::</a:t>
            </a:r>
            <a:r>
              <a:rPr>
                <a:latin typeface="Courier"/>
              </a:rPr>
              <a:t>penguins </a:t>
            </a:r>
            <a:r>
              <a:rPr>
                <a:solidFill>
                  <a:srgbClr val="4070A0"/>
                </a:solidFill>
                <a:latin typeface="Courier"/>
              </a:rPr>
              <a:t>%&gt;%</a:t>
            </a:r>
            <a:br/>
            <a:r>
              <a:rPr>
                <a:latin typeface="Courier"/>
              </a:rPr>
              <a:t>  purrr</a:t>
            </a:r>
            <a:r>
              <a:rPr>
                <a:solidFill>
                  <a:srgbClr val="4070A0"/>
                </a:solidFill>
                <a:latin typeface="Courier"/>
              </a:rPr>
              <a:t>::</a:t>
            </a:r>
            <a:r>
              <a:rPr>
                <a:solidFill>
                  <a:srgbClr val="06287E"/>
                </a:solidFill>
                <a:latin typeface="Courier"/>
              </a:rPr>
              <a:t>set_names</a:t>
            </a:r>
            <a:r>
              <a:rPr>
                <a:latin typeface="Courier"/>
              </a:rPr>
              <a:t>(newnames) </a:t>
            </a:r>
            <a:r>
              <a:rPr>
                <a:solidFill>
                  <a:srgbClr val="4070A0"/>
                </a:solidFill>
                <a:latin typeface="Courier"/>
              </a:rPr>
              <a:t>%&gt;%</a:t>
            </a:r>
            <a:br/>
            <a:r>
              <a:rPr>
                <a:latin typeface="Courier"/>
              </a:rPr>
              <a:t>  </a:t>
            </a:r>
            <a:r>
              <a:rPr>
                <a:solidFill>
                  <a:srgbClr val="06287E"/>
                </a:solidFill>
                <a:latin typeface="Courier"/>
              </a:rPr>
              <a:t>head</a:t>
            </a:r>
            <a:r>
              <a:rPr>
                <a:latin typeface="Courier"/>
              </a:rPr>
              <a:t>(</a:t>
            </a:r>
            <a:r>
              <a:rPr>
                <a:solidFill>
                  <a:srgbClr val="40A070"/>
                </a:solidFill>
                <a:latin typeface="Courier"/>
              </a:rPr>
              <a:t>2</a:t>
            </a:r>
            <a:r>
              <a:rPr>
                <a:latin typeface="Courier"/>
              </a:rPr>
              <a:t>) </a:t>
            </a:r>
            <a:r>
              <a:rPr>
                <a:solidFill>
                  <a:srgbClr val="4070A0"/>
                </a:solidFill>
                <a:latin typeface="Courier"/>
              </a:rPr>
              <a:t>%&gt;%</a:t>
            </a:r>
            <a:br/>
            <a:r>
              <a:rPr>
                <a:latin typeface="Courier"/>
              </a:rPr>
              <a:t>  </a:t>
            </a:r>
            <a:r>
              <a:rPr>
                <a:solidFill>
                  <a:srgbClr val="06287E"/>
                </a:solidFill>
                <a:latin typeface="Courier"/>
              </a:rPr>
              <a:t>print</a:t>
            </a:r>
            <a:r>
              <a:rPr>
                <a:latin typeface="Courier"/>
              </a:rPr>
              <a:t>()</a:t>
            </a:r>
          </a:p>
          <a:p>
            <a:pPr lvl="0" indent="0">
              <a:buNone/>
            </a:pPr>
            <a:r>
              <a:rPr>
                <a:latin typeface="Courier"/>
              </a:rPr>
              <a:t>## # A tibble: 2 x 8
##   species island    bill_lg bill_dep flipper weight sex       yr
##   &lt;fct&gt;   &lt;fct&gt;       &lt;dbl&gt;    &lt;dbl&gt;   &lt;int&gt;  &lt;int&gt; &lt;fct&gt;  &lt;int&gt;
## 1 Adelie  Torgersen    39.1     18.7     181   3750 male    2007
## 2 Adelie  Torgersen    39.5     17.4     186   3800 female  2007</a:t>
            </a:r>
          </a:p>
          <a:p>
            <a:pPr lvl="0" marL="0" indent="0">
              <a:spcBef>
                <a:spcPts val="3000"/>
              </a:spcBef>
              <a:buNone/>
            </a:pPr>
            <a:r>
              <a:rPr b="1"/>
              <a:t>データを絞る</a:t>
            </a:r>
          </a:p>
          <a:p>
            <a:pPr lvl="1"/>
            <a:r>
              <a:rPr/>
              <a:t>条件にあてはまる行を抜き出す：filter関数を利用</a:t>
            </a:r>
          </a:p>
          <a:p>
            <a:pPr lvl="1"/>
            <a:r>
              <a:rPr/>
              <a:t>条件式の書き方</a:t>
            </a:r>
          </a:p>
          <a:p>
            <a:pPr lvl="2"/>
            <a:r>
              <a:rPr/>
              <a:t>参照する列を記述し、「〇〇に一致する場合」「〇〇より大きい/小さい場合」などの条件をRのルールに従って記述する</a:t>
            </a:r>
          </a:p>
          <a:p>
            <a:pPr lvl="3"/>
            <a:r>
              <a:rPr>
                <a:latin typeface="Courier"/>
              </a:rPr>
              <a:t>A == B</a:t>
            </a:r>
            <a:r>
              <a:rPr/>
              <a:t>: A列の内容がBと完全に一致, Bが文字列の場合はクオーテーションで囲う</a:t>
            </a:r>
          </a:p>
          <a:p>
            <a:pPr lvl="3"/>
            <a:r>
              <a:rPr>
                <a:latin typeface="Courier"/>
              </a:rPr>
              <a:t>A &gt;= B</a:t>
            </a:r>
            <a:r>
              <a:rPr/>
              <a:t>: B以上の値, 逆なら</a:t>
            </a:r>
            <a:r>
              <a:rPr>
                <a:latin typeface="Courier"/>
              </a:rPr>
              <a:t>&lt;=</a:t>
            </a:r>
          </a:p>
          <a:p>
            <a:pPr lvl="3"/>
            <a:r>
              <a:rPr>
                <a:latin typeface="Courier"/>
              </a:rPr>
              <a:t>A %in% c(B, C, D)</a:t>
            </a:r>
            <a:r>
              <a:rPr/>
              <a:t>: A列の要素がベクトルの要素B, C, Dのいずれかに一致</a:t>
            </a:r>
          </a:p>
          <a:p>
            <a:pPr lvl="3"/>
            <a:r>
              <a:rPr/>
              <a:t>否定は!: </a:t>
            </a:r>
            <a:r>
              <a:rPr>
                <a:latin typeface="Courier"/>
              </a:rPr>
              <a:t>A != B</a:t>
            </a:r>
            <a:r>
              <a:rPr/>
              <a:t>, </a:t>
            </a:r>
            <a:r>
              <a:rPr>
                <a:latin typeface="Courier"/>
              </a:rPr>
              <a:t>!(A %in% c(a, b, c))</a:t>
            </a:r>
          </a:p>
          <a:p>
            <a:pPr lvl="2"/>
            <a:r>
              <a:rPr/>
              <a:t>and条件は&amp;, or条件は|で繋ぐ：条件1 | 条件2 なら、1,2いずれかの条件にあてはまるもの</a:t>
            </a:r>
          </a:p>
          <a:p>
            <a:pPr lvl="0" indent="0">
              <a:buNone/>
            </a:pPr>
            <a:r>
              <a:rPr>
                <a:latin typeface="Courier"/>
              </a:rPr>
              <a:t>df </a:t>
            </a:r>
            <a:r>
              <a:rPr>
                <a:solidFill>
                  <a:srgbClr val="007020"/>
                </a:solidFill>
                <a:latin typeface="Courier"/>
              </a:rPr>
              <a:t>&lt;-</a:t>
            </a:r>
            <a:r>
              <a:rPr>
                <a:latin typeface="Courier"/>
              </a:rPr>
              <a:t> palmerpenguins</a:t>
            </a:r>
            <a:r>
              <a:rPr>
                <a:solidFill>
                  <a:srgbClr val="4070A0"/>
                </a:solidFill>
                <a:latin typeface="Courier"/>
              </a:rPr>
              <a:t>::</a:t>
            </a:r>
            <a:r>
              <a:rPr>
                <a:latin typeface="Courier"/>
              </a:rPr>
              <a:t>penguins </a:t>
            </a:r>
            <a:r>
              <a:rPr>
                <a:solidFill>
                  <a:srgbClr val="4070A0"/>
                </a:solidFill>
                <a:latin typeface="Courier"/>
              </a:rPr>
              <a:t>%&gt;%</a:t>
            </a:r>
            <a:br/>
            <a:r>
              <a:rPr>
                <a:latin typeface="Courier"/>
              </a:rPr>
              <a:t>  dplyr</a:t>
            </a:r>
            <a:r>
              <a:rPr>
                <a:solidFill>
                  <a:srgbClr val="4070A0"/>
                </a:solidFill>
                <a:latin typeface="Courier"/>
              </a:rPr>
              <a:t>::</a:t>
            </a:r>
            <a:r>
              <a:rPr>
                <a:solidFill>
                  <a:srgbClr val="06287E"/>
                </a:solidFill>
                <a:latin typeface="Courier"/>
              </a:rPr>
              <a:t>filter</a:t>
            </a:r>
            <a:r>
              <a:rPr>
                <a:latin typeface="Courier"/>
              </a:rPr>
              <a:t>(species </a:t>
            </a:r>
            <a:r>
              <a:rPr>
                <a:solidFill>
                  <a:srgbClr val="4070A0"/>
                </a:solidFill>
                <a:latin typeface="Courier"/>
              </a:rPr>
              <a:t>==</a:t>
            </a:r>
            <a:r>
              <a:rPr>
                <a:latin typeface="Courier"/>
              </a:rPr>
              <a:t> </a:t>
            </a:r>
            <a:r>
              <a:rPr>
                <a:solidFill>
                  <a:srgbClr val="4070A0"/>
                </a:solidFill>
                <a:latin typeface="Courier"/>
              </a:rPr>
              <a:t>"Gentoo"</a:t>
            </a:r>
            <a:r>
              <a:rPr>
                <a:latin typeface="Courier"/>
              </a:rPr>
              <a:t>) </a:t>
            </a:r>
            <a:r>
              <a:rPr i="1">
                <a:solidFill>
                  <a:srgbClr val="60A0B0"/>
                </a:solidFill>
                <a:latin typeface="Courier"/>
              </a:rPr>
              <a:t># ジェンツーペンギンのみに絞る</a:t>
            </a:r>
            <a:br/>
            <a:br/>
            <a:r>
              <a:rPr>
                <a:solidFill>
                  <a:srgbClr val="06287E"/>
                </a:solidFill>
                <a:latin typeface="Courier"/>
              </a:rPr>
              <a:t>print</a:t>
            </a:r>
            <a:r>
              <a:rPr>
                <a:latin typeface="Courier"/>
              </a:rPr>
              <a:t>(df </a:t>
            </a:r>
            <a:r>
              <a:rPr>
                <a:solidFill>
                  <a:srgbClr val="4070A0"/>
                </a:solidFill>
                <a:latin typeface="Courier"/>
              </a:rPr>
              <a:t>%&gt;%</a:t>
            </a:r>
            <a:r>
              <a:rPr>
                <a:latin typeface="Courier"/>
              </a:rPr>
              <a:t> </a:t>
            </a:r>
            <a:r>
              <a:rPr>
                <a:solidFill>
                  <a:srgbClr val="06287E"/>
                </a:solidFill>
                <a:latin typeface="Courier"/>
              </a:rPr>
              <a:t>head</a:t>
            </a:r>
            <a:r>
              <a:rPr>
                <a:latin typeface="Courier"/>
              </a:rPr>
              <a:t>(</a:t>
            </a:r>
            <a:r>
              <a:rPr>
                <a:solidFill>
                  <a:srgbClr val="40A070"/>
                </a:solidFill>
                <a:latin typeface="Courier"/>
              </a:rPr>
              <a:t>2</a:t>
            </a:r>
            <a:r>
              <a:rPr>
                <a:latin typeface="Courier"/>
              </a:rPr>
              <a:t>))</a:t>
            </a:r>
          </a:p>
          <a:p>
            <a:pPr lvl="0" indent="0">
              <a:buNone/>
            </a:pPr>
            <a:r>
              <a:rPr>
                <a:latin typeface="Courier"/>
              </a:rPr>
              <a:t>## # A tibble: 2 x 8
##   species island bill_length_mm bill_depth_mm flipper_length_~ body_mass_g sex  
##   &lt;fct&gt;   &lt;fct&gt;           &lt;dbl&gt;         &lt;dbl&gt;            &lt;int&gt;       &lt;int&gt; &lt;fct&gt;
## 1 Gentoo  Biscoe           46.1          13.2              211        4500 fema~
## 2 Gentoo  Biscoe           50            16.3              230        5700 male 
## # ... with 1 more variable: year &lt;int&gt;</a:t>
            </a:r>
          </a:p>
          <a:p>
            <a:pPr lvl="0" marL="0" indent="0">
              <a:spcBef>
                <a:spcPts val="3000"/>
              </a:spcBef>
              <a:buNone/>
            </a:pPr>
            <a:r>
              <a:rPr b="1"/>
              <a:t>欠損値</a:t>
            </a:r>
          </a:p>
          <a:p>
            <a:pPr lvl="1"/>
            <a:r>
              <a:rPr/>
              <a:t>欠損値(分からない、無回答などの理由で値が入っていない)がある場合、そのセルを取り除いて分析を行うことがある</a:t>
            </a:r>
          </a:p>
          <a:p>
            <a:pPr lvl="1"/>
            <a:r>
              <a:rPr/>
              <a:t>Rでは、</a:t>
            </a:r>
            <a:r>
              <a:rPr>
                <a:latin typeface="Courier"/>
              </a:rPr>
              <a:t>NA</a:t>
            </a:r>
            <a:r>
              <a:rPr/>
              <a:t>で表す：型は勝手に判断してくれる場合と、してくれない場合とがある</a:t>
            </a:r>
          </a:p>
          <a:p>
            <a:pPr lvl="2"/>
            <a:r>
              <a:rPr>
                <a:latin typeface="Courier"/>
              </a:rPr>
              <a:t>NA_real_</a:t>
            </a:r>
            <a:r>
              <a:rPr/>
              <a:t>: num型</a:t>
            </a:r>
          </a:p>
          <a:p>
            <a:pPr lvl="2"/>
            <a:r>
              <a:rPr>
                <a:latin typeface="Courier"/>
              </a:rPr>
              <a:t>NA_character</a:t>
            </a:r>
            <a:r>
              <a:rPr/>
              <a:t>: chr型</a:t>
            </a:r>
          </a:p>
          <a:p>
            <a:pPr lvl="1"/>
            <a:r>
              <a:rPr/>
              <a:t>「欠損である」という条件を表す関数：</a:t>
            </a:r>
            <a:r>
              <a:rPr>
                <a:latin typeface="Courier"/>
              </a:rPr>
              <a:t>is.na()</a:t>
            </a:r>
          </a:p>
          <a:p>
            <a:pPr lvl="2"/>
            <a:r>
              <a:rPr/>
              <a:t>括弧内の値が欠損であるかどうかを返す: filterなどの条件に指定</a:t>
            </a:r>
          </a:p>
          <a:p>
            <a:pPr lvl="0" indent="0">
              <a:buNone/>
            </a:pPr>
            <a:r>
              <a:rPr>
                <a:latin typeface="Courier"/>
              </a:rPr>
              <a:t>palmerpenguins</a:t>
            </a:r>
            <a:r>
              <a:rPr>
                <a:solidFill>
                  <a:srgbClr val="4070A0"/>
                </a:solidFill>
                <a:latin typeface="Courier"/>
              </a:rPr>
              <a:t>::</a:t>
            </a:r>
            <a:r>
              <a:rPr>
                <a:latin typeface="Courier"/>
              </a:rPr>
              <a:t>penguins </a:t>
            </a:r>
            <a:r>
              <a:rPr>
                <a:solidFill>
                  <a:srgbClr val="4070A0"/>
                </a:solidFill>
                <a:latin typeface="Courier"/>
              </a:rPr>
              <a:t>%&gt;%</a:t>
            </a:r>
            <a:r>
              <a:rPr>
                <a:latin typeface="Courier"/>
              </a:rPr>
              <a:t> </a:t>
            </a:r>
            <a:r>
              <a:rPr>
                <a:solidFill>
                  <a:srgbClr val="06287E"/>
                </a:solidFill>
                <a:latin typeface="Courier"/>
              </a:rPr>
              <a:t>nrow</a:t>
            </a:r>
            <a:r>
              <a:rPr>
                <a:latin typeface="Courier"/>
              </a:rPr>
              <a:t>() </a:t>
            </a:r>
            <a:r>
              <a:rPr i="1">
                <a:solidFill>
                  <a:srgbClr val="60A0B0"/>
                </a:solidFill>
                <a:latin typeface="Courier"/>
              </a:rPr>
              <a:t># 列数を返す</a:t>
            </a:r>
          </a:p>
          <a:p>
            <a:pPr lvl="0" indent="0">
              <a:buNone/>
            </a:pPr>
            <a:r>
              <a:rPr>
                <a:latin typeface="Courier"/>
              </a:rPr>
              <a:t>## [1] 344</a:t>
            </a:r>
          </a:p>
          <a:p>
            <a:pPr lvl="0" indent="0">
              <a:buNone/>
            </a:pPr>
            <a:r>
              <a:rPr>
                <a:latin typeface="Courier"/>
              </a:rPr>
              <a:t>palmerpenguins</a:t>
            </a:r>
            <a:r>
              <a:rPr>
                <a:solidFill>
                  <a:srgbClr val="4070A0"/>
                </a:solidFill>
                <a:latin typeface="Courier"/>
              </a:rPr>
              <a:t>::</a:t>
            </a:r>
            <a:r>
              <a:rPr>
                <a:latin typeface="Courier"/>
              </a:rPr>
              <a:t>penguins </a:t>
            </a:r>
            <a:r>
              <a:rPr>
                <a:solidFill>
                  <a:srgbClr val="4070A0"/>
                </a:solidFill>
                <a:latin typeface="Courier"/>
              </a:rPr>
              <a:t>%&gt;%</a:t>
            </a:r>
            <a:br/>
            <a:r>
              <a:rPr>
                <a:latin typeface="Courier"/>
              </a:rPr>
              <a:t>  </a:t>
            </a:r>
            <a:r>
              <a:rPr>
                <a:solidFill>
                  <a:srgbClr val="06287E"/>
                </a:solidFill>
                <a:latin typeface="Courier"/>
              </a:rPr>
              <a:t>filter</a:t>
            </a:r>
            <a:r>
              <a:rPr>
                <a:latin typeface="Courier"/>
              </a:rPr>
              <a:t>(</a:t>
            </a:r>
            <a:r>
              <a:rPr>
                <a:solidFill>
                  <a:srgbClr val="4070A0"/>
                </a:solidFill>
                <a:latin typeface="Courier"/>
              </a:rPr>
              <a:t>!</a:t>
            </a:r>
            <a:r>
              <a:rPr>
                <a:solidFill>
                  <a:srgbClr val="06287E"/>
                </a:solidFill>
                <a:latin typeface="Courier"/>
              </a:rPr>
              <a:t>is.na</a:t>
            </a:r>
            <a:r>
              <a:rPr>
                <a:latin typeface="Courier"/>
              </a:rPr>
              <a:t>(body_mass_g)) </a:t>
            </a:r>
            <a:r>
              <a:rPr>
                <a:solidFill>
                  <a:srgbClr val="4070A0"/>
                </a:solidFill>
                <a:latin typeface="Courier"/>
              </a:rPr>
              <a:t>%&gt;%</a:t>
            </a:r>
            <a:r>
              <a:rPr>
                <a:latin typeface="Courier"/>
              </a:rPr>
              <a:t> </a:t>
            </a:r>
            <a:r>
              <a:rPr i="1">
                <a:solidFill>
                  <a:srgbClr val="60A0B0"/>
                </a:solidFill>
                <a:latin typeface="Courier"/>
              </a:rPr>
              <a:t># 体重が欠損している個体を除外</a:t>
            </a:r>
            <a:br/>
            <a:r>
              <a:rPr>
                <a:latin typeface="Courier"/>
              </a:rPr>
              <a:t>  </a:t>
            </a:r>
            <a:r>
              <a:rPr>
                <a:solidFill>
                  <a:srgbClr val="06287E"/>
                </a:solidFill>
                <a:latin typeface="Courier"/>
              </a:rPr>
              <a:t>nrow</a:t>
            </a:r>
            <a:r>
              <a:rPr>
                <a:latin typeface="Courier"/>
              </a:rPr>
              <a:t>() </a:t>
            </a:r>
            <a:r>
              <a:rPr i="1">
                <a:solidFill>
                  <a:srgbClr val="60A0B0"/>
                </a:solidFill>
                <a:latin typeface="Courier"/>
              </a:rPr>
              <a:t>#上より列数が減っている</a:t>
            </a:r>
          </a:p>
          <a:p>
            <a:pPr lvl="0" indent="0">
              <a:buNone/>
            </a:pPr>
            <a:r>
              <a:rPr>
                <a:latin typeface="Courier"/>
              </a:rPr>
              <a:t>## [1] 342</a:t>
            </a:r>
          </a:p>
          <a:p>
            <a:pPr lvl="0" marL="0" indent="0">
              <a:spcBef>
                <a:spcPts val="3000"/>
              </a:spcBef>
              <a:buNone/>
            </a:pPr>
            <a:r>
              <a:rPr b="1"/>
              <a:t>情報を絞る</a:t>
            </a:r>
          </a:p>
          <a:p>
            <a:pPr lvl="1"/>
            <a:r>
              <a:rPr/>
              <a:t>全ての列を必要としない場合：select関数を利用</a:t>
            </a:r>
          </a:p>
          <a:p>
            <a:pPr lvl="1"/>
            <a:r>
              <a:rPr/>
              <a:t>残したい列を順番に列挙するだけでOK。列番号でもよい</a:t>
            </a:r>
          </a:p>
          <a:p>
            <a:pPr lvl="1"/>
            <a:r>
              <a:rPr/>
              <a:t>落としたい列を-(マイナス)で指定してもよい</a:t>
            </a:r>
          </a:p>
          <a:p>
            <a:pPr lvl="0" indent="0">
              <a:buNone/>
            </a:pPr>
            <a:r>
              <a:rPr>
                <a:latin typeface="Courier"/>
              </a:rPr>
              <a:t>df </a:t>
            </a:r>
            <a:r>
              <a:rPr>
                <a:solidFill>
                  <a:srgbClr val="007020"/>
                </a:solidFill>
                <a:latin typeface="Courier"/>
              </a:rPr>
              <a:t>&lt;-</a:t>
            </a:r>
            <a:r>
              <a:rPr>
                <a:latin typeface="Courier"/>
              </a:rPr>
              <a:t> palmerpenguins</a:t>
            </a:r>
            <a:r>
              <a:rPr>
                <a:solidFill>
                  <a:srgbClr val="4070A0"/>
                </a:solidFill>
                <a:latin typeface="Courier"/>
              </a:rPr>
              <a:t>::</a:t>
            </a:r>
            <a:r>
              <a:rPr>
                <a:latin typeface="Courier"/>
              </a:rPr>
              <a:t>penguins </a:t>
            </a:r>
            <a:r>
              <a:rPr>
                <a:solidFill>
                  <a:srgbClr val="4070A0"/>
                </a:solidFill>
                <a:latin typeface="Courier"/>
              </a:rPr>
              <a:t>%&gt;%</a:t>
            </a:r>
            <a:br/>
            <a:r>
              <a:rPr>
                <a:latin typeface="Courier"/>
              </a:rPr>
              <a:t>  dplyr</a:t>
            </a:r>
            <a:r>
              <a:rPr>
                <a:solidFill>
                  <a:srgbClr val="4070A0"/>
                </a:solidFill>
                <a:latin typeface="Courier"/>
              </a:rPr>
              <a:t>::</a:t>
            </a:r>
            <a:r>
              <a:rPr>
                <a:solidFill>
                  <a:srgbClr val="06287E"/>
                </a:solidFill>
                <a:latin typeface="Courier"/>
              </a:rPr>
              <a:t>select</a:t>
            </a:r>
            <a:r>
              <a:rPr>
                <a:latin typeface="Courier"/>
              </a:rPr>
              <a:t>(species, sex, </a:t>
            </a:r>
            <a:r>
              <a:rPr>
                <a:solidFill>
                  <a:srgbClr val="40A070"/>
                </a:solidFill>
                <a:latin typeface="Courier"/>
              </a:rPr>
              <a:t>5</a:t>
            </a:r>
            <a:r>
              <a:rPr>
                <a:latin typeface="Courier"/>
              </a:rPr>
              <a:t>, </a:t>
            </a:r>
            <a:r>
              <a:rPr>
                <a:solidFill>
                  <a:srgbClr val="40A070"/>
                </a:solidFill>
                <a:latin typeface="Courier"/>
              </a:rPr>
              <a:t>6</a:t>
            </a:r>
            <a:r>
              <a:rPr>
                <a:latin typeface="Courier"/>
              </a:rPr>
              <a:t>)</a:t>
            </a:r>
            <a:br/>
            <a:br/>
            <a:r>
              <a:rPr>
                <a:solidFill>
                  <a:srgbClr val="06287E"/>
                </a:solidFill>
                <a:latin typeface="Courier"/>
              </a:rPr>
              <a:t>print</a:t>
            </a:r>
            <a:r>
              <a:rPr>
                <a:latin typeface="Courier"/>
              </a:rPr>
              <a:t>(df </a:t>
            </a:r>
            <a:r>
              <a:rPr>
                <a:solidFill>
                  <a:srgbClr val="4070A0"/>
                </a:solidFill>
                <a:latin typeface="Courier"/>
              </a:rPr>
              <a:t>%&gt;%</a:t>
            </a:r>
            <a:r>
              <a:rPr>
                <a:latin typeface="Courier"/>
              </a:rPr>
              <a:t> </a:t>
            </a:r>
            <a:r>
              <a:rPr>
                <a:solidFill>
                  <a:srgbClr val="06287E"/>
                </a:solidFill>
                <a:latin typeface="Courier"/>
              </a:rPr>
              <a:t>head</a:t>
            </a:r>
            <a:r>
              <a:rPr>
                <a:latin typeface="Courier"/>
              </a:rPr>
              <a:t>(</a:t>
            </a:r>
            <a:r>
              <a:rPr>
                <a:solidFill>
                  <a:srgbClr val="40A070"/>
                </a:solidFill>
                <a:latin typeface="Courier"/>
              </a:rPr>
              <a:t>4</a:t>
            </a:r>
            <a:r>
              <a:rPr>
                <a:latin typeface="Courier"/>
              </a:rPr>
              <a:t>))</a:t>
            </a:r>
          </a:p>
          <a:p>
            <a:pPr lvl="0" indent="0">
              <a:buNone/>
            </a:pPr>
            <a:r>
              <a:rPr>
                <a:latin typeface="Courier"/>
              </a:rPr>
              <a:t>## # A tibble: 4 x 4
##   species sex    flipper_length_mm body_mass_g
##   &lt;fct&gt;   &lt;fct&gt;              &lt;int&gt;       &lt;int&gt;
## 1 Adelie  male                 181        3750
## 2 Adelie  female               186        3800
## 3 Adelie  female               195        3250
## 4 Adelie  &lt;NA&gt;                  NA          NA</a:t>
            </a:r>
          </a:p>
          <a:p>
            <a:pPr lvl="1"/>
            <a:r>
              <a:rPr/>
              <a:t>取り出した列をベクトルとして利用したい場合：</a:t>
            </a:r>
            <a:r>
              <a:rPr>
                <a:latin typeface="Courier"/>
              </a:rPr>
              <a:t>pull</a:t>
            </a:r>
            <a:r>
              <a:rPr/>
              <a:t>関数で抜き出し可能</a:t>
            </a:r>
          </a:p>
          <a:p>
            <a:pPr lvl="0" marL="0" indent="0">
              <a:spcBef>
                <a:spcPts val="3000"/>
              </a:spcBef>
              <a:buNone/>
            </a:pPr>
            <a:r>
              <a:rPr b="1"/>
              <a:t>新しい変数を作成する</a:t>
            </a:r>
          </a:p>
          <a:p>
            <a:pPr lvl="1"/>
            <a:r>
              <a:rPr/>
              <a:t>今ある情報を元に、新しい列を作成することがある：</a:t>
            </a:r>
            <a:r>
              <a:rPr>
                <a:latin typeface="Courier"/>
              </a:rPr>
              <a:t>mutate</a:t>
            </a:r>
            <a:r>
              <a:rPr/>
              <a:t>関数を利用する</a:t>
            </a:r>
          </a:p>
          <a:p>
            <a:pPr lvl="2"/>
            <a:r>
              <a:rPr/>
              <a:t>列の変数型が数値の場合: 四則演算の演算子をそのまま利用できる</a:t>
            </a:r>
          </a:p>
          <a:p>
            <a:pPr lvl="2"/>
            <a:r>
              <a:rPr/>
              <a:t>特定の条件にあてはまるか否かを判定して数値を代入したい場合：</a:t>
            </a:r>
            <a:r>
              <a:rPr>
                <a:latin typeface="Courier"/>
              </a:rPr>
              <a:t>if_else</a:t>
            </a:r>
            <a:r>
              <a:rPr/>
              <a:t>関数、</a:t>
            </a:r>
            <a:r>
              <a:rPr>
                <a:latin typeface="Courier"/>
              </a:rPr>
              <a:t>case_when</a:t>
            </a:r>
            <a:r>
              <a:rPr/>
              <a:t>関数を利用</a:t>
            </a:r>
          </a:p>
          <a:p>
            <a:pPr lvl="0" indent="0">
              <a:buNone/>
            </a:pPr>
            <a:r>
              <a:rPr>
                <a:latin typeface="Courier"/>
              </a:rPr>
              <a:t>df </a:t>
            </a:r>
            <a:r>
              <a:rPr>
                <a:solidFill>
                  <a:srgbClr val="007020"/>
                </a:solidFill>
                <a:latin typeface="Courier"/>
              </a:rPr>
              <a:t>&lt;-</a:t>
            </a:r>
            <a:r>
              <a:rPr>
                <a:latin typeface="Courier"/>
              </a:rPr>
              <a:t> palmerpenguins</a:t>
            </a:r>
            <a:r>
              <a:rPr>
                <a:solidFill>
                  <a:srgbClr val="4070A0"/>
                </a:solidFill>
                <a:latin typeface="Courier"/>
              </a:rPr>
              <a:t>::</a:t>
            </a:r>
            <a:r>
              <a:rPr>
                <a:latin typeface="Courier"/>
              </a:rPr>
              <a:t>penguins </a:t>
            </a:r>
            <a:r>
              <a:rPr>
                <a:solidFill>
                  <a:srgbClr val="4070A0"/>
                </a:solidFill>
                <a:latin typeface="Courier"/>
              </a:rPr>
              <a:t>%&gt;%</a:t>
            </a:r>
            <a:br/>
            <a:r>
              <a:rPr>
                <a:latin typeface="Courier"/>
              </a:rPr>
              <a:t>  </a:t>
            </a:r>
            <a:r>
              <a:rPr>
                <a:solidFill>
                  <a:srgbClr val="06287E"/>
                </a:solidFill>
                <a:latin typeface="Courier"/>
              </a:rPr>
              <a:t>mutate</a:t>
            </a:r>
            <a:r>
              <a:rPr>
                <a:latin typeface="Courier"/>
              </a:rPr>
              <a:t>(</a:t>
            </a:r>
            <a:br/>
            <a:r>
              <a:rPr>
                <a:latin typeface="Courier"/>
              </a:rPr>
              <a:t>    </a:t>
            </a:r>
            <a:r>
              <a:rPr>
                <a:solidFill>
                  <a:srgbClr val="7D9029"/>
                </a:solidFill>
                <a:latin typeface="Courier"/>
              </a:rPr>
              <a:t>flipper_length_2 =</a:t>
            </a:r>
            <a:r>
              <a:rPr>
                <a:latin typeface="Courier"/>
              </a:rPr>
              <a:t> flipper_length_mm</a:t>
            </a:r>
            <a:r>
              <a:rPr>
                <a:solidFill>
                  <a:srgbClr val="4070A0"/>
                </a:solidFill>
                <a:latin typeface="Courier"/>
              </a:rPr>
              <a:t>^</a:t>
            </a:r>
            <a:r>
              <a:rPr>
                <a:solidFill>
                  <a:srgbClr val="40A070"/>
                </a:solidFill>
                <a:latin typeface="Courier"/>
              </a:rPr>
              <a:t>2</a:t>
            </a:r>
            <a:r>
              <a:rPr>
                <a:latin typeface="Courier"/>
              </a:rPr>
              <a:t>, </a:t>
            </a:r>
            <a:r>
              <a:rPr i="1">
                <a:solidFill>
                  <a:srgbClr val="60A0B0"/>
                </a:solidFill>
                <a:latin typeface="Courier"/>
              </a:rPr>
              <a:t># 羽根の長さの2乗</a:t>
            </a:r>
            <a:br/>
            <a:r>
              <a:rPr>
                <a:latin typeface="Courier"/>
              </a:rPr>
              <a:t>    </a:t>
            </a:r>
            <a:r>
              <a:rPr>
                <a:solidFill>
                  <a:srgbClr val="7D9029"/>
                </a:solidFill>
                <a:latin typeface="Courier"/>
              </a:rPr>
              <a:t>weight_size =</a:t>
            </a:r>
            <a:r>
              <a:rPr>
                <a:latin typeface="Courier"/>
              </a:rPr>
              <a:t> </a:t>
            </a:r>
            <a:r>
              <a:rPr>
                <a:solidFill>
                  <a:srgbClr val="06287E"/>
                </a:solidFill>
                <a:latin typeface="Courier"/>
              </a:rPr>
              <a:t>if_else</a:t>
            </a:r>
            <a:r>
              <a:rPr>
                <a:latin typeface="Courier"/>
              </a:rPr>
              <a:t>(</a:t>
            </a:r>
            <a:r>
              <a:rPr>
                <a:solidFill>
                  <a:srgbClr val="7D9029"/>
                </a:solidFill>
                <a:latin typeface="Courier"/>
              </a:rPr>
              <a:t>condition =</a:t>
            </a:r>
            <a:r>
              <a:rPr>
                <a:latin typeface="Courier"/>
              </a:rPr>
              <a:t> body_mass_g </a:t>
            </a:r>
            <a:r>
              <a:rPr>
                <a:solidFill>
                  <a:srgbClr val="4070A0"/>
                </a:solidFill>
                <a:latin typeface="Courier"/>
              </a:rPr>
              <a:t>&gt;=</a:t>
            </a:r>
            <a:r>
              <a:rPr>
                <a:latin typeface="Courier"/>
              </a:rPr>
              <a:t> </a:t>
            </a:r>
            <a:r>
              <a:rPr>
                <a:solidFill>
                  <a:srgbClr val="40A070"/>
                </a:solidFill>
                <a:latin typeface="Courier"/>
              </a:rPr>
              <a:t>4050</a:t>
            </a:r>
            <a:r>
              <a:rPr>
                <a:latin typeface="Courier"/>
              </a:rPr>
              <a:t>, </a:t>
            </a:r>
            <a:r>
              <a:rPr>
                <a:solidFill>
                  <a:srgbClr val="7D9029"/>
                </a:solidFill>
                <a:latin typeface="Courier"/>
              </a:rPr>
              <a:t>true =</a:t>
            </a:r>
            <a:r>
              <a:rPr>
                <a:latin typeface="Courier"/>
              </a:rPr>
              <a:t> </a:t>
            </a:r>
            <a:r>
              <a:rPr>
                <a:solidFill>
                  <a:srgbClr val="4070A0"/>
                </a:solidFill>
                <a:latin typeface="Courier"/>
              </a:rPr>
              <a:t>"L"</a:t>
            </a:r>
            <a:r>
              <a:rPr>
                <a:latin typeface="Courier"/>
              </a:rPr>
              <a:t>, </a:t>
            </a:r>
            <a:r>
              <a:rPr>
                <a:solidFill>
                  <a:srgbClr val="7D9029"/>
                </a:solidFill>
                <a:latin typeface="Courier"/>
              </a:rPr>
              <a:t>false =</a:t>
            </a:r>
            <a:r>
              <a:rPr>
                <a:latin typeface="Courier"/>
              </a:rPr>
              <a:t> </a:t>
            </a:r>
            <a:r>
              <a:rPr>
                <a:solidFill>
                  <a:srgbClr val="4070A0"/>
                </a:solidFill>
                <a:latin typeface="Courier"/>
              </a:rPr>
              <a:t>"F"</a:t>
            </a:r>
            <a:r>
              <a:rPr>
                <a:latin typeface="Courier"/>
              </a:rPr>
              <a:t>),</a:t>
            </a:r>
            <a:br/>
            <a:r>
              <a:rPr>
                <a:latin typeface="Courier"/>
              </a:rPr>
              <a:t>    </a:t>
            </a:r>
            <a:r>
              <a:rPr>
                <a:solidFill>
                  <a:srgbClr val="7D9029"/>
                </a:solidFill>
                <a:latin typeface="Courier"/>
              </a:rPr>
              <a:t>flipper_size_3 =</a:t>
            </a:r>
            <a:r>
              <a:rPr>
                <a:latin typeface="Courier"/>
              </a:rPr>
              <a:t> </a:t>
            </a:r>
            <a:r>
              <a:rPr>
                <a:solidFill>
                  <a:srgbClr val="06287E"/>
                </a:solidFill>
                <a:latin typeface="Courier"/>
              </a:rPr>
              <a:t>case_when</a:t>
            </a:r>
            <a:r>
              <a:rPr>
                <a:latin typeface="Courier"/>
              </a:rPr>
              <a:t>(</a:t>
            </a:r>
            <a:br/>
            <a:r>
              <a:rPr>
                <a:latin typeface="Courier"/>
              </a:rPr>
              <a:t>      body_mass_g </a:t>
            </a:r>
            <a:r>
              <a:rPr>
                <a:solidFill>
                  <a:srgbClr val="4070A0"/>
                </a:solidFill>
                <a:latin typeface="Courier"/>
              </a:rPr>
              <a:t>&lt;=</a:t>
            </a:r>
            <a:r>
              <a:rPr>
                <a:latin typeface="Courier"/>
              </a:rPr>
              <a:t> </a:t>
            </a:r>
            <a:r>
              <a:rPr>
                <a:solidFill>
                  <a:srgbClr val="40A070"/>
                </a:solidFill>
                <a:latin typeface="Courier"/>
              </a:rPr>
              <a:t>3550</a:t>
            </a:r>
            <a:r>
              <a:rPr>
                <a:latin typeface="Courier"/>
              </a:rPr>
              <a:t> </a:t>
            </a:r>
            <a:r>
              <a:rPr>
                <a:solidFill>
                  <a:srgbClr val="4070A0"/>
                </a:solidFill>
                <a:latin typeface="Courier"/>
              </a:rPr>
              <a:t>~</a:t>
            </a:r>
            <a:r>
              <a:rPr>
                <a:latin typeface="Courier"/>
              </a:rPr>
              <a:t> </a:t>
            </a:r>
            <a:r>
              <a:rPr>
                <a:solidFill>
                  <a:srgbClr val="4070A0"/>
                </a:solidFill>
                <a:latin typeface="Courier"/>
              </a:rPr>
              <a:t>"S"</a:t>
            </a:r>
            <a:r>
              <a:rPr>
                <a:latin typeface="Courier"/>
              </a:rPr>
              <a:t>,</a:t>
            </a:r>
            <a:br/>
            <a:r>
              <a:rPr>
                <a:latin typeface="Courier"/>
              </a:rPr>
              <a:t>      body_mass_g </a:t>
            </a:r>
            <a:r>
              <a:rPr>
                <a:solidFill>
                  <a:srgbClr val="4070A0"/>
                </a:solidFill>
                <a:latin typeface="Courier"/>
              </a:rPr>
              <a:t>&gt;=</a:t>
            </a:r>
            <a:r>
              <a:rPr>
                <a:latin typeface="Courier"/>
              </a:rPr>
              <a:t> </a:t>
            </a:r>
            <a:r>
              <a:rPr>
                <a:solidFill>
                  <a:srgbClr val="40A070"/>
                </a:solidFill>
                <a:latin typeface="Courier"/>
              </a:rPr>
              <a:t>3550</a:t>
            </a:r>
            <a:r>
              <a:rPr>
                <a:latin typeface="Courier"/>
              </a:rPr>
              <a:t> </a:t>
            </a:r>
            <a:r>
              <a:rPr>
                <a:solidFill>
                  <a:srgbClr val="4070A0"/>
                </a:solidFill>
                <a:latin typeface="Courier"/>
              </a:rPr>
              <a:t>&amp;</a:t>
            </a:r>
            <a:r>
              <a:rPr>
                <a:latin typeface="Courier"/>
              </a:rPr>
              <a:t> body_mass_g </a:t>
            </a:r>
            <a:r>
              <a:rPr>
                <a:solidFill>
                  <a:srgbClr val="4070A0"/>
                </a:solidFill>
                <a:latin typeface="Courier"/>
              </a:rPr>
              <a:t>&lt;=</a:t>
            </a:r>
            <a:r>
              <a:rPr>
                <a:latin typeface="Courier"/>
              </a:rPr>
              <a:t> </a:t>
            </a:r>
            <a:r>
              <a:rPr>
                <a:solidFill>
                  <a:srgbClr val="40A070"/>
                </a:solidFill>
                <a:latin typeface="Courier"/>
              </a:rPr>
              <a:t>4750</a:t>
            </a:r>
            <a:r>
              <a:rPr>
                <a:latin typeface="Courier"/>
              </a:rPr>
              <a:t> </a:t>
            </a:r>
            <a:r>
              <a:rPr>
                <a:solidFill>
                  <a:srgbClr val="4070A0"/>
                </a:solidFill>
                <a:latin typeface="Courier"/>
              </a:rPr>
              <a:t>~</a:t>
            </a:r>
            <a:r>
              <a:rPr>
                <a:latin typeface="Courier"/>
              </a:rPr>
              <a:t> </a:t>
            </a:r>
            <a:r>
              <a:rPr>
                <a:solidFill>
                  <a:srgbClr val="4070A0"/>
                </a:solidFill>
                <a:latin typeface="Courier"/>
              </a:rPr>
              <a:t>"M"</a:t>
            </a:r>
            <a:r>
              <a:rPr>
                <a:latin typeface="Courier"/>
              </a:rPr>
              <a:t>,</a:t>
            </a:r>
            <a:br/>
            <a:r>
              <a:rPr>
                <a:latin typeface="Courier"/>
              </a:rPr>
              <a:t>      </a:t>
            </a:r>
            <a:r>
              <a:rPr>
                <a:solidFill>
                  <a:srgbClr val="880000"/>
                </a:solidFill>
                <a:latin typeface="Courier"/>
              </a:rPr>
              <a:t>TRUE</a:t>
            </a:r>
            <a:r>
              <a:rPr>
                <a:latin typeface="Courier"/>
              </a:rPr>
              <a:t> </a:t>
            </a:r>
            <a:r>
              <a:rPr>
                <a:solidFill>
                  <a:srgbClr val="4070A0"/>
                </a:solidFill>
                <a:latin typeface="Courier"/>
              </a:rPr>
              <a:t>~</a:t>
            </a:r>
            <a:r>
              <a:rPr>
                <a:latin typeface="Courier"/>
              </a:rPr>
              <a:t> </a:t>
            </a:r>
            <a:r>
              <a:rPr>
                <a:solidFill>
                  <a:srgbClr val="4070A0"/>
                </a:solidFill>
                <a:latin typeface="Courier"/>
              </a:rPr>
              <a:t>"L"</a:t>
            </a:r>
            <a:r>
              <a:rPr>
                <a:latin typeface="Courier"/>
              </a:rPr>
              <a:t> </a:t>
            </a:r>
            <a:r>
              <a:rPr i="1">
                <a:solidFill>
                  <a:srgbClr val="60A0B0"/>
                </a:solidFill>
                <a:latin typeface="Courier"/>
              </a:rPr>
              <a:t># TRUE はそれ以外</a:t>
            </a:r>
            <a:br/>
            <a:r>
              <a:rPr>
                <a:latin typeface="Courier"/>
              </a:rPr>
              <a:t>    )</a:t>
            </a:r>
            <a:br/>
            <a:r>
              <a:rPr>
                <a:latin typeface="Courier"/>
              </a:rPr>
              <a:t>  )</a:t>
            </a:r>
          </a:p>
          <a:p>
            <a:pPr lvl="0" marL="0" indent="0">
              <a:spcBef>
                <a:spcPts val="3000"/>
              </a:spcBef>
              <a:buNone/>
            </a:pPr>
            <a:r>
              <a:rPr b="1"/>
              <a:t>作成した変数を確認</a:t>
            </a:r>
          </a:p>
          <a:p>
            <a:pPr lvl="0" indent="0">
              <a:buNone/>
            </a:pPr>
            <a:r>
              <a:rPr>
                <a:latin typeface="Courier"/>
              </a:rPr>
              <a:t>## # A tibble: 344 x 6
##    species island    body_mass_g flipper_length_2 weight_size flipper_size_3
##    &lt;fct&gt;   &lt;fct&gt;           &lt;int&gt;            &lt;dbl&gt; &lt;chr&gt;       &lt;chr&gt;         
##  1 Adelie  Torgersen        3750            32761 F           M             
##  2 Adelie  Torgersen        3800            34596 F           M             
##  3 Adelie  Torgersen        3250            38025 F           S             
##  4 Adelie  Torgersen          NA               NA &lt;NA&gt;        L             
##  5 Adelie  Torgersen        3450            37249 F           S             
##  6 Adelie  Torgersen        3650            36100 F           M             
##  7 Adelie  Torgersen        3625            32761 F           M             
##  8 Adelie  Torgersen        4675            38025 L           M             
##  9 Adelie  Torgersen        3475            37249 F           S             
## 10 Adelie  Torgersen        4250            36100 L           M             
## # ... with 334 more rows</a:t>
            </a:r>
          </a:p>
          <a:p>
            <a:pPr lvl="0" marL="0" indent="0">
              <a:spcBef>
                <a:spcPts val="3000"/>
              </a:spcBef>
              <a:buNone/>
            </a:pPr>
            <a:r>
              <a:rPr b="1"/>
              <a:t>サンプルを分割する</a:t>
            </a:r>
          </a:p>
          <a:p>
            <a:pPr lvl="1"/>
            <a:r>
              <a:rPr/>
              <a:t>サンプルを特定の変数の値ごとに分割したい時がある</a:t>
            </a:r>
          </a:p>
          <a:p>
            <a:pPr lvl="2"/>
            <a:r>
              <a:rPr/>
              <a:t>例えば、オスのサンプルとメスのサンプルを分割する</a:t>
            </a:r>
          </a:p>
          <a:p>
            <a:pPr lvl="2"/>
            <a:r>
              <a:rPr>
                <a:latin typeface="Courier"/>
              </a:rPr>
              <a:t>filter</a:t>
            </a:r>
            <a:r>
              <a:rPr/>
              <a:t>関数を使ってもいいが、例えば雄雌それぞれのサンプルに同じ操作を適用したい場合などは、コードが冗長になる場合がある</a:t>
            </a:r>
          </a:p>
          <a:p>
            <a:pPr lvl="2"/>
            <a:r>
              <a:rPr>
                <a:latin typeface="Courier"/>
              </a:rPr>
              <a:t>split</a:t>
            </a:r>
            <a:r>
              <a:rPr/>
              <a:t>関数と</a:t>
            </a:r>
            <a:r>
              <a:rPr>
                <a:latin typeface="Courier"/>
              </a:rPr>
              <a:t>pull</a:t>
            </a:r>
            <a:r>
              <a:rPr/>
              <a:t>関数を組み合わせて使うと、データフレームをリスト形式で分割できる</a:t>
            </a:r>
          </a:p>
          <a:p>
            <a:pPr lvl="0" indent="0">
              <a:buNone/>
            </a:pPr>
            <a:r>
              <a:rPr>
                <a:latin typeface="Courier"/>
              </a:rPr>
              <a:t>df_split </a:t>
            </a:r>
            <a:r>
              <a:rPr>
                <a:solidFill>
                  <a:srgbClr val="007020"/>
                </a:solidFill>
                <a:latin typeface="Courier"/>
              </a:rPr>
              <a:t>&lt;-</a:t>
            </a:r>
            <a:r>
              <a:rPr>
                <a:latin typeface="Courier"/>
              </a:rPr>
              <a:t> palmerpenguins</a:t>
            </a:r>
            <a:r>
              <a:rPr>
                <a:solidFill>
                  <a:srgbClr val="4070A0"/>
                </a:solidFill>
                <a:latin typeface="Courier"/>
              </a:rPr>
              <a:t>::</a:t>
            </a:r>
            <a:r>
              <a:rPr>
                <a:latin typeface="Courier"/>
              </a:rPr>
              <a:t>penguins </a:t>
            </a:r>
            <a:r>
              <a:rPr>
                <a:solidFill>
                  <a:srgbClr val="4070A0"/>
                </a:solidFill>
                <a:latin typeface="Courier"/>
              </a:rPr>
              <a:t>%&gt;%</a:t>
            </a:r>
            <a:br/>
            <a:r>
              <a:rPr>
                <a:latin typeface="Courier"/>
              </a:rPr>
              <a:t>  </a:t>
            </a:r>
            <a:r>
              <a:rPr>
                <a:solidFill>
                  <a:srgbClr val="06287E"/>
                </a:solidFill>
                <a:latin typeface="Courier"/>
              </a:rPr>
              <a:t>select</a:t>
            </a:r>
            <a:r>
              <a:rPr>
                <a:latin typeface="Courier"/>
              </a:rPr>
              <a:t>(species, island, sex) </a:t>
            </a:r>
            <a:r>
              <a:rPr>
                <a:solidFill>
                  <a:srgbClr val="4070A0"/>
                </a:solidFill>
                <a:latin typeface="Courier"/>
              </a:rPr>
              <a:t>%&gt;%</a:t>
            </a:r>
            <a:r>
              <a:rPr>
                <a:latin typeface="Courier"/>
              </a:rPr>
              <a:t> </a:t>
            </a:r>
            <a:r>
              <a:rPr i="1">
                <a:solidFill>
                  <a:srgbClr val="60A0B0"/>
                </a:solidFill>
                <a:latin typeface="Courier"/>
              </a:rPr>
              <a:t># 表示の都合上列数を限定</a:t>
            </a:r>
            <a:br/>
            <a:r>
              <a:rPr>
                <a:latin typeface="Courier"/>
              </a:rPr>
              <a:t>  </a:t>
            </a:r>
            <a:r>
              <a:rPr>
                <a:solidFill>
                  <a:srgbClr val="06287E"/>
                </a:solidFill>
                <a:latin typeface="Courier"/>
              </a:rPr>
              <a:t>split</a:t>
            </a:r>
            <a:r>
              <a:rPr>
                <a:latin typeface="Courier"/>
              </a:rPr>
              <a:t>(</a:t>
            </a:r>
            <a:r>
              <a:rPr>
                <a:solidFill>
                  <a:srgbClr val="06287E"/>
                </a:solidFill>
                <a:latin typeface="Courier"/>
              </a:rPr>
              <a:t>pull</a:t>
            </a:r>
            <a:r>
              <a:rPr>
                <a:latin typeface="Courier"/>
              </a:rPr>
              <a:t>(., sex)) </a:t>
            </a:r>
            <a:r>
              <a:rPr i="1">
                <a:solidFill>
                  <a:srgbClr val="60A0B0"/>
                </a:solidFill>
                <a:latin typeface="Courier"/>
              </a:rPr>
              <a:t># 分割の基準にしたい変数を入力</a:t>
            </a:r>
            <a:br/>
            <a:r>
              <a:rPr>
                <a:solidFill>
                  <a:srgbClr val="06287E"/>
                </a:solidFill>
                <a:latin typeface="Courier"/>
              </a:rPr>
              <a:t>print</a:t>
            </a:r>
            <a:r>
              <a:rPr>
                <a:latin typeface="Courier"/>
              </a:rPr>
              <a:t>(df_split)</a:t>
            </a:r>
          </a:p>
          <a:p>
            <a:pPr lvl="0" indent="0">
              <a:buNone/>
            </a:pPr>
            <a:r>
              <a:rPr>
                <a:latin typeface="Courier"/>
              </a:rPr>
              <a:t>## $female
## # A tibble: 165 x 3
##    species island    sex   
##    &lt;fct&gt;   &lt;fct&gt;     &lt;fct&gt; 
##  1 Adelie  Torgersen female
##  2 Adelie  Torgersen female
##  3 Adelie  Torgersen female
##  4 Adelie  Torgersen female
##  5 Adelie  Torgersen female
##  6 Adelie  Torgersen female
##  7 Adelie  Torgersen female
##  8 Adelie  Torgersen female
##  9 Adelie  Biscoe    female
## 10 Adelie  Biscoe    female
## # ... with 155 more rows
## 
## $male
## # A tibble: 168 x 3
##    species island    sex  
##    &lt;fct&gt;   &lt;fct&gt;     &lt;fct&gt;
##  1 Adelie  Torgersen male 
##  2 Adelie  Torgersen male 
##  3 Adelie  Torgersen male 
##  4 Adelie  Torgersen male 
##  5 Adelie  Torgersen male 
##  6 Adelie  Torgersen male 
##  7 Adelie  Torgersen male 
##  8 Adelie  Biscoe    male 
##  9 Adelie  Biscoe    male 
## 10 Adelie  Biscoe    male 
## # ... with 158 more rows</a:t>
            </a:r>
          </a:p>
          <a:p>
            <a:pPr lvl="0" marL="0" indent="0">
              <a:spcBef>
                <a:spcPts val="3000"/>
              </a:spcBef>
              <a:buNone/>
            </a:pPr>
            <a:r>
              <a:rPr b="1"/>
              <a:t>その他データ操作関連の関数</a:t>
            </a:r>
          </a:p>
          <a:p>
            <a:pPr lvl="1"/>
            <a:r>
              <a:rPr/>
              <a:t>stringr, stringi パッケージは文字列の処理に便利</a:t>
            </a:r>
          </a:p>
          <a:p>
            <a:pPr lvl="2"/>
            <a:r>
              <a:rPr/>
              <a:t>先頭から何文字、指定した条件に合致した文字を抜き出しなど、character型の文字列を操作するのに非常に便利</a:t>
            </a:r>
          </a:p>
          <a:p>
            <a:pPr lvl="0" marL="0" indent="0">
              <a:spcBef>
                <a:spcPts val="3000"/>
              </a:spcBef>
              <a:buNone/>
            </a:pPr>
            <a:r>
              <a:rPr b="1"/>
              <a:t>もっと便利な要約統計量</a:t>
            </a:r>
          </a:p>
          <a:p>
            <a:pPr lvl="0" marL="0" indent="0">
              <a:spcBef>
                <a:spcPts val="3000"/>
              </a:spcBef>
              <a:buNone/>
            </a:pPr>
            <a:r>
              <a:rPr b="1"/>
              <a:t>dplyr パッケージの利用</a:t>
            </a:r>
          </a:p>
          <a:p>
            <a:pPr lvl="1"/>
            <a:r>
              <a:rPr/>
              <a:t>dplyr: tidyverseパッケージに含まれるデータ操作系の関数の一つ</a:t>
            </a:r>
          </a:p>
          <a:p>
            <a:pPr lvl="1"/>
            <a:r>
              <a:rPr>
                <a:latin typeface="Courier"/>
              </a:rPr>
              <a:t>group_by</a:t>
            </a:r>
            <a:r>
              <a:rPr/>
              <a:t> 関数は、以降の操作を指定した変数ごとに行うことを宣言する関数</a:t>
            </a:r>
          </a:p>
          <a:p>
            <a:pPr lvl="2"/>
            <a:r>
              <a:rPr/>
              <a:t>例えば、</a:t>
            </a:r>
            <a:r>
              <a:rPr>
                <a:latin typeface="Courier"/>
              </a:rPr>
              <a:t>group_by(species)</a:t>
            </a:r>
            <a:r>
              <a:rPr/>
              <a:t>とすると、以降の操作はペンギンの種類ごとに行われる</a:t>
            </a:r>
          </a:p>
          <a:p>
            <a:pPr lvl="1"/>
            <a:r>
              <a:rPr>
                <a:latin typeface="Courier"/>
              </a:rPr>
              <a:t>summarise</a:t>
            </a:r>
            <a:r>
              <a:rPr/>
              <a:t> 関数は、データフレームの指定された列を任意の関数で集計するための関数</a:t>
            </a:r>
          </a:p>
          <a:p>
            <a:pPr lvl="0" indent="0">
              <a:buNone/>
            </a:pPr>
            <a:r>
              <a:rPr>
                <a:latin typeface="Courier"/>
              </a:rPr>
              <a:t>palmerpenguins</a:t>
            </a:r>
            <a:r>
              <a:rPr>
                <a:solidFill>
                  <a:srgbClr val="4070A0"/>
                </a:solidFill>
                <a:latin typeface="Courier"/>
              </a:rPr>
              <a:t>::</a:t>
            </a:r>
            <a:r>
              <a:rPr>
                <a:latin typeface="Courier"/>
              </a:rPr>
              <a:t>penguins </a:t>
            </a:r>
            <a:r>
              <a:rPr>
                <a:solidFill>
                  <a:srgbClr val="4070A0"/>
                </a:solidFill>
                <a:latin typeface="Courier"/>
              </a:rPr>
              <a:t>%&gt;%</a:t>
            </a:r>
            <a:br/>
            <a:r>
              <a:rPr>
                <a:latin typeface="Courier"/>
              </a:rPr>
              <a:t>  </a:t>
            </a:r>
            <a:r>
              <a:rPr>
                <a:solidFill>
                  <a:srgbClr val="06287E"/>
                </a:solidFill>
                <a:latin typeface="Courier"/>
              </a:rPr>
              <a:t>summarise</a:t>
            </a:r>
            <a:r>
              <a:rPr>
                <a:latin typeface="Courier"/>
              </a:rPr>
              <a:t>(</a:t>
            </a:r>
            <a:br/>
            <a:r>
              <a:rPr>
                <a:latin typeface="Courier"/>
              </a:rPr>
              <a:t>    </a:t>
            </a:r>
            <a:r>
              <a:rPr>
                <a:solidFill>
                  <a:srgbClr val="7D9029"/>
                </a:solidFill>
                <a:latin typeface="Courier"/>
              </a:rPr>
              <a:t>mean_bill_length_mm =</a:t>
            </a:r>
            <a:r>
              <a:rPr>
                <a:latin typeface="Courier"/>
              </a:rPr>
              <a:t> </a:t>
            </a:r>
            <a:r>
              <a:rPr>
                <a:solidFill>
                  <a:srgbClr val="06287E"/>
                </a:solidFill>
                <a:latin typeface="Courier"/>
              </a:rPr>
              <a:t>mean</a:t>
            </a:r>
            <a:r>
              <a:rPr>
                <a:latin typeface="Courier"/>
              </a:rPr>
              <a:t>(bill_length_mm, </a:t>
            </a:r>
            <a:r>
              <a:rPr>
                <a:solidFill>
                  <a:srgbClr val="7D9029"/>
                </a:solidFill>
                <a:latin typeface="Courier"/>
              </a:rPr>
              <a:t>na.rm =</a:t>
            </a:r>
            <a:r>
              <a:rPr>
                <a:latin typeface="Courier"/>
              </a:rPr>
              <a:t> T), </a:t>
            </a:r>
            <a:r>
              <a:rPr i="1">
                <a:solidFill>
                  <a:srgbClr val="60A0B0"/>
                </a:solidFill>
                <a:latin typeface="Courier"/>
              </a:rPr>
              <a:t># くちばしの長さの平均を取る、欠損値は除外</a:t>
            </a:r>
            <a:br/>
            <a:r>
              <a:rPr>
                <a:latin typeface="Courier"/>
              </a:rPr>
              <a:t>    </a:t>
            </a:r>
            <a:r>
              <a:rPr>
                <a:solidFill>
                  <a:srgbClr val="7D9029"/>
                </a:solidFill>
                <a:latin typeface="Courier"/>
              </a:rPr>
              <a:t>mean_flipper_length_mm =</a:t>
            </a:r>
            <a:r>
              <a:rPr>
                <a:latin typeface="Courier"/>
              </a:rPr>
              <a:t> </a:t>
            </a:r>
            <a:r>
              <a:rPr>
                <a:solidFill>
                  <a:srgbClr val="06287E"/>
                </a:solidFill>
                <a:latin typeface="Courier"/>
              </a:rPr>
              <a:t>mean</a:t>
            </a:r>
            <a:r>
              <a:rPr>
                <a:latin typeface="Courier"/>
              </a:rPr>
              <a:t>(flipper_length_mm, </a:t>
            </a:r>
            <a:r>
              <a:rPr>
                <a:solidFill>
                  <a:srgbClr val="7D9029"/>
                </a:solidFill>
                <a:latin typeface="Courier"/>
              </a:rPr>
              <a:t>na.rm =</a:t>
            </a:r>
            <a:r>
              <a:rPr>
                <a:latin typeface="Courier"/>
              </a:rPr>
              <a:t> T),</a:t>
            </a:r>
            <a:br/>
            <a:r>
              <a:rPr>
                <a:latin typeface="Courier"/>
              </a:rPr>
              <a:t>    </a:t>
            </a:r>
            <a:r>
              <a:rPr>
                <a:solidFill>
                  <a:srgbClr val="7D9029"/>
                </a:solidFill>
                <a:latin typeface="Courier"/>
              </a:rPr>
              <a:t>mean_body_mass_g =</a:t>
            </a:r>
            <a:r>
              <a:rPr>
                <a:latin typeface="Courier"/>
              </a:rPr>
              <a:t> </a:t>
            </a:r>
            <a:r>
              <a:rPr>
                <a:solidFill>
                  <a:srgbClr val="06287E"/>
                </a:solidFill>
                <a:latin typeface="Courier"/>
              </a:rPr>
              <a:t>mean</a:t>
            </a:r>
            <a:r>
              <a:rPr>
                <a:latin typeface="Courier"/>
              </a:rPr>
              <a:t>(body_mass_g, </a:t>
            </a:r>
            <a:r>
              <a:rPr>
                <a:solidFill>
                  <a:srgbClr val="7D9029"/>
                </a:solidFill>
                <a:latin typeface="Courier"/>
              </a:rPr>
              <a:t>na.rm =</a:t>
            </a:r>
            <a:r>
              <a:rPr>
                <a:latin typeface="Courier"/>
              </a:rPr>
              <a:t> T),</a:t>
            </a:r>
            <a:br/>
            <a:r>
              <a:rPr>
                <a:latin typeface="Courier"/>
              </a:rPr>
              <a:t>  )</a:t>
            </a:r>
          </a:p>
          <a:p>
            <a:pPr lvl="0" indent="0">
              <a:buNone/>
            </a:pPr>
            <a:r>
              <a:rPr>
                <a:latin typeface="Courier"/>
              </a:rPr>
              <a:t>## # A tibble: 1 x 3
##   mean_bill_length_mm mean_flipper_length_mm mean_body_mass_g
##                 &lt;dbl&gt;                  &lt;dbl&gt;            &lt;dbl&gt;
## 1                43.9                   201.            4202.</a:t>
            </a:r>
          </a:p>
          <a:p>
            <a:pPr lvl="1"/>
            <a:r>
              <a:rPr/>
              <a:t>任意の統計量、変数を自由に選択肢して表を作ることができる</a:t>
            </a:r>
          </a:p>
          <a:p>
            <a:pPr lvl="0" marL="0" indent="0">
              <a:spcBef>
                <a:spcPts val="3000"/>
              </a:spcBef>
              <a:buNone/>
            </a:pPr>
            <a:r>
              <a:rPr b="1"/>
              <a:t>group_byを組み合わせる</a:t>
            </a:r>
          </a:p>
          <a:p>
            <a:pPr lvl="0" indent="0">
              <a:buNone/>
            </a:pPr>
            <a:r>
              <a:rPr>
                <a:latin typeface="Courier"/>
              </a:rPr>
              <a:t>palmerpenguins</a:t>
            </a:r>
            <a:r>
              <a:rPr>
                <a:solidFill>
                  <a:srgbClr val="4070A0"/>
                </a:solidFill>
                <a:latin typeface="Courier"/>
              </a:rPr>
              <a:t>::</a:t>
            </a:r>
            <a:r>
              <a:rPr>
                <a:latin typeface="Courier"/>
              </a:rPr>
              <a:t>penguins </a:t>
            </a:r>
            <a:r>
              <a:rPr>
                <a:solidFill>
                  <a:srgbClr val="4070A0"/>
                </a:solidFill>
                <a:latin typeface="Courier"/>
              </a:rPr>
              <a:t>%&gt;%</a:t>
            </a:r>
            <a:br/>
            <a:r>
              <a:rPr>
                <a:latin typeface="Courier"/>
              </a:rPr>
              <a:t>  </a:t>
            </a:r>
            <a:r>
              <a:rPr>
                <a:solidFill>
                  <a:srgbClr val="06287E"/>
                </a:solidFill>
                <a:latin typeface="Courier"/>
              </a:rPr>
              <a:t>group_by</a:t>
            </a:r>
            <a:r>
              <a:rPr>
                <a:latin typeface="Courier"/>
              </a:rPr>
              <a:t>(species) </a:t>
            </a:r>
            <a:r>
              <a:rPr>
                <a:solidFill>
                  <a:srgbClr val="4070A0"/>
                </a:solidFill>
                <a:latin typeface="Courier"/>
              </a:rPr>
              <a:t>%&gt;%</a:t>
            </a:r>
            <a:r>
              <a:rPr>
                <a:latin typeface="Courier"/>
              </a:rPr>
              <a:t> </a:t>
            </a:r>
            <a:r>
              <a:rPr i="1">
                <a:solidFill>
                  <a:srgbClr val="60A0B0"/>
                </a:solidFill>
                <a:latin typeface="Courier"/>
              </a:rPr>
              <a:t># 種類ごとに</a:t>
            </a:r>
            <a:br/>
            <a:r>
              <a:rPr>
                <a:latin typeface="Courier"/>
              </a:rPr>
              <a:t>  </a:t>
            </a:r>
            <a:r>
              <a:rPr>
                <a:solidFill>
                  <a:srgbClr val="06287E"/>
                </a:solidFill>
                <a:latin typeface="Courier"/>
              </a:rPr>
              <a:t>summarise</a:t>
            </a:r>
            <a:r>
              <a:rPr>
                <a:latin typeface="Courier"/>
              </a:rPr>
              <a:t>(</a:t>
            </a:r>
            <a:br/>
            <a:r>
              <a:rPr>
                <a:latin typeface="Courier"/>
              </a:rPr>
              <a:t>    </a:t>
            </a:r>
            <a:r>
              <a:rPr>
                <a:solidFill>
                  <a:srgbClr val="7D9029"/>
                </a:solidFill>
                <a:latin typeface="Courier"/>
              </a:rPr>
              <a:t>N =</a:t>
            </a:r>
            <a:r>
              <a:rPr>
                <a:latin typeface="Courier"/>
              </a:rPr>
              <a:t> </a:t>
            </a:r>
            <a:r>
              <a:rPr>
                <a:solidFill>
                  <a:srgbClr val="06287E"/>
                </a:solidFill>
                <a:latin typeface="Courier"/>
              </a:rPr>
              <a:t>n</a:t>
            </a:r>
            <a:r>
              <a:rPr>
                <a:latin typeface="Courier"/>
              </a:rPr>
              <a:t>(), </a:t>
            </a:r>
            <a:r>
              <a:rPr i="1">
                <a:solidFill>
                  <a:srgbClr val="60A0B0"/>
                </a:solidFill>
                <a:latin typeface="Courier"/>
              </a:rPr>
              <a:t># サンプルサイズ</a:t>
            </a:r>
            <a:br/>
            <a:r>
              <a:rPr>
                <a:latin typeface="Courier"/>
              </a:rPr>
              <a:t>    </a:t>
            </a:r>
            <a:r>
              <a:rPr>
                <a:solidFill>
                  <a:srgbClr val="7D9029"/>
                </a:solidFill>
                <a:latin typeface="Courier"/>
              </a:rPr>
              <a:t>mean_bill_length_mm =</a:t>
            </a:r>
            <a:r>
              <a:rPr>
                <a:latin typeface="Courier"/>
              </a:rPr>
              <a:t> </a:t>
            </a:r>
            <a:r>
              <a:rPr>
                <a:solidFill>
                  <a:srgbClr val="06287E"/>
                </a:solidFill>
                <a:latin typeface="Courier"/>
              </a:rPr>
              <a:t>mean</a:t>
            </a:r>
            <a:r>
              <a:rPr>
                <a:latin typeface="Courier"/>
              </a:rPr>
              <a:t>(bill_length_mm, </a:t>
            </a:r>
            <a:r>
              <a:rPr>
                <a:solidFill>
                  <a:srgbClr val="7D9029"/>
                </a:solidFill>
                <a:latin typeface="Courier"/>
              </a:rPr>
              <a:t>na.rm =</a:t>
            </a:r>
            <a:r>
              <a:rPr>
                <a:latin typeface="Courier"/>
              </a:rPr>
              <a:t> T), </a:t>
            </a:r>
            <a:r>
              <a:rPr i="1">
                <a:solidFill>
                  <a:srgbClr val="60A0B0"/>
                </a:solidFill>
                <a:latin typeface="Courier"/>
              </a:rPr>
              <a:t># くちばしの長さの平均を取る、欠損値は除外</a:t>
            </a:r>
            <a:br/>
            <a:r>
              <a:rPr>
                <a:latin typeface="Courier"/>
              </a:rPr>
              <a:t>    </a:t>
            </a:r>
            <a:r>
              <a:rPr>
                <a:solidFill>
                  <a:srgbClr val="7D9029"/>
                </a:solidFill>
                <a:latin typeface="Courier"/>
              </a:rPr>
              <a:t>mean_flipper_length_mm =</a:t>
            </a:r>
            <a:r>
              <a:rPr>
                <a:latin typeface="Courier"/>
              </a:rPr>
              <a:t> </a:t>
            </a:r>
            <a:r>
              <a:rPr>
                <a:solidFill>
                  <a:srgbClr val="06287E"/>
                </a:solidFill>
                <a:latin typeface="Courier"/>
              </a:rPr>
              <a:t>mean</a:t>
            </a:r>
            <a:r>
              <a:rPr>
                <a:latin typeface="Courier"/>
              </a:rPr>
              <a:t>(flipper_length_mm, </a:t>
            </a:r>
            <a:r>
              <a:rPr>
                <a:solidFill>
                  <a:srgbClr val="7D9029"/>
                </a:solidFill>
                <a:latin typeface="Courier"/>
              </a:rPr>
              <a:t>na.rm =</a:t>
            </a:r>
            <a:r>
              <a:rPr>
                <a:latin typeface="Courier"/>
              </a:rPr>
              <a:t> T),</a:t>
            </a:r>
            <a:br/>
            <a:r>
              <a:rPr>
                <a:latin typeface="Courier"/>
              </a:rPr>
              <a:t>    </a:t>
            </a:r>
            <a:r>
              <a:rPr>
                <a:solidFill>
                  <a:srgbClr val="7D9029"/>
                </a:solidFill>
                <a:latin typeface="Courier"/>
              </a:rPr>
              <a:t>mean_body_mass_g =</a:t>
            </a:r>
            <a:r>
              <a:rPr>
                <a:latin typeface="Courier"/>
              </a:rPr>
              <a:t> </a:t>
            </a:r>
            <a:r>
              <a:rPr>
                <a:solidFill>
                  <a:srgbClr val="06287E"/>
                </a:solidFill>
                <a:latin typeface="Courier"/>
              </a:rPr>
              <a:t>mean</a:t>
            </a:r>
            <a:r>
              <a:rPr>
                <a:latin typeface="Courier"/>
              </a:rPr>
              <a:t>(body_mass_g, </a:t>
            </a:r>
            <a:r>
              <a:rPr>
                <a:solidFill>
                  <a:srgbClr val="7D9029"/>
                </a:solidFill>
                <a:latin typeface="Courier"/>
              </a:rPr>
              <a:t>na.rm =</a:t>
            </a:r>
            <a:r>
              <a:rPr>
                <a:latin typeface="Courier"/>
              </a:rPr>
              <a:t> T),</a:t>
            </a:r>
            <a:br/>
            <a:r>
              <a:rPr>
                <a:latin typeface="Courier"/>
              </a:rPr>
              <a:t>  )</a:t>
            </a:r>
          </a:p>
          <a:p>
            <a:pPr lvl="0" indent="0">
              <a:buNone/>
            </a:pPr>
            <a:r>
              <a:rPr>
                <a:latin typeface="Courier"/>
              </a:rPr>
              <a:t>## # A tibble: 3 x 5
##   species       N mean_bill_length_mm mean_flipper_length_mm mean_body_mass_g
##   &lt;fct&gt;     &lt;int&gt;               &lt;dbl&gt;                  &lt;dbl&gt;            &lt;dbl&gt;
## 1 Adelie      152                38.8                   190.            3701.
## 2 Chinstrap    68                48.8                   196.            3733.
## 3 Gentoo      124                47.5                   217.            5076.</a:t>
            </a:r>
          </a:p>
          <a:p>
            <a:pPr lvl="1"/>
            <a:r>
              <a:rPr/>
              <a:t>ペンギンの種類間での平均の比較が可能に</a:t>
            </a:r>
          </a:p>
          <a:p>
            <a:pPr lvl="0" marL="0" indent="0">
              <a:spcBef>
                <a:spcPts val="3000"/>
              </a:spcBef>
              <a:buNone/>
            </a:pPr>
            <a:r>
              <a:rPr b="1"/>
              <a:t>group_byを組み合わせる</a:t>
            </a:r>
          </a:p>
          <a:p>
            <a:pPr lvl="1"/>
            <a:r>
              <a:rPr/>
              <a:t>複数変数を指定してもOK</a:t>
            </a:r>
          </a:p>
          <a:p>
            <a:pPr lvl="0" indent="0">
              <a:buNone/>
            </a:pPr>
            <a:r>
              <a:rPr>
                <a:latin typeface="Courier"/>
              </a:rPr>
              <a:t>palmerpenguins</a:t>
            </a:r>
            <a:r>
              <a:rPr>
                <a:solidFill>
                  <a:srgbClr val="4070A0"/>
                </a:solidFill>
                <a:latin typeface="Courier"/>
              </a:rPr>
              <a:t>::</a:t>
            </a:r>
            <a:r>
              <a:rPr>
                <a:latin typeface="Courier"/>
              </a:rPr>
              <a:t>penguins </a:t>
            </a:r>
            <a:r>
              <a:rPr>
                <a:solidFill>
                  <a:srgbClr val="4070A0"/>
                </a:solidFill>
                <a:latin typeface="Courier"/>
              </a:rPr>
              <a:t>%&gt;%</a:t>
            </a:r>
            <a:br/>
            <a:r>
              <a:rPr>
                <a:latin typeface="Courier"/>
              </a:rPr>
              <a:t>  </a:t>
            </a:r>
            <a:r>
              <a:rPr>
                <a:solidFill>
                  <a:srgbClr val="06287E"/>
                </a:solidFill>
                <a:latin typeface="Courier"/>
              </a:rPr>
              <a:t>group_by</a:t>
            </a:r>
            <a:r>
              <a:rPr>
                <a:latin typeface="Courier"/>
              </a:rPr>
              <a:t>(sex, species) </a:t>
            </a:r>
            <a:r>
              <a:rPr>
                <a:solidFill>
                  <a:srgbClr val="4070A0"/>
                </a:solidFill>
                <a:latin typeface="Courier"/>
              </a:rPr>
              <a:t>%&gt;%</a:t>
            </a:r>
            <a:r>
              <a:rPr>
                <a:latin typeface="Courier"/>
              </a:rPr>
              <a:t> </a:t>
            </a:r>
            <a:r>
              <a:rPr i="1">
                <a:solidFill>
                  <a:srgbClr val="60A0B0"/>
                </a:solidFill>
                <a:latin typeface="Courier"/>
              </a:rPr>
              <a:t># 種類と性別ごとに</a:t>
            </a:r>
            <a:br/>
            <a:r>
              <a:rPr>
                <a:latin typeface="Courier"/>
              </a:rPr>
              <a:t>  </a:t>
            </a:r>
            <a:r>
              <a:rPr>
                <a:solidFill>
                  <a:srgbClr val="06287E"/>
                </a:solidFill>
                <a:latin typeface="Courier"/>
              </a:rPr>
              <a:t>summarise</a:t>
            </a:r>
            <a:r>
              <a:rPr>
                <a:latin typeface="Courier"/>
              </a:rPr>
              <a:t>(</a:t>
            </a:r>
            <a:br/>
            <a:r>
              <a:rPr>
                <a:latin typeface="Courier"/>
              </a:rPr>
              <a:t>    </a:t>
            </a:r>
            <a:r>
              <a:rPr>
                <a:solidFill>
                  <a:srgbClr val="7D9029"/>
                </a:solidFill>
                <a:latin typeface="Courier"/>
              </a:rPr>
              <a:t>N =</a:t>
            </a:r>
            <a:r>
              <a:rPr>
                <a:latin typeface="Courier"/>
              </a:rPr>
              <a:t> </a:t>
            </a:r>
            <a:r>
              <a:rPr>
                <a:solidFill>
                  <a:srgbClr val="06287E"/>
                </a:solidFill>
                <a:latin typeface="Courier"/>
              </a:rPr>
              <a:t>n</a:t>
            </a:r>
            <a:r>
              <a:rPr>
                <a:latin typeface="Courier"/>
              </a:rPr>
              <a:t>(),</a:t>
            </a:r>
            <a:br/>
            <a:r>
              <a:rPr>
                <a:latin typeface="Courier"/>
              </a:rPr>
              <a:t>    </a:t>
            </a:r>
            <a:r>
              <a:rPr>
                <a:solidFill>
                  <a:srgbClr val="7D9029"/>
                </a:solidFill>
                <a:latin typeface="Courier"/>
              </a:rPr>
              <a:t>mean_bill_length_mm =</a:t>
            </a:r>
            <a:r>
              <a:rPr>
                <a:latin typeface="Courier"/>
              </a:rPr>
              <a:t> </a:t>
            </a:r>
            <a:r>
              <a:rPr>
                <a:solidFill>
                  <a:srgbClr val="06287E"/>
                </a:solidFill>
                <a:latin typeface="Courier"/>
              </a:rPr>
              <a:t>mean</a:t>
            </a:r>
            <a:r>
              <a:rPr>
                <a:latin typeface="Courier"/>
              </a:rPr>
              <a:t>(bill_length_mm, </a:t>
            </a:r>
            <a:r>
              <a:rPr>
                <a:solidFill>
                  <a:srgbClr val="7D9029"/>
                </a:solidFill>
                <a:latin typeface="Courier"/>
              </a:rPr>
              <a:t>na.rm =</a:t>
            </a:r>
            <a:r>
              <a:rPr>
                <a:latin typeface="Courier"/>
              </a:rPr>
              <a:t> T), </a:t>
            </a:r>
            <a:r>
              <a:rPr i="1">
                <a:solidFill>
                  <a:srgbClr val="60A0B0"/>
                </a:solidFill>
                <a:latin typeface="Courier"/>
              </a:rPr>
              <a:t># くちばしの長さの平均を取る、欠損値は除外</a:t>
            </a:r>
            <a:br/>
            <a:r>
              <a:rPr>
                <a:latin typeface="Courier"/>
              </a:rPr>
              <a:t>    </a:t>
            </a:r>
            <a:r>
              <a:rPr>
                <a:solidFill>
                  <a:srgbClr val="7D9029"/>
                </a:solidFill>
                <a:latin typeface="Courier"/>
              </a:rPr>
              <a:t>mean_flipper_length_mm =</a:t>
            </a:r>
            <a:r>
              <a:rPr>
                <a:latin typeface="Courier"/>
              </a:rPr>
              <a:t> </a:t>
            </a:r>
            <a:r>
              <a:rPr>
                <a:solidFill>
                  <a:srgbClr val="06287E"/>
                </a:solidFill>
                <a:latin typeface="Courier"/>
              </a:rPr>
              <a:t>mean</a:t>
            </a:r>
            <a:r>
              <a:rPr>
                <a:latin typeface="Courier"/>
              </a:rPr>
              <a:t>(flipper_length_mm, </a:t>
            </a:r>
            <a:r>
              <a:rPr>
                <a:solidFill>
                  <a:srgbClr val="7D9029"/>
                </a:solidFill>
                <a:latin typeface="Courier"/>
              </a:rPr>
              <a:t>na.rm =</a:t>
            </a:r>
            <a:r>
              <a:rPr>
                <a:latin typeface="Courier"/>
              </a:rPr>
              <a:t> T),</a:t>
            </a:r>
            <a:br/>
            <a:r>
              <a:rPr>
                <a:latin typeface="Courier"/>
              </a:rPr>
              <a:t>    </a:t>
            </a:r>
            <a:r>
              <a:rPr>
                <a:solidFill>
                  <a:srgbClr val="7D9029"/>
                </a:solidFill>
                <a:latin typeface="Courier"/>
              </a:rPr>
              <a:t>mean_body_mass_g =</a:t>
            </a:r>
            <a:r>
              <a:rPr>
                <a:latin typeface="Courier"/>
              </a:rPr>
              <a:t> </a:t>
            </a:r>
            <a:r>
              <a:rPr>
                <a:solidFill>
                  <a:srgbClr val="06287E"/>
                </a:solidFill>
                <a:latin typeface="Courier"/>
              </a:rPr>
              <a:t>mean</a:t>
            </a:r>
            <a:r>
              <a:rPr>
                <a:latin typeface="Courier"/>
              </a:rPr>
              <a:t>(body_mass_g, </a:t>
            </a:r>
            <a:r>
              <a:rPr>
                <a:solidFill>
                  <a:srgbClr val="7D9029"/>
                </a:solidFill>
                <a:latin typeface="Courier"/>
              </a:rPr>
              <a:t>na.rm =</a:t>
            </a:r>
            <a:r>
              <a:rPr>
                <a:latin typeface="Courier"/>
              </a:rPr>
              <a:t> T),</a:t>
            </a:r>
            <a:br/>
            <a:r>
              <a:rPr>
                <a:latin typeface="Courier"/>
              </a:rPr>
              <a:t>  )</a:t>
            </a:r>
          </a:p>
          <a:p>
            <a:pPr lvl="0" indent="0">
              <a:buNone/>
            </a:pPr>
            <a:r>
              <a:rPr>
                <a:latin typeface="Courier"/>
              </a:rPr>
              <a:t>## `summarise()` has grouped output by 'sex'. You can override using the `.groups`
## argument.</a:t>
            </a:r>
          </a:p>
          <a:p>
            <a:pPr lvl="0" indent="0">
              <a:buNone/>
            </a:pPr>
            <a:r>
              <a:rPr>
                <a:latin typeface="Courier"/>
              </a:rPr>
              <a:t>## # A tibble: 8 x 6
## # Groups:   sex [3]
##   sex    species       N mean_bill_length_mm mean_flipper_leng~ mean_body_mass_g
##   &lt;fct&gt;  &lt;fct&gt;     &lt;int&gt;               &lt;dbl&gt;              &lt;dbl&gt;            &lt;dbl&gt;
## 1 female Adelie       73                37.3               188.            3369.
## 2 female Chinstrap    34                46.6               192.            3527.
## 3 female Gentoo       58                45.6               213.            4680.
## 4 male   Adelie       73                40.4               192.            4043.
## 5 male   Chinstrap    34                51.1               200.            3939.
## 6 male   Gentoo       61                49.5               222.            5485.
## 7 &lt;NA&gt;   Adelie        6                37.8               186.            3540 
## 8 &lt;NA&gt;   Gentoo        5                45.6               216.            4588.</a:t>
            </a:r>
          </a:p>
          <a:p>
            <a:pPr lvl="1"/>
            <a:r>
              <a:rPr/>
              <a:t>同様に、標準偏差などを掲載すると良い</a:t>
            </a:r>
          </a:p>
          <a:p>
            <a:pPr lvl="0" marL="0" indent="0">
              <a:spcBef>
                <a:spcPts val="3000"/>
              </a:spcBef>
              <a:buNone/>
            </a:pPr>
            <a:r>
              <a:rPr b="1"/>
              <a:t>skimrパッケージの利用</a:t>
            </a:r>
          </a:p>
          <a:p>
            <a:pPr lvl="1"/>
            <a:r>
              <a:rPr/>
              <a:t>skim関数は各行にデータセットのカラム(列)、各列に統計量を記載した扱いやすい記述統計量を作成してくれる</a:t>
            </a:r>
          </a:p>
          <a:p>
            <a:pPr lvl="0" indent="0">
              <a:buNone/>
            </a:pPr>
            <a:r>
              <a:rPr>
                <a:solidFill>
                  <a:srgbClr val="06287E"/>
                </a:solidFill>
                <a:latin typeface="Courier"/>
              </a:rPr>
              <a:t>library</a:t>
            </a:r>
            <a:r>
              <a:rPr>
                <a:latin typeface="Courier"/>
              </a:rPr>
              <a:t>(skimr)</a:t>
            </a:r>
            <a:br/>
            <a:r>
              <a:rPr>
                <a:latin typeface="Courier"/>
              </a:rPr>
              <a:t>descriptive </a:t>
            </a:r>
            <a:r>
              <a:rPr>
                <a:solidFill>
                  <a:srgbClr val="007020"/>
                </a:solidFill>
                <a:latin typeface="Courier"/>
              </a:rPr>
              <a:t>&lt;-</a:t>
            </a:r>
            <a:r>
              <a:rPr>
                <a:latin typeface="Courier"/>
              </a:rPr>
              <a:t> palmerpenguins</a:t>
            </a:r>
            <a:r>
              <a:rPr>
                <a:solidFill>
                  <a:srgbClr val="4070A0"/>
                </a:solidFill>
                <a:latin typeface="Courier"/>
              </a:rPr>
              <a:t>::</a:t>
            </a:r>
            <a:r>
              <a:rPr>
                <a:latin typeface="Courier"/>
              </a:rPr>
              <a:t>penguins </a:t>
            </a:r>
            <a:r>
              <a:rPr>
                <a:solidFill>
                  <a:srgbClr val="4070A0"/>
                </a:solidFill>
                <a:latin typeface="Courier"/>
              </a:rPr>
              <a:t>%&gt;%</a:t>
            </a:r>
            <a:br/>
            <a:r>
              <a:rPr>
                <a:latin typeface="Courier"/>
              </a:rPr>
              <a:t>  </a:t>
            </a:r>
            <a:r>
              <a:rPr>
                <a:solidFill>
                  <a:srgbClr val="06287E"/>
                </a:solidFill>
                <a:latin typeface="Courier"/>
              </a:rPr>
              <a:t>skim</a:t>
            </a:r>
            <a:r>
              <a:rPr>
                <a:latin typeface="Courier"/>
              </a:rPr>
              <a:t>()</a:t>
            </a:r>
            <a:br/>
            <a:r>
              <a:rPr>
                <a:solidFill>
                  <a:srgbClr val="06287E"/>
                </a:solidFill>
                <a:latin typeface="Courier"/>
              </a:rPr>
              <a:t>print</a:t>
            </a:r>
            <a:r>
              <a:rPr>
                <a:latin typeface="Courier"/>
              </a:rPr>
              <a:t>(descriptive)</a:t>
            </a:r>
          </a:p>
          <a:p>
            <a:pPr lvl="0" indent="0">
              <a:buNone/>
            </a:pPr>
            <a:r>
              <a:rPr>
                <a:latin typeface="Courier"/>
              </a:rPr>
              <a:t>## -- Data Summary ------------------------
##                            Values    
## Name                       Piped data
## Number of rows             344       
## Number of columns          8         
## _______________________              
## Column type frequency:               
##   factor                   3         
##   numeric                  5         
## ________________________             
## Group variables            None      
## 
## -- Variable type: factor -------------------------------------------------------
## # A tibble: 3 x 6
##   skim_variable n_missing complete_rate ordered n_unique
## * &lt;chr&gt;             &lt;int&gt;         &lt;dbl&gt; &lt;lgl&gt;      &lt;int&gt;
## 1 species               0         1     FALSE          3
## 2 island                0         1     FALSE          3
## 3 sex                  11         0.968 FALSE          2
##   top_counts                 
## * &lt;chr&gt;                      
## 1 Ade: 152, Gen: 124, Chi: 68
## 2 Bis: 168, Dre: 124, Tor: 52
## 3 mal: 168, fem: 165         
## 
## -- Variable type: numeric ------------------------------------------------------
## # A tibble: 5 x 11
##   skim_variable     n_missing complete_rate   mean      sd     p0    p25    p50
## * &lt;chr&gt;                 &lt;int&gt;         &lt;dbl&gt;  &lt;dbl&gt;   &lt;dbl&gt;  &lt;dbl&gt;  &lt;dbl&gt;  &lt;dbl&gt;
## 1 bill_length_mm            2         0.994   43.9   5.46    32.1   39.2   44.4
## 2 bill_depth_mm             2         0.994   17.2   1.97    13.1   15.6   17.3
## 3 flipper_length_mm         2         0.994  201.   14.1    172    190    197  
## 4 body_mass_g               2         0.994 4202.  802.    2700   3550   4050  
## 5 year                      0         1     2008.    0.818 2007   2007   2008  
##      p75   p100 hist 
## *  &lt;dbl&gt;  &lt;dbl&gt; &lt;chr&gt;
## 1   48.5   59.6 &lt;U+2583&gt;&lt;U+2587&gt;&lt;U+2587&gt;&lt;U+2586&gt;&lt;U+2581&gt;
## 2   18.7   21.5 &lt;U+2585&gt;&lt;U+2585&gt;&lt;U+2587&gt;&lt;U+2587&gt;&lt;U+2582&gt;
## 3  213    231   &lt;U+2582&gt;&lt;U+2587&gt;&lt;U+2583&gt;&lt;U+2585&gt;&lt;U+2582&gt;
## 4 4750   6300   &lt;U+2583&gt;&lt;U+2587&gt;&lt;U+2586&gt;&lt;U+2583&gt;&lt;U+2582&gt;
## 5 2009   2009   &lt;U+2587&gt;&lt;U+2581&gt;&lt;U+2587&gt;&lt;U+2581&gt;&lt;U+2587&gt;</a:t>
            </a:r>
          </a:p>
          <a:p>
            <a:pPr lvl="0" marL="0" indent="0">
              <a:spcBef>
                <a:spcPts val="3000"/>
              </a:spcBef>
              <a:buNone/>
            </a:pPr>
            <a:r>
              <a:rPr b="1"/>
              <a:t>質的変数と量的変数</a:t>
            </a:r>
          </a:p>
          <a:p>
            <a:pPr lvl="1"/>
            <a:r>
              <a:rPr>
                <a:latin typeface="Courier"/>
              </a:rPr>
              <a:t>yank</a:t>
            </a:r>
            <a:r>
              <a:rPr/>
              <a:t>関数：skimで要約した列のうち、特定の型を持つ値の要約のみを抜き出して記載する関数</a:t>
            </a:r>
          </a:p>
          <a:p>
            <a:pPr lvl="0" indent="0">
              <a:buNone/>
            </a:pPr>
            <a:r>
              <a:rPr>
                <a:latin typeface="Courier"/>
              </a:rPr>
              <a:t>palmerpenguins</a:t>
            </a:r>
            <a:r>
              <a:rPr>
                <a:solidFill>
                  <a:srgbClr val="4070A0"/>
                </a:solidFill>
                <a:latin typeface="Courier"/>
              </a:rPr>
              <a:t>::</a:t>
            </a:r>
            <a:r>
              <a:rPr>
                <a:latin typeface="Courier"/>
              </a:rPr>
              <a:t>penguins </a:t>
            </a:r>
            <a:r>
              <a:rPr>
                <a:solidFill>
                  <a:srgbClr val="4070A0"/>
                </a:solidFill>
                <a:latin typeface="Courier"/>
              </a:rPr>
              <a:t>%&gt;%</a:t>
            </a:r>
            <a:br/>
            <a:r>
              <a:rPr>
                <a:latin typeface="Courier"/>
              </a:rPr>
              <a:t>  </a:t>
            </a:r>
            <a:r>
              <a:rPr>
                <a:solidFill>
                  <a:srgbClr val="06287E"/>
                </a:solidFill>
                <a:latin typeface="Courier"/>
              </a:rPr>
              <a:t>skim</a:t>
            </a:r>
            <a:r>
              <a:rPr>
                <a:latin typeface="Courier"/>
              </a:rPr>
              <a:t>() </a:t>
            </a:r>
            <a:r>
              <a:rPr>
                <a:solidFill>
                  <a:srgbClr val="4070A0"/>
                </a:solidFill>
                <a:latin typeface="Courier"/>
              </a:rPr>
              <a:t>%&gt;%</a:t>
            </a:r>
            <a:br/>
            <a:r>
              <a:rPr>
                <a:latin typeface="Courier"/>
              </a:rPr>
              <a:t>  </a:t>
            </a:r>
            <a:r>
              <a:rPr>
                <a:solidFill>
                  <a:srgbClr val="06287E"/>
                </a:solidFill>
                <a:latin typeface="Courier"/>
              </a:rPr>
              <a:t>yank</a:t>
            </a:r>
            <a:r>
              <a:rPr>
                <a:latin typeface="Courier"/>
              </a:rPr>
              <a:t>(., </a:t>
            </a:r>
            <a:r>
              <a:rPr>
                <a:solidFill>
                  <a:srgbClr val="7D9029"/>
                </a:solidFill>
                <a:latin typeface="Courier"/>
              </a:rPr>
              <a:t>skim_type =</a:t>
            </a:r>
            <a:r>
              <a:rPr>
                <a:latin typeface="Courier"/>
              </a:rPr>
              <a:t> </a:t>
            </a:r>
            <a:r>
              <a:rPr>
                <a:solidFill>
                  <a:srgbClr val="4070A0"/>
                </a:solidFill>
                <a:latin typeface="Courier"/>
              </a:rPr>
              <a:t>"numeric"</a:t>
            </a:r>
            <a:r>
              <a:rPr>
                <a:latin typeface="Courier"/>
              </a:rPr>
              <a:t>) </a:t>
            </a:r>
            <a:r>
              <a:rPr>
                <a:solidFill>
                  <a:srgbClr val="4070A0"/>
                </a:solidFill>
                <a:latin typeface="Courier"/>
              </a:rPr>
              <a:t>%&gt;%</a:t>
            </a:r>
            <a:r>
              <a:rPr>
                <a:latin typeface="Courier"/>
              </a:rPr>
              <a:t> </a:t>
            </a:r>
            <a:r>
              <a:rPr i="1">
                <a:solidFill>
                  <a:srgbClr val="60A0B0"/>
                </a:solidFill>
                <a:latin typeface="Courier"/>
              </a:rPr>
              <a:t># numeric型の要約統計量を表示</a:t>
            </a:r>
            <a:br/>
            <a:r>
              <a:rPr>
                <a:latin typeface="Courier"/>
              </a:rPr>
              <a:t>  </a:t>
            </a:r>
            <a:r>
              <a:rPr>
                <a:solidFill>
                  <a:srgbClr val="06287E"/>
                </a:solidFill>
                <a:latin typeface="Courier"/>
              </a:rPr>
              <a:t>print</a:t>
            </a:r>
            <a:r>
              <a:rPr>
                <a:latin typeface="Courier"/>
              </a:rPr>
              <a:t>()</a:t>
            </a:r>
          </a:p>
          <a:p>
            <a:pPr lvl="0" indent="0">
              <a:buNone/>
            </a:pPr>
            <a:r>
              <a:rPr>
                <a:latin typeface="Courier"/>
              </a:rPr>
              <a:t>## 
## -- Variable type: numeric ------------------------------------------------------
## # A tibble: 5 x 11
##   skim_variable     n_missing complete_rate   mean      sd     p0    p25    p50
## * &lt;chr&gt;                 &lt;int&gt;         &lt;dbl&gt;  &lt;dbl&gt;   &lt;dbl&gt;  &lt;dbl&gt;  &lt;dbl&gt;  &lt;dbl&gt;
## 1 bill_length_mm            2         0.994   43.9   5.46    32.1   39.2   44.4
## 2 bill_depth_mm             2         0.994   17.2   1.97    13.1   15.6   17.3
## 3 flipper_length_mm         2         0.994  201.   14.1    172    190    197  
## 4 body_mass_g               2         0.994 4202.  802.    2700   3550   4050  
## 5 year                      0         1     2008.    0.818 2007   2007   2008  
##      p75   p100 hist 
## *  &lt;dbl&gt;  &lt;dbl&gt; &lt;chr&gt;
## 1   48.5   59.6 &lt;U+2583&gt;&lt;U+2587&gt;&lt;U+2587&gt;&lt;U+2586&gt;&lt;U+2581&gt;
## 2   18.7   21.5 &lt;U+2585&gt;&lt;U+2585&gt;&lt;U+2587&gt;&lt;U+2587&gt;&lt;U+2582&gt;
## 3  213    231   &lt;U+2582&gt;&lt;U+2587&gt;&lt;U+2583&gt;&lt;U+2585&gt;&lt;U+2582&gt;
## 4 4750   6300   &lt;U+2583&gt;&lt;U+2587&gt;&lt;U+2586&gt;&lt;U+2583&gt;&lt;U+2582&gt;
## 5 2009   2009   &lt;U+2587&gt;&lt;U+2581&gt;&lt;U+2587&gt;&lt;U+2581&gt;&lt;U+2587&gt;</a:t>
            </a:r>
          </a:p>
          <a:p>
            <a:pPr lvl="0" marL="0" indent="0">
              <a:spcBef>
                <a:spcPts val="3000"/>
              </a:spcBef>
              <a:buNone/>
            </a:pPr>
            <a:r>
              <a:rPr b="1"/>
              <a:t>グループごとの統計量</a:t>
            </a:r>
          </a:p>
          <a:p>
            <a:pPr lvl="1"/>
            <a:r>
              <a:rPr/>
              <a:t>skimにもgroup_by関数を適用可能</a:t>
            </a:r>
          </a:p>
          <a:p>
            <a:pPr lvl="0" indent="0">
              <a:buNone/>
            </a:pPr>
            <a:r>
              <a:rPr>
                <a:latin typeface="Courier"/>
              </a:rPr>
              <a:t>sum </a:t>
            </a:r>
            <a:r>
              <a:rPr>
                <a:solidFill>
                  <a:srgbClr val="007020"/>
                </a:solidFill>
                <a:latin typeface="Courier"/>
              </a:rPr>
              <a:t>&lt;-</a:t>
            </a:r>
            <a:r>
              <a:rPr>
                <a:latin typeface="Courier"/>
              </a:rPr>
              <a:t> palmerpenguins</a:t>
            </a:r>
            <a:r>
              <a:rPr>
                <a:solidFill>
                  <a:srgbClr val="4070A0"/>
                </a:solidFill>
                <a:latin typeface="Courier"/>
              </a:rPr>
              <a:t>::</a:t>
            </a:r>
            <a:r>
              <a:rPr>
                <a:latin typeface="Courier"/>
              </a:rPr>
              <a:t>penguins </a:t>
            </a:r>
            <a:r>
              <a:rPr>
                <a:solidFill>
                  <a:srgbClr val="4070A0"/>
                </a:solidFill>
                <a:latin typeface="Courier"/>
              </a:rPr>
              <a:t>%&gt;%</a:t>
            </a:r>
            <a:br/>
            <a:r>
              <a:rPr>
                <a:latin typeface="Courier"/>
              </a:rPr>
              <a:t>  </a:t>
            </a:r>
            <a:r>
              <a:rPr>
                <a:solidFill>
                  <a:srgbClr val="06287E"/>
                </a:solidFill>
                <a:latin typeface="Courier"/>
              </a:rPr>
              <a:t>group_by</a:t>
            </a:r>
            <a:r>
              <a:rPr>
                <a:latin typeface="Courier"/>
              </a:rPr>
              <a:t>(island) </a:t>
            </a:r>
            <a:r>
              <a:rPr>
                <a:solidFill>
                  <a:srgbClr val="4070A0"/>
                </a:solidFill>
                <a:latin typeface="Courier"/>
              </a:rPr>
              <a:t>%&gt;%</a:t>
            </a:r>
            <a:br/>
            <a:r>
              <a:rPr>
                <a:latin typeface="Courier"/>
              </a:rPr>
              <a:t>  </a:t>
            </a:r>
            <a:r>
              <a:rPr>
                <a:solidFill>
                  <a:srgbClr val="06287E"/>
                </a:solidFill>
                <a:latin typeface="Courier"/>
              </a:rPr>
              <a:t>skim</a:t>
            </a:r>
            <a:r>
              <a:rPr>
                <a:latin typeface="Courier"/>
              </a:rPr>
              <a:t>() </a:t>
            </a:r>
            <a:r>
              <a:rPr>
                <a:solidFill>
                  <a:srgbClr val="4070A0"/>
                </a:solidFill>
                <a:latin typeface="Courier"/>
              </a:rPr>
              <a:t>%&gt;%</a:t>
            </a:r>
            <a:br/>
            <a:r>
              <a:rPr>
                <a:latin typeface="Courier"/>
              </a:rPr>
              <a:t>  </a:t>
            </a:r>
            <a:r>
              <a:rPr>
                <a:solidFill>
                  <a:srgbClr val="06287E"/>
                </a:solidFill>
                <a:latin typeface="Courier"/>
              </a:rPr>
              <a:t>yank</a:t>
            </a:r>
            <a:r>
              <a:rPr>
                <a:latin typeface="Courier"/>
              </a:rPr>
              <a:t>(., </a:t>
            </a:r>
            <a:r>
              <a:rPr>
                <a:solidFill>
                  <a:srgbClr val="7D9029"/>
                </a:solidFill>
                <a:latin typeface="Courier"/>
              </a:rPr>
              <a:t>skim_type =</a:t>
            </a:r>
            <a:r>
              <a:rPr>
                <a:latin typeface="Courier"/>
              </a:rPr>
              <a:t> </a:t>
            </a:r>
            <a:r>
              <a:rPr>
                <a:solidFill>
                  <a:srgbClr val="4070A0"/>
                </a:solidFill>
                <a:latin typeface="Courier"/>
              </a:rPr>
              <a:t>"numeric"</a:t>
            </a:r>
            <a:r>
              <a:rPr>
                <a:latin typeface="Courier"/>
              </a:rPr>
              <a:t>)</a:t>
            </a:r>
            <a:br/>
            <a:br/>
            <a:r>
              <a:rPr>
                <a:latin typeface="Courier"/>
              </a:rPr>
              <a:t>sum </a:t>
            </a:r>
            <a:r>
              <a:rPr>
                <a:solidFill>
                  <a:srgbClr val="4070A0"/>
                </a:solidFill>
                <a:latin typeface="Courier"/>
              </a:rPr>
              <a:t>%&gt;%</a:t>
            </a:r>
            <a:br/>
            <a:r>
              <a:rPr>
                <a:latin typeface="Courier"/>
              </a:rPr>
              <a:t>  </a:t>
            </a:r>
            <a:r>
              <a:rPr>
                <a:solidFill>
                  <a:srgbClr val="06287E"/>
                </a:solidFill>
                <a:latin typeface="Courier"/>
              </a:rPr>
              <a:t>filter</a:t>
            </a:r>
            <a:r>
              <a:rPr>
                <a:latin typeface="Courier"/>
              </a:rPr>
              <a:t>(skim_variable </a:t>
            </a:r>
            <a:r>
              <a:rPr>
                <a:solidFill>
                  <a:srgbClr val="4070A0"/>
                </a:solidFill>
                <a:latin typeface="Courier"/>
              </a:rPr>
              <a:t>==</a:t>
            </a:r>
            <a:r>
              <a:rPr>
                <a:latin typeface="Courier"/>
              </a:rPr>
              <a:t> </a:t>
            </a:r>
            <a:r>
              <a:rPr>
                <a:solidFill>
                  <a:srgbClr val="4070A0"/>
                </a:solidFill>
                <a:latin typeface="Courier"/>
              </a:rPr>
              <a:t>"bill_length_mm"</a:t>
            </a:r>
            <a:r>
              <a:rPr>
                <a:latin typeface="Courier"/>
              </a:rPr>
              <a:t>) </a:t>
            </a:r>
            <a:r>
              <a:rPr>
                <a:solidFill>
                  <a:srgbClr val="4070A0"/>
                </a:solidFill>
                <a:latin typeface="Courier"/>
              </a:rPr>
              <a:t>%&gt;%</a:t>
            </a:r>
            <a:br/>
            <a:r>
              <a:rPr>
                <a:latin typeface="Courier"/>
              </a:rPr>
              <a:t>  </a:t>
            </a:r>
            <a:r>
              <a:rPr>
                <a:solidFill>
                  <a:srgbClr val="06287E"/>
                </a:solidFill>
                <a:latin typeface="Courier"/>
              </a:rPr>
              <a:t>filter</a:t>
            </a:r>
            <a:r>
              <a:rPr>
                <a:latin typeface="Courier"/>
              </a:rPr>
              <a:t>(island </a:t>
            </a:r>
            <a:r>
              <a:rPr>
                <a:solidFill>
                  <a:srgbClr val="4070A0"/>
                </a:solidFill>
                <a:latin typeface="Courier"/>
              </a:rPr>
              <a:t>%in%</a:t>
            </a:r>
            <a:r>
              <a:rPr>
                <a:latin typeface="Courier"/>
              </a:rPr>
              <a:t> </a:t>
            </a:r>
            <a:r>
              <a:rPr>
                <a:solidFill>
                  <a:srgbClr val="06287E"/>
                </a:solidFill>
                <a:latin typeface="Courier"/>
              </a:rPr>
              <a:t>c</a:t>
            </a:r>
            <a:r>
              <a:rPr>
                <a:latin typeface="Courier"/>
              </a:rPr>
              <a:t>(</a:t>
            </a:r>
            <a:r>
              <a:rPr>
                <a:solidFill>
                  <a:srgbClr val="4070A0"/>
                </a:solidFill>
                <a:latin typeface="Courier"/>
              </a:rPr>
              <a:t>'Biscoe'</a:t>
            </a:r>
            <a:r>
              <a:rPr>
                <a:latin typeface="Courier"/>
              </a:rPr>
              <a:t>, </a:t>
            </a:r>
            <a:r>
              <a:rPr>
                <a:solidFill>
                  <a:srgbClr val="4070A0"/>
                </a:solidFill>
                <a:latin typeface="Courier"/>
              </a:rPr>
              <a:t>'Dream'</a:t>
            </a:r>
            <a:r>
              <a:rPr>
                <a:latin typeface="Courier"/>
              </a:rPr>
              <a:t>)) </a:t>
            </a:r>
            <a:r>
              <a:rPr>
                <a:solidFill>
                  <a:srgbClr val="4070A0"/>
                </a:solidFill>
                <a:latin typeface="Courier"/>
              </a:rPr>
              <a:t>%&gt;%</a:t>
            </a:r>
            <a:br/>
            <a:r>
              <a:rPr>
                <a:latin typeface="Courier"/>
              </a:rPr>
              <a:t>  </a:t>
            </a:r>
            <a:r>
              <a:rPr>
                <a:solidFill>
                  <a:srgbClr val="06287E"/>
                </a:solidFill>
                <a:latin typeface="Courier"/>
              </a:rPr>
              <a:t>select</a:t>
            </a:r>
            <a:r>
              <a:rPr>
                <a:latin typeface="Courier"/>
              </a:rPr>
              <a:t>(skim_variable, island, complete_rate, mean, sd) </a:t>
            </a:r>
            <a:r>
              <a:rPr i="1">
                <a:solidFill>
                  <a:srgbClr val="60A0B0"/>
                </a:solidFill>
                <a:latin typeface="Courier"/>
              </a:rPr>
              <a:t># selectで必要な統計量だけ出す</a:t>
            </a:r>
          </a:p>
          <a:p>
            <a:pPr lvl="0" marL="0" indent="0">
              <a:buNone/>
            </a:pPr>
            <a:r>
              <a:rPr b="1"/>
              <a:t>Variable type: numeric</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1638300"/>
                <a:gridCol w="1638300"/>
                <a:gridCol w="1638300"/>
                <a:gridCol w="1638300"/>
                <a:gridCol w="1638300"/>
              </a:tblGrid>
              <a:tr h="0">
                <a:tc>
                  <a:txBody>
                    <a:bodyPr/>
                    <a:lstStyle/>
                    <a:p>
                      <a:pPr lvl="0" marL="0" indent="0" algn="l">
                        <a:buNone/>
                      </a:pPr>
                      <a:r>
                        <a:rPr/>
                        <a:t>skim_variable</a:t>
                      </a:r>
                    </a:p>
                  </a:txBody>
                  <a:tcPr/>
                </a:tc>
                <a:tc>
                  <a:txBody>
                    <a:bodyPr/>
                    <a:lstStyle/>
                    <a:p>
                      <a:pPr lvl="0" marL="0" indent="0" algn="l">
                        <a:buNone/>
                      </a:pPr>
                      <a:r>
                        <a:rPr/>
                        <a:t>island</a:t>
                      </a:r>
                    </a:p>
                  </a:txBody>
                  <a:tcPr/>
                </a:tc>
                <a:tc>
                  <a:txBody>
                    <a:bodyPr/>
                    <a:lstStyle/>
                    <a:p>
                      <a:pPr lvl="0" marL="0" indent="0" algn="r">
                        <a:buNone/>
                      </a:pPr>
                      <a:r>
                        <a:rPr/>
                        <a:t>complete_rate</a:t>
                      </a:r>
                    </a:p>
                  </a:txBody>
                  <a:tcPr/>
                </a:tc>
                <a:tc>
                  <a:txBody>
                    <a:bodyPr/>
                    <a:lstStyle/>
                    <a:p>
                      <a:pPr lvl="0" marL="0" indent="0" algn="r">
                        <a:buNone/>
                      </a:pPr>
                      <a:r>
                        <a:rPr/>
                        <a:t>mean</a:t>
                      </a:r>
                    </a:p>
                  </a:txBody>
                  <a:tcPr/>
                </a:tc>
                <a:tc>
                  <a:txBody>
                    <a:bodyPr/>
                    <a:lstStyle/>
                    <a:p>
                      <a:pPr lvl="0" marL="0" indent="0" algn="r">
                        <a:buNone/>
                      </a:pPr>
                      <a:r>
                        <a:rPr/>
                        <a:t>sd</a:t>
                      </a:r>
                    </a:p>
                  </a:txBody>
                  <a:tcPr/>
                </a:tc>
              </a:tr>
              <a:tr h="0">
                <a:tc>
                  <a:txBody>
                    <a:bodyPr/>
                    <a:lstStyle/>
                    <a:p>
                      <a:pPr lvl="0" marL="0" indent="0" algn="l">
                        <a:buNone/>
                      </a:pPr>
                      <a:r>
                        <a:rPr/>
                        <a:t>bill_length_mm</a:t>
                      </a:r>
                    </a:p>
                  </a:txBody>
                </a:tc>
                <a:tc>
                  <a:txBody>
                    <a:bodyPr/>
                    <a:lstStyle/>
                    <a:p>
                      <a:pPr lvl="0" marL="0" indent="0" algn="l">
                        <a:buNone/>
                      </a:pPr>
                      <a:r>
                        <a:rPr/>
                        <a:t>Biscoe</a:t>
                      </a:r>
                    </a:p>
                  </a:txBody>
                </a:tc>
                <a:tc>
                  <a:txBody>
                    <a:bodyPr/>
                    <a:lstStyle/>
                    <a:p>
                      <a:pPr lvl="0" marL="0" indent="0" algn="r">
                        <a:buNone/>
                      </a:pPr>
                      <a:r>
                        <a:rPr/>
                        <a:t>0.99</a:t>
                      </a:r>
                    </a:p>
                  </a:txBody>
                </a:tc>
                <a:tc>
                  <a:txBody>
                    <a:bodyPr/>
                    <a:lstStyle/>
                    <a:p>
                      <a:pPr lvl="0" marL="0" indent="0" algn="r">
                        <a:buNone/>
                      </a:pPr>
                      <a:r>
                        <a:rPr/>
                        <a:t>45.26</a:t>
                      </a:r>
                    </a:p>
                  </a:txBody>
                </a:tc>
                <a:tc>
                  <a:txBody>
                    <a:bodyPr/>
                    <a:lstStyle/>
                    <a:p>
                      <a:pPr lvl="0" marL="0" indent="0" algn="r">
                        <a:buNone/>
                      </a:pPr>
                      <a:r>
                        <a:rPr/>
                        <a:t>4.77</a:t>
                      </a:r>
                    </a:p>
                  </a:txBody>
                </a:tc>
              </a:tr>
              <a:tr h="0">
                <a:tc>
                  <a:txBody>
                    <a:bodyPr/>
                    <a:lstStyle/>
                    <a:p>
                      <a:pPr lvl="0" marL="0" indent="0" algn="l">
                        <a:buNone/>
                      </a:pPr>
                      <a:r>
                        <a:rPr/>
                        <a:t>bill_length_mm</a:t>
                      </a:r>
                    </a:p>
                  </a:txBody>
                </a:tc>
                <a:tc>
                  <a:txBody>
                    <a:bodyPr/>
                    <a:lstStyle/>
                    <a:p>
                      <a:pPr lvl="0" marL="0" indent="0" algn="l">
                        <a:buNone/>
                      </a:pPr>
                      <a:r>
                        <a:rPr/>
                        <a:t>Dream</a:t>
                      </a:r>
                    </a:p>
                  </a:txBody>
                </a:tc>
                <a:tc>
                  <a:txBody>
                    <a:bodyPr/>
                    <a:lstStyle/>
                    <a:p>
                      <a:pPr lvl="0" marL="0" indent="0" algn="r">
                        <a:buNone/>
                      </a:pPr>
                      <a:r>
                        <a:rPr/>
                        <a:t>1.00</a:t>
                      </a:r>
                    </a:p>
                  </a:txBody>
                </a:tc>
                <a:tc>
                  <a:txBody>
                    <a:bodyPr/>
                    <a:lstStyle/>
                    <a:p>
                      <a:pPr lvl="0" marL="0" indent="0" algn="r">
                        <a:buNone/>
                      </a:pPr>
                      <a:r>
                        <a:rPr/>
                        <a:t>44.17</a:t>
                      </a:r>
                    </a:p>
                  </a:txBody>
                </a:tc>
                <a:tc>
                  <a:txBody>
                    <a:bodyPr/>
                    <a:lstStyle/>
                    <a:p>
                      <a:pPr lvl="0" marL="0" indent="0" algn="r">
                        <a:buNone/>
                      </a:pPr>
                      <a:r>
                        <a:rPr/>
                        <a:t>5.95</a:t>
                      </a:r>
                    </a:p>
                  </a:txBody>
                </a:tc>
              </a:tr>
            </a:tbl>
          </a:graphicData>
        </a:graphic>
      </p:graphicFrame>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データの概観：可視化</a:t>
            </a:r>
          </a:p>
        </p:txBody>
      </p:sp>
      <p:sp>
        <p:nvSpPr>
          <p:cNvPr id="3" name="Content Placeholder 2"/>
          <p:cNvSpPr>
            <a:spLocks noGrp="1"/>
          </p:cNvSpPr>
          <p:nvPr>
            <p:ph idx="1"/>
          </p:nvPr>
        </p:nvSpPr>
        <p:spPr/>
        <p:txBody>
          <a:bodyPr/>
          <a:lstStyle/>
          <a:p>
            <a:pPr lvl="1"/>
            <a:r>
              <a:rPr/>
              <a:t>データを可視化する：ggplot2パッケージの利用</a:t>
            </a:r>
          </a:p>
          <a:p>
            <a:pPr lvl="1"/>
            <a:r>
              <a:rPr/>
              <a:t>ggplotの記法を覚える</a:t>
            </a:r>
          </a:p>
          <a:p>
            <a:pPr lvl="2"/>
            <a:r>
              <a:rPr/>
              <a:t>ヒストグラム</a:t>
            </a:r>
          </a:p>
          <a:p>
            <a:pPr lvl="2"/>
            <a:r>
              <a:rPr/>
              <a:t>散布図</a:t>
            </a:r>
          </a:p>
          <a:p>
            <a:pPr lvl="2"/>
            <a:r>
              <a:rPr/>
              <a:t>棒グラフ</a:t>
            </a:r>
          </a:p>
          <a:p>
            <a:pPr lvl="0" marL="0" indent="0">
              <a:spcBef>
                <a:spcPts val="3000"/>
              </a:spcBef>
              <a:buNone/>
            </a:pPr>
            <a:r>
              <a:rPr b="1"/>
              <a:t>データを可視化する</a:t>
            </a:r>
          </a:p>
          <a:p>
            <a:pPr lvl="1"/>
            <a:r>
              <a:rPr/>
              <a:t>前章では要約統計量を作成することでデータの概観を把握する方法を学習</a:t>
            </a:r>
          </a:p>
          <a:p>
            <a:pPr lvl="1"/>
            <a:r>
              <a:rPr/>
              <a:t>しかし、変数の分布や二変数間の相関、時系列での数値の変化など、要約統計量だけでは捉えきれない性質も存在</a:t>
            </a:r>
          </a:p>
          <a:p>
            <a:pPr lvl="1"/>
            <a:r>
              <a:rPr/>
              <a:t>データをグラフの形で可視化することで、分かりやすい・伝わりやすい数値化が可能</a:t>
            </a:r>
          </a:p>
          <a:p>
            <a:pPr lvl="1"/>
            <a:r>
              <a:rPr/>
              <a:t>デフォルトで使用できるgraphicsパッケージは早くて便利だが、ggplot2パッケージならより詳細&amp;手軽な操作で美しいグラフを描画できる</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s/Ohtani_spray_total.png" id="0" name="Picture 1"/>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ggplotの記法</a:t>
            </a:r>
          </a:p>
          <a:p>
            <a:pPr lvl="1"/>
            <a:r>
              <a:rPr/>
              <a:t>ggplot2パッケージの関数はやや特殊：たくさんの関数を「足し算」することでグラフに手を加えていく</a:t>
            </a:r>
          </a:p>
          <a:p>
            <a:pPr lvl="1"/>
            <a:r>
              <a:rPr>
                <a:latin typeface="Courier"/>
              </a:rPr>
              <a:t>ggplot</a:t>
            </a:r>
            <a:r>
              <a:rPr/>
              <a:t> 関数で台紙を作る：どのデータフレームを使って可視化するのかもここで宣言</a:t>
            </a:r>
          </a:p>
          <a:p>
            <a:pPr lvl="0" indent="0">
              <a:buNone/>
            </a:pPr>
            <a:r>
              <a:rPr>
                <a:latin typeface="Courier"/>
              </a:rPr>
              <a:t>df </a:t>
            </a:r>
            <a:r>
              <a:rPr>
                <a:solidFill>
                  <a:srgbClr val="007020"/>
                </a:solidFill>
                <a:latin typeface="Courier"/>
              </a:rPr>
              <a:t>&lt;-</a:t>
            </a:r>
            <a:r>
              <a:rPr>
                <a:latin typeface="Courier"/>
              </a:rPr>
              <a:t> palmerpenguins</a:t>
            </a:r>
            <a:r>
              <a:rPr>
                <a:solidFill>
                  <a:srgbClr val="4070A0"/>
                </a:solidFill>
                <a:latin typeface="Courier"/>
              </a:rPr>
              <a:t>::</a:t>
            </a:r>
            <a:r>
              <a:rPr>
                <a:latin typeface="Courier"/>
              </a:rPr>
              <a:t>penguins</a:t>
            </a:r>
            <a:br/>
            <a:r>
              <a:rPr>
                <a:latin typeface="Courier"/>
              </a:rPr>
              <a:t>ggplot2</a:t>
            </a:r>
            <a:r>
              <a:rPr>
                <a:solidFill>
                  <a:srgbClr val="4070A0"/>
                </a:solidFill>
                <a:latin typeface="Courier"/>
              </a:rPr>
              <a:t>::</a:t>
            </a:r>
            <a:r>
              <a:rPr>
                <a:solidFill>
                  <a:srgbClr val="06287E"/>
                </a:solidFill>
                <a:latin typeface="Courier"/>
              </a:rPr>
              <a:t>ggplot</a:t>
            </a:r>
            <a:r>
              <a:rPr>
                <a:latin typeface="Courier"/>
              </a:rPr>
              <a:t>(</a:t>
            </a:r>
            <a:r>
              <a:rPr>
                <a:solidFill>
                  <a:srgbClr val="7D9029"/>
                </a:solidFill>
                <a:latin typeface="Courier"/>
              </a:rPr>
              <a:t>data =</a:t>
            </a:r>
            <a:r>
              <a:rPr>
                <a:latin typeface="Courier"/>
              </a:rPr>
              <a:t> df) </a:t>
            </a:r>
            <a:r>
              <a:rPr i="1">
                <a:solidFill>
                  <a:srgbClr val="60A0B0"/>
                </a:solidFill>
                <a:latin typeface="Courier"/>
              </a:rPr>
              <a:t># この時点では白紙</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ntroduction1_files/figure-pptx/unnamed-chunk-56-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ggplotの記法 (cont’d)</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s/ggplot_fig.png" id="0" name="Picture 1"/>
          <p:cNvPicPr>
            <a:picLocks noGrp="1" noChangeAspect="1"/>
          </p:cNvPicPr>
          <p:nvPr/>
        </p:nvPicPr>
        <p:blipFill>
          <a:blip r:embed="rId2"/>
          <a:stretch>
            <a:fillRect/>
          </a:stretch>
        </p:blipFill>
        <p:spPr bwMode="auto">
          <a:xfrm>
            <a:off x="457200" y="2057400"/>
            <a:ext cx="8229600" cy="3619500"/>
          </a:xfrm>
          <a:prstGeom prst="rect">
            <a:avLst/>
          </a:prstGeom>
          <a:noFill/>
          <a:ln w="9525">
            <a:noFill/>
            <a:headEnd/>
            <a:tailEnd/>
          </a:ln>
        </p:spPr>
      </p:pic>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図形の描画：軸の設定</a:t>
            </a:r>
          </a:p>
          <a:p>
            <a:pPr lvl="1"/>
            <a:r>
              <a:rPr/>
              <a:t>例として、ペンギンの体重のヒストグラムを作ろう：体重という1変数の分布を見る</a:t>
            </a:r>
          </a:p>
          <a:p>
            <a:pPr lvl="1"/>
            <a:r>
              <a:rPr>
                <a:latin typeface="Courier"/>
              </a:rPr>
              <a:t>aes</a:t>
            </a:r>
            <a:r>
              <a:rPr/>
              <a:t>関数を使い、グラフの横軸・縦軸や色分けの情報を加えていく</a:t>
            </a:r>
          </a:p>
          <a:p>
            <a:pPr lvl="2"/>
            <a:r>
              <a:rPr/>
              <a:t>横軸: x, 縦軸: y, グループ分け: group, 色分け: colour, 塗りつぶし: shape, 形: shape あたりを覚えておく</a:t>
            </a:r>
          </a:p>
          <a:p>
            <a:pPr lvl="2"/>
            <a:r>
              <a:rPr/>
              <a:t>今回はヒストグラムなので、「横軸が体重ですよ」という情報を渡してやればよい</a:t>
            </a:r>
          </a:p>
          <a:p>
            <a:pPr lvl="1"/>
            <a:r>
              <a:rPr/>
              <a:t>その上で、ヒストグラムを描画する関数</a:t>
            </a:r>
            <a:r>
              <a:rPr>
                <a:latin typeface="Courier"/>
              </a:rPr>
              <a:t>geom_histogram</a:t>
            </a:r>
            <a:r>
              <a:rPr/>
              <a:t>関数を加える</a:t>
            </a:r>
          </a:p>
          <a:p>
            <a:pPr lvl="0" marL="0" indent="0">
              <a:spcBef>
                <a:spcPts val="3000"/>
              </a:spcBef>
              <a:buNone/>
            </a:pPr>
            <a:r>
              <a:rPr b="1"/>
              <a:t>ヒストグラムの描画</a:t>
            </a:r>
          </a:p>
          <a:p>
            <a:pPr lvl="0" indent="0">
              <a:buNone/>
            </a:pPr>
            <a:r>
              <a:rPr>
                <a:latin typeface="Courier"/>
              </a:rPr>
              <a:t>ggplot2</a:t>
            </a:r>
            <a:r>
              <a:rPr>
                <a:solidFill>
                  <a:srgbClr val="4070A0"/>
                </a:solidFill>
                <a:latin typeface="Courier"/>
              </a:rPr>
              <a:t>::</a:t>
            </a:r>
            <a:r>
              <a:rPr>
                <a:solidFill>
                  <a:srgbClr val="06287E"/>
                </a:solidFill>
                <a:latin typeface="Courier"/>
              </a:rPr>
              <a:t>ggplot</a:t>
            </a:r>
            <a:r>
              <a:rPr>
                <a:latin typeface="Courier"/>
              </a:rPr>
              <a:t>(</a:t>
            </a:r>
            <a:r>
              <a:rPr>
                <a:solidFill>
                  <a:srgbClr val="7D9029"/>
                </a:solidFill>
                <a:latin typeface="Courier"/>
              </a:rPr>
              <a:t>data =</a:t>
            </a:r>
            <a:r>
              <a:rPr>
                <a:latin typeface="Courier"/>
              </a:rPr>
              <a:t> df) </a:t>
            </a:r>
            <a:r>
              <a:rPr>
                <a:solidFill>
                  <a:srgbClr val="4070A0"/>
                </a:solidFill>
                <a:latin typeface="Courier"/>
              </a:rPr>
              <a:t>+</a:t>
            </a:r>
            <a:br/>
            <a:r>
              <a:rPr>
                <a:latin typeface="Courier"/>
              </a:rPr>
              <a:t>  </a:t>
            </a:r>
            <a:r>
              <a:rPr>
                <a:solidFill>
                  <a:srgbClr val="06287E"/>
                </a:solidFill>
                <a:latin typeface="Courier"/>
              </a:rPr>
              <a:t>aes</a:t>
            </a:r>
            <a:r>
              <a:rPr>
                <a:latin typeface="Courier"/>
              </a:rPr>
              <a:t>(</a:t>
            </a:r>
            <a:r>
              <a:rPr>
                <a:solidFill>
                  <a:srgbClr val="7D9029"/>
                </a:solidFill>
                <a:latin typeface="Courier"/>
              </a:rPr>
              <a:t>x =</a:t>
            </a:r>
            <a:r>
              <a:rPr>
                <a:latin typeface="Courier"/>
              </a:rPr>
              <a:t> body_mass_g) </a:t>
            </a:r>
            <a:r>
              <a:rPr>
                <a:solidFill>
                  <a:srgbClr val="4070A0"/>
                </a:solidFill>
                <a:latin typeface="Courier"/>
              </a:rPr>
              <a:t>+</a:t>
            </a:r>
            <a:br/>
            <a:r>
              <a:rPr>
                <a:latin typeface="Courier"/>
              </a:rPr>
              <a:t>  </a:t>
            </a:r>
            <a:r>
              <a:rPr>
                <a:solidFill>
                  <a:srgbClr val="06287E"/>
                </a:solidFill>
                <a:latin typeface="Courier"/>
              </a:rPr>
              <a:t>geom_histogram</a:t>
            </a:r>
            <a:r>
              <a:rPr>
                <a:latin typeface="Courier"/>
              </a:rPr>
              <a:t>()</a:t>
            </a:r>
          </a:p>
          <a:p>
            <a:pPr lvl="0" indent="0">
              <a:buNone/>
            </a:pPr>
            <a:r>
              <a:rPr>
                <a:latin typeface="Courier"/>
              </a:rPr>
              <a:t>## `stat_bin()` using `bins = 30`. Pick better value with `binwidth`.</a:t>
            </a:r>
          </a:p>
          <a:p>
            <a:pPr lvl="0" indent="0">
              <a:buNone/>
            </a:pPr>
            <a:r>
              <a:rPr>
                <a:latin typeface="Courier"/>
              </a:rPr>
              <a:t>## Warning: Removed 2 rows containing non-finite values (stat_bin).</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ntroduction1_files/figure-pptx/unnamed-chunk-58-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データを加工する</a:t>
            </a:r>
          </a:p>
          <a:p>
            <a:pPr lvl="2"/>
            <a:r>
              <a:rPr/>
              <a:t>欲しい行だけ抜き出す、欲しい列だけ抜き出す</a:t>
            </a:r>
          </a:p>
          <a:p>
            <a:pPr lvl="2"/>
            <a:r>
              <a:rPr/>
              <a:t>元データの情報を使って、分析のための新しい変数を作る</a:t>
            </a:r>
          </a:p>
          <a:p>
            <a:pPr lvl="2"/>
            <a:r>
              <a:rPr/>
              <a:t>例えば、人口50万人以上の都市に1, それ以外に0を入れる「大都市ダミー」を作成する</a:t>
            </a:r>
          </a:p>
          <a:p>
            <a:pPr lvl="0" marL="0" indent="0">
              <a:spcBef>
                <a:spcPts val="3000"/>
              </a:spcBef>
              <a:buNone/>
            </a:pPr>
            <a:r>
              <a:rPr b="1"/>
              <a:t>データの要約・可視化</a:t>
            </a:r>
          </a:p>
          <a:p>
            <a:pPr lvl="1"/>
            <a:r>
              <a:rPr/>
              <a:t>要約統計量の作成</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細かな体裁の変更</a:t>
            </a:r>
          </a:p>
          <a:p>
            <a:pPr lvl="1"/>
            <a:r>
              <a:rPr/>
              <a:t>グラフの背景や軸ラベルを設定する</a:t>
            </a:r>
          </a:p>
          <a:p>
            <a:pPr lvl="2"/>
            <a:r>
              <a:rPr/>
              <a:t>背景：</a:t>
            </a:r>
            <a:r>
              <a:rPr>
                <a:latin typeface="Courier"/>
              </a:rPr>
              <a:t>theme_〇〇</a:t>
            </a:r>
            <a:r>
              <a:rPr/>
              <a:t> 関数で様々な書式を設定できるので、お好みで好きなものを利用。なるべくシンプルなものがよい</a:t>
            </a:r>
          </a:p>
          <a:p>
            <a:pPr lvl="2"/>
            <a:r>
              <a:rPr/>
              <a:t>軸ラベルなど：</a:t>
            </a:r>
            <a:r>
              <a:rPr>
                <a:latin typeface="Courier"/>
              </a:rPr>
              <a:t>labs</a:t>
            </a:r>
            <a:r>
              <a:rPr/>
              <a:t>関数で文字を指定、各オプションが対応する場所のテキストが変更される</a:t>
            </a:r>
          </a:p>
          <a:p>
            <a:pPr lvl="0" indent="0">
              <a:buNone/>
            </a:pPr>
            <a:r>
              <a:rPr>
                <a:latin typeface="Courier"/>
              </a:rPr>
              <a:t>ggplot2</a:t>
            </a:r>
            <a:r>
              <a:rPr>
                <a:solidFill>
                  <a:srgbClr val="4070A0"/>
                </a:solidFill>
                <a:latin typeface="Courier"/>
              </a:rPr>
              <a:t>::</a:t>
            </a:r>
            <a:r>
              <a:rPr>
                <a:solidFill>
                  <a:srgbClr val="06287E"/>
                </a:solidFill>
                <a:latin typeface="Courier"/>
              </a:rPr>
              <a:t>ggplot</a:t>
            </a:r>
            <a:r>
              <a:rPr>
                <a:latin typeface="Courier"/>
              </a:rPr>
              <a:t>(</a:t>
            </a:r>
            <a:r>
              <a:rPr>
                <a:solidFill>
                  <a:srgbClr val="7D9029"/>
                </a:solidFill>
                <a:latin typeface="Courier"/>
              </a:rPr>
              <a:t>data =</a:t>
            </a:r>
            <a:r>
              <a:rPr>
                <a:latin typeface="Courier"/>
              </a:rPr>
              <a:t> df) </a:t>
            </a:r>
            <a:r>
              <a:rPr>
                <a:solidFill>
                  <a:srgbClr val="4070A0"/>
                </a:solidFill>
                <a:latin typeface="Courier"/>
              </a:rPr>
              <a:t>+</a:t>
            </a:r>
            <a:br/>
            <a:r>
              <a:rPr>
                <a:latin typeface="Courier"/>
              </a:rPr>
              <a:t>  </a:t>
            </a:r>
            <a:r>
              <a:rPr>
                <a:solidFill>
                  <a:srgbClr val="06287E"/>
                </a:solidFill>
                <a:latin typeface="Courier"/>
              </a:rPr>
              <a:t>aes</a:t>
            </a:r>
            <a:r>
              <a:rPr>
                <a:latin typeface="Courier"/>
              </a:rPr>
              <a:t>(</a:t>
            </a:r>
            <a:r>
              <a:rPr>
                <a:solidFill>
                  <a:srgbClr val="7D9029"/>
                </a:solidFill>
                <a:latin typeface="Courier"/>
              </a:rPr>
              <a:t>x =</a:t>
            </a:r>
            <a:r>
              <a:rPr>
                <a:latin typeface="Courier"/>
              </a:rPr>
              <a:t> body_mass_g, </a:t>
            </a:r>
            <a:r>
              <a:rPr>
                <a:solidFill>
                  <a:srgbClr val="7D9029"/>
                </a:solidFill>
                <a:latin typeface="Courier"/>
              </a:rPr>
              <a:t>y =</a:t>
            </a:r>
            <a:r>
              <a:rPr>
                <a:latin typeface="Courier"/>
              </a:rPr>
              <a:t> ..density..) </a:t>
            </a:r>
            <a:r>
              <a:rPr>
                <a:solidFill>
                  <a:srgbClr val="4070A0"/>
                </a:solidFill>
                <a:latin typeface="Courier"/>
              </a:rPr>
              <a:t>+</a:t>
            </a:r>
            <a:br/>
            <a:r>
              <a:rPr>
                <a:latin typeface="Courier"/>
              </a:rPr>
              <a:t>  </a:t>
            </a:r>
            <a:r>
              <a:rPr>
                <a:solidFill>
                  <a:srgbClr val="06287E"/>
                </a:solidFill>
                <a:latin typeface="Courier"/>
              </a:rPr>
              <a:t>geom_histogram</a:t>
            </a:r>
            <a:r>
              <a:rPr>
                <a:latin typeface="Courier"/>
              </a:rPr>
              <a:t>() </a:t>
            </a:r>
            <a:r>
              <a:rPr>
                <a:solidFill>
                  <a:srgbClr val="4070A0"/>
                </a:solidFill>
                <a:latin typeface="Courier"/>
              </a:rPr>
              <a:t>+</a:t>
            </a:r>
            <a:br/>
            <a:r>
              <a:rPr>
                <a:latin typeface="Courier"/>
              </a:rPr>
              <a:t>  </a:t>
            </a:r>
            <a:r>
              <a:rPr>
                <a:solidFill>
                  <a:srgbClr val="06287E"/>
                </a:solidFill>
                <a:latin typeface="Courier"/>
              </a:rPr>
              <a:t>theme_bw</a:t>
            </a:r>
            <a:r>
              <a:rPr>
                <a:latin typeface="Courier"/>
              </a:rPr>
              <a:t>() </a:t>
            </a:r>
            <a:r>
              <a:rPr>
                <a:solidFill>
                  <a:srgbClr val="4070A0"/>
                </a:solidFill>
                <a:latin typeface="Courier"/>
              </a:rPr>
              <a:t>+</a:t>
            </a:r>
            <a:r>
              <a:rPr>
                <a:latin typeface="Courier"/>
              </a:rPr>
              <a:t> </a:t>
            </a:r>
            <a:r>
              <a:rPr i="1">
                <a:solidFill>
                  <a:srgbClr val="60A0B0"/>
                </a:solidFill>
                <a:latin typeface="Courier"/>
              </a:rPr>
              <a:t># 背景の設定</a:t>
            </a:r>
            <a:br/>
            <a:r>
              <a:rPr>
                <a:latin typeface="Courier"/>
              </a:rPr>
              <a:t>  </a:t>
            </a:r>
            <a:r>
              <a:rPr>
                <a:solidFill>
                  <a:srgbClr val="06287E"/>
                </a:solidFill>
                <a:latin typeface="Courier"/>
              </a:rPr>
              <a:t>labs</a:t>
            </a:r>
            <a:r>
              <a:rPr>
                <a:latin typeface="Courier"/>
              </a:rPr>
              <a:t>(</a:t>
            </a:r>
            <a:r>
              <a:rPr>
                <a:solidFill>
                  <a:srgbClr val="7D9029"/>
                </a:solidFill>
                <a:latin typeface="Courier"/>
              </a:rPr>
              <a:t>x =</a:t>
            </a:r>
            <a:r>
              <a:rPr>
                <a:latin typeface="Courier"/>
              </a:rPr>
              <a:t> </a:t>
            </a:r>
            <a:r>
              <a:rPr>
                <a:solidFill>
                  <a:srgbClr val="4070A0"/>
                </a:solidFill>
                <a:latin typeface="Courier"/>
              </a:rPr>
              <a:t>"体重 (g)"</a:t>
            </a:r>
            <a:r>
              <a:rPr>
                <a:latin typeface="Courier"/>
              </a:rPr>
              <a:t>, </a:t>
            </a:r>
            <a:r>
              <a:rPr>
                <a:solidFill>
                  <a:srgbClr val="7D9029"/>
                </a:solidFill>
                <a:latin typeface="Courier"/>
              </a:rPr>
              <a:t>y =</a:t>
            </a:r>
            <a:r>
              <a:rPr>
                <a:latin typeface="Courier"/>
              </a:rPr>
              <a:t> </a:t>
            </a:r>
            <a:r>
              <a:rPr>
                <a:solidFill>
                  <a:srgbClr val="4070A0"/>
                </a:solidFill>
                <a:latin typeface="Courier"/>
              </a:rPr>
              <a:t>"密度"</a:t>
            </a:r>
            <a:r>
              <a:rPr>
                <a:latin typeface="Courier"/>
              </a:rPr>
              <a:t>, </a:t>
            </a:r>
            <a:r>
              <a:rPr>
                <a:solidFill>
                  <a:srgbClr val="7D9029"/>
                </a:solidFill>
                <a:latin typeface="Courier"/>
              </a:rPr>
              <a:t>title =</a:t>
            </a:r>
            <a:r>
              <a:rPr>
                <a:latin typeface="Courier"/>
              </a:rPr>
              <a:t> </a:t>
            </a:r>
            <a:r>
              <a:rPr>
                <a:solidFill>
                  <a:srgbClr val="4070A0"/>
                </a:solidFill>
                <a:latin typeface="Courier"/>
              </a:rPr>
              <a:t>"ぺんぎんの体重分布"</a:t>
            </a:r>
            <a:r>
              <a:rPr>
                <a:latin typeface="Courier"/>
              </a:rPr>
              <a:t>)</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ntroduction1_files/figure-pptx/unnamed-chunk-59-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グループを分けて描画する</a:t>
            </a:r>
          </a:p>
          <a:p>
            <a:pPr lvl="1"/>
            <a:r>
              <a:rPr>
                <a:latin typeface="Courier"/>
              </a:rPr>
              <a:t>aes</a:t>
            </a:r>
            <a:r>
              <a:rPr/>
              <a:t>にgroup引数を指定すると、それぞれの描画をグループごとにやってくれる</a:t>
            </a:r>
          </a:p>
          <a:p>
            <a:pPr lvl="1"/>
            <a:r>
              <a:rPr/>
              <a:t>同様にcolour・fillを指定すると、グループごとに色分けしてくれる</a:t>
            </a:r>
          </a:p>
          <a:p>
            <a:pPr lvl="2"/>
            <a:r>
              <a:rPr/>
              <a:t>通常colour は縁取り、fillは塗りつぶし部分を担当</a:t>
            </a:r>
          </a:p>
          <a:p>
            <a:pPr lvl="0" indent="0">
              <a:buNone/>
            </a:pPr>
            <a:r>
              <a:rPr>
                <a:latin typeface="Courier"/>
              </a:rPr>
              <a:t>ggplot2</a:t>
            </a:r>
            <a:r>
              <a:rPr>
                <a:solidFill>
                  <a:srgbClr val="4070A0"/>
                </a:solidFill>
                <a:latin typeface="Courier"/>
              </a:rPr>
              <a:t>::</a:t>
            </a:r>
            <a:r>
              <a:rPr>
                <a:solidFill>
                  <a:srgbClr val="06287E"/>
                </a:solidFill>
                <a:latin typeface="Courier"/>
              </a:rPr>
              <a:t>ggplot</a:t>
            </a:r>
            <a:r>
              <a:rPr>
                <a:latin typeface="Courier"/>
              </a:rPr>
              <a:t>(</a:t>
            </a:r>
            <a:r>
              <a:rPr>
                <a:solidFill>
                  <a:srgbClr val="7D9029"/>
                </a:solidFill>
                <a:latin typeface="Courier"/>
              </a:rPr>
              <a:t>data =</a:t>
            </a:r>
            <a:r>
              <a:rPr>
                <a:latin typeface="Courier"/>
              </a:rPr>
              <a:t> df) </a:t>
            </a:r>
            <a:r>
              <a:rPr>
                <a:solidFill>
                  <a:srgbClr val="4070A0"/>
                </a:solidFill>
                <a:latin typeface="Courier"/>
              </a:rPr>
              <a:t>+</a:t>
            </a:r>
            <a:br/>
            <a:r>
              <a:rPr>
                <a:latin typeface="Courier"/>
              </a:rPr>
              <a:t>  </a:t>
            </a:r>
            <a:r>
              <a:rPr>
                <a:solidFill>
                  <a:srgbClr val="06287E"/>
                </a:solidFill>
                <a:latin typeface="Courier"/>
              </a:rPr>
              <a:t>aes</a:t>
            </a:r>
            <a:r>
              <a:rPr>
                <a:latin typeface="Courier"/>
              </a:rPr>
              <a:t>(</a:t>
            </a:r>
            <a:r>
              <a:rPr>
                <a:solidFill>
                  <a:srgbClr val="7D9029"/>
                </a:solidFill>
                <a:latin typeface="Courier"/>
              </a:rPr>
              <a:t>x =</a:t>
            </a:r>
            <a:r>
              <a:rPr>
                <a:latin typeface="Courier"/>
              </a:rPr>
              <a:t> body_mass_g, </a:t>
            </a:r>
            <a:r>
              <a:rPr>
                <a:solidFill>
                  <a:srgbClr val="7D9029"/>
                </a:solidFill>
                <a:latin typeface="Courier"/>
              </a:rPr>
              <a:t>y =</a:t>
            </a:r>
            <a:r>
              <a:rPr>
                <a:latin typeface="Courier"/>
              </a:rPr>
              <a:t> ..density.., </a:t>
            </a:r>
            <a:r>
              <a:rPr>
                <a:solidFill>
                  <a:srgbClr val="7D9029"/>
                </a:solidFill>
                <a:latin typeface="Courier"/>
              </a:rPr>
              <a:t>group =</a:t>
            </a:r>
            <a:r>
              <a:rPr>
                <a:latin typeface="Courier"/>
              </a:rPr>
              <a:t> sex, </a:t>
            </a:r>
            <a:r>
              <a:rPr>
                <a:solidFill>
                  <a:srgbClr val="7D9029"/>
                </a:solidFill>
                <a:latin typeface="Courier"/>
              </a:rPr>
              <a:t>fill =</a:t>
            </a:r>
            <a:r>
              <a:rPr>
                <a:latin typeface="Courier"/>
              </a:rPr>
              <a:t> sex) </a:t>
            </a:r>
            <a:r>
              <a:rPr>
                <a:solidFill>
                  <a:srgbClr val="4070A0"/>
                </a:solidFill>
                <a:latin typeface="Courier"/>
              </a:rPr>
              <a:t>+</a:t>
            </a:r>
            <a:r>
              <a:rPr>
                <a:latin typeface="Courier"/>
              </a:rPr>
              <a:t> </a:t>
            </a:r>
            <a:br/>
            <a:r>
              <a:rPr>
                <a:latin typeface="Courier"/>
              </a:rPr>
              <a:t>  </a:t>
            </a:r>
            <a:r>
              <a:rPr i="1">
                <a:solidFill>
                  <a:srgbClr val="60A0B0"/>
                </a:solidFill>
                <a:latin typeface="Courier"/>
              </a:rPr>
              <a:t># 横軸に..density..を指定すると、計数の代わりに密度を出してくれる</a:t>
            </a:r>
            <a:br/>
            <a:r>
              <a:rPr>
                <a:latin typeface="Courier"/>
              </a:rPr>
              <a:t>  </a:t>
            </a:r>
            <a:r>
              <a:rPr>
                <a:solidFill>
                  <a:srgbClr val="06287E"/>
                </a:solidFill>
                <a:latin typeface="Courier"/>
              </a:rPr>
              <a:t>geom_histogram</a:t>
            </a:r>
            <a:r>
              <a:rPr>
                <a:latin typeface="Courier"/>
              </a:rPr>
              <a:t>(</a:t>
            </a:r>
            <a:r>
              <a:rPr>
                <a:solidFill>
                  <a:srgbClr val="7D9029"/>
                </a:solidFill>
                <a:latin typeface="Courier"/>
              </a:rPr>
              <a:t>alpha =</a:t>
            </a:r>
            <a:r>
              <a:rPr>
                <a:latin typeface="Courier"/>
              </a:rPr>
              <a:t> .</a:t>
            </a:r>
            <a:r>
              <a:rPr>
                <a:solidFill>
                  <a:srgbClr val="40A070"/>
                </a:solidFill>
                <a:latin typeface="Courier"/>
              </a:rPr>
              <a:t>5</a:t>
            </a:r>
            <a:r>
              <a:rPr>
                <a:latin typeface="Courier"/>
              </a:rPr>
              <a:t>) </a:t>
            </a:r>
            <a:r>
              <a:rPr>
                <a:solidFill>
                  <a:srgbClr val="4070A0"/>
                </a:solidFill>
                <a:latin typeface="Courier"/>
              </a:rPr>
              <a:t>+</a:t>
            </a:r>
            <a:r>
              <a:rPr>
                <a:latin typeface="Courier"/>
              </a:rPr>
              <a:t> </a:t>
            </a:r>
            <a:r>
              <a:rPr i="1">
                <a:solidFill>
                  <a:srgbClr val="60A0B0"/>
                </a:solidFill>
                <a:latin typeface="Courier"/>
              </a:rPr>
              <a:t># alpha は透明にするためのオプション</a:t>
            </a:r>
            <a:br/>
            <a:r>
              <a:rPr>
                <a:latin typeface="Courier"/>
              </a:rPr>
              <a:t>  </a:t>
            </a:r>
            <a:r>
              <a:rPr>
                <a:solidFill>
                  <a:srgbClr val="06287E"/>
                </a:solidFill>
                <a:latin typeface="Courier"/>
              </a:rPr>
              <a:t>theme_bw</a:t>
            </a:r>
            <a:r>
              <a:rPr>
                <a:latin typeface="Courier"/>
              </a:rPr>
              <a:t>() </a:t>
            </a:r>
            <a:r>
              <a:rPr>
                <a:solidFill>
                  <a:srgbClr val="4070A0"/>
                </a:solidFill>
                <a:latin typeface="Courier"/>
              </a:rPr>
              <a:t>+</a:t>
            </a:r>
            <a:r>
              <a:rPr>
                <a:latin typeface="Courier"/>
              </a:rPr>
              <a:t> </a:t>
            </a:r>
            <a:r>
              <a:rPr i="1">
                <a:solidFill>
                  <a:srgbClr val="60A0B0"/>
                </a:solidFill>
                <a:latin typeface="Courier"/>
              </a:rPr>
              <a:t># 背景の設定</a:t>
            </a:r>
            <a:br/>
            <a:r>
              <a:rPr>
                <a:latin typeface="Courier"/>
              </a:rPr>
              <a:t>  </a:t>
            </a:r>
            <a:r>
              <a:rPr>
                <a:solidFill>
                  <a:srgbClr val="06287E"/>
                </a:solidFill>
                <a:latin typeface="Courier"/>
              </a:rPr>
              <a:t>labs</a:t>
            </a:r>
            <a:r>
              <a:rPr>
                <a:latin typeface="Courier"/>
              </a:rPr>
              <a:t>(</a:t>
            </a:r>
            <a:r>
              <a:rPr>
                <a:solidFill>
                  <a:srgbClr val="7D9029"/>
                </a:solidFill>
                <a:latin typeface="Courier"/>
              </a:rPr>
              <a:t>x =</a:t>
            </a:r>
            <a:r>
              <a:rPr>
                <a:latin typeface="Courier"/>
              </a:rPr>
              <a:t> </a:t>
            </a:r>
            <a:r>
              <a:rPr>
                <a:solidFill>
                  <a:srgbClr val="4070A0"/>
                </a:solidFill>
                <a:latin typeface="Courier"/>
              </a:rPr>
              <a:t>"体重 (g)"</a:t>
            </a:r>
            <a:r>
              <a:rPr>
                <a:latin typeface="Courier"/>
              </a:rPr>
              <a:t>, </a:t>
            </a:r>
            <a:r>
              <a:rPr>
                <a:solidFill>
                  <a:srgbClr val="7D9029"/>
                </a:solidFill>
                <a:latin typeface="Courier"/>
              </a:rPr>
              <a:t>y =</a:t>
            </a:r>
            <a:r>
              <a:rPr>
                <a:latin typeface="Courier"/>
              </a:rPr>
              <a:t> </a:t>
            </a:r>
            <a:r>
              <a:rPr>
                <a:solidFill>
                  <a:srgbClr val="4070A0"/>
                </a:solidFill>
                <a:latin typeface="Courier"/>
              </a:rPr>
              <a:t>"密度"</a:t>
            </a:r>
            <a:r>
              <a:rPr>
                <a:latin typeface="Courier"/>
              </a:rPr>
              <a:t>, </a:t>
            </a:r>
            <a:r>
              <a:rPr>
                <a:solidFill>
                  <a:srgbClr val="7D9029"/>
                </a:solidFill>
                <a:latin typeface="Courier"/>
              </a:rPr>
              <a:t>title =</a:t>
            </a:r>
            <a:r>
              <a:rPr>
                <a:latin typeface="Courier"/>
              </a:rPr>
              <a:t> </a:t>
            </a:r>
            <a:r>
              <a:rPr>
                <a:solidFill>
                  <a:srgbClr val="4070A0"/>
                </a:solidFill>
                <a:latin typeface="Courier"/>
              </a:rPr>
              <a:t>"ぺんぎんの体重分布"</a:t>
            </a:r>
            <a:r>
              <a:rPr>
                <a:latin typeface="Courier"/>
              </a:rPr>
              <a:t>, </a:t>
            </a:r>
            <a:r>
              <a:rPr>
                <a:solidFill>
                  <a:srgbClr val="7D9029"/>
                </a:solidFill>
                <a:latin typeface="Courier"/>
              </a:rPr>
              <a:t>fill =</a:t>
            </a:r>
            <a:r>
              <a:rPr>
                <a:latin typeface="Courier"/>
              </a:rPr>
              <a:t> </a:t>
            </a:r>
            <a:r>
              <a:rPr>
                <a:solidFill>
                  <a:srgbClr val="4070A0"/>
                </a:solidFill>
                <a:latin typeface="Courier"/>
              </a:rPr>
              <a:t>"性別"</a:t>
            </a:r>
            <a:r>
              <a:rPr>
                <a:latin typeface="Courier"/>
              </a:rPr>
              <a:t>)</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ntroduction1_files/figure-pptx/unnamed-chunk-60-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散布図：二変数間の関係を可視化する</a:t>
            </a:r>
          </a:p>
          <a:p>
            <a:pPr lvl="1"/>
            <a:r>
              <a:rPr/>
              <a:t>散布図は二変数間の関係を示すのに便利：</a:t>
            </a:r>
            <a:r>
              <a:rPr>
                <a:latin typeface="Courier"/>
              </a:rPr>
              <a:t>geom_point</a:t>
            </a:r>
            <a:r>
              <a:rPr/>
              <a:t>関数を利用</a:t>
            </a:r>
          </a:p>
          <a:p>
            <a:pPr lvl="1"/>
            <a:r>
              <a:rPr/>
              <a:t>横軸と縦軸両方に変数が必要</a:t>
            </a:r>
          </a:p>
          <a:p>
            <a:pPr lvl="0" indent="0">
              <a:buNone/>
            </a:pPr>
            <a:r>
              <a:rPr>
                <a:latin typeface="Courier"/>
              </a:rPr>
              <a:t>ggplot2</a:t>
            </a:r>
            <a:r>
              <a:rPr>
                <a:solidFill>
                  <a:srgbClr val="4070A0"/>
                </a:solidFill>
                <a:latin typeface="Courier"/>
              </a:rPr>
              <a:t>::</a:t>
            </a:r>
            <a:r>
              <a:rPr>
                <a:solidFill>
                  <a:srgbClr val="06287E"/>
                </a:solidFill>
                <a:latin typeface="Courier"/>
              </a:rPr>
              <a:t>ggplot</a:t>
            </a:r>
            <a:r>
              <a:rPr>
                <a:latin typeface="Courier"/>
              </a:rPr>
              <a:t>(df) </a:t>
            </a:r>
            <a:r>
              <a:rPr>
                <a:solidFill>
                  <a:srgbClr val="4070A0"/>
                </a:solidFill>
                <a:latin typeface="Courier"/>
              </a:rPr>
              <a:t>+</a:t>
            </a:r>
            <a:br/>
            <a:r>
              <a:rPr>
                <a:latin typeface="Courier"/>
              </a:rPr>
              <a:t>  ggplot2</a:t>
            </a:r>
            <a:r>
              <a:rPr>
                <a:solidFill>
                  <a:srgbClr val="4070A0"/>
                </a:solidFill>
                <a:latin typeface="Courier"/>
              </a:rPr>
              <a:t>::</a:t>
            </a:r>
            <a:r>
              <a:rPr>
                <a:solidFill>
                  <a:srgbClr val="06287E"/>
                </a:solidFill>
                <a:latin typeface="Courier"/>
              </a:rPr>
              <a:t>aes</a:t>
            </a:r>
            <a:r>
              <a:rPr>
                <a:latin typeface="Courier"/>
              </a:rPr>
              <a:t>(</a:t>
            </a:r>
            <a:r>
              <a:rPr>
                <a:solidFill>
                  <a:srgbClr val="7D9029"/>
                </a:solidFill>
                <a:latin typeface="Courier"/>
              </a:rPr>
              <a:t>x =</a:t>
            </a:r>
            <a:r>
              <a:rPr>
                <a:latin typeface="Courier"/>
              </a:rPr>
              <a:t> body_mass_g, </a:t>
            </a:r>
            <a:r>
              <a:rPr>
                <a:solidFill>
                  <a:srgbClr val="7D9029"/>
                </a:solidFill>
                <a:latin typeface="Courier"/>
              </a:rPr>
              <a:t>y =</a:t>
            </a:r>
            <a:r>
              <a:rPr>
                <a:latin typeface="Courier"/>
              </a:rPr>
              <a:t> bill_length_mm, </a:t>
            </a:r>
            <a:r>
              <a:rPr>
                <a:solidFill>
                  <a:srgbClr val="7D9029"/>
                </a:solidFill>
                <a:latin typeface="Courier"/>
              </a:rPr>
              <a:t>colour =</a:t>
            </a:r>
            <a:r>
              <a:rPr>
                <a:latin typeface="Courier"/>
              </a:rPr>
              <a:t> species) </a:t>
            </a:r>
            <a:r>
              <a:rPr>
                <a:solidFill>
                  <a:srgbClr val="4070A0"/>
                </a:solidFill>
                <a:latin typeface="Courier"/>
              </a:rPr>
              <a:t>+</a:t>
            </a:r>
            <a:br/>
            <a:r>
              <a:rPr>
                <a:latin typeface="Courier"/>
              </a:rPr>
              <a:t>  ggplot2</a:t>
            </a:r>
            <a:r>
              <a:rPr>
                <a:solidFill>
                  <a:srgbClr val="4070A0"/>
                </a:solidFill>
                <a:latin typeface="Courier"/>
              </a:rPr>
              <a:t>::</a:t>
            </a:r>
            <a:r>
              <a:rPr>
                <a:solidFill>
                  <a:srgbClr val="06287E"/>
                </a:solidFill>
                <a:latin typeface="Courier"/>
              </a:rPr>
              <a:t>geom_point</a:t>
            </a:r>
            <a:r>
              <a:rPr>
                <a:latin typeface="Courier"/>
              </a:rPr>
              <a:t>() </a:t>
            </a:r>
            <a:r>
              <a:rPr>
                <a:solidFill>
                  <a:srgbClr val="4070A0"/>
                </a:solidFill>
                <a:latin typeface="Courier"/>
              </a:rPr>
              <a:t>+</a:t>
            </a:r>
            <a:br/>
            <a:r>
              <a:rPr>
                <a:latin typeface="Courier"/>
              </a:rPr>
              <a:t>  ggplot2</a:t>
            </a:r>
            <a:r>
              <a:rPr>
                <a:solidFill>
                  <a:srgbClr val="4070A0"/>
                </a:solidFill>
                <a:latin typeface="Courier"/>
              </a:rPr>
              <a:t>::</a:t>
            </a:r>
            <a:r>
              <a:rPr>
                <a:solidFill>
                  <a:srgbClr val="06287E"/>
                </a:solidFill>
                <a:latin typeface="Courier"/>
              </a:rPr>
              <a:t>geom_smooth</a:t>
            </a:r>
            <a:r>
              <a:rPr>
                <a:latin typeface="Courier"/>
              </a:rPr>
              <a:t>(</a:t>
            </a:r>
            <a:r>
              <a:rPr>
                <a:solidFill>
                  <a:srgbClr val="7D9029"/>
                </a:solidFill>
                <a:latin typeface="Courier"/>
              </a:rPr>
              <a:t>method =</a:t>
            </a:r>
            <a:r>
              <a:rPr>
                <a:latin typeface="Courier"/>
              </a:rPr>
              <a:t> </a:t>
            </a:r>
            <a:r>
              <a:rPr>
                <a:solidFill>
                  <a:srgbClr val="4070A0"/>
                </a:solidFill>
                <a:latin typeface="Courier"/>
              </a:rPr>
              <a:t>"lm"</a:t>
            </a:r>
            <a:r>
              <a:rPr>
                <a:latin typeface="Courier"/>
              </a:rPr>
              <a:t>, </a:t>
            </a:r>
            <a:r>
              <a:rPr>
                <a:solidFill>
                  <a:srgbClr val="7D9029"/>
                </a:solidFill>
                <a:latin typeface="Courier"/>
              </a:rPr>
              <a:t>colour =</a:t>
            </a:r>
            <a:r>
              <a:rPr>
                <a:latin typeface="Courier"/>
              </a:rPr>
              <a:t> </a:t>
            </a:r>
            <a:r>
              <a:rPr>
                <a:solidFill>
                  <a:srgbClr val="4070A0"/>
                </a:solidFill>
                <a:latin typeface="Courier"/>
              </a:rPr>
              <a:t>"black"</a:t>
            </a:r>
            <a:r>
              <a:rPr>
                <a:latin typeface="Courier"/>
              </a:rPr>
              <a:t>) </a:t>
            </a:r>
            <a:r>
              <a:rPr>
                <a:solidFill>
                  <a:srgbClr val="4070A0"/>
                </a:solidFill>
                <a:latin typeface="Courier"/>
              </a:rPr>
              <a:t>+</a:t>
            </a:r>
            <a:r>
              <a:rPr>
                <a:latin typeface="Courier"/>
              </a:rPr>
              <a:t> </a:t>
            </a:r>
            <a:r>
              <a:rPr i="1">
                <a:solidFill>
                  <a:srgbClr val="60A0B0"/>
                </a:solidFill>
                <a:latin typeface="Courier"/>
              </a:rPr>
              <a:t># 最小二乗法で近似曲線を描画</a:t>
            </a:r>
            <a:br/>
            <a:r>
              <a:rPr>
                <a:latin typeface="Courier"/>
              </a:rPr>
              <a:t>  ggplot2</a:t>
            </a:r>
            <a:r>
              <a:rPr>
                <a:solidFill>
                  <a:srgbClr val="4070A0"/>
                </a:solidFill>
                <a:latin typeface="Courier"/>
              </a:rPr>
              <a:t>::</a:t>
            </a:r>
            <a:r>
              <a:rPr>
                <a:solidFill>
                  <a:srgbClr val="06287E"/>
                </a:solidFill>
                <a:latin typeface="Courier"/>
              </a:rPr>
              <a:t>labs</a:t>
            </a:r>
            <a:r>
              <a:rPr>
                <a:latin typeface="Courier"/>
              </a:rPr>
              <a:t>(</a:t>
            </a:r>
            <a:r>
              <a:rPr>
                <a:solidFill>
                  <a:srgbClr val="7D9029"/>
                </a:solidFill>
                <a:latin typeface="Courier"/>
              </a:rPr>
              <a:t>x =</a:t>
            </a:r>
            <a:r>
              <a:rPr>
                <a:latin typeface="Courier"/>
              </a:rPr>
              <a:t> </a:t>
            </a:r>
            <a:r>
              <a:rPr>
                <a:solidFill>
                  <a:srgbClr val="4070A0"/>
                </a:solidFill>
                <a:latin typeface="Courier"/>
              </a:rPr>
              <a:t>"体重 (g)"</a:t>
            </a:r>
            <a:r>
              <a:rPr>
                <a:latin typeface="Courier"/>
              </a:rPr>
              <a:t>, </a:t>
            </a:r>
            <a:r>
              <a:rPr>
                <a:solidFill>
                  <a:srgbClr val="7D9029"/>
                </a:solidFill>
                <a:latin typeface="Courier"/>
              </a:rPr>
              <a:t>y =</a:t>
            </a:r>
            <a:r>
              <a:rPr>
                <a:latin typeface="Courier"/>
              </a:rPr>
              <a:t> </a:t>
            </a:r>
            <a:r>
              <a:rPr>
                <a:solidFill>
                  <a:srgbClr val="4070A0"/>
                </a:solidFill>
                <a:latin typeface="Courier"/>
              </a:rPr>
              <a:t>"くちばしの長さ (mm)"</a:t>
            </a:r>
            <a:r>
              <a:rPr>
                <a:latin typeface="Courier"/>
              </a:rPr>
              <a:t>)</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ntroduction1_files/figure-pptx/unnamed-chunk-61-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散布図 (cont’d)</a:t>
            </a:r>
          </a:p>
          <a:p>
            <a:pPr lvl="0" indent="0">
              <a:buNone/>
            </a:pPr>
            <a:r>
              <a:rPr>
                <a:latin typeface="Courier"/>
              </a:rPr>
              <a:t>ggplot2</a:t>
            </a:r>
            <a:r>
              <a:rPr>
                <a:solidFill>
                  <a:srgbClr val="4070A0"/>
                </a:solidFill>
                <a:latin typeface="Courier"/>
              </a:rPr>
              <a:t>::</a:t>
            </a:r>
            <a:r>
              <a:rPr>
                <a:solidFill>
                  <a:srgbClr val="06287E"/>
                </a:solidFill>
                <a:latin typeface="Courier"/>
              </a:rPr>
              <a:t>ggplot</a:t>
            </a:r>
            <a:r>
              <a:rPr>
                <a:latin typeface="Courier"/>
              </a:rPr>
              <a:t>(df) </a:t>
            </a:r>
            <a:r>
              <a:rPr>
                <a:solidFill>
                  <a:srgbClr val="4070A0"/>
                </a:solidFill>
                <a:latin typeface="Courier"/>
              </a:rPr>
              <a:t>+</a:t>
            </a:r>
            <a:br/>
            <a:r>
              <a:rPr>
                <a:latin typeface="Courier"/>
              </a:rPr>
              <a:t>  ggplot2</a:t>
            </a:r>
            <a:r>
              <a:rPr>
                <a:solidFill>
                  <a:srgbClr val="4070A0"/>
                </a:solidFill>
                <a:latin typeface="Courier"/>
              </a:rPr>
              <a:t>::</a:t>
            </a:r>
            <a:r>
              <a:rPr>
                <a:solidFill>
                  <a:srgbClr val="06287E"/>
                </a:solidFill>
                <a:latin typeface="Courier"/>
              </a:rPr>
              <a:t>aes</a:t>
            </a:r>
            <a:r>
              <a:rPr>
                <a:latin typeface="Courier"/>
              </a:rPr>
              <a:t>(</a:t>
            </a:r>
            <a:r>
              <a:rPr>
                <a:solidFill>
                  <a:srgbClr val="7D9029"/>
                </a:solidFill>
                <a:latin typeface="Courier"/>
              </a:rPr>
              <a:t>x =</a:t>
            </a:r>
            <a:r>
              <a:rPr>
                <a:latin typeface="Courier"/>
              </a:rPr>
              <a:t> body_mass_g, </a:t>
            </a:r>
            <a:r>
              <a:rPr>
                <a:solidFill>
                  <a:srgbClr val="7D9029"/>
                </a:solidFill>
                <a:latin typeface="Courier"/>
              </a:rPr>
              <a:t>y =</a:t>
            </a:r>
            <a:r>
              <a:rPr>
                <a:latin typeface="Courier"/>
              </a:rPr>
              <a:t> bill_length_mm, </a:t>
            </a:r>
            <a:r>
              <a:rPr>
                <a:solidFill>
                  <a:srgbClr val="7D9029"/>
                </a:solidFill>
                <a:latin typeface="Courier"/>
              </a:rPr>
              <a:t>colour =</a:t>
            </a:r>
            <a:r>
              <a:rPr>
                <a:latin typeface="Courier"/>
              </a:rPr>
              <a:t> species, </a:t>
            </a:r>
            <a:r>
              <a:rPr>
                <a:solidFill>
                  <a:srgbClr val="7D9029"/>
                </a:solidFill>
                <a:latin typeface="Courier"/>
              </a:rPr>
              <a:t>group =</a:t>
            </a:r>
            <a:r>
              <a:rPr>
                <a:latin typeface="Courier"/>
              </a:rPr>
              <a:t> species) </a:t>
            </a:r>
            <a:r>
              <a:rPr>
                <a:solidFill>
                  <a:srgbClr val="4070A0"/>
                </a:solidFill>
                <a:latin typeface="Courier"/>
              </a:rPr>
              <a:t>+</a:t>
            </a:r>
            <a:br/>
            <a:r>
              <a:rPr>
                <a:latin typeface="Courier"/>
              </a:rPr>
              <a:t>  ggplot2</a:t>
            </a:r>
            <a:r>
              <a:rPr>
                <a:solidFill>
                  <a:srgbClr val="4070A0"/>
                </a:solidFill>
                <a:latin typeface="Courier"/>
              </a:rPr>
              <a:t>::</a:t>
            </a:r>
            <a:r>
              <a:rPr>
                <a:solidFill>
                  <a:srgbClr val="06287E"/>
                </a:solidFill>
                <a:latin typeface="Courier"/>
              </a:rPr>
              <a:t>geom_point</a:t>
            </a:r>
            <a:r>
              <a:rPr>
                <a:latin typeface="Courier"/>
              </a:rPr>
              <a:t>() </a:t>
            </a:r>
            <a:r>
              <a:rPr>
                <a:solidFill>
                  <a:srgbClr val="4070A0"/>
                </a:solidFill>
                <a:latin typeface="Courier"/>
              </a:rPr>
              <a:t>+</a:t>
            </a:r>
            <a:br/>
            <a:r>
              <a:rPr>
                <a:latin typeface="Courier"/>
              </a:rPr>
              <a:t>  ggplot2</a:t>
            </a:r>
            <a:r>
              <a:rPr>
                <a:solidFill>
                  <a:srgbClr val="4070A0"/>
                </a:solidFill>
                <a:latin typeface="Courier"/>
              </a:rPr>
              <a:t>::</a:t>
            </a:r>
            <a:r>
              <a:rPr>
                <a:solidFill>
                  <a:srgbClr val="06287E"/>
                </a:solidFill>
                <a:latin typeface="Courier"/>
              </a:rPr>
              <a:t>geom_smooth</a:t>
            </a:r>
            <a:r>
              <a:rPr>
                <a:latin typeface="Courier"/>
              </a:rPr>
              <a:t>(</a:t>
            </a:r>
            <a:r>
              <a:rPr>
                <a:solidFill>
                  <a:srgbClr val="7D9029"/>
                </a:solidFill>
                <a:latin typeface="Courier"/>
              </a:rPr>
              <a:t>method =</a:t>
            </a:r>
            <a:r>
              <a:rPr>
                <a:latin typeface="Courier"/>
              </a:rPr>
              <a:t> </a:t>
            </a:r>
            <a:r>
              <a:rPr>
                <a:solidFill>
                  <a:srgbClr val="4070A0"/>
                </a:solidFill>
                <a:latin typeface="Courier"/>
              </a:rPr>
              <a:t>"lm"</a:t>
            </a:r>
            <a:r>
              <a:rPr>
                <a:latin typeface="Courier"/>
              </a:rPr>
              <a:t>, </a:t>
            </a:r>
            <a:r>
              <a:rPr>
                <a:solidFill>
                  <a:srgbClr val="7D9029"/>
                </a:solidFill>
                <a:latin typeface="Courier"/>
              </a:rPr>
              <a:t>colour =</a:t>
            </a:r>
            <a:r>
              <a:rPr>
                <a:latin typeface="Courier"/>
              </a:rPr>
              <a:t> </a:t>
            </a:r>
            <a:r>
              <a:rPr>
                <a:solidFill>
                  <a:srgbClr val="4070A0"/>
                </a:solidFill>
                <a:latin typeface="Courier"/>
              </a:rPr>
              <a:t>"black"</a:t>
            </a:r>
            <a:r>
              <a:rPr>
                <a:latin typeface="Courier"/>
              </a:rPr>
              <a:t>) </a:t>
            </a:r>
            <a:r>
              <a:rPr>
                <a:solidFill>
                  <a:srgbClr val="4070A0"/>
                </a:solidFill>
                <a:latin typeface="Courier"/>
              </a:rPr>
              <a:t>+</a:t>
            </a:r>
            <a:r>
              <a:rPr>
                <a:latin typeface="Courier"/>
              </a:rPr>
              <a:t> </a:t>
            </a:r>
            <a:r>
              <a:rPr i="1">
                <a:solidFill>
                  <a:srgbClr val="60A0B0"/>
                </a:solidFill>
                <a:latin typeface="Courier"/>
              </a:rPr>
              <a:t># 最小二乗法で近似曲線を描画</a:t>
            </a:r>
            <a:br/>
            <a:r>
              <a:rPr>
                <a:latin typeface="Courier"/>
              </a:rPr>
              <a:t>  ggplot2</a:t>
            </a:r>
            <a:r>
              <a:rPr>
                <a:solidFill>
                  <a:srgbClr val="4070A0"/>
                </a:solidFill>
                <a:latin typeface="Courier"/>
              </a:rPr>
              <a:t>::</a:t>
            </a:r>
            <a:r>
              <a:rPr>
                <a:solidFill>
                  <a:srgbClr val="06287E"/>
                </a:solidFill>
                <a:latin typeface="Courier"/>
              </a:rPr>
              <a:t>labs</a:t>
            </a:r>
            <a:r>
              <a:rPr>
                <a:latin typeface="Courier"/>
              </a:rPr>
              <a:t>(</a:t>
            </a:r>
            <a:r>
              <a:rPr>
                <a:solidFill>
                  <a:srgbClr val="7D9029"/>
                </a:solidFill>
                <a:latin typeface="Courier"/>
              </a:rPr>
              <a:t>x =</a:t>
            </a:r>
            <a:r>
              <a:rPr>
                <a:latin typeface="Courier"/>
              </a:rPr>
              <a:t> </a:t>
            </a:r>
            <a:r>
              <a:rPr>
                <a:solidFill>
                  <a:srgbClr val="4070A0"/>
                </a:solidFill>
                <a:latin typeface="Courier"/>
              </a:rPr>
              <a:t>"体重 (g)"</a:t>
            </a:r>
            <a:r>
              <a:rPr>
                <a:latin typeface="Courier"/>
              </a:rPr>
              <a:t>, </a:t>
            </a:r>
            <a:r>
              <a:rPr>
                <a:solidFill>
                  <a:srgbClr val="7D9029"/>
                </a:solidFill>
                <a:latin typeface="Courier"/>
              </a:rPr>
              <a:t>y =</a:t>
            </a:r>
            <a:r>
              <a:rPr>
                <a:latin typeface="Courier"/>
              </a:rPr>
              <a:t> </a:t>
            </a:r>
            <a:r>
              <a:rPr>
                <a:solidFill>
                  <a:srgbClr val="4070A0"/>
                </a:solidFill>
                <a:latin typeface="Courier"/>
              </a:rPr>
              <a:t>"くちばしの長さ (mm)"</a:t>
            </a:r>
            <a:r>
              <a:rPr>
                <a:latin typeface="Courier"/>
              </a:rPr>
              <a:t>)</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ntroduction1_files/figure-pptx/unnamed-chunk-62-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group化すると種類ごとに近似曲線を引いてくれる</a:t>
            </a:r>
          </a:p>
          <a:p>
            <a:pPr lvl="0" marL="0" indent="0">
              <a:spcBef>
                <a:spcPts val="3000"/>
              </a:spcBef>
              <a:buNone/>
            </a:pPr>
            <a:r>
              <a:rPr b="1"/>
              <a:t>棒グラフ：グループ間の変数の比較</a:t>
            </a:r>
          </a:p>
          <a:p>
            <a:pPr lvl="1"/>
            <a:r>
              <a:rPr/>
              <a:t>棒グラフを描画する関数は</a:t>
            </a:r>
            <a:r>
              <a:rPr>
                <a:latin typeface="Courier"/>
              </a:rPr>
              <a:t>geom_bar</a:t>
            </a:r>
            <a:r>
              <a:rPr/>
              <a:t>関数だが、データフレームから各値の平均を計算してグラフを作成するのはちょっと面倒くさい</a:t>
            </a:r>
          </a:p>
          <a:p>
            <a:pPr lvl="1"/>
            <a:r>
              <a:rPr/>
              <a:t>データの平均値を比較したい場合：</a:t>
            </a:r>
            <a:r>
              <a:rPr>
                <a:latin typeface="Courier"/>
              </a:rPr>
              <a:t>stat_summary</a:t>
            </a:r>
            <a:r>
              <a:rPr/>
              <a:t>で、「平均値を」「棒グラフの形で」描画することをオーダーできる</a:t>
            </a:r>
          </a:p>
          <a:p>
            <a:pPr lvl="0" indent="0">
              <a:buNone/>
            </a:pPr>
            <a:r>
              <a:rPr>
                <a:latin typeface="Courier"/>
              </a:rPr>
              <a:t>df_clean </a:t>
            </a:r>
            <a:r>
              <a:rPr>
                <a:solidFill>
                  <a:srgbClr val="007020"/>
                </a:solidFill>
                <a:latin typeface="Courier"/>
              </a:rPr>
              <a:t>&lt;-</a:t>
            </a:r>
            <a:r>
              <a:rPr>
                <a:latin typeface="Courier"/>
              </a:rPr>
              <a:t> df </a:t>
            </a:r>
            <a:r>
              <a:rPr>
                <a:solidFill>
                  <a:srgbClr val="4070A0"/>
                </a:solidFill>
                <a:latin typeface="Courier"/>
              </a:rPr>
              <a:t>%&gt;%</a:t>
            </a:r>
            <a:br/>
            <a:r>
              <a:rPr>
                <a:latin typeface="Courier"/>
              </a:rPr>
              <a:t>  </a:t>
            </a:r>
            <a:r>
              <a:rPr>
                <a:solidFill>
                  <a:srgbClr val="06287E"/>
                </a:solidFill>
                <a:latin typeface="Courier"/>
              </a:rPr>
              <a:t>filter</a:t>
            </a:r>
            <a:r>
              <a:rPr>
                <a:latin typeface="Courier"/>
              </a:rPr>
              <a:t>(</a:t>
            </a:r>
            <a:r>
              <a:rPr>
                <a:solidFill>
                  <a:srgbClr val="4070A0"/>
                </a:solidFill>
                <a:latin typeface="Courier"/>
              </a:rPr>
              <a:t>!</a:t>
            </a:r>
            <a:r>
              <a:rPr>
                <a:solidFill>
                  <a:srgbClr val="06287E"/>
                </a:solidFill>
                <a:latin typeface="Courier"/>
              </a:rPr>
              <a:t>is.na</a:t>
            </a:r>
            <a:r>
              <a:rPr>
                <a:latin typeface="Courier"/>
              </a:rPr>
              <a:t>(sex)) </a:t>
            </a:r>
            <a:r>
              <a:rPr i="1">
                <a:solidFill>
                  <a:srgbClr val="60A0B0"/>
                </a:solidFill>
                <a:latin typeface="Courier"/>
              </a:rPr>
              <a:t># 性別不明を取り除く</a:t>
            </a:r>
            <a:br/>
            <a:r>
              <a:rPr>
                <a:latin typeface="Courier"/>
              </a:rPr>
              <a:t>ggplot2</a:t>
            </a:r>
            <a:r>
              <a:rPr>
                <a:solidFill>
                  <a:srgbClr val="4070A0"/>
                </a:solidFill>
                <a:latin typeface="Courier"/>
              </a:rPr>
              <a:t>::</a:t>
            </a:r>
            <a:r>
              <a:rPr>
                <a:solidFill>
                  <a:srgbClr val="06287E"/>
                </a:solidFill>
                <a:latin typeface="Courier"/>
              </a:rPr>
              <a:t>ggplot</a:t>
            </a:r>
            <a:r>
              <a:rPr>
                <a:latin typeface="Courier"/>
              </a:rPr>
              <a:t>(df_clean) </a:t>
            </a:r>
            <a:r>
              <a:rPr>
                <a:solidFill>
                  <a:srgbClr val="4070A0"/>
                </a:solidFill>
                <a:latin typeface="Courier"/>
              </a:rPr>
              <a:t>+</a:t>
            </a:r>
            <a:br/>
            <a:r>
              <a:rPr>
                <a:latin typeface="Courier"/>
              </a:rPr>
              <a:t>  ggplot2</a:t>
            </a:r>
            <a:r>
              <a:rPr>
                <a:solidFill>
                  <a:srgbClr val="4070A0"/>
                </a:solidFill>
                <a:latin typeface="Courier"/>
              </a:rPr>
              <a:t>::</a:t>
            </a:r>
            <a:r>
              <a:rPr>
                <a:solidFill>
                  <a:srgbClr val="06287E"/>
                </a:solidFill>
                <a:latin typeface="Courier"/>
              </a:rPr>
              <a:t>aes</a:t>
            </a:r>
            <a:r>
              <a:rPr>
                <a:latin typeface="Courier"/>
              </a:rPr>
              <a:t>(</a:t>
            </a:r>
            <a:r>
              <a:rPr>
                <a:solidFill>
                  <a:srgbClr val="7D9029"/>
                </a:solidFill>
                <a:latin typeface="Courier"/>
              </a:rPr>
              <a:t>x =</a:t>
            </a:r>
            <a:r>
              <a:rPr>
                <a:latin typeface="Courier"/>
              </a:rPr>
              <a:t> sex, </a:t>
            </a:r>
            <a:r>
              <a:rPr>
                <a:solidFill>
                  <a:srgbClr val="7D9029"/>
                </a:solidFill>
                <a:latin typeface="Courier"/>
              </a:rPr>
              <a:t>y =</a:t>
            </a:r>
            <a:r>
              <a:rPr>
                <a:latin typeface="Courier"/>
              </a:rPr>
              <a:t> body_mass_g, </a:t>
            </a:r>
            <a:r>
              <a:rPr>
                <a:solidFill>
                  <a:srgbClr val="7D9029"/>
                </a:solidFill>
                <a:latin typeface="Courier"/>
              </a:rPr>
              <a:t>fill =</a:t>
            </a:r>
            <a:r>
              <a:rPr>
                <a:latin typeface="Courier"/>
              </a:rPr>
              <a:t> sex) </a:t>
            </a:r>
            <a:r>
              <a:rPr>
                <a:solidFill>
                  <a:srgbClr val="4070A0"/>
                </a:solidFill>
                <a:latin typeface="Courier"/>
              </a:rPr>
              <a:t>+</a:t>
            </a:r>
            <a:br/>
            <a:r>
              <a:rPr>
                <a:latin typeface="Courier"/>
              </a:rPr>
              <a:t>  ggplot2</a:t>
            </a:r>
            <a:r>
              <a:rPr>
                <a:solidFill>
                  <a:srgbClr val="4070A0"/>
                </a:solidFill>
                <a:latin typeface="Courier"/>
              </a:rPr>
              <a:t>::</a:t>
            </a:r>
            <a:r>
              <a:rPr>
                <a:solidFill>
                  <a:srgbClr val="06287E"/>
                </a:solidFill>
                <a:latin typeface="Courier"/>
              </a:rPr>
              <a:t>stat_summary</a:t>
            </a:r>
            <a:r>
              <a:rPr>
                <a:latin typeface="Courier"/>
              </a:rPr>
              <a:t>(</a:t>
            </a:r>
            <a:r>
              <a:rPr>
                <a:solidFill>
                  <a:srgbClr val="7D9029"/>
                </a:solidFill>
                <a:latin typeface="Courier"/>
              </a:rPr>
              <a:t>geom =</a:t>
            </a:r>
            <a:r>
              <a:rPr>
                <a:latin typeface="Courier"/>
              </a:rPr>
              <a:t> </a:t>
            </a:r>
            <a:r>
              <a:rPr>
                <a:solidFill>
                  <a:srgbClr val="4070A0"/>
                </a:solidFill>
                <a:latin typeface="Courier"/>
              </a:rPr>
              <a:t>"bar"</a:t>
            </a:r>
            <a:r>
              <a:rPr>
                <a:latin typeface="Courier"/>
              </a:rPr>
              <a:t>, </a:t>
            </a:r>
            <a:r>
              <a:rPr>
                <a:solidFill>
                  <a:srgbClr val="7D9029"/>
                </a:solidFill>
                <a:latin typeface="Courier"/>
              </a:rPr>
              <a:t>fun =</a:t>
            </a:r>
            <a:r>
              <a:rPr>
                <a:latin typeface="Courier"/>
              </a:rPr>
              <a:t> </a:t>
            </a:r>
            <a:r>
              <a:rPr>
                <a:solidFill>
                  <a:srgbClr val="4070A0"/>
                </a:solidFill>
                <a:latin typeface="Courier"/>
              </a:rPr>
              <a:t>"mean"</a:t>
            </a:r>
            <a:r>
              <a:rPr>
                <a:latin typeface="Courier"/>
              </a:rPr>
              <a:t>) </a:t>
            </a:r>
            <a:r>
              <a:rPr>
                <a:solidFill>
                  <a:srgbClr val="4070A0"/>
                </a:solidFill>
                <a:latin typeface="Courier"/>
              </a:rPr>
              <a:t>+</a:t>
            </a:r>
            <a:r>
              <a:rPr>
                <a:latin typeface="Courier"/>
              </a:rPr>
              <a:t> </a:t>
            </a:r>
            <a:r>
              <a:rPr i="1">
                <a:solidFill>
                  <a:srgbClr val="60A0B0"/>
                </a:solidFill>
                <a:latin typeface="Courier"/>
              </a:rPr>
              <a:t># 棒グラフを、平均を示す形で</a:t>
            </a:r>
            <a:br/>
            <a:r>
              <a:rPr>
                <a:latin typeface="Courier"/>
              </a:rPr>
              <a:t>  ggplot2</a:t>
            </a:r>
            <a:r>
              <a:rPr>
                <a:solidFill>
                  <a:srgbClr val="4070A0"/>
                </a:solidFill>
                <a:latin typeface="Courier"/>
              </a:rPr>
              <a:t>::</a:t>
            </a:r>
            <a:r>
              <a:rPr>
                <a:solidFill>
                  <a:srgbClr val="06287E"/>
                </a:solidFill>
                <a:latin typeface="Courier"/>
              </a:rPr>
              <a:t>stat_summary</a:t>
            </a:r>
            <a:r>
              <a:rPr>
                <a:latin typeface="Courier"/>
              </a:rPr>
              <a:t>(</a:t>
            </a:r>
            <a:r>
              <a:rPr>
                <a:solidFill>
                  <a:srgbClr val="7D9029"/>
                </a:solidFill>
                <a:latin typeface="Courier"/>
              </a:rPr>
              <a:t>geom =</a:t>
            </a:r>
            <a:r>
              <a:rPr>
                <a:latin typeface="Courier"/>
              </a:rPr>
              <a:t> </a:t>
            </a:r>
            <a:r>
              <a:rPr>
                <a:solidFill>
                  <a:srgbClr val="4070A0"/>
                </a:solidFill>
                <a:latin typeface="Courier"/>
              </a:rPr>
              <a:t>"pointrange"</a:t>
            </a:r>
            <a:r>
              <a:rPr>
                <a:latin typeface="Courier"/>
              </a:rPr>
              <a:t>, </a:t>
            </a:r>
            <a:r>
              <a:rPr>
                <a:solidFill>
                  <a:srgbClr val="7D9029"/>
                </a:solidFill>
                <a:latin typeface="Courier"/>
              </a:rPr>
              <a:t>fun.data =</a:t>
            </a:r>
            <a:r>
              <a:rPr>
                <a:latin typeface="Courier"/>
              </a:rPr>
              <a:t> </a:t>
            </a:r>
            <a:r>
              <a:rPr>
                <a:solidFill>
                  <a:srgbClr val="4070A0"/>
                </a:solidFill>
                <a:latin typeface="Courier"/>
              </a:rPr>
              <a:t>"mean_se"</a:t>
            </a:r>
            <a:r>
              <a:rPr>
                <a:latin typeface="Courier"/>
              </a:rPr>
              <a:t>) </a:t>
            </a:r>
            <a:r>
              <a:rPr>
                <a:solidFill>
                  <a:srgbClr val="4070A0"/>
                </a:solidFill>
                <a:latin typeface="Courier"/>
              </a:rPr>
              <a:t>+</a:t>
            </a:r>
            <a:br/>
            <a:r>
              <a:rPr>
                <a:latin typeface="Courier"/>
              </a:rPr>
              <a:t>  ggplot2</a:t>
            </a:r>
            <a:r>
              <a:rPr>
                <a:solidFill>
                  <a:srgbClr val="4070A0"/>
                </a:solidFill>
                <a:latin typeface="Courier"/>
              </a:rPr>
              <a:t>::</a:t>
            </a:r>
            <a:r>
              <a:rPr>
                <a:solidFill>
                  <a:srgbClr val="06287E"/>
                </a:solidFill>
                <a:latin typeface="Courier"/>
              </a:rPr>
              <a:t>labs</a:t>
            </a:r>
            <a:r>
              <a:rPr>
                <a:latin typeface="Courier"/>
              </a:rPr>
              <a:t>(</a:t>
            </a:r>
            <a:r>
              <a:rPr>
                <a:solidFill>
                  <a:srgbClr val="7D9029"/>
                </a:solidFill>
                <a:latin typeface="Courier"/>
              </a:rPr>
              <a:t>x =</a:t>
            </a:r>
            <a:r>
              <a:rPr>
                <a:latin typeface="Courier"/>
              </a:rPr>
              <a:t> </a:t>
            </a:r>
            <a:r>
              <a:rPr>
                <a:solidFill>
                  <a:srgbClr val="4070A0"/>
                </a:solidFill>
                <a:latin typeface="Courier"/>
              </a:rPr>
              <a:t>""</a:t>
            </a:r>
            <a:r>
              <a:rPr>
                <a:latin typeface="Courier"/>
              </a:rPr>
              <a:t>, </a:t>
            </a:r>
            <a:r>
              <a:rPr>
                <a:solidFill>
                  <a:srgbClr val="7D9029"/>
                </a:solidFill>
                <a:latin typeface="Courier"/>
              </a:rPr>
              <a:t>y =</a:t>
            </a:r>
            <a:r>
              <a:rPr>
                <a:latin typeface="Courier"/>
              </a:rPr>
              <a:t> </a:t>
            </a:r>
            <a:r>
              <a:rPr>
                <a:solidFill>
                  <a:srgbClr val="4070A0"/>
                </a:solidFill>
                <a:latin typeface="Courier"/>
              </a:rPr>
              <a:t>"体重 (mm)"</a:t>
            </a:r>
            <a:r>
              <a:rPr>
                <a:latin typeface="Courier"/>
              </a:rPr>
              <a:t>)</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ntroduction1_files/figure-pptx/unnamed-chunk-63-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s/summary_ex.png" id="0" name="Picture 1"/>
          <p:cNvPicPr>
            <a:picLocks noGrp="1" noChangeAspect="1"/>
          </p:cNvPicPr>
          <p:nvPr/>
        </p:nvPicPr>
        <p:blipFill>
          <a:blip r:embed="rId2"/>
          <a:stretch>
            <a:fillRect/>
          </a:stretch>
        </p:blipFill>
        <p:spPr bwMode="auto">
          <a:xfrm>
            <a:off x="457200" y="2565400"/>
            <a:ext cx="8229600" cy="2578100"/>
          </a:xfrm>
          <a:prstGeom prst="rect">
            <a:avLst/>
          </a:prstGeom>
          <a:noFill/>
          <a:ln w="9525">
            <a:noFill/>
            <a:headEnd/>
            <a:tailEnd/>
          </a:ln>
        </p:spPr>
      </p:pic>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折れ線グラフ：</a:t>
            </a:r>
          </a:p>
          <a:p>
            <a:pPr lvl="0" indent="0">
              <a:buNone/>
            </a:pPr>
            <a:r>
              <a:rPr>
                <a:latin typeface="Courier"/>
              </a:rPr>
              <a:t>ggplot2</a:t>
            </a:r>
            <a:r>
              <a:rPr>
                <a:solidFill>
                  <a:srgbClr val="4070A0"/>
                </a:solidFill>
                <a:latin typeface="Courier"/>
              </a:rPr>
              <a:t>::</a:t>
            </a:r>
            <a:r>
              <a:rPr>
                <a:solidFill>
                  <a:srgbClr val="06287E"/>
                </a:solidFill>
                <a:latin typeface="Courier"/>
              </a:rPr>
              <a:t>ggplot</a:t>
            </a:r>
            <a:r>
              <a:rPr>
                <a:latin typeface="Courier"/>
              </a:rPr>
              <a:t>(df) </a:t>
            </a:r>
            <a:r>
              <a:rPr>
                <a:solidFill>
                  <a:srgbClr val="4070A0"/>
                </a:solidFill>
                <a:latin typeface="Courier"/>
              </a:rPr>
              <a:t>+</a:t>
            </a:r>
            <a:br/>
            <a:r>
              <a:rPr>
                <a:latin typeface="Courier"/>
              </a:rPr>
              <a:t>  ggplot2</a:t>
            </a:r>
            <a:r>
              <a:rPr>
                <a:solidFill>
                  <a:srgbClr val="4070A0"/>
                </a:solidFill>
                <a:latin typeface="Courier"/>
              </a:rPr>
              <a:t>::</a:t>
            </a:r>
            <a:r>
              <a:rPr>
                <a:solidFill>
                  <a:srgbClr val="06287E"/>
                </a:solidFill>
                <a:latin typeface="Courier"/>
              </a:rPr>
              <a:t>aes</a:t>
            </a:r>
            <a:r>
              <a:rPr>
                <a:latin typeface="Courier"/>
              </a:rPr>
              <a:t>(</a:t>
            </a:r>
            <a:r>
              <a:rPr>
                <a:solidFill>
                  <a:srgbClr val="7D9029"/>
                </a:solidFill>
                <a:latin typeface="Courier"/>
              </a:rPr>
              <a:t>x =</a:t>
            </a:r>
            <a:r>
              <a:rPr>
                <a:latin typeface="Courier"/>
              </a:rPr>
              <a:t> </a:t>
            </a:r>
            <a:r>
              <a:rPr>
                <a:solidFill>
                  <a:srgbClr val="06287E"/>
                </a:solidFill>
                <a:latin typeface="Courier"/>
              </a:rPr>
              <a:t>factor</a:t>
            </a:r>
            <a:r>
              <a:rPr>
                <a:latin typeface="Courier"/>
              </a:rPr>
              <a:t>(year), </a:t>
            </a:r>
            <a:r>
              <a:rPr>
                <a:solidFill>
                  <a:srgbClr val="7D9029"/>
                </a:solidFill>
                <a:latin typeface="Courier"/>
              </a:rPr>
              <a:t>y =</a:t>
            </a:r>
            <a:r>
              <a:rPr>
                <a:latin typeface="Courier"/>
              </a:rPr>
              <a:t> body_mass_g, </a:t>
            </a:r>
            <a:r>
              <a:rPr>
                <a:solidFill>
                  <a:srgbClr val="7D9029"/>
                </a:solidFill>
                <a:latin typeface="Courier"/>
              </a:rPr>
              <a:t>colour =</a:t>
            </a:r>
            <a:r>
              <a:rPr>
                <a:latin typeface="Courier"/>
              </a:rPr>
              <a:t> species, </a:t>
            </a:r>
            <a:r>
              <a:rPr>
                <a:solidFill>
                  <a:srgbClr val="7D9029"/>
                </a:solidFill>
                <a:latin typeface="Courier"/>
              </a:rPr>
              <a:t>group =</a:t>
            </a:r>
            <a:r>
              <a:rPr>
                <a:latin typeface="Courier"/>
              </a:rPr>
              <a:t> species) </a:t>
            </a:r>
            <a:r>
              <a:rPr>
                <a:solidFill>
                  <a:srgbClr val="4070A0"/>
                </a:solidFill>
                <a:latin typeface="Courier"/>
              </a:rPr>
              <a:t>+</a:t>
            </a:r>
            <a:br/>
            <a:r>
              <a:rPr>
                <a:latin typeface="Courier"/>
              </a:rPr>
              <a:t>  ggplot2</a:t>
            </a:r>
            <a:r>
              <a:rPr>
                <a:solidFill>
                  <a:srgbClr val="4070A0"/>
                </a:solidFill>
                <a:latin typeface="Courier"/>
              </a:rPr>
              <a:t>::</a:t>
            </a:r>
            <a:r>
              <a:rPr>
                <a:solidFill>
                  <a:srgbClr val="06287E"/>
                </a:solidFill>
                <a:latin typeface="Courier"/>
              </a:rPr>
              <a:t>stat_summary</a:t>
            </a:r>
            <a:r>
              <a:rPr>
                <a:latin typeface="Courier"/>
              </a:rPr>
              <a:t>(</a:t>
            </a:r>
            <a:r>
              <a:rPr>
                <a:solidFill>
                  <a:srgbClr val="7D9029"/>
                </a:solidFill>
                <a:latin typeface="Courier"/>
              </a:rPr>
              <a:t>geom =</a:t>
            </a:r>
            <a:r>
              <a:rPr>
                <a:latin typeface="Courier"/>
              </a:rPr>
              <a:t> </a:t>
            </a:r>
            <a:r>
              <a:rPr>
                <a:solidFill>
                  <a:srgbClr val="4070A0"/>
                </a:solidFill>
                <a:latin typeface="Courier"/>
              </a:rPr>
              <a:t>"point"</a:t>
            </a:r>
            <a:r>
              <a:rPr>
                <a:latin typeface="Courier"/>
              </a:rPr>
              <a:t>, </a:t>
            </a:r>
            <a:r>
              <a:rPr>
                <a:solidFill>
                  <a:srgbClr val="7D9029"/>
                </a:solidFill>
                <a:latin typeface="Courier"/>
              </a:rPr>
              <a:t>fun =</a:t>
            </a:r>
            <a:r>
              <a:rPr>
                <a:latin typeface="Courier"/>
              </a:rPr>
              <a:t> </a:t>
            </a:r>
            <a:r>
              <a:rPr>
                <a:solidFill>
                  <a:srgbClr val="4070A0"/>
                </a:solidFill>
                <a:latin typeface="Courier"/>
              </a:rPr>
              <a:t>"mean"</a:t>
            </a:r>
            <a:r>
              <a:rPr>
                <a:latin typeface="Courier"/>
              </a:rPr>
              <a:t>) </a:t>
            </a:r>
            <a:r>
              <a:rPr>
                <a:solidFill>
                  <a:srgbClr val="4070A0"/>
                </a:solidFill>
                <a:latin typeface="Courier"/>
              </a:rPr>
              <a:t>+</a:t>
            </a:r>
            <a:br/>
            <a:r>
              <a:rPr>
                <a:latin typeface="Courier"/>
              </a:rPr>
              <a:t>  ggplot2</a:t>
            </a:r>
            <a:r>
              <a:rPr>
                <a:solidFill>
                  <a:srgbClr val="4070A0"/>
                </a:solidFill>
                <a:latin typeface="Courier"/>
              </a:rPr>
              <a:t>::</a:t>
            </a:r>
            <a:r>
              <a:rPr>
                <a:solidFill>
                  <a:srgbClr val="06287E"/>
                </a:solidFill>
                <a:latin typeface="Courier"/>
              </a:rPr>
              <a:t>stat_summary</a:t>
            </a:r>
            <a:r>
              <a:rPr>
                <a:latin typeface="Courier"/>
              </a:rPr>
              <a:t>(</a:t>
            </a:r>
            <a:r>
              <a:rPr>
                <a:solidFill>
                  <a:srgbClr val="7D9029"/>
                </a:solidFill>
                <a:latin typeface="Courier"/>
              </a:rPr>
              <a:t>geom =</a:t>
            </a:r>
            <a:r>
              <a:rPr>
                <a:latin typeface="Courier"/>
              </a:rPr>
              <a:t> </a:t>
            </a:r>
            <a:r>
              <a:rPr>
                <a:solidFill>
                  <a:srgbClr val="4070A0"/>
                </a:solidFill>
                <a:latin typeface="Courier"/>
              </a:rPr>
              <a:t>"line"</a:t>
            </a:r>
            <a:r>
              <a:rPr>
                <a:latin typeface="Courier"/>
              </a:rPr>
              <a:t>, </a:t>
            </a:r>
            <a:r>
              <a:rPr>
                <a:solidFill>
                  <a:srgbClr val="7D9029"/>
                </a:solidFill>
                <a:latin typeface="Courier"/>
              </a:rPr>
              <a:t>fun =</a:t>
            </a:r>
            <a:r>
              <a:rPr>
                <a:latin typeface="Courier"/>
              </a:rPr>
              <a:t> </a:t>
            </a:r>
            <a:r>
              <a:rPr>
                <a:solidFill>
                  <a:srgbClr val="4070A0"/>
                </a:solidFill>
                <a:latin typeface="Courier"/>
              </a:rPr>
              <a:t>"mean"</a:t>
            </a:r>
            <a:r>
              <a:rPr>
                <a:latin typeface="Courier"/>
              </a:rPr>
              <a:t>) </a:t>
            </a:r>
            <a:r>
              <a:rPr>
                <a:solidFill>
                  <a:srgbClr val="4070A0"/>
                </a:solidFill>
                <a:latin typeface="Courier"/>
              </a:rPr>
              <a:t>+</a:t>
            </a:r>
            <a:br/>
            <a:r>
              <a:rPr>
                <a:latin typeface="Courier"/>
              </a:rPr>
              <a:t>  ggplot2</a:t>
            </a:r>
            <a:r>
              <a:rPr>
                <a:solidFill>
                  <a:srgbClr val="4070A0"/>
                </a:solidFill>
                <a:latin typeface="Courier"/>
              </a:rPr>
              <a:t>::</a:t>
            </a:r>
            <a:r>
              <a:rPr>
                <a:solidFill>
                  <a:srgbClr val="06287E"/>
                </a:solidFill>
                <a:latin typeface="Courier"/>
              </a:rPr>
              <a:t>stat_summary</a:t>
            </a:r>
            <a:r>
              <a:rPr>
                <a:latin typeface="Courier"/>
              </a:rPr>
              <a:t>(</a:t>
            </a:r>
            <a:r>
              <a:rPr>
                <a:solidFill>
                  <a:srgbClr val="7D9029"/>
                </a:solidFill>
                <a:latin typeface="Courier"/>
              </a:rPr>
              <a:t>geom =</a:t>
            </a:r>
            <a:r>
              <a:rPr>
                <a:latin typeface="Courier"/>
              </a:rPr>
              <a:t> </a:t>
            </a:r>
            <a:r>
              <a:rPr>
                <a:solidFill>
                  <a:srgbClr val="4070A0"/>
                </a:solidFill>
                <a:latin typeface="Courier"/>
              </a:rPr>
              <a:t>"pointrange"</a:t>
            </a:r>
            <a:r>
              <a:rPr>
                <a:latin typeface="Courier"/>
              </a:rPr>
              <a:t>, </a:t>
            </a:r>
            <a:r>
              <a:rPr>
                <a:solidFill>
                  <a:srgbClr val="7D9029"/>
                </a:solidFill>
                <a:latin typeface="Courier"/>
              </a:rPr>
              <a:t>fun.data =</a:t>
            </a:r>
            <a:r>
              <a:rPr>
                <a:latin typeface="Courier"/>
              </a:rPr>
              <a:t> </a:t>
            </a:r>
            <a:r>
              <a:rPr>
                <a:solidFill>
                  <a:srgbClr val="4070A0"/>
                </a:solidFill>
                <a:latin typeface="Courier"/>
              </a:rPr>
              <a:t>"mean_se"</a:t>
            </a:r>
            <a:r>
              <a:rPr>
                <a:latin typeface="Courier"/>
              </a:rPr>
              <a:t>) </a:t>
            </a:r>
            <a:r>
              <a:rPr>
                <a:solidFill>
                  <a:srgbClr val="4070A0"/>
                </a:solidFill>
                <a:latin typeface="Courier"/>
              </a:rPr>
              <a:t>+</a:t>
            </a:r>
            <a:br/>
            <a:r>
              <a:rPr>
                <a:latin typeface="Courier"/>
              </a:rPr>
              <a:t>  ggplot2</a:t>
            </a:r>
            <a:r>
              <a:rPr>
                <a:solidFill>
                  <a:srgbClr val="4070A0"/>
                </a:solidFill>
                <a:latin typeface="Courier"/>
              </a:rPr>
              <a:t>::</a:t>
            </a:r>
            <a:r>
              <a:rPr>
                <a:solidFill>
                  <a:srgbClr val="06287E"/>
                </a:solidFill>
                <a:latin typeface="Courier"/>
              </a:rPr>
              <a:t>theme_bw</a:t>
            </a:r>
            <a:r>
              <a:rPr>
                <a:latin typeface="Courier"/>
              </a:rPr>
              <a:t>() </a:t>
            </a:r>
            <a:r>
              <a:rPr>
                <a:solidFill>
                  <a:srgbClr val="4070A0"/>
                </a:solidFill>
                <a:latin typeface="Courier"/>
              </a:rPr>
              <a:t>+</a:t>
            </a:r>
            <a:br/>
            <a:r>
              <a:rPr>
                <a:latin typeface="Courier"/>
              </a:rPr>
              <a:t>  ggplot2</a:t>
            </a:r>
            <a:r>
              <a:rPr>
                <a:solidFill>
                  <a:srgbClr val="4070A0"/>
                </a:solidFill>
                <a:latin typeface="Courier"/>
              </a:rPr>
              <a:t>::</a:t>
            </a:r>
            <a:r>
              <a:rPr>
                <a:solidFill>
                  <a:srgbClr val="06287E"/>
                </a:solidFill>
                <a:latin typeface="Courier"/>
              </a:rPr>
              <a:t>labs</a:t>
            </a:r>
            <a:r>
              <a:rPr>
                <a:latin typeface="Courier"/>
              </a:rPr>
              <a:t>(</a:t>
            </a:r>
            <a:r>
              <a:rPr>
                <a:solidFill>
                  <a:srgbClr val="7D9029"/>
                </a:solidFill>
                <a:latin typeface="Courier"/>
              </a:rPr>
              <a:t>x =</a:t>
            </a:r>
            <a:r>
              <a:rPr>
                <a:latin typeface="Courier"/>
              </a:rPr>
              <a:t> </a:t>
            </a:r>
            <a:r>
              <a:rPr>
                <a:solidFill>
                  <a:srgbClr val="4070A0"/>
                </a:solidFill>
                <a:latin typeface="Courier"/>
              </a:rPr>
              <a:t>""</a:t>
            </a:r>
            <a:r>
              <a:rPr>
                <a:latin typeface="Courier"/>
              </a:rPr>
              <a:t>, </a:t>
            </a:r>
            <a:r>
              <a:rPr>
                <a:solidFill>
                  <a:srgbClr val="7D9029"/>
                </a:solidFill>
                <a:latin typeface="Courier"/>
              </a:rPr>
              <a:t>y =</a:t>
            </a:r>
            <a:r>
              <a:rPr>
                <a:latin typeface="Courier"/>
              </a:rPr>
              <a:t> </a:t>
            </a:r>
            <a:r>
              <a:rPr>
                <a:solidFill>
                  <a:srgbClr val="4070A0"/>
                </a:solidFill>
                <a:latin typeface="Courier"/>
              </a:rPr>
              <a:t>"体重 (mm)"</a:t>
            </a:r>
            <a:r>
              <a:rPr>
                <a:latin typeface="Courier"/>
              </a:rPr>
              <a:t>)</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ntroduction1_files/figure-pptx/unnamed-chunk-64-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グラフそのものを系統ごとに分ける</a:t>
            </a:r>
          </a:p>
          <a:p>
            <a:pPr lvl="1"/>
            <a:r>
              <a:rPr/>
              <a:t>重ねると見づらいから複数に分けたい</a:t>
            </a:r>
          </a:p>
          <a:p>
            <a:pPr lvl="1"/>
            <a:r>
              <a:rPr>
                <a:latin typeface="Courier"/>
              </a:rPr>
              <a:t>facet_wrap</a:t>
            </a:r>
            <a:r>
              <a:rPr/>
              <a:t>関数を使うと、サンプルを分割して別々に表示してくれる</a:t>
            </a:r>
          </a:p>
          <a:p>
            <a:pPr lvl="2"/>
            <a:r>
              <a:rPr/>
              <a:t>「~ 変数名」で分割の基準となるサンプル、nrow = , ncol = で出力の並べ方を指定</a:t>
            </a:r>
          </a:p>
          <a:p>
            <a:pPr lvl="0" indent="0">
              <a:buNone/>
            </a:pPr>
            <a:r>
              <a:rPr>
                <a:latin typeface="Courier"/>
              </a:rPr>
              <a:t>ggplot2</a:t>
            </a:r>
            <a:r>
              <a:rPr>
                <a:solidFill>
                  <a:srgbClr val="4070A0"/>
                </a:solidFill>
                <a:latin typeface="Courier"/>
              </a:rPr>
              <a:t>::</a:t>
            </a:r>
            <a:r>
              <a:rPr>
                <a:solidFill>
                  <a:srgbClr val="06287E"/>
                </a:solidFill>
                <a:latin typeface="Courier"/>
              </a:rPr>
              <a:t>ggplot</a:t>
            </a:r>
            <a:r>
              <a:rPr>
                <a:latin typeface="Courier"/>
              </a:rPr>
              <a:t>(df) </a:t>
            </a:r>
            <a:r>
              <a:rPr>
                <a:solidFill>
                  <a:srgbClr val="4070A0"/>
                </a:solidFill>
                <a:latin typeface="Courier"/>
              </a:rPr>
              <a:t>+</a:t>
            </a:r>
            <a:br/>
            <a:r>
              <a:rPr>
                <a:latin typeface="Courier"/>
              </a:rPr>
              <a:t>  ggplot2</a:t>
            </a:r>
            <a:r>
              <a:rPr>
                <a:solidFill>
                  <a:srgbClr val="4070A0"/>
                </a:solidFill>
                <a:latin typeface="Courier"/>
              </a:rPr>
              <a:t>::</a:t>
            </a:r>
            <a:r>
              <a:rPr>
                <a:solidFill>
                  <a:srgbClr val="06287E"/>
                </a:solidFill>
                <a:latin typeface="Courier"/>
              </a:rPr>
              <a:t>aes</a:t>
            </a:r>
            <a:r>
              <a:rPr>
                <a:latin typeface="Courier"/>
              </a:rPr>
              <a:t>(</a:t>
            </a:r>
            <a:r>
              <a:rPr>
                <a:solidFill>
                  <a:srgbClr val="7D9029"/>
                </a:solidFill>
                <a:latin typeface="Courier"/>
              </a:rPr>
              <a:t>x =</a:t>
            </a:r>
            <a:r>
              <a:rPr>
                <a:latin typeface="Courier"/>
              </a:rPr>
              <a:t> body_mass_g, </a:t>
            </a:r>
            <a:r>
              <a:rPr>
                <a:solidFill>
                  <a:srgbClr val="7D9029"/>
                </a:solidFill>
                <a:latin typeface="Courier"/>
              </a:rPr>
              <a:t>y =</a:t>
            </a:r>
            <a:r>
              <a:rPr>
                <a:latin typeface="Courier"/>
              </a:rPr>
              <a:t> bill_length_mm, </a:t>
            </a:r>
            <a:r>
              <a:rPr>
                <a:solidFill>
                  <a:srgbClr val="7D9029"/>
                </a:solidFill>
                <a:latin typeface="Courier"/>
              </a:rPr>
              <a:t>fill =</a:t>
            </a:r>
            <a:r>
              <a:rPr>
                <a:latin typeface="Courier"/>
              </a:rPr>
              <a:t> species) </a:t>
            </a:r>
            <a:r>
              <a:rPr>
                <a:solidFill>
                  <a:srgbClr val="4070A0"/>
                </a:solidFill>
                <a:latin typeface="Courier"/>
              </a:rPr>
              <a:t>+</a:t>
            </a:r>
            <a:br/>
            <a:r>
              <a:rPr>
                <a:latin typeface="Courier"/>
              </a:rPr>
              <a:t>  ggplot2</a:t>
            </a:r>
            <a:r>
              <a:rPr>
                <a:solidFill>
                  <a:srgbClr val="4070A0"/>
                </a:solidFill>
                <a:latin typeface="Courier"/>
              </a:rPr>
              <a:t>::</a:t>
            </a:r>
            <a:r>
              <a:rPr>
                <a:solidFill>
                  <a:srgbClr val="06287E"/>
                </a:solidFill>
                <a:latin typeface="Courier"/>
              </a:rPr>
              <a:t>geom_point</a:t>
            </a:r>
            <a:r>
              <a:rPr>
                <a:latin typeface="Courier"/>
              </a:rPr>
              <a:t>(</a:t>
            </a:r>
            <a:r>
              <a:rPr>
                <a:solidFill>
                  <a:srgbClr val="7D9029"/>
                </a:solidFill>
                <a:latin typeface="Courier"/>
              </a:rPr>
              <a:t>colour =</a:t>
            </a:r>
            <a:r>
              <a:rPr>
                <a:latin typeface="Courier"/>
              </a:rPr>
              <a:t> </a:t>
            </a:r>
            <a:r>
              <a:rPr>
                <a:solidFill>
                  <a:srgbClr val="4070A0"/>
                </a:solidFill>
                <a:latin typeface="Courier"/>
              </a:rPr>
              <a:t>"black"</a:t>
            </a:r>
            <a:r>
              <a:rPr>
                <a:latin typeface="Courier"/>
              </a:rPr>
              <a:t>, </a:t>
            </a:r>
            <a:r>
              <a:rPr>
                <a:solidFill>
                  <a:srgbClr val="7D9029"/>
                </a:solidFill>
                <a:latin typeface="Courier"/>
              </a:rPr>
              <a:t>shape =</a:t>
            </a:r>
            <a:r>
              <a:rPr>
                <a:latin typeface="Courier"/>
              </a:rPr>
              <a:t> </a:t>
            </a:r>
            <a:r>
              <a:rPr>
                <a:solidFill>
                  <a:srgbClr val="4070A0"/>
                </a:solidFill>
                <a:latin typeface="Courier"/>
              </a:rPr>
              <a:t>"circle filled"</a:t>
            </a:r>
            <a:r>
              <a:rPr>
                <a:latin typeface="Courier"/>
              </a:rPr>
              <a:t>) </a:t>
            </a:r>
            <a:r>
              <a:rPr>
                <a:solidFill>
                  <a:srgbClr val="4070A0"/>
                </a:solidFill>
                <a:latin typeface="Courier"/>
              </a:rPr>
              <a:t>+</a:t>
            </a:r>
            <a:br/>
            <a:r>
              <a:rPr>
                <a:latin typeface="Courier"/>
              </a:rPr>
              <a:t>  ggplot2</a:t>
            </a:r>
            <a:r>
              <a:rPr>
                <a:solidFill>
                  <a:srgbClr val="4070A0"/>
                </a:solidFill>
                <a:latin typeface="Courier"/>
              </a:rPr>
              <a:t>::</a:t>
            </a:r>
            <a:r>
              <a:rPr>
                <a:solidFill>
                  <a:srgbClr val="06287E"/>
                </a:solidFill>
                <a:latin typeface="Courier"/>
              </a:rPr>
              <a:t>scale_fill_viridis_d</a:t>
            </a:r>
            <a:r>
              <a:rPr>
                <a:latin typeface="Courier"/>
              </a:rPr>
              <a:t>() </a:t>
            </a:r>
            <a:r>
              <a:rPr>
                <a:solidFill>
                  <a:srgbClr val="4070A0"/>
                </a:solidFill>
                <a:latin typeface="Courier"/>
              </a:rPr>
              <a:t>+</a:t>
            </a:r>
            <a:r>
              <a:rPr>
                <a:latin typeface="Courier"/>
              </a:rPr>
              <a:t> </a:t>
            </a:r>
            <a:r>
              <a:rPr i="1">
                <a:solidFill>
                  <a:srgbClr val="60A0B0"/>
                </a:solidFill>
                <a:latin typeface="Courier"/>
              </a:rPr>
              <a:t># 色分けに関する設定を行う関数：塗る色の指定</a:t>
            </a:r>
            <a:br/>
            <a:r>
              <a:rPr>
                <a:latin typeface="Courier"/>
              </a:rPr>
              <a:t>  ggplot2</a:t>
            </a:r>
            <a:r>
              <a:rPr>
                <a:solidFill>
                  <a:srgbClr val="4070A0"/>
                </a:solidFill>
                <a:latin typeface="Courier"/>
              </a:rPr>
              <a:t>::</a:t>
            </a:r>
            <a:r>
              <a:rPr>
                <a:solidFill>
                  <a:srgbClr val="06287E"/>
                </a:solidFill>
                <a:latin typeface="Courier"/>
              </a:rPr>
              <a:t>theme_bw</a:t>
            </a:r>
            <a:r>
              <a:rPr>
                <a:latin typeface="Courier"/>
              </a:rPr>
              <a:t>() </a:t>
            </a:r>
            <a:r>
              <a:rPr>
                <a:solidFill>
                  <a:srgbClr val="4070A0"/>
                </a:solidFill>
                <a:latin typeface="Courier"/>
              </a:rPr>
              <a:t>+</a:t>
            </a:r>
            <a:br/>
            <a:r>
              <a:rPr>
                <a:latin typeface="Courier"/>
              </a:rPr>
              <a:t>  ggplot2</a:t>
            </a:r>
            <a:r>
              <a:rPr>
                <a:solidFill>
                  <a:srgbClr val="4070A0"/>
                </a:solidFill>
                <a:latin typeface="Courier"/>
              </a:rPr>
              <a:t>::</a:t>
            </a:r>
            <a:r>
              <a:rPr>
                <a:solidFill>
                  <a:srgbClr val="06287E"/>
                </a:solidFill>
                <a:latin typeface="Courier"/>
              </a:rPr>
              <a:t>labs</a:t>
            </a:r>
            <a:r>
              <a:rPr>
                <a:latin typeface="Courier"/>
              </a:rPr>
              <a:t>(</a:t>
            </a:r>
            <a:r>
              <a:rPr>
                <a:solidFill>
                  <a:srgbClr val="7D9029"/>
                </a:solidFill>
                <a:latin typeface="Courier"/>
              </a:rPr>
              <a:t>x =</a:t>
            </a:r>
            <a:r>
              <a:rPr>
                <a:latin typeface="Courier"/>
              </a:rPr>
              <a:t> </a:t>
            </a:r>
            <a:r>
              <a:rPr>
                <a:solidFill>
                  <a:srgbClr val="4070A0"/>
                </a:solidFill>
                <a:latin typeface="Courier"/>
              </a:rPr>
              <a:t>"体重 (g)"</a:t>
            </a:r>
            <a:r>
              <a:rPr>
                <a:latin typeface="Courier"/>
              </a:rPr>
              <a:t>, </a:t>
            </a:r>
            <a:r>
              <a:rPr>
                <a:solidFill>
                  <a:srgbClr val="7D9029"/>
                </a:solidFill>
                <a:latin typeface="Courier"/>
              </a:rPr>
              <a:t>y =</a:t>
            </a:r>
            <a:r>
              <a:rPr>
                <a:latin typeface="Courier"/>
              </a:rPr>
              <a:t> </a:t>
            </a:r>
            <a:r>
              <a:rPr>
                <a:solidFill>
                  <a:srgbClr val="4070A0"/>
                </a:solidFill>
                <a:latin typeface="Courier"/>
              </a:rPr>
              <a:t>"くちばしの長さ (mm)"</a:t>
            </a:r>
            <a:r>
              <a:rPr>
                <a:latin typeface="Courier"/>
              </a:rPr>
              <a:t>) </a:t>
            </a:r>
            <a:r>
              <a:rPr>
                <a:solidFill>
                  <a:srgbClr val="4070A0"/>
                </a:solidFill>
                <a:latin typeface="Courier"/>
              </a:rPr>
              <a:t>+</a:t>
            </a:r>
            <a:br/>
            <a:r>
              <a:rPr>
                <a:latin typeface="Courier"/>
              </a:rPr>
              <a:t>  ggplot2</a:t>
            </a:r>
            <a:r>
              <a:rPr>
                <a:solidFill>
                  <a:srgbClr val="4070A0"/>
                </a:solidFill>
                <a:latin typeface="Courier"/>
              </a:rPr>
              <a:t>::</a:t>
            </a:r>
            <a:r>
              <a:rPr>
                <a:solidFill>
                  <a:srgbClr val="06287E"/>
                </a:solidFill>
                <a:latin typeface="Courier"/>
              </a:rPr>
              <a:t>facet_wrap</a:t>
            </a:r>
            <a:r>
              <a:rPr>
                <a:latin typeface="Courier"/>
              </a:rPr>
              <a:t>(</a:t>
            </a:r>
            <a:r>
              <a:rPr>
                <a:solidFill>
                  <a:srgbClr val="7D9029"/>
                </a:solidFill>
                <a:latin typeface="Courier"/>
              </a:rPr>
              <a:t>facets =</a:t>
            </a:r>
            <a:r>
              <a:rPr>
                <a:latin typeface="Courier"/>
              </a:rPr>
              <a:t> </a:t>
            </a:r>
            <a:r>
              <a:rPr>
                <a:solidFill>
                  <a:srgbClr val="4070A0"/>
                </a:solidFill>
                <a:latin typeface="Courier"/>
              </a:rPr>
              <a:t>~</a:t>
            </a:r>
            <a:r>
              <a:rPr>
                <a:latin typeface="Courier"/>
              </a:rPr>
              <a:t> island, </a:t>
            </a:r>
            <a:r>
              <a:rPr>
                <a:solidFill>
                  <a:srgbClr val="7D9029"/>
                </a:solidFill>
                <a:latin typeface="Courier"/>
              </a:rPr>
              <a:t>ncol =</a:t>
            </a:r>
            <a:r>
              <a:rPr>
                <a:latin typeface="Courier"/>
              </a:rPr>
              <a:t> </a:t>
            </a:r>
            <a:r>
              <a:rPr>
                <a:solidFill>
                  <a:srgbClr val="40A070"/>
                </a:solidFill>
                <a:latin typeface="Courier"/>
              </a:rPr>
              <a:t>3</a:t>
            </a:r>
            <a:r>
              <a:rPr>
                <a:latin typeface="Courier"/>
              </a:rPr>
              <a:t>, </a:t>
            </a:r>
            <a:r>
              <a:rPr>
                <a:solidFill>
                  <a:srgbClr val="7D9029"/>
                </a:solidFill>
                <a:latin typeface="Courier"/>
              </a:rPr>
              <a:t>nrow =</a:t>
            </a:r>
            <a:r>
              <a:rPr>
                <a:latin typeface="Courier"/>
              </a:rPr>
              <a:t> </a:t>
            </a:r>
            <a:r>
              <a:rPr>
                <a:solidFill>
                  <a:srgbClr val="40A070"/>
                </a:solidFill>
                <a:latin typeface="Courier"/>
              </a:rPr>
              <a:t>1</a:t>
            </a:r>
            <a:r>
              <a:rPr>
                <a:latin typeface="Courier"/>
              </a:rPr>
              <a:t>) </a:t>
            </a:r>
            <a:r>
              <a:rPr i="1">
                <a:solidFill>
                  <a:srgbClr val="60A0B0"/>
                </a:solidFill>
                <a:latin typeface="Courier"/>
              </a:rPr>
              <a:t># 島ごとに分けてみる</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ntroduction1_files/figure-pptx/unnamed-chunk-65-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グラフを保存する</a:t>
            </a:r>
          </a:p>
          <a:p>
            <a:pPr lvl="1"/>
            <a:r>
              <a:rPr/>
              <a:t>出来上がったグラフを保存する</a:t>
            </a:r>
          </a:p>
          <a:p>
            <a:pPr lvl="1"/>
            <a:r>
              <a:rPr/>
              <a:t>R Studioなら、右下のPlotsに表示されたグラフをクリック操作で保存することもできる</a:t>
            </a:r>
          </a:p>
          <a:p>
            <a:pPr lvl="1"/>
            <a:r>
              <a:rPr/>
              <a:t>プロットをggsave関数に通して保存できる</a:t>
            </a:r>
          </a:p>
          <a:p>
            <a:pPr lvl="0" indent="0">
              <a:buNone/>
            </a:pPr>
            <a:r>
              <a:rPr>
                <a:latin typeface="Courier"/>
              </a:rPr>
              <a:t>pl </a:t>
            </a:r>
            <a:r>
              <a:rPr>
                <a:solidFill>
                  <a:srgbClr val="007020"/>
                </a:solidFill>
                <a:latin typeface="Courier"/>
              </a:rPr>
              <a:t>&lt;-</a:t>
            </a:r>
            <a:r>
              <a:rPr>
                <a:latin typeface="Courier"/>
              </a:rPr>
              <a:t> ggplot2</a:t>
            </a:r>
            <a:r>
              <a:rPr>
                <a:solidFill>
                  <a:srgbClr val="4070A0"/>
                </a:solidFill>
                <a:latin typeface="Courier"/>
              </a:rPr>
              <a:t>::</a:t>
            </a:r>
            <a:r>
              <a:rPr>
                <a:solidFill>
                  <a:srgbClr val="06287E"/>
                </a:solidFill>
                <a:latin typeface="Courier"/>
              </a:rPr>
              <a:t>ggplot</a:t>
            </a:r>
            <a:r>
              <a:rPr>
                <a:latin typeface="Courier"/>
              </a:rPr>
              <a:t>(df) </a:t>
            </a:r>
            <a:r>
              <a:rPr>
                <a:solidFill>
                  <a:srgbClr val="4070A0"/>
                </a:solidFill>
                <a:latin typeface="Courier"/>
              </a:rPr>
              <a:t>+</a:t>
            </a:r>
            <a:r>
              <a:rPr>
                <a:latin typeface="Courier"/>
              </a:rPr>
              <a:t> </a:t>
            </a:r>
            <a:r>
              <a:rPr i="1">
                <a:solidFill>
                  <a:srgbClr val="60A0B0"/>
                </a:solidFill>
                <a:latin typeface="Courier"/>
              </a:rPr>
              <a:t># さっきのやつをオブジェクトに保存</a:t>
            </a:r>
            <a:br/>
            <a:r>
              <a:rPr>
                <a:latin typeface="Courier"/>
              </a:rPr>
              <a:t>  ggplot2</a:t>
            </a:r>
            <a:r>
              <a:rPr>
                <a:solidFill>
                  <a:srgbClr val="4070A0"/>
                </a:solidFill>
                <a:latin typeface="Courier"/>
              </a:rPr>
              <a:t>::</a:t>
            </a:r>
            <a:r>
              <a:rPr>
                <a:solidFill>
                  <a:srgbClr val="06287E"/>
                </a:solidFill>
                <a:latin typeface="Courier"/>
              </a:rPr>
              <a:t>aes</a:t>
            </a:r>
            <a:r>
              <a:rPr>
                <a:latin typeface="Courier"/>
              </a:rPr>
              <a:t>(</a:t>
            </a:r>
            <a:r>
              <a:rPr>
                <a:solidFill>
                  <a:srgbClr val="7D9029"/>
                </a:solidFill>
                <a:latin typeface="Courier"/>
              </a:rPr>
              <a:t>x =</a:t>
            </a:r>
            <a:r>
              <a:rPr>
                <a:latin typeface="Courier"/>
              </a:rPr>
              <a:t> body_mass_g, </a:t>
            </a:r>
            <a:r>
              <a:rPr>
                <a:solidFill>
                  <a:srgbClr val="7D9029"/>
                </a:solidFill>
                <a:latin typeface="Courier"/>
              </a:rPr>
              <a:t>y =</a:t>
            </a:r>
            <a:r>
              <a:rPr>
                <a:latin typeface="Courier"/>
              </a:rPr>
              <a:t> bill_length_mm, </a:t>
            </a:r>
            <a:r>
              <a:rPr>
                <a:solidFill>
                  <a:srgbClr val="7D9029"/>
                </a:solidFill>
                <a:latin typeface="Courier"/>
              </a:rPr>
              <a:t>colour =</a:t>
            </a:r>
            <a:r>
              <a:rPr>
                <a:latin typeface="Courier"/>
              </a:rPr>
              <a:t> species) </a:t>
            </a:r>
            <a:r>
              <a:rPr>
                <a:solidFill>
                  <a:srgbClr val="4070A0"/>
                </a:solidFill>
                <a:latin typeface="Courier"/>
              </a:rPr>
              <a:t>+</a:t>
            </a:r>
            <a:br/>
            <a:r>
              <a:rPr>
                <a:latin typeface="Courier"/>
              </a:rPr>
              <a:t>  ggplot2</a:t>
            </a:r>
            <a:r>
              <a:rPr>
                <a:solidFill>
                  <a:srgbClr val="4070A0"/>
                </a:solidFill>
                <a:latin typeface="Courier"/>
              </a:rPr>
              <a:t>::</a:t>
            </a:r>
            <a:r>
              <a:rPr>
                <a:solidFill>
                  <a:srgbClr val="06287E"/>
                </a:solidFill>
                <a:latin typeface="Courier"/>
              </a:rPr>
              <a:t>geom_point</a:t>
            </a:r>
            <a:r>
              <a:rPr>
                <a:latin typeface="Courier"/>
              </a:rPr>
              <a:t>(</a:t>
            </a:r>
            <a:r>
              <a:rPr>
                <a:solidFill>
                  <a:srgbClr val="7D9029"/>
                </a:solidFill>
                <a:latin typeface="Courier"/>
              </a:rPr>
              <a:t>colour =</a:t>
            </a:r>
            <a:r>
              <a:rPr>
                <a:latin typeface="Courier"/>
              </a:rPr>
              <a:t> </a:t>
            </a:r>
            <a:r>
              <a:rPr>
                <a:solidFill>
                  <a:srgbClr val="4070A0"/>
                </a:solidFill>
                <a:latin typeface="Courier"/>
              </a:rPr>
              <a:t>"black"</a:t>
            </a:r>
            <a:r>
              <a:rPr>
                <a:latin typeface="Courier"/>
              </a:rPr>
              <a:t>, </a:t>
            </a:r>
            <a:r>
              <a:rPr>
                <a:solidFill>
                  <a:srgbClr val="7D9029"/>
                </a:solidFill>
                <a:latin typeface="Courier"/>
              </a:rPr>
              <a:t>shape =</a:t>
            </a:r>
            <a:r>
              <a:rPr>
                <a:latin typeface="Courier"/>
              </a:rPr>
              <a:t> </a:t>
            </a:r>
            <a:r>
              <a:rPr>
                <a:solidFill>
                  <a:srgbClr val="4070A0"/>
                </a:solidFill>
                <a:latin typeface="Courier"/>
              </a:rPr>
              <a:t>"circle filled"</a:t>
            </a:r>
            <a:r>
              <a:rPr>
                <a:latin typeface="Courier"/>
              </a:rPr>
              <a:t>) </a:t>
            </a:r>
            <a:r>
              <a:rPr>
                <a:solidFill>
                  <a:srgbClr val="4070A0"/>
                </a:solidFill>
                <a:latin typeface="Courier"/>
              </a:rPr>
              <a:t>+</a:t>
            </a:r>
            <a:br/>
            <a:r>
              <a:rPr>
                <a:latin typeface="Courier"/>
              </a:rPr>
              <a:t>  ggplot2</a:t>
            </a:r>
            <a:r>
              <a:rPr>
                <a:solidFill>
                  <a:srgbClr val="4070A0"/>
                </a:solidFill>
                <a:latin typeface="Courier"/>
              </a:rPr>
              <a:t>::</a:t>
            </a:r>
            <a:r>
              <a:rPr>
                <a:solidFill>
                  <a:srgbClr val="06287E"/>
                </a:solidFill>
                <a:latin typeface="Courier"/>
              </a:rPr>
              <a:t>scale_fill_viridis_d</a:t>
            </a:r>
            <a:r>
              <a:rPr>
                <a:latin typeface="Courier"/>
              </a:rPr>
              <a:t>() </a:t>
            </a:r>
            <a:r>
              <a:rPr>
                <a:solidFill>
                  <a:srgbClr val="4070A0"/>
                </a:solidFill>
                <a:latin typeface="Courier"/>
              </a:rPr>
              <a:t>+</a:t>
            </a:r>
            <a:br/>
            <a:r>
              <a:rPr>
                <a:latin typeface="Courier"/>
              </a:rPr>
              <a:t>  ggplot2</a:t>
            </a:r>
            <a:r>
              <a:rPr>
                <a:solidFill>
                  <a:srgbClr val="4070A0"/>
                </a:solidFill>
                <a:latin typeface="Courier"/>
              </a:rPr>
              <a:t>::</a:t>
            </a:r>
            <a:r>
              <a:rPr>
                <a:solidFill>
                  <a:srgbClr val="06287E"/>
                </a:solidFill>
                <a:latin typeface="Courier"/>
              </a:rPr>
              <a:t>theme_bw</a:t>
            </a:r>
            <a:r>
              <a:rPr>
                <a:latin typeface="Courier"/>
              </a:rPr>
              <a:t>() </a:t>
            </a:r>
            <a:r>
              <a:rPr>
                <a:solidFill>
                  <a:srgbClr val="4070A0"/>
                </a:solidFill>
                <a:latin typeface="Courier"/>
              </a:rPr>
              <a:t>+</a:t>
            </a:r>
            <a:br/>
            <a:r>
              <a:rPr>
                <a:latin typeface="Courier"/>
              </a:rPr>
              <a:t>  ggplot2</a:t>
            </a:r>
            <a:r>
              <a:rPr>
                <a:solidFill>
                  <a:srgbClr val="4070A0"/>
                </a:solidFill>
                <a:latin typeface="Courier"/>
              </a:rPr>
              <a:t>::</a:t>
            </a:r>
            <a:r>
              <a:rPr>
                <a:solidFill>
                  <a:srgbClr val="06287E"/>
                </a:solidFill>
                <a:latin typeface="Courier"/>
              </a:rPr>
              <a:t>labs</a:t>
            </a:r>
            <a:r>
              <a:rPr>
                <a:latin typeface="Courier"/>
              </a:rPr>
              <a:t>(</a:t>
            </a:r>
            <a:r>
              <a:rPr>
                <a:solidFill>
                  <a:srgbClr val="7D9029"/>
                </a:solidFill>
                <a:latin typeface="Courier"/>
              </a:rPr>
              <a:t>x =</a:t>
            </a:r>
            <a:r>
              <a:rPr>
                <a:latin typeface="Courier"/>
              </a:rPr>
              <a:t> </a:t>
            </a:r>
            <a:r>
              <a:rPr>
                <a:solidFill>
                  <a:srgbClr val="4070A0"/>
                </a:solidFill>
                <a:latin typeface="Courier"/>
              </a:rPr>
              <a:t>"体重 (g)"</a:t>
            </a:r>
            <a:r>
              <a:rPr>
                <a:latin typeface="Courier"/>
              </a:rPr>
              <a:t>, </a:t>
            </a:r>
            <a:r>
              <a:rPr>
                <a:solidFill>
                  <a:srgbClr val="7D9029"/>
                </a:solidFill>
                <a:latin typeface="Courier"/>
              </a:rPr>
              <a:t>y =</a:t>
            </a:r>
            <a:r>
              <a:rPr>
                <a:latin typeface="Courier"/>
              </a:rPr>
              <a:t> </a:t>
            </a:r>
            <a:r>
              <a:rPr>
                <a:solidFill>
                  <a:srgbClr val="4070A0"/>
                </a:solidFill>
                <a:latin typeface="Courier"/>
              </a:rPr>
              <a:t>"くちばしの長さ (mm)"</a:t>
            </a:r>
            <a:r>
              <a:rPr>
                <a:latin typeface="Courier"/>
              </a:rPr>
              <a:t>) </a:t>
            </a:r>
            <a:r>
              <a:rPr>
                <a:solidFill>
                  <a:srgbClr val="4070A0"/>
                </a:solidFill>
                <a:latin typeface="Courier"/>
              </a:rPr>
              <a:t>+</a:t>
            </a:r>
            <a:br/>
            <a:r>
              <a:rPr>
                <a:latin typeface="Courier"/>
              </a:rPr>
              <a:t>  ggplot2</a:t>
            </a:r>
            <a:r>
              <a:rPr>
                <a:solidFill>
                  <a:srgbClr val="4070A0"/>
                </a:solidFill>
                <a:latin typeface="Courier"/>
              </a:rPr>
              <a:t>::</a:t>
            </a:r>
            <a:r>
              <a:rPr>
                <a:solidFill>
                  <a:srgbClr val="06287E"/>
                </a:solidFill>
                <a:latin typeface="Courier"/>
              </a:rPr>
              <a:t>facet_wrap</a:t>
            </a:r>
            <a:r>
              <a:rPr>
                <a:latin typeface="Courier"/>
              </a:rPr>
              <a:t>(</a:t>
            </a:r>
            <a:r>
              <a:rPr>
                <a:solidFill>
                  <a:srgbClr val="7D9029"/>
                </a:solidFill>
                <a:latin typeface="Courier"/>
              </a:rPr>
              <a:t>facets =</a:t>
            </a:r>
            <a:r>
              <a:rPr>
                <a:latin typeface="Courier"/>
              </a:rPr>
              <a:t> </a:t>
            </a:r>
            <a:r>
              <a:rPr>
                <a:solidFill>
                  <a:srgbClr val="4070A0"/>
                </a:solidFill>
                <a:latin typeface="Courier"/>
              </a:rPr>
              <a:t>~</a:t>
            </a:r>
            <a:r>
              <a:rPr>
                <a:latin typeface="Courier"/>
              </a:rPr>
              <a:t> island, </a:t>
            </a:r>
            <a:r>
              <a:rPr>
                <a:solidFill>
                  <a:srgbClr val="7D9029"/>
                </a:solidFill>
                <a:latin typeface="Courier"/>
              </a:rPr>
              <a:t>ncol =</a:t>
            </a:r>
            <a:r>
              <a:rPr>
                <a:latin typeface="Courier"/>
              </a:rPr>
              <a:t> </a:t>
            </a:r>
            <a:r>
              <a:rPr>
                <a:solidFill>
                  <a:srgbClr val="40A070"/>
                </a:solidFill>
                <a:latin typeface="Courier"/>
              </a:rPr>
              <a:t>3</a:t>
            </a:r>
            <a:r>
              <a:rPr>
                <a:latin typeface="Courier"/>
              </a:rPr>
              <a:t>, </a:t>
            </a:r>
            <a:r>
              <a:rPr>
                <a:solidFill>
                  <a:srgbClr val="7D9029"/>
                </a:solidFill>
                <a:latin typeface="Courier"/>
              </a:rPr>
              <a:t>nrow =</a:t>
            </a:r>
            <a:r>
              <a:rPr>
                <a:latin typeface="Courier"/>
              </a:rPr>
              <a:t> </a:t>
            </a:r>
            <a:r>
              <a:rPr>
                <a:solidFill>
                  <a:srgbClr val="40A070"/>
                </a:solidFill>
                <a:latin typeface="Courier"/>
              </a:rPr>
              <a:t>1</a:t>
            </a:r>
            <a:r>
              <a:rPr>
                <a:latin typeface="Courier"/>
              </a:rPr>
              <a:t>)</a:t>
            </a:r>
            <a:br/>
            <a:br/>
            <a:r>
              <a:rPr>
                <a:solidFill>
                  <a:srgbClr val="06287E"/>
                </a:solidFill>
                <a:latin typeface="Courier"/>
              </a:rPr>
              <a:t>ggsave</a:t>
            </a:r>
            <a:r>
              <a:rPr>
                <a:latin typeface="Courier"/>
              </a:rPr>
              <a:t>(</a:t>
            </a:r>
            <a:r>
              <a:rPr>
                <a:solidFill>
                  <a:srgbClr val="7D9029"/>
                </a:solidFill>
                <a:latin typeface="Courier"/>
              </a:rPr>
              <a:t>plot =</a:t>
            </a:r>
            <a:r>
              <a:rPr>
                <a:latin typeface="Courier"/>
              </a:rPr>
              <a:t> pl, </a:t>
            </a:r>
            <a:r>
              <a:rPr>
                <a:solidFill>
                  <a:srgbClr val="7D9029"/>
                </a:solidFill>
                <a:latin typeface="Courier"/>
              </a:rPr>
              <a:t>filename =</a:t>
            </a:r>
            <a:r>
              <a:rPr>
                <a:latin typeface="Courier"/>
              </a:rPr>
              <a:t> </a:t>
            </a:r>
            <a:r>
              <a:rPr>
                <a:solidFill>
                  <a:srgbClr val="4070A0"/>
                </a:solidFill>
                <a:latin typeface="Courier"/>
              </a:rPr>
              <a:t>"figs/plot_sample.png"</a:t>
            </a:r>
            <a:r>
              <a:rPr>
                <a:latin typeface="Courier"/>
              </a:rPr>
              <a:t>)</a:t>
            </a:r>
          </a:p>
          <a:p>
            <a:pPr lvl="0" marL="0" indent="0">
              <a:spcBef>
                <a:spcPts val="3000"/>
              </a:spcBef>
              <a:buNone/>
            </a:pPr>
            <a:r>
              <a:rPr b="1"/>
              <a:t>その他の可視化</a:t>
            </a:r>
          </a:p>
          <a:p>
            <a:pPr lvl="1"/>
            <a:r>
              <a:rPr/>
              <a:t>様々な可視化ができます</a:t>
            </a:r>
          </a:p>
          <a:p>
            <a:pPr lvl="1"/>
            <a:r>
              <a:rPr/>
              <a:t>ggplot somethingで作りたいものを調べれば出てくるので参考にして下さい</a:t>
            </a:r>
          </a:p>
          <a:p>
            <a:pPr lvl="1"/>
            <a:r>
              <a:rPr/>
              <a:t>個人的に就職に一番役立ちそうなのはここだと思う</a:t>
            </a:r>
          </a:p>
          <a:p>
            <a:pPr lvl="1"/>
            <a:r>
              <a:rPr/>
              <a:t>暇も潰せる</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s/Ohtani_pitch_usage_byMonth.png" id="0" name="Picture 1"/>
          <p:cNvPicPr>
            <a:picLocks noGrp="1" noChangeAspect="1"/>
          </p:cNvPicPr>
          <p:nvPr/>
        </p:nvPicPr>
        <p:blipFill>
          <a:blip r:embed="rId2"/>
          <a:stretch>
            <a:fillRect/>
          </a:stretch>
        </p:blipFill>
        <p:spPr bwMode="auto">
          <a:xfrm>
            <a:off x="609600" y="1600200"/>
            <a:ext cx="7912100" cy="4521200"/>
          </a:xfrm>
          <a:prstGeom prst="rect">
            <a:avLst/>
          </a:prstGeom>
          <a:noFill/>
          <a:ln w="9525">
            <a:noFill/>
            <a:headEnd/>
            <a:tailEnd/>
          </a:ln>
        </p:spPr>
      </p:pic>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分析と結果の表示</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分析目的の設定</a:t>
                </a:r>
              </a:p>
              <a:p>
                <a:pPr lvl="1"/>
                <a:r>
                  <a:rPr/>
                  <a:t>分析の一例：CollegeDistanceデータを用いた分析</a:t>
                </a:r>
              </a:p>
              <a:p>
                <a:pPr lvl="2"/>
                <a:r>
                  <a:rPr/>
                  <a:t>操作変数法</a:t>
                </a:r>
              </a:p>
              <a:p>
                <a:pPr lvl="1"/>
                <a:r>
                  <a:rPr/>
                  <a:t>2群間の比較：</a:t>
                </a:r>
                <a14:m>
                  <m:oMath xmlns:m="http://schemas.openxmlformats.org/officeDocument/2006/math">
                    <m:r>
                      <m:t>t</m:t>
                    </m:r>
                  </m:oMath>
                </a14:m>
                <a:r>
                  <a:rPr/>
                  <a:t>検定</a:t>
                </a:r>
              </a:p>
              <a:p>
                <a:pPr lvl="1"/>
                <a:r>
                  <a:rPr/>
                  <a:t>最小二乗法</a:t>
                </a:r>
              </a:p>
              <a:p>
                <a:pPr lvl="1"/>
                <a:r>
                  <a:rPr/>
                  <a:t>最尤法</a:t>
                </a:r>
              </a:p>
              <a:p>
                <a:pPr lvl="2"/>
                <a:r>
                  <a:rPr/>
                  <a:t>ロジスティック回帰</a:t>
                </a:r>
              </a:p>
              <a:p>
                <a:pPr lvl="0" marL="0" indent="0">
                  <a:spcBef>
                    <a:spcPts val="3000"/>
                  </a:spcBef>
                  <a:buNone/>
                </a:pPr>
                <a:r>
                  <a:rPr b="1"/>
                  <a:t>計量分析を行う</a:t>
                </a:r>
              </a:p>
              <a:p>
                <a:pPr lvl="1"/>
                <a:r>
                  <a:rPr/>
                  <a:t>データの要約・可視化が終わったら、因果関係を識別するための分析に取り組む</a:t>
                </a:r>
              </a:p>
              <a:p>
                <a:pPr lvl="1"/>
                <a:r>
                  <a:rPr/>
                  <a:t>最も一般的なのは回帰分析</a:t>
                </a:r>
              </a:p>
              <a:p>
                <a:pPr lvl="0" marL="0" indent="0">
                  <a:buNone/>
                </a:pPr>
                <a14:m>
                  <m:oMathPara xmlns:m="http://schemas.openxmlformats.org/officeDocument/2006/math">
                    <m:oMathParaPr>
                      <m:jc m:val="center"/>
                    </m:oMathParaPr>
                    <m:oMath>
                      <m:sSub>
                        <m:e>
                          <m:r>
                            <m:t>y</m:t>
                          </m:r>
                        </m:e>
                        <m:sub>
                          <m:r>
                            <m:t>i</m:t>
                          </m:r>
                        </m:sub>
                      </m:sSub>
                      <m:r>
                        <m:rPr>
                          <m:sty m:val="p"/>
                        </m:rPr>
                        <m:t>=</m:t>
                      </m:r>
                      <m:r>
                        <m:t>α</m:t>
                      </m:r>
                      <m:r>
                        <m:rPr>
                          <m:sty m:val="p"/>
                        </m:rPr>
                        <m:t>+</m:t>
                      </m:r>
                      <m:r>
                        <m:t>β</m:t>
                      </m:r>
                      <m:sSub>
                        <m:e>
                          <m:r>
                            <m:t>X</m:t>
                          </m:r>
                        </m:e>
                        <m:sub>
                          <m:r>
                            <m:t>i</m:t>
                          </m:r>
                        </m:sub>
                      </m:sSub>
                      <m:r>
                        <m:rPr>
                          <m:sty m:val="p"/>
                        </m:rPr>
                        <m:t>+</m:t>
                      </m:r>
                      <m:sSub>
                        <m:e>
                          <m:r>
                            <m:t>u</m:t>
                          </m:r>
                        </m:e>
                        <m:sub>
                          <m:r>
                            <m:t>i</m:t>
                          </m:r>
                        </m:sub>
                      </m:sSub>
                    </m:oMath>
                  </m:oMathPara>
                </a14:m>
              </a:p>
              <a:p>
                <a:pPr lvl="1"/>
                <a:r>
                  <a:rPr/>
                  <a:t>説明変数の係数を推定し、説明変数の限界的な変化が被説明変数に対してどれだけ影響するかを推定したい</a:t>
                </a:r>
              </a:p>
              <a:p>
                <a:pPr lvl="1"/>
                <a:r>
                  <a:rPr/>
                  <a:t>ここでは、Rで利用できるパッケージを使って分析の一例を示す</a:t>
                </a:r>
              </a:p>
              <a:p>
                <a:pPr lvl="0" marL="0" indent="0">
                  <a:spcBef>
                    <a:spcPts val="3000"/>
                  </a:spcBef>
                  <a:buNone/>
                </a:pPr>
                <a:r>
                  <a:rPr b="1"/>
                  <a:t>AERパッケージの導入</a:t>
                </a:r>
              </a:p>
              <a:p>
                <a:pPr lvl="1"/>
                <a:r>
                  <a:rPr/>
                  <a:t>ペンギンのデータは簡潔で便利だが、経済学の分析に使うのはちょっと厳しそう</a:t>
                </a:r>
              </a:p>
              <a:p>
                <a:pPr lvl="1"/>
                <a:r>
                  <a:rPr/>
                  <a:t>経済学向けのサンプルデータがあればいい</a:t>
                </a:r>
              </a:p>
              <a:p>
                <a:pPr lvl="1"/>
                <a:r>
                  <a:rPr/>
                  <a:t>あります：AERパッケージ</a:t>
                </a:r>
              </a:p>
              <a:p>
                <a:pPr lvl="2"/>
                <a:r>
                  <a:rPr>
                    <a:hlinkClick r:id="rId2"/>
                  </a:rPr>
                  <a:t>CRAN</a:t>
                </a:r>
              </a:p>
              <a:p>
                <a:pPr lvl="2"/>
                <a:r>
                  <a:rPr/>
                  <a:t>パッケージをライブラリで起動後、利用したいデータセットを</a:t>
                </a:r>
                <a:r>
                  <a:rPr>
                    <a:latin typeface="Courier"/>
                  </a:rPr>
                  <a:t>data()</a:t>
                </a:r>
                <a:r>
                  <a:rPr/>
                  <a:t>関数で起動、データフレームが自動で取り込まれる</a:t>
                </a:r>
              </a:p>
              <a:p>
                <a:pPr lvl="0" indent="0">
                  <a:buNone/>
                </a:pPr>
                <a:r>
                  <a:rPr>
                    <a:solidFill>
                      <a:srgbClr val="06287E"/>
                    </a:solidFill>
                    <a:latin typeface="Courier"/>
                  </a:rPr>
                  <a:t>install.packages</a:t>
                </a:r>
                <a:r>
                  <a:rPr>
                    <a:latin typeface="Courier"/>
                  </a:rPr>
                  <a:t>(</a:t>
                </a:r>
                <a:r>
                  <a:rPr>
                    <a:solidFill>
                      <a:srgbClr val="4070A0"/>
                    </a:solidFill>
                    <a:latin typeface="Courier"/>
                  </a:rPr>
                  <a:t>"AER"</a:t>
                </a:r>
                <a:r>
                  <a:rPr>
                    <a:latin typeface="Courier"/>
                  </a:rPr>
                  <a:t>)</a:t>
                </a:r>
                <a:br/>
                <a:r>
                  <a:rPr>
                    <a:solidFill>
                      <a:srgbClr val="06287E"/>
                    </a:solidFill>
                    <a:latin typeface="Courier"/>
                  </a:rPr>
                  <a:t>library</a:t>
                </a:r>
                <a:r>
                  <a:rPr>
                    <a:latin typeface="Courier"/>
                  </a:rPr>
                  <a:t>(AER)</a:t>
                </a:r>
                <a:br/>
                <a:r>
                  <a:rPr>
                    <a:solidFill>
                      <a:srgbClr val="06287E"/>
                    </a:solidFill>
                    <a:latin typeface="Courier"/>
                  </a:rPr>
                  <a:t>data</a:t>
                </a:r>
                <a:r>
                  <a:rPr>
                    <a:latin typeface="Courier"/>
                  </a:rPr>
                  <a:t>(</a:t>
                </a:r>
                <a:r>
                  <a:rPr>
                    <a:solidFill>
                      <a:srgbClr val="4070A0"/>
                    </a:solidFill>
                    <a:latin typeface="Courier"/>
                  </a:rPr>
                  <a:t>"DataSetName"</a:t>
                </a:r>
                <a:r>
                  <a:rPr>
                    <a:latin typeface="Courier"/>
                  </a:rPr>
                  <a:t>) </a:t>
                </a:r>
                <a:r>
                  <a:rPr i="1">
                    <a:solidFill>
                      <a:srgbClr val="60A0B0"/>
                    </a:solidFill>
                    <a:latin typeface="Courier"/>
                  </a:rPr>
                  <a:t>#好きなデータセットの名前、一覧はpdfを参照</a:t>
                </a:r>
              </a:p>
              <a:p>
                <a:pPr lvl="0" marL="0" indent="0">
                  <a:spcBef>
                    <a:spcPts val="3000"/>
                  </a:spcBef>
                  <a:buNone/>
                </a:pPr>
                <a:r>
                  <a:rPr b="1"/>
                  <a:t>AERパッケージの利用</a:t>
                </a:r>
              </a:p>
              <a:p>
                <a:pPr lvl="0" indent="0">
                  <a:buNone/>
                </a:pPr>
                <a:r>
                  <a:rPr>
                    <a:solidFill>
                      <a:srgbClr val="06287E"/>
                    </a:solidFill>
                    <a:latin typeface="Courier"/>
                  </a:rPr>
                  <a:t>data</a:t>
                </a:r>
                <a:r>
                  <a:rPr>
                    <a:latin typeface="Courier"/>
                  </a:rPr>
                  <a:t>(</a:t>
                </a:r>
                <a:r>
                  <a:rPr>
                    <a:solidFill>
                      <a:srgbClr val="4070A0"/>
                    </a:solidFill>
                    <a:latin typeface="Courier"/>
                  </a:rPr>
                  <a:t>"CollegeDistance"</a:t>
                </a:r>
                <a:r>
                  <a:rPr>
                    <a:latin typeface="Courier"/>
                  </a:rPr>
                  <a:t>)</a:t>
                </a:r>
                <a:br/>
                <a:r>
                  <a:rPr>
                    <a:solidFill>
                      <a:srgbClr val="06287E"/>
                    </a:solidFill>
                    <a:latin typeface="Courier"/>
                  </a:rPr>
                  <a:t>print</a:t>
                </a:r>
                <a:r>
                  <a:rPr>
                    <a:latin typeface="Courier"/>
                  </a:rPr>
                  <a:t>(</a:t>
                </a:r>
                <a:r>
                  <a:rPr>
                    <a:solidFill>
                      <a:srgbClr val="06287E"/>
                    </a:solidFill>
                    <a:latin typeface="Courier"/>
                  </a:rPr>
                  <a:t>head</a:t>
                </a:r>
                <a:r>
                  <a:rPr>
                    <a:latin typeface="Courier"/>
                  </a:rPr>
                  <a:t>(CollegeDistance))</a:t>
                </a:r>
              </a:p>
              <a:p>
                <a:pPr lvl="0" indent="0">
                  <a:buNone/>
                </a:pPr>
                <a:r>
                  <a:rPr>
                    <a:latin typeface="Courier"/>
                  </a:rPr>
                  <a:t>##   gender ethnicity score fcollege mcollege home urban unemp wage distance
## 1   male     other 39.15      yes       no  yes   yes   6.2 8.09      0.2
## 2 female     other 48.87       no       no  yes   yes   6.2 8.09      0.2
## 3   male     other 48.74       no       no  yes   yes   6.2 8.09      0.2
## 4   male      afam 40.40       no       no  yes   yes   6.2 8.09      0.2
## 5 female     other 40.48       no       no   no   yes   5.6 8.09      0.4
## 6   male     other 54.71       no       no  yes   yes   5.6 8.09      0.4
##   tuition education income region
## 1 0.88915        12   high  other
## 2 0.88915        12    low  other
## 3 0.88915        12    low  other
## 4 0.88915        12    low  other
## 5 0.88915        13    low  other
## 6 0.88915        12    low  other</a:t>
                </a:r>
              </a:p>
              <a:p>
                <a:pPr lvl="0" marL="0" indent="0">
                  <a:spcBef>
                    <a:spcPts val="3000"/>
                  </a:spcBef>
                  <a:buNone/>
                </a:pPr>
                <a:r>
                  <a:rPr b="1"/>
                  <a:t>課題(佐々木ゼミ向け)</a:t>
                </a:r>
              </a:p>
              <a:p>
                <a:pPr lvl="1"/>
                <a:r>
                  <a:rPr/>
                  <a:t>AERパッケージから好きなデータセットを使い</a:t>
                </a:r>
              </a:p>
              <a:p>
                <a:pPr lvl="2"/>
                <a:r>
                  <a:rPr/>
                  <a:t>分析課題の設定：各データセットに元論文があるので、その研究テーマを使ってもOK</a:t>
                </a:r>
              </a:p>
              <a:p>
                <a:pPr lvl="2"/>
                <a:r>
                  <a:rPr/>
                  <a:t>データセットの要約：要約統計量、必要ならグループごとに分けたものを作成し、まとめておく</a:t>
                </a:r>
              </a:p>
              <a:p>
                <a:pPr lvl="2"/>
                <a:r>
                  <a:rPr/>
                  <a:t>なんでもいいので新しい変数を作ってみる</a:t>
                </a:r>
              </a:p>
              <a:p>
                <a:pPr lvl="2"/>
                <a:r>
                  <a:rPr/>
                  <a:t>データの可視化：分析課題を検証するにあたって必要そうな可視化を行う</a:t>
                </a:r>
              </a:p>
              <a:p>
                <a:pPr lvl="2"/>
                <a:r>
                  <a:rPr/>
                  <a:t>CollegeDistanceは解説で使うのでそれ以外で</a:t>
                </a:r>
              </a:p>
              <a:p>
                <a:pPr lvl="1"/>
                <a:r>
                  <a:rPr/>
                  <a:t>これを踏まえて、来週回帰分析などの分析手法を紹介します</a:t>
                </a:r>
              </a:p>
            </p:txBody>
          </p:sp>
        </mc:Choice>
      </mc:AlternateContent>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RMarkdownを用いたレポートの作成</a:t>
            </a:r>
          </a:p>
        </p:txBody>
      </p:sp>
      <p:sp>
        <p:nvSpPr>
          <p:cNvPr id="3" name="Content Placeholder 2"/>
          <p:cNvSpPr>
            <a:spLocks noGrp="1"/>
          </p:cNvSpPr>
          <p:nvPr>
            <p:ph idx="1"/>
          </p:nvPr>
        </p:nvSpPr>
        <p:spPr/>
        <p:txBody>
          <a:bodyPr/>
          <a:lstStyle/>
          <a:p>
            <a:pPr lvl="1"/>
            <a:r>
              <a:rPr/>
              <a:t>Markdown形式のドキュメント</a:t>
            </a:r>
          </a:p>
          <a:p>
            <a:pPr lvl="2"/>
            <a:r>
              <a:rPr/>
              <a:t>数式フォントの利用</a:t>
            </a:r>
          </a:p>
          <a:p>
            <a:pPr lvl="1"/>
            <a:r>
              <a:rPr/>
              <a:t>コードブロックの作成</a:t>
            </a:r>
          </a:p>
          <a:p>
            <a:pPr lvl="1"/>
            <a:r>
              <a:rPr/>
              <a:t>htmlドキュメントの作成</a:t>
            </a:r>
          </a:p>
          <a:p>
            <a:pPr lvl="1"/>
            <a:r>
              <a:rPr/>
              <a:t>Wordファイルへの変換</a:t>
            </a:r>
          </a:p>
          <a:p>
            <a:pPr lvl="1"/>
            <a:r>
              <a:rPr/>
              <a:t>Powerpointファイルへの変換</a:t>
            </a:r>
          </a:p>
          <a:p>
            <a:pPr lvl="1"/>
            <a:r>
              <a:rPr/>
              <a:t>R Markdownを併用して論文作成・スライド作成の手間を省く</a:t>
            </a:r>
          </a:p>
          <a:p>
            <a:pPr lvl="0" marL="0" indent="0">
              <a:spcBef>
                <a:spcPts val="3000"/>
              </a:spcBef>
              <a:buNone/>
            </a:pPr>
            <a:r>
              <a:rPr b="1"/>
              <a:t>Markdownとは</a:t>
            </a:r>
          </a:p>
          <a:p>
            <a:pPr lvl="1"/>
            <a:r>
              <a:rPr/>
              <a:t>主にhtml(ウェブサイトなどで利用される形式)を手軽に出力するために考案された言語</a:t>
            </a:r>
          </a:p>
          <a:p>
            <a:pPr lvl="1"/>
            <a:r>
              <a:rPr/>
              <a:t>Rの結果出力などに特化した形式：R Markdown</a:t>
            </a:r>
          </a:p>
          <a:p>
            <a:pPr lvl="2"/>
            <a:r>
              <a:rPr/>
              <a:t>ここではR Markdownについて扱う</a:t>
            </a:r>
          </a:p>
          <a:p>
            <a:pPr lvl="2"/>
            <a:r>
              <a:rPr/>
              <a:t>htmlだけでなく、WordやPowerPointなど、使い慣れた形式にも変換可能</a:t>
            </a:r>
          </a:p>
          <a:p>
            <a:pPr lvl="1"/>
            <a:r>
              <a:rPr/>
              <a:t>分析結果をいちいちスクリーンショットしたり、体裁を整えるために出力をやり直したりする必要がなくなる</a:t>
            </a:r>
          </a:p>
          <a:p>
            <a:pPr lvl="2"/>
            <a:r>
              <a:rPr/>
              <a:t>全てをR Markdownで完結させる必要はないので、例えば図や分析結果の出力をするためのWordファイルを作り、できたものをコピペするなどして使えば微調整も容易</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おまけ：バージョン管理</a:t>
            </a:r>
          </a:p>
        </p:txBody>
      </p:sp>
      <p:sp>
        <p:nvSpPr>
          <p:cNvPr id="3" name="Content Placeholder 2"/>
          <p:cNvSpPr>
            <a:spLocks noGrp="1"/>
          </p:cNvSpPr>
          <p:nvPr>
            <p:ph idx="1"/>
          </p:nvPr>
        </p:nvSpPr>
        <p:spPr/>
        <p:txBody>
          <a:bodyPr/>
          <a:lstStyle/>
          <a:p>
            <a:pPr lvl="1"/>
            <a:r>
              <a:rPr/>
              <a:t>論文執筆・輪読の資料報告は班単位で行うので、スライドや分析結果を複数人で作成・共有する必要がある</a:t>
            </a:r>
          </a:p>
          <a:p>
            <a:pPr lvl="1"/>
            <a:r>
              <a:rPr/>
              <a:t>Dropbox, Github, Google Drive などでファイルごと共有しておくと、スライドをくっつけたり各自が修正したものをすり合わせる作業が削減できる、たぶん</a:t>
            </a:r>
          </a:p>
          <a:p>
            <a:pPr lvl="1"/>
            <a:r>
              <a:rPr/>
              <a:t>覚えておいて損はないのでまあ興味があれば</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データの概要を示す：各変数の平均・標準偏差など</a:t>
            </a:r>
          </a:p>
          <a:p>
            <a:pPr lvl="1"/>
            <a:r>
              <a:rPr/>
              <a:t>性別ごと、年代ごとなど、カテゴリで分けて表示する場合も</a:t>
            </a:r>
          </a:p>
          <a:p>
            <a:pPr lvl="1"/>
            <a:r>
              <a:rPr/>
              <a:t>可視化できるデータは可視化すると分かりやすい</a:t>
            </a:r>
          </a:p>
          <a:p>
            <a:pPr lvl="0" marL="0" indent="0">
              <a:spcBef>
                <a:spcPts val="3000"/>
              </a:spcBef>
              <a:buNone/>
            </a:pPr>
            <a:r>
              <a:rPr b="1"/>
              <a:t>可視化されたデータの例</a:t>
            </a:r>
          </a:p>
          <a:p>
            <a:pPr lvl="0" indent="0">
              <a:buNone/>
            </a:pPr>
            <a:r>
              <a:rPr>
                <a:latin typeface="Courier"/>
              </a:rPr>
              <a:t>df </a:t>
            </a:r>
            <a:r>
              <a:rPr>
                <a:solidFill>
                  <a:srgbClr val="007020"/>
                </a:solidFill>
                <a:latin typeface="Courier"/>
              </a:rPr>
              <a:t>&lt;-</a:t>
            </a:r>
            <a:r>
              <a:rPr>
                <a:latin typeface="Courier"/>
              </a:rPr>
              <a:t> palmerpenguins</a:t>
            </a:r>
            <a:r>
              <a:rPr>
                <a:solidFill>
                  <a:srgbClr val="4070A0"/>
                </a:solidFill>
                <a:latin typeface="Courier"/>
              </a:rPr>
              <a:t>::</a:t>
            </a:r>
            <a:r>
              <a:rPr>
                <a:latin typeface="Courier"/>
              </a:rPr>
              <a:t>penguins</a:t>
            </a:r>
            <a:br/>
            <a:r>
              <a:rPr>
                <a:latin typeface="Courier"/>
              </a:rPr>
              <a:t>ggplot2</a:t>
            </a:r>
            <a:r>
              <a:rPr>
                <a:solidFill>
                  <a:srgbClr val="4070A0"/>
                </a:solidFill>
                <a:latin typeface="Courier"/>
              </a:rPr>
              <a:t>::</a:t>
            </a:r>
            <a:r>
              <a:rPr>
                <a:solidFill>
                  <a:srgbClr val="06287E"/>
                </a:solidFill>
                <a:latin typeface="Courier"/>
              </a:rPr>
              <a:t>ggplot</a:t>
            </a:r>
            <a:r>
              <a:rPr>
                <a:latin typeface="Courier"/>
              </a:rPr>
              <a:t>(df) </a:t>
            </a:r>
            <a:r>
              <a:rPr>
                <a:solidFill>
                  <a:srgbClr val="4070A0"/>
                </a:solidFill>
                <a:latin typeface="Courier"/>
              </a:rPr>
              <a:t>+</a:t>
            </a:r>
            <a:br/>
            <a:r>
              <a:rPr>
                <a:latin typeface="Courier"/>
              </a:rPr>
              <a:t>  ggplot2</a:t>
            </a:r>
            <a:r>
              <a:rPr>
                <a:solidFill>
                  <a:srgbClr val="4070A0"/>
                </a:solidFill>
                <a:latin typeface="Courier"/>
              </a:rPr>
              <a:t>::</a:t>
            </a:r>
            <a:r>
              <a:rPr>
                <a:solidFill>
                  <a:srgbClr val="06287E"/>
                </a:solidFill>
                <a:latin typeface="Courier"/>
              </a:rPr>
              <a:t>aes</a:t>
            </a:r>
            <a:r>
              <a:rPr>
                <a:latin typeface="Courier"/>
              </a:rPr>
              <a:t>(</a:t>
            </a:r>
            <a:r>
              <a:rPr>
                <a:solidFill>
                  <a:srgbClr val="7D9029"/>
                </a:solidFill>
                <a:latin typeface="Courier"/>
              </a:rPr>
              <a:t>x =</a:t>
            </a:r>
            <a:r>
              <a:rPr>
                <a:latin typeface="Courier"/>
              </a:rPr>
              <a:t> body_mass_g, </a:t>
            </a:r>
            <a:r>
              <a:rPr>
                <a:solidFill>
                  <a:srgbClr val="7D9029"/>
                </a:solidFill>
                <a:latin typeface="Courier"/>
              </a:rPr>
              <a:t>y =</a:t>
            </a:r>
            <a:r>
              <a:rPr>
                <a:latin typeface="Courier"/>
              </a:rPr>
              <a:t> bill_length_mm, </a:t>
            </a:r>
            <a:r>
              <a:rPr>
                <a:solidFill>
                  <a:srgbClr val="7D9029"/>
                </a:solidFill>
                <a:latin typeface="Courier"/>
              </a:rPr>
              <a:t>fill =</a:t>
            </a:r>
            <a:r>
              <a:rPr>
                <a:latin typeface="Courier"/>
              </a:rPr>
              <a:t> species) </a:t>
            </a:r>
            <a:r>
              <a:rPr>
                <a:solidFill>
                  <a:srgbClr val="4070A0"/>
                </a:solidFill>
                <a:latin typeface="Courier"/>
              </a:rPr>
              <a:t>+</a:t>
            </a:r>
            <a:br/>
            <a:r>
              <a:rPr>
                <a:latin typeface="Courier"/>
              </a:rPr>
              <a:t>  ggplot2</a:t>
            </a:r>
            <a:r>
              <a:rPr>
                <a:solidFill>
                  <a:srgbClr val="4070A0"/>
                </a:solidFill>
                <a:latin typeface="Courier"/>
              </a:rPr>
              <a:t>::</a:t>
            </a:r>
            <a:r>
              <a:rPr>
                <a:solidFill>
                  <a:srgbClr val="06287E"/>
                </a:solidFill>
                <a:latin typeface="Courier"/>
              </a:rPr>
              <a:t>geom_point</a:t>
            </a:r>
            <a:r>
              <a:rPr>
                <a:latin typeface="Courier"/>
              </a:rPr>
              <a:t>(</a:t>
            </a:r>
            <a:r>
              <a:rPr>
                <a:solidFill>
                  <a:srgbClr val="7D9029"/>
                </a:solidFill>
                <a:latin typeface="Courier"/>
              </a:rPr>
              <a:t>colour =</a:t>
            </a:r>
            <a:r>
              <a:rPr>
                <a:latin typeface="Courier"/>
              </a:rPr>
              <a:t> </a:t>
            </a:r>
            <a:r>
              <a:rPr>
                <a:solidFill>
                  <a:srgbClr val="4070A0"/>
                </a:solidFill>
                <a:latin typeface="Courier"/>
              </a:rPr>
              <a:t>"black"</a:t>
            </a:r>
            <a:r>
              <a:rPr>
                <a:latin typeface="Courier"/>
              </a:rPr>
              <a:t>, </a:t>
            </a:r>
            <a:r>
              <a:rPr>
                <a:solidFill>
                  <a:srgbClr val="7D9029"/>
                </a:solidFill>
                <a:latin typeface="Courier"/>
              </a:rPr>
              <a:t>shape =</a:t>
            </a:r>
            <a:r>
              <a:rPr>
                <a:latin typeface="Courier"/>
              </a:rPr>
              <a:t> </a:t>
            </a:r>
            <a:r>
              <a:rPr>
                <a:solidFill>
                  <a:srgbClr val="4070A0"/>
                </a:solidFill>
                <a:latin typeface="Courier"/>
              </a:rPr>
              <a:t>"circle filled"</a:t>
            </a:r>
            <a:r>
              <a:rPr>
                <a:latin typeface="Courier"/>
              </a:rPr>
              <a:t>) </a:t>
            </a:r>
            <a:r>
              <a:rPr>
                <a:solidFill>
                  <a:srgbClr val="4070A0"/>
                </a:solidFill>
                <a:latin typeface="Courier"/>
              </a:rPr>
              <a:t>+</a:t>
            </a:r>
            <a:br/>
            <a:r>
              <a:rPr>
                <a:latin typeface="Courier"/>
              </a:rPr>
              <a:t>  ggplot2</a:t>
            </a:r>
            <a:r>
              <a:rPr>
                <a:solidFill>
                  <a:srgbClr val="4070A0"/>
                </a:solidFill>
                <a:latin typeface="Courier"/>
              </a:rPr>
              <a:t>::</a:t>
            </a:r>
            <a:r>
              <a:rPr>
                <a:solidFill>
                  <a:srgbClr val="06287E"/>
                </a:solidFill>
                <a:latin typeface="Courier"/>
              </a:rPr>
              <a:t>scale_fill_viridis_d</a:t>
            </a:r>
            <a:r>
              <a:rPr>
                <a:latin typeface="Courier"/>
              </a:rPr>
              <a:t>() </a:t>
            </a:r>
            <a:r>
              <a:rPr>
                <a:solidFill>
                  <a:srgbClr val="4070A0"/>
                </a:solidFill>
                <a:latin typeface="Courier"/>
              </a:rPr>
              <a:t>+</a:t>
            </a:r>
            <a:br/>
            <a:r>
              <a:rPr>
                <a:latin typeface="Courier"/>
              </a:rPr>
              <a:t>  ggplot2</a:t>
            </a:r>
            <a:r>
              <a:rPr>
                <a:solidFill>
                  <a:srgbClr val="4070A0"/>
                </a:solidFill>
                <a:latin typeface="Courier"/>
              </a:rPr>
              <a:t>::</a:t>
            </a:r>
            <a:r>
              <a:rPr>
                <a:solidFill>
                  <a:srgbClr val="06287E"/>
                </a:solidFill>
                <a:latin typeface="Courier"/>
              </a:rPr>
              <a:t>theme_bw</a:t>
            </a:r>
            <a:r>
              <a:rPr>
                <a:latin typeface="Courier"/>
              </a:rPr>
              <a: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ntroduction1_files/figure-pptx/unnamed-chunk-3-1.png" id="0" name="Picture 1"/>
          <p:cNvPicPr>
            <a:picLocks noGrp="1" noChangeAspect="1"/>
          </p:cNvPicPr>
          <p:nvPr/>
        </p:nvPicPr>
        <p:blipFill>
          <a:blip r:embed="rId2"/>
          <a:stretch>
            <a:fillRect/>
          </a:stretch>
        </p:blipFill>
        <p:spPr bwMode="auto">
          <a:xfrm>
            <a:off x="1181100" y="1600200"/>
            <a:ext cx="6781800" cy="45212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spcBef>
                    <a:spcPts val="3000"/>
                  </a:spcBef>
                  <a:buNone/>
                </a:pPr>
                <a:r>
                  <a:rPr b="1"/>
                  <a:t>データ分析</a:t>
                </a:r>
              </a:p>
              <a:p>
                <a:pPr lvl="1"/>
                <a:r>
                  <a:rPr/>
                  <a:t>回帰分析などの統計手法による分析を行い、結果をまとめる</a:t>
                </a:r>
              </a:p>
              <a:p>
                <a:pPr lvl="0" marL="0" indent="0">
                  <a:buNone/>
                </a:pPr>
                <a14:m>
                  <m:oMathPara xmlns:m="http://schemas.openxmlformats.org/officeDocument/2006/math">
                    <m:oMathParaPr>
                      <m:jc m:val="center"/>
                    </m:oMathParaPr>
                    <m:oMath>
                      <m:sSub>
                        <m:e>
                          <m:r>
                            <m:rPr>
                              <m:nor/>
                              <m:sty m:val="p"/>
                            </m:rPr>
                            <m:t>weight</m:t>
                          </m:r>
                        </m:e>
                        <m:sub>
                          <m:r>
                            <m:t>i</m:t>
                          </m:r>
                        </m:sub>
                      </m:sSub>
                      <m:r>
                        <m:rPr>
                          <m:sty m:val="p"/>
                        </m:rPr>
                        <m:t>=</m:t>
                      </m:r>
                      <m:sSub>
                        <m:e>
                          <m:r>
                            <m:rPr>
                              <m:nor/>
                              <m:sty m:val="p"/>
                            </m:rPr>
                            <m:t>flipperSize</m:t>
                          </m:r>
                        </m:e>
                        <m:sub>
                          <m:r>
                            <m:t>i</m:t>
                          </m:r>
                        </m:sub>
                      </m:sSub>
                      <m:r>
                        <m:rPr>
                          <m:sty m:val="p"/>
                        </m:rPr>
                        <m:t>+</m:t>
                      </m:r>
                      <m:sSub>
                        <m:e>
                          <m:r>
                            <m:rPr>
                              <m:nor/>
                              <m:sty m:val="p"/>
                            </m:rPr>
                            <m:t>Spiecies</m:t>
                          </m:r>
                        </m:e>
                        <m:sub>
                          <m:r>
                            <m:t>i</m:t>
                          </m:r>
                        </m:sub>
                      </m:sSub>
                      <m:r>
                        <m:rPr>
                          <m:sty m:val="p"/>
                        </m:rPr>
                        <m:t>+</m:t>
                      </m:r>
                      <m:sSub>
                        <m:e>
                          <m:r>
                            <m:t>u</m:t>
                          </m:r>
                        </m:e>
                        <m:sub>
                          <m:r>
                            <m:t>i</m:t>
                          </m:r>
                        </m:sub>
                      </m:sSub>
                    </m:oMath>
                  </m:oMathPara>
                </a14:m>
              </a:p>
              <a:p>
                <a:pPr lvl="0" indent="0">
                  <a:buNone/>
                </a:pPr>
                <a:r>
                  <a:rPr>
                    <a:latin typeface="Courier"/>
                  </a:rPr>
                  <a:t>## 
## Call:
## lm(formula = body_mass_g ~ flipper_length_mm + species, data = .)
## 
## Residuals:
##     Min      1Q  Median      3Q     Max 
## -927.70 -254.82  -23.92  241.16 1191.68 
## 
## Coefficients:
##                    Estimate Std. Error t value Pr(&gt;|t|)    
## (Intercept)       -4031.477    584.151  -6.901 2.55e-11 ***
## flipper_length_mm    40.705      3.071  13.255  &lt; 2e-16 ***
## speciesChinstrap   -206.510     57.731  -3.577 0.000398 ***
## speciesGentoo       266.810     95.264   2.801 0.005392 ** 
## ---
## Signif. codes:  0 '***' 0.001 '**' 0.01 '*' 0.05 '.' 0.1 ' ' 1
## 
## Residual standard error: 375.5 on 338 degrees of freedom
##   ( 2 個の観測値が欠損のため削除されました )
## Multiple R-squared:  0.7826, Adjusted R-squared:  0.7807 
## F-statistic: 405.7 on 3 and 338 DF,  p-value: &lt; 2.2e-16</a:t>
                </a:r>
              </a:p>
              <a:p>
                <a:pPr lvl="0" marL="0" indent="0">
                  <a:spcBef>
                    <a:spcPts val="3000"/>
                  </a:spcBef>
                  <a:buNone/>
                </a:pPr>
                <a:r>
                  <a:rPr b="1"/>
                  <a:t>レポートの作成</a:t>
                </a:r>
              </a:p>
              <a:p>
                <a:pPr lvl="1"/>
                <a:r>
                  <a:rPr/>
                  <a:t>Rで行った分析の結果を、Wordやパワーポイントにまとめて出力、保存できる</a:t>
                </a:r>
              </a:p>
              <a:p>
                <a:pPr lvl="1"/>
                <a:r>
                  <a:rPr/>
                  <a:t>習熟度によってはそのまま論文を書くことも可能、そこまでいかずとも色々と手間が省けて便利</a:t>
                </a:r>
              </a:p>
              <a:p>
                <a:pPr lvl="0" marL="0" indent="0">
                  <a:spcBef>
                    <a:spcPts val="3000"/>
                  </a:spcBef>
                  <a:buNone/>
                </a:pPr>
                <a:r>
                  <a:rPr b="1"/>
                  <a:t>おまけ：データの取得</a:t>
                </a:r>
              </a:p>
              <a:p>
                <a:pPr lvl="1"/>
                <a:r>
                  <a:rPr/>
                  <a:t>Rでは様々なデータセットを</a:t>
                </a:r>
              </a:p>
              <a:p>
                <a:pPr lvl="1"/>
                <a:r>
                  <a:rPr/>
                  <a:t>ウェブサイトから情報を収集して分析を行いたい場合がある</a:t>
                </a:r>
              </a:p>
              <a:p>
                <a:pPr lvl="1"/>
                <a:r>
                  <a:rPr/>
                  <a:t>Rのコードからウェブサイトを開き、中の要素を分析に使えるデータセットとして出力することができる</a:t>
                </a:r>
              </a:p>
              <a:p>
                <a:pPr lvl="0" marL="0" indent="0">
                  <a:spcBef>
                    <a:spcPts val="3000"/>
                  </a:spcBef>
                  <a:buNone/>
                </a:pPr>
                <a:r>
                  <a:rPr b="1"/>
                  <a:t>基本構造</a:t>
                </a:r>
              </a:p>
              <a:p>
                <a:pPr lvl="1"/>
                <a:r>
                  <a:rPr/>
                  <a:t>基本的には、というか全ての命令は</a:t>
                </a:r>
              </a:p>
              <a:p>
                <a:pPr lvl="2"/>
                <a:r>
                  <a:rPr/>
                  <a:t>Rに命令を投げる→命令に従って計算(描画・読み込みなど)を行う</a:t>
                </a:r>
              </a:p>
              <a:p>
                <a:pPr lvl="2"/>
                <a:r>
                  <a:rPr/>
                  <a:t>必要であればアウトプットを返す</a:t>
                </a:r>
              </a:p>
              <a:p>
                <a:pPr lvl="1">
                  <a:buNone/>
                </a:pPr>
                <a:r>
                  <a:rPr/>
                  <a:t>の繰り返し</a:t>
                </a:r>
              </a:p>
              <a:p>
                <a:pPr lvl="1"/>
                <a:r>
                  <a:rPr/>
                  <a:t>エレベーターの3階ボタンを押す→3階に向かう、ドアを開ける</a:t>
                </a:r>
              </a:p>
              <a:p>
                <a:pPr lvl="2"/>
                <a:r>
                  <a:rPr/>
                  <a:t>ボタンを押すエネルギーでエレベータが動いているわけではない</a:t>
                </a:r>
              </a:p>
              <a:p>
                <a:pPr lvl="2"/>
                <a:r>
                  <a:rPr/>
                  <a:t>ワイヤーをどれだけ巻き取ればどれだけ上昇・下降するのか、ドアを開けるためにどの部分にどれだけ力を加えればいいのか、が3回ボタンを押したときに発せられる命令として書かれている</a:t>
                </a:r>
              </a:p>
              <a:p>
                <a:pPr lvl="1"/>
                <a:r>
                  <a:rPr/>
                  <a:t>この命令を一つ一つ書く作業を行う</a:t>
                </a:r>
              </a:p>
              <a:p>
                <a:pPr lvl="1"/>
                <a:r>
                  <a:rPr/>
                  <a:t>ExcelやWordなどのソフトウェアでは、こうした命令をコードを書く代わりにボタン操作などでまとめて行ってもらっている</a:t>
                </a:r>
              </a:p>
              <a:p>
                <a:pPr lvl="0" marL="0" indent="0">
                  <a:spcBef>
                    <a:spcPts val="3000"/>
                  </a:spcBef>
                  <a:buNone/>
                </a:pPr>
                <a:r>
                  <a:rPr b="1"/>
                  <a:t>参考</a:t>
                </a:r>
              </a:p>
              <a:p>
                <a:pPr lvl="1"/>
                <a:r>
                  <a:rPr/>
                  <a:t>立命館大：森先生のサイトが大変勉強になります</a:t>
                </a:r>
              </a:p>
              <a:p>
                <a:pPr lvl="2"/>
                <a:r>
                  <a:rPr>
                    <a:hlinkClick r:id="rId2"/>
                  </a:rPr>
                  <a:t>卒業論文のためのR入門</a:t>
                </a:r>
              </a:p>
              <a:p>
                <a:pPr lvl="1"/>
                <a:r>
                  <a:rPr/>
                  <a:t>その他、分からないことはgoogleする力を付けましょう</a:t>
                </a:r>
              </a:p>
              <a:p>
                <a:pPr lvl="2"/>
                <a:r>
                  <a:rPr/>
                  <a:t>“r (関数名)”とかで大体載ってます</a:t>
                </a:r>
              </a:p>
              <a:p>
                <a:pPr lvl="2"/>
                <a:r>
                  <a:rPr/>
                  <a:t>GitHubなどで自身の作成したライブラリや関数の使い方などを解説しているものも多数存在</a:t>
                </a:r>
              </a:p>
              <a:p>
                <a:pPr lvl="1"/>
                <a:r>
                  <a:rPr>
                    <a:hlinkClick r:id="rId3"/>
                  </a:rPr>
                  <a:t>R Tips</a:t>
                </a:r>
              </a:p>
              <a:p>
                <a:pPr lvl="1"/>
                <a:r>
                  <a:rPr>
                    <a:hlinkClick r:id="rId4"/>
                  </a:rPr>
                  <a:t>RjpWiki</a:t>
                </a:r>
              </a:p>
              <a:p>
                <a:pPr lvl="0" marL="0" indent="0">
                  <a:spcBef>
                    <a:spcPts val="3000"/>
                  </a:spcBef>
                  <a:buNone/>
                </a:pPr>
                <a:r>
                  <a:rPr b="1"/>
                  <a:t>その他</a:t>
                </a:r>
              </a:p>
              <a:p>
                <a:pPr lvl="1"/>
                <a:r>
                  <a:rPr/>
                  <a:t>ショートカット：マウスを極力使わない→作業効率の改善</a:t>
                </a:r>
              </a:p>
              <a:p>
                <a:pPr lvl="1"/>
                <a:r>
                  <a:rPr/>
                  <a:t>共通の操作</a:t>
                </a:r>
              </a:p>
              <a:p>
                <a:pPr lvl="2"/>
                <a:r>
                  <a:rPr/>
                  <a:t>Ctrl + X, C, V：順に切り取り・コピー・貼り付け</a:t>
                </a:r>
              </a:p>
              <a:p>
                <a:pPr lvl="2"/>
                <a:r>
                  <a:rPr/>
                  <a:t>Ctrl + A：全範囲を選択</a:t>
                </a:r>
              </a:p>
              <a:p>
                <a:pPr lvl="2"/>
                <a:r>
                  <a:rPr/>
                  <a:t>Ctrl + Z, Y：操作を戻す・進める</a:t>
                </a:r>
              </a:p>
              <a:p>
                <a:pPr lvl="2"/>
                <a:r>
                  <a:rPr/>
                  <a:t>Ctrl + F：ウィンドウ内検索</a:t>
                </a:r>
              </a:p>
              <a:p>
                <a:pPr lvl="2"/>
                <a:r>
                  <a:rPr/>
                  <a:t>Ctrl + S：(上書き)保存</a:t>
                </a:r>
              </a:p>
              <a:p>
                <a:pPr lvl="1"/>
                <a:r>
                  <a:rPr/>
                  <a:t>R Studio内の操作</a:t>
                </a:r>
              </a:p>
              <a:p>
                <a:pPr lvl="2"/>
                <a:r>
                  <a:rPr/>
                  <a:t>Ctrl + Shift + N：新しいスクリプトを開く</a:t>
                </a:r>
              </a:p>
              <a:p>
                <a:pPr lvl="2"/>
                <a:r>
                  <a:rPr/>
                  <a:t>Ctrl + O：保存したファイルを開く(Studio以外でもだいたい使える)</a:t>
                </a:r>
              </a:p>
              <a:p>
                <a:pPr lvl="2"/>
                <a:r>
                  <a:rPr/>
                  <a:t>Ctrl + W：タブを閉じる(Chromeとかブラウザも同じ)</a:t>
                </a:r>
              </a:p>
              <a:p>
                <a:pPr lvl="2"/>
                <a:r>
                  <a:rPr/>
                  <a:t>Ctrl + Q：R Studioの終了</a:t>
                </a:r>
              </a:p>
              <a:p>
                <a:pPr lvl="1"/>
                <a:r>
                  <a:rPr/>
                  <a:t>Word, PowerPoint, Excelを扱うときもできるだけマウスを使わない</a:t>
                </a:r>
              </a:p>
              <a:p>
                <a:pPr lvl="2"/>
                <a:r>
                  <a:rPr/>
                  <a:t>慣れると作業効率がだいぶ変わる</a:t>
                </a:r>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R</dc:title>
  <dc:creator>Reio Tanji; Osaka Univ., Graduate School of Econ.</dc:creator>
  <cp:keywords/>
  <dcterms:created xsi:type="dcterms:W3CDTF">2022-04-20T06:32:26Z</dcterms:created>
  <dcterms:modified xsi:type="dcterms:W3CDTF">2022-04-20T06:32:26Z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April, 2022</vt:lpwstr>
  </property>
  <property fmtid="{D5CDD505-2E9C-101B-9397-08002B2CF9AE}" pid="3" name="output">
    <vt:lpwstr/>
  </property>
</Properties>
</file>