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ita Dotum Light" charset="1" panose="02020603020101020101"/>
      <p:regular r:id="rId16"/>
    </p:embeddedFont>
    <p:embeddedFont>
      <p:font typeface="Arita Dotum Medium" charset="1" panose="02020603020101020101"/>
      <p:regular r:id="rId17"/>
    </p:embeddedFont>
    <p:embeddedFont>
      <p:font typeface="Arita Dotum Bold" charset="1" panose="02020603020101020101"/>
      <p:regular r:id="rId18"/>
    </p:embeddedFont>
    <p:embeddedFont>
      <p:font typeface="Arita Dotum Semi-Bold" charset="1" panose="02020603020101020101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956252"/>
            <a:ext cx="18288000" cy="3363305"/>
            <a:chOff x="0" y="0"/>
            <a:chExt cx="4816593" cy="8858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85809"/>
            </a:xfrm>
            <a:custGeom>
              <a:avLst/>
              <a:gdLst/>
              <a:ahLst/>
              <a:cxnLst/>
              <a:rect r="r" b="b" t="t" l="l"/>
              <a:pathLst>
                <a:path h="88580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85809"/>
                  </a:lnTo>
                  <a:lnTo>
                    <a:pt x="0" y="885809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9334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97525" cy="427511"/>
            <a:chOff x="0" y="0"/>
            <a:chExt cx="4819101" cy="1125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9101" cy="112595"/>
            </a:xfrm>
            <a:custGeom>
              <a:avLst/>
              <a:gdLst/>
              <a:ahLst/>
              <a:cxnLst/>
              <a:rect r="r" b="b" t="t" l="l"/>
              <a:pathLst>
                <a:path h="112595" w="4819101">
                  <a:moveTo>
                    <a:pt x="0" y="0"/>
                  </a:moveTo>
                  <a:lnTo>
                    <a:pt x="4819101" y="0"/>
                  </a:lnTo>
                  <a:lnTo>
                    <a:pt x="4819101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9101" cy="160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3829884" y="7823256"/>
            <a:ext cx="0" cy="249374"/>
          </a:xfrm>
          <a:prstGeom prst="line">
            <a:avLst/>
          </a:prstGeom>
          <a:ln cap="flat" w="47625">
            <a:solidFill>
              <a:srgbClr val="4866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825813" y="8437080"/>
            <a:ext cx="0" cy="249374"/>
          </a:xfrm>
          <a:prstGeom prst="line">
            <a:avLst/>
          </a:prstGeom>
          <a:ln cap="flat" w="47625">
            <a:solidFill>
              <a:srgbClr val="4866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3839409" y="9057475"/>
            <a:ext cx="0" cy="249374"/>
          </a:xfrm>
          <a:prstGeom prst="line">
            <a:avLst/>
          </a:prstGeom>
          <a:ln cap="flat" w="47625">
            <a:solidFill>
              <a:srgbClr val="4866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4134684" y="8990330"/>
            <a:ext cx="3124616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www.reallygreatsite.com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134684" y="8369935"/>
            <a:ext cx="2026166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+123-456-7890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134684" y="7752046"/>
            <a:ext cx="2943283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 strike="noStrike" u="none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마케팅팀 매니저 이수진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34883" y="2497508"/>
            <a:ext cx="6759344" cy="548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32"/>
              </a:lnSpc>
              <a:spcBef>
                <a:spcPct val="0"/>
              </a:spcBef>
            </a:pPr>
            <a:r>
              <a:rPr lang="en-US" b="true" sz="3166" spc="174">
                <a:solidFill>
                  <a:srgbClr val="48664D"/>
                </a:solidFill>
                <a:latin typeface="Arita Dotum Medium"/>
                <a:ea typeface="Arita Dotum Medium"/>
                <a:cs typeface="Arita Dotum Medium"/>
                <a:sym typeface="Arita Dotum Medium"/>
              </a:rPr>
              <a:t>Business Marketing Presentation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34883" y="3153161"/>
            <a:ext cx="8626421" cy="131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780"/>
              </a:lnSpc>
              <a:spcBef>
                <a:spcPct val="0"/>
              </a:spcBef>
            </a:pPr>
            <a:r>
              <a:rPr lang="en-US" b="true" sz="7700" strike="noStrike" u="none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비즈니스 마케팅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34883" y="4466369"/>
            <a:ext cx="8312381" cy="131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80"/>
              </a:lnSpc>
            </a:pPr>
            <a:r>
              <a:rPr lang="en-US" sz="7700" b="true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프레젠테이션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956252"/>
            <a:ext cx="18288000" cy="3363305"/>
            <a:chOff x="0" y="0"/>
            <a:chExt cx="4816593" cy="8858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85809"/>
            </a:xfrm>
            <a:custGeom>
              <a:avLst/>
              <a:gdLst/>
              <a:ahLst/>
              <a:cxnLst/>
              <a:rect r="r" b="b" t="t" l="l"/>
              <a:pathLst>
                <a:path h="88580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85809"/>
                  </a:lnTo>
                  <a:lnTo>
                    <a:pt x="0" y="885809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9334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97525" cy="427511"/>
            <a:chOff x="0" y="0"/>
            <a:chExt cx="4819101" cy="1125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9101" cy="112595"/>
            </a:xfrm>
            <a:custGeom>
              <a:avLst/>
              <a:gdLst/>
              <a:ahLst/>
              <a:cxnLst/>
              <a:rect r="r" b="b" t="t" l="l"/>
              <a:pathLst>
                <a:path h="112595" w="4819101">
                  <a:moveTo>
                    <a:pt x="0" y="0"/>
                  </a:moveTo>
                  <a:lnTo>
                    <a:pt x="4819101" y="0"/>
                  </a:lnTo>
                  <a:lnTo>
                    <a:pt x="4819101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9101" cy="160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3829884" y="7823256"/>
            <a:ext cx="0" cy="249374"/>
          </a:xfrm>
          <a:prstGeom prst="line">
            <a:avLst/>
          </a:prstGeom>
          <a:ln cap="flat" w="47625">
            <a:solidFill>
              <a:srgbClr val="4866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825813" y="8437080"/>
            <a:ext cx="0" cy="249374"/>
          </a:xfrm>
          <a:prstGeom prst="line">
            <a:avLst/>
          </a:prstGeom>
          <a:ln cap="flat" w="47625">
            <a:solidFill>
              <a:srgbClr val="4866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3839409" y="9057475"/>
            <a:ext cx="0" cy="249374"/>
          </a:xfrm>
          <a:prstGeom prst="line">
            <a:avLst/>
          </a:prstGeom>
          <a:ln cap="flat" w="47625">
            <a:solidFill>
              <a:srgbClr val="4866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4134684" y="8990330"/>
            <a:ext cx="3124616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www.reallygreatsite.com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134684" y="8369935"/>
            <a:ext cx="2026166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+123-456-7890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134684" y="7752046"/>
            <a:ext cx="2943283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 strike="noStrike" u="none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마케팅팀 매니저 이수진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21080" y="3539742"/>
            <a:ext cx="8655365" cy="702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75"/>
              </a:lnSpc>
              <a:spcBef>
                <a:spcPct val="0"/>
              </a:spcBef>
            </a:pPr>
            <a:r>
              <a:rPr lang="en-US" b="true" sz="4054" spc="222">
                <a:solidFill>
                  <a:srgbClr val="48664D"/>
                </a:solidFill>
                <a:latin typeface="Arita Dotum Medium"/>
                <a:ea typeface="Arita Dotum Medium"/>
                <a:cs typeface="Arita Dotum Medium"/>
                <a:sym typeface="Arita Dotum Medium"/>
              </a:rPr>
              <a:t>Thank you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625681" y="4472175"/>
            <a:ext cx="11046164" cy="17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03"/>
              </a:lnSpc>
            </a:pPr>
            <a:r>
              <a:rPr lang="en-US" sz="9859" b="true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03395" y="2158576"/>
            <a:ext cx="686004" cy="68600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b="true" sz="2699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803395" y="5678535"/>
            <a:ext cx="686004" cy="68600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b="true" sz="2699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04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803395" y="3334978"/>
            <a:ext cx="686004" cy="68600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b="true" sz="2699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803395" y="6850314"/>
            <a:ext cx="686004" cy="68600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b="true" sz="2699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05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803395" y="4506756"/>
            <a:ext cx="686004" cy="68600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b="true" sz="2699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03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803395" y="8022092"/>
            <a:ext cx="686004" cy="686004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b="true" sz="2699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06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963150" y="2287266"/>
            <a:ext cx="2421243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699" b="true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프로젝트 목표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963150" y="5807224"/>
            <a:ext cx="2421243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699" b="true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핵심 성과 지표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963150" y="3463667"/>
            <a:ext cx="2421243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699" b="true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시장분석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963150" y="6979003"/>
            <a:ext cx="2421243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699" b="true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프로젝트 성과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963150" y="4635446"/>
            <a:ext cx="2421243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699" b="true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프로젝트 진행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963150" y="8150781"/>
            <a:ext cx="3679667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699" b="true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프로젝트 발전 방향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0" y="427511"/>
            <a:ext cx="6830867" cy="9859489"/>
            <a:chOff x="0" y="0"/>
            <a:chExt cx="1799076" cy="259673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799076" cy="2596738"/>
            </a:xfrm>
            <a:custGeom>
              <a:avLst/>
              <a:gdLst/>
              <a:ahLst/>
              <a:cxnLst/>
              <a:rect r="r" b="b" t="t" l="l"/>
              <a:pathLst>
                <a:path h="2596738" w="1799076">
                  <a:moveTo>
                    <a:pt x="0" y="0"/>
                  </a:moveTo>
                  <a:lnTo>
                    <a:pt x="1799076" y="0"/>
                  </a:lnTo>
                  <a:lnTo>
                    <a:pt x="1799076" y="2596738"/>
                  </a:lnTo>
                  <a:lnTo>
                    <a:pt x="0" y="2596738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799076" cy="26443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0" y="0"/>
            <a:ext cx="18288000" cy="427511"/>
            <a:chOff x="0" y="0"/>
            <a:chExt cx="4816593" cy="11259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816592" cy="112595"/>
            </a:xfrm>
            <a:custGeom>
              <a:avLst/>
              <a:gdLst/>
              <a:ahLst/>
              <a:cxnLst/>
              <a:rect r="r" b="b" t="t" l="l"/>
              <a:pathLst>
                <a:path h="11259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30616" y="2006176"/>
            <a:ext cx="5420078" cy="131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b="true" sz="770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CONTENTS</a:t>
            </a:r>
          </a:p>
        </p:txBody>
      </p:sp>
      <p:sp>
        <p:nvSpPr>
          <p:cNvPr name="AutoShape 33" id="33"/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cap="flat" w="47625">
            <a:solidFill>
              <a:srgbClr val="4866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4" id="34"/>
          <p:cNvSpPr txBox="true"/>
          <p:nvPr/>
        </p:nvSpPr>
        <p:spPr>
          <a:xfrm rot="0">
            <a:off x="17105994" y="9345972"/>
            <a:ext cx="43596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true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27511"/>
            <a:chOff x="0" y="0"/>
            <a:chExt cx="4816593" cy="1125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2595"/>
            </a:xfrm>
            <a:custGeom>
              <a:avLst/>
              <a:gdLst/>
              <a:ahLst/>
              <a:cxnLst/>
              <a:rect r="r" b="b" t="t" l="l"/>
              <a:pathLst>
                <a:path h="11259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cap="flat" w="47625">
            <a:solidFill>
              <a:srgbClr val="48664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3196397" y="5528586"/>
            <a:ext cx="3714750" cy="3104548"/>
            <a:chOff x="0" y="0"/>
            <a:chExt cx="978370" cy="8176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78370" cy="817659"/>
            </a:xfrm>
            <a:custGeom>
              <a:avLst/>
              <a:gdLst/>
              <a:ahLst/>
              <a:cxnLst/>
              <a:rect r="r" b="b" t="t" l="l"/>
              <a:pathLst>
                <a:path h="817659" w="978370">
                  <a:moveTo>
                    <a:pt x="0" y="0"/>
                  </a:moveTo>
                  <a:lnTo>
                    <a:pt x="978370" y="0"/>
                  </a:lnTo>
                  <a:lnTo>
                    <a:pt x="978370" y="817659"/>
                  </a:lnTo>
                  <a:lnTo>
                    <a:pt x="0" y="817659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978370" cy="8652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196397" y="3798341"/>
            <a:ext cx="3714750" cy="1754315"/>
            <a:chOff x="0" y="0"/>
            <a:chExt cx="978370" cy="4620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78370" cy="462042"/>
            </a:xfrm>
            <a:custGeom>
              <a:avLst/>
              <a:gdLst/>
              <a:ahLst/>
              <a:cxnLst/>
              <a:rect r="r" b="b" t="t" l="l"/>
              <a:pathLst>
                <a:path h="462042" w="978370">
                  <a:moveTo>
                    <a:pt x="0" y="0"/>
                  </a:moveTo>
                  <a:lnTo>
                    <a:pt x="978370" y="0"/>
                  </a:lnTo>
                  <a:lnTo>
                    <a:pt x="978370" y="462042"/>
                  </a:lnTo>
                  <a:lnTo>
                    <a:pt x="0" y="462042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978370" cy="509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442218" y="5528586"/>
            <a:ext cx="3714750" cy="3104548"/>
            <a:chOff x="0" y="0"/>
            <a:chExt cx="978370" cy="81765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8370" cy="817659"/>
            </a:xfrm>
            <a:custGeom>
              <a:avLst/>
              <a:gdLst/>
              <a:ahLst/>
              <a:cxnLst/>
              <a:rect r="r" b="b" t="t" l="l"/>
              <a:pathLst>
                <a:path h="817659" w="978370">
                  <a:moveTo>
                    <a:pt x="0" y="0"/>
                  </a:moveTo>
                  <a:lnTo>
                    <a:pt x="978370" y="0"/>
                  </a:lnTo>
                  <a:lnTo>
                    <a:pt x="978370" y="817659"/>
                  </a:lnTo>
                  <a:lnTo>
                    <a:pt x="0" y="817659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978370" cy="8652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691545" y="5528586"/>
            <a:ext cx="3714750" cy="3104548"/>
            <a:chOff x="0" y="0"/>
            <a:chExt cx="978370" cy="81765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78370" cy="817659"/>
            </a:xfrm>
            <a:custGeom>
              <a:avLst/>
              <a:gdLst/>
              <a:ahLst/>
              <a:cxnLst/>
              <a:rect r="r" b="b" t="t" l="l"/>
              <a:pathLst>
                <a:path h="817659" w="978370">
                  <a:moveTo>
                    <a:pt x="0" y="0"/>
                  </a:moveTo>
                  <a:lnTo>
                    <a:pt x="978370" y="0"/>
                  </a:lnTo>
                  <a:lnTo>
                    <a:pt x="978370" y="817659"/>
                  </a:lnTo>
                  <a:lnTo>
                    <a:pt x="0" y="817659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978370" cy="8652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442218" y="3798341"/>
            <a:ext cx="3714750" cy="1754315"/>
            <a:chOff x="0" y="0"/>
            <a:chExt cx="978370" cy="46204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78370" cy="462042"/>
            </a:xfrm>
            <a:custGeom>
              <a:avLst/>
              <a:gdLst/>
              <a:ahLst/>
              <a:cxnLst/>
              <a:rect r="r" b="b" t="t" l="l"/>
              <a:pathLst>
                <a:path h="462042" w="978370">
                  <a:moveTo>
                    <a:pt x="0" y="0"/>
                  </a:moveTo>
                  <a:lnTo>
                    <a:pt x="978370" y="0"/>
                  </a:lnTo>
                  <a:lnTo>
                    <a:pt x="978370" y="462042"/>
                  </a:lnTo>
                  <a:lnTo>
                    <a:pt x="0" y="462042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978370" cy="509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691545" y="3798341"/>
            <a:ext cx="3714750" cy="1754315"/>
            <a:chOff x="0" y="0"/>
            <a:chExt cx="978370" cy="46204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78370" cy="462042"/>
            </a:xfrm>
            <a:custGeom>
              <a:avLst/>
              <a:gdLst/>
              <a:ahLst/>
              <a:cxnLst/>
              <a:rect r="r" b="b" t="t" l="l"/>
              <a:pathLst>
                <a:path h="462042" w="978370">
                  <a:moveTo>
                    <a:pt x="0" y="0"/>
                  </a:moveTo>
                  <a:lnTo>
                    <a:pt x="978370" y="0"/>
                  </a:lnTo>
                  <a:lnTo>
                    <a:pt x="978370" y="462042"/>
                  </a:lnTo>
                  <a:lnTo>
                    <a:pt x="0" y="462042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978370" cy="509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2986767" y="4114888"/>
            <a:ext cx="1124305" cy="1121222"/>
          </a:xfrm>
          <a:custGeom>
            <a:avLst/>
            <a:gdLst/>
            <a:ahLst/>
            <a:cxnLst/>
            <a:rect r="r" b="b" t="t" l="l"/>
            <a:pathLst>
              <a:path h="1121222" w="1124305">
                <a:moveTo>
                  <a:pt x="0" y="0"/>
                </a:moveTo>
                <a:lnTo>
                  <a:pt x="1124305" y="0"/>
                </a:lnTo>
                <a:lnTo>
                  <a:pt x="1124305" y="1121222"/>
                </a:lnTo>
                <a:lnTo>
                  <a:pt x="0" y="1121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768532" y="4140561"/>
            <a:ext cx="1065629" cy="1140264"/>
          </a:xfrm>
          <a:custGeom>
            <a:avLst/>
            <a:gdLst/>
            <a:ahLst/>
            <a:cxnLst/>
            <a:rect r="r" b="b" t="t" l="l"/>
            <a:pathLst>
              <a:path h="1140264" w="1065629">
                <a:moveTo>
                  <a:pt x="0" y="0"/>
                </a:moveTo>
                <a:lnTo>
                  <a:pt x="1065628" y="0"/>
                </a:lnTo>
                <a:lnTo>
                  <a:pt x="1065628" y="1140264"/>
                </a:lnTo>
                <a:lnTo>
                  <a:pt x="0" y="11402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4456418" y="4114888"/>
            <a:ext cx="1192378" cy="1092476"/>
          </a:xfrm>
          <a:custGeom>
            <a:avLst/>
            <a:gdLst/>
            <a:ahLst/>
            <a:cxnLst/>
            <a:rect r="r" b="b" t="t" l="l"/>
            <a:pathLst>
              <a:path h="1092476" w="1192378">
                <a:moveTo>
                  <a:pt x="0" y="0"/>
                </a:moveTo>
                <a:lnTo>
                  <a:pt x="1192378" y="0"/>
                </a:lnTo>
                <a:lnTo>
                  <a:pt x="1192378" y="1092475"/>
                </a:lnTo>
                <a:lnTo>
                  <a:pt x="0" y="10924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7105994" y="9345972"/>
            <a:ext cx="43596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true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02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982342" y="1389414"/>
            <a:ext cx="8334385" cy="131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b="true" sz="770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프로젝트 목표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196397" y="6051111"/>
            <a:ext cx="3712421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699" strike="noStrike" u="none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브랜드 인지도 향상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443971" y="6051111"/>
            <a:ext cx="3712997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699" strike="noStrike" u="none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제품 판매량 증가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690368" y="6051111"/>
            <a:ext cx="3715927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699" strike="noStrike" u="none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타깃 고객 확보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614427" y="6732128"/>
            <a:ext cx="2878690" cy="158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b="true" sz="2199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광고, 마케팅 전략, 소셜 미디어 활용, 그리고 고품질의 제품 또는 서비스 제공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109575" y="6732128"/>
            <a:ext cx="2878690" cy="118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b="true" sz="2199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제품이나 서비스를 지속적으로 개선하고, 고객과의 소통을 유지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860248" y="6732128"/>
            <a:ext cx="2878690" cy="118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b="true" sz="2199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제품 판매량 증가를 위해 품질 좋은 제품과 효과적인 마케팅 전략의 조화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27511"/>
            <a:chOff x="0" y="0"/>
            <a:chExt cx="4816593" cy="1125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2595"/>
            </a:xfrm>
            <a:custGeom>
              <a:avLst/>
              <a:gdLst/>
              <a:ahLst/>
              <a:cxnLst/>
              <a:rect r="r" b="b" t="t" l="l"/>
              <a:pathLst>
                <a:path h="11259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cap="flat" w="47625">
            <a:solidFill>
              <a:srgbClr val="48664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563591" y="6192412"/>
            <a:ext cx="6477000" cy="2570157"/>
            <a:chOff x="0" y="0"/>
            <a:chExt cx="1705877" cy="6769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05876" cy="676914"/>
            </a:xfrm>
            <a:custGeom>
              <a:avLst/>
              <a:gdLst/>
              <a:ahLst/>
              <a:cxnLst/>
              <a:rect r="r" b="b" t="t" l="l"/>
              <a:pathLst>
                <a:path h="676914" w="1705876">
                  <a:moveTo>
                    <a:pt x="0" y="0"/>
                  </a:moveTo>
                  <a:lnTo>
                    <a:pt x="1705876" y="0"/>
                  </a:lnTo>
                  <a:lnTo>
                    <a:pt x="1705876" y="676914"/>
                  </a:lnTo>
                  <a:lnTo>
                    <a:pt x="0" y="676914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705877" cy="724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563591" y="3436961"/>
            <a:ext cx="6477000" cy="2570157"/>
            <a:chOff x="0" y="0"/>
            <a:chExt cx="1705877" cy="6769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05876" cy="676914"/>
            </a:xfrm>
            <a:custGeom>
              <a:avLst/>
              <a:gdLst/>
              <a:ahLst/>
              <a:cxnLst/>
              <a:rect r="r" b="b" t="t" l="l"/>
              <a:pathLst>
                <a:path h="676914" w="1705876">
                  <a:moveTo>
                    <a:pt x="0" y="0"/>
                  </a:moveTo>
                  <a:lnTo>
                    <a:pt x="1705876" y="0"/>
                  </a:lnTo>
                  <a:lnTo>
                    <a:pt x="1705876" y="676914"/>
                  </a:lnTo>
                  <a:lnTo>
                    <a:pt x="0" y="676914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705877" cy="724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240128" y="6192412"/>
            <a:ext cx="6477000" cy="2570157"/>
            <a:chOff x="0" y="0"/>
            <a:chExt cx="1705877" cy="67691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05876" cy="676914"/>
            </a:xfrm>
            <a:custGeom>
              <a:avLst/>
              <a:gdLst/>
              <a:ahLst/>
              <a:cxnLst/>
              <a:rect r="r" b="b" t="t" l="l"/>
              <a:pathLst>
                <a:path h="676914" w="1705876">
                  <a:moveTo>
                    <a:pt x="0" y="0"/>
                  </a:moveTo>
                  <a:lnTo>
                    <a:pt x="1705876" y="0"/>
                  </a:lnTo>
                  <a:lnTo>
                    <a:pt x="1705876" y="676914"/>
                  </a:lnTo>
                  <a:lnTo>
                    <a:pt x="0" y="676914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705877" cy="724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240128" y="3436961"/>
            <a:ext cx="6477000" cy="2570157"/>
            <a:chOff x="0" y="0"/>
            <a:chExt cx="1705877" cy="67691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05876" cy="676914"/>
            </a:xfrm>
            <a:custGeom>
              <a:avLst/>
              <a:gdLst/>
              <a:ahLst/>
              <a:cxnLst/>
              <a:rect r="r" b="b" t="t" l="l"/>
              <a:pathLst>
                <a:path h="676914" w="1705876">
                  <a:moveTo>
                    <a:pt x="0" y="0"/>
                  </a:moveTo>
                  <a:lnTo>
                    <a:pt x="1705876" y="0"/>
                  </a:lnTo>
                  <a:lnTo>
                    <a:pt x="1705876" y="676914"/>
                  </a:lnTo>
                  <a:lnTo>
                    <a:pt x="0" y="676914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705877" cy="724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7308659" y="6192412"/>
            <a:ext cx="1758772" cy="1835993"/>
          </a:xfrm>
          <a:custGeom>
            <a:avLst/>
            <a:gdLst/>
            <a:ahLst/>
            <a:cxnLst/>
            <a:rect r="r" b="b" t="t" l="l"/>
            <a:pathLst>
              <a:path h="1835993" w="1758772">
                <a:moveTo>
                  <a:pt x="0" y="0"/>
                </a:moveTo>
                <a:lnTo>
                  <a:pt x="1758772" y="0"/>
                </a:lnTo>
                <a:lnTo>
                  <a:pt x="1758772" y="1835993"/>
                </a:lnTo>
                <a:lnTo>
                  <a:pt x="0" y="18359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3115" r="-112033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7105994" y="9345972"/>
            <a:ext cx="43596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true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03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982342" y="1389414"/>
            <a:ext cx="8334385" cy="131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b="true" sz="770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시장분석</a:t>
            </a:r>
          </a:p>
        </p:txBody>
      </p:sp>
      <p:sp>
        <p:nvSpPr>
          <p:cNvPr name="Freeform 21" id="21"/>
          <p:cNvSpPr/>
          <p:nvPr/>
        </p:nvSpPr>
        <p:spPr>
          <a:xfrm flipH="true" flipV="false" rot="0">
            <a:off x="9231639" y="6201044"/>
            <a:ext cx="1758772" cy="1835993"/>
          </a:xfrm>
          <a:custGeom>
            <a:avLst/>
            <a:gdLst/>
            <a:ahLst/>
            <a:cxnLst/>
            <a:rect r="r" b="b" t="t" l="l"/>
            <a:pathLst>
              <a:path h="1835993" w="1758772">
                <a:moveTo>
                  <a:pt x="1758771" y="0"/>
                </a:moveTo>
                <a:lnTo>
                  <a:pt x="0" y="0"/>
                </a:lnTo>
                <a:lnTo>
                  <a:pt x="0" y="1835993"/>
                </a:lnTo>
                <a:lnTo>
                  <a:pt x="1758771" y="1835993"/>
                </a:lnTo>
                <a:lnTo>
                  <a:pt x="175877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3115" r="-112033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0">
            <a:off x="9231639" y="4171126"/>
            <a:ext cx="1758772" cy="1835993"/>
          </a:xfrm>
          <a:custGeom>
            <a:avLst/>
            <a:gdLst/>
            <a:ahLst/>
            <a:cxnLst/>
            <a:rect r="r" b="b" t="t" l="l"/>
            <a:pathLst>
              <a:path h="1835993" w="1758772">
                <a:moveTo>
                  <a:pt x="1758771" y="1835992"/>
                </a:moveTo>
                <a:lnTo>
                  <a:pt x="0" y="1835992"/>
                </a:lnTo>
                <a:lnTo>
                  <a:pt x="0" y="0"/>
                </a:lnTo>
                <a:lnTo>
                  <a:pt x="1758771" y="0"/>
                </a:lnTo>
                <a:lnTo>
                  <a:pt x="1758771" y="183599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3115" r="-112033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true" rot="0">
            <a:off x="7308659" y="4171126"/>
            <a:ext cx="1758772" cy="1835993"/>
          </a:xfrm>
          <a:custGeom>
            <a:avLst/>
            <a:gdLst/>
            <a:ahLst/>
            <a:cxnLst/>
            <a:rect r="r" b="b" t="t" l="l"/>
            <a:pathLst>
              <a:path h="1835993" w="1758772">
                <a:moveTo>
                  <a:pt x="0" y="1835992"/>
                </a:moveTo>
                <a:lnTo>
                  <a:pt x="1758772" y="1835992"/>
                </a:lnTo>
                <a:lnTo>
                  <a:pt x="1758772" y="0"/>
                </a:lnTo>
                <a:lnTo>
                  <a:pt x="0" y="0"/>
                </a:lnTo>
                <a:lnTo>
                  <a:pt x="0" y="183599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3115" r="-112033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7817551" y="4683940"/>
            <a:ext cx="1066427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40"/>
              </a:lnSpc>
              <a:spcBef>
                <a:spcPct val="0"/>
              </a:spcBef>
            </a:pPr>
            <a:r>
              <a:rPr lang="en-US" b="true" sz="7700">
                <a:solidFill>
                  <a:srgbClr val="F0F1F1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823085" y="6372591"/>
            <a:ext cx="1066427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40"/>
              </a:lnSpc>
              <a:spcBef>
                <a:spcPct val="0"/>
              </a:spcBef>
            </a:pPr>
            <a:r>
              <a:rPr lang="en-US" b="true" sz="7700">
                <a:solidFill>
                  <a:srgbClr val="F0F1F1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404022" y="4683940"/>
            <a:ext cx="1066427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40"/>
              </a:lnSpc>
              <a:spcBef>
                <a:spcPct val="0"/>
              </a:spcBef>
            </a:pPr>
            <a:r>
              <a:rPr lang="en-US" b="true" sz="7700">
                <a:solidFill>
                  <a:srgbClr val="F0F1F1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W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409557" y="6372591"/>
            <a:ext cx="1066427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40"/>
              </a:lnSpc>
              <a:spcBef>
                <a:spcPct val="0"/>
              </a:spcBef>
            </a:pPr>
            <a:r>
              <a:rPr lang="en-US" b="true" sz="7700">
                <a:solidFill>
                  <a:srgbClr val="F0F1F1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234288" y="4162922"/>
            <a:ext cx="3712421" cy="102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84"/>
              </a:lnSpc>
            </a:pPr>
            <a:r>
              <a:rPr lang="en-US" b="true" sz="2699">
                <a:solidFill>
                  <a:srgbClr val="48664D"/>
                </a:solidFill>
                <a:latin typeface="Arita Dotum Medium"/>
                <a:ea typeface="Arita Dotum Medium"/>
                <a:cs typeface="Arita Dotum Medium"/>
                <a:sym typeface="Arita Dotum Medium"/>
              </a:rPr>
              <a:t>강력한 브랜드 인지도 및 높은 고객 충성도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352360" y="4162922"/>
            <a:ext cx="3712421" cy="102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4"/>
              </a:lnSpc>
            </a:pPr>
            <a:r>
              <a:rPr lang="en-US" sz="2699" b="true">
                <a:solidFill>
                  <a:srgbClr val="48664D"/>
                </a:solidFill>
                <a:latin typeface="Arita Dotum Medium"/>
                <a:ea typeface="Arita Dotum Medium"/>
                <a:cs typeface="Arita Dotum Medium"/>
                <a:sym typeface="Arita Dotum Medium"/>
              </a:rPr>
              <a:t>디지털 마케팅 경험과 </a:t>
            </a:r>
          </a:p>
          <a:p>
            <a:pPr algn="ctr" marL="0" indent="0" lvl="0">
              <a:lnSpc>
                <a:spcPts val="4184"/>
              </a:lnSpc>
            </a:pPr>
            <a:r>
              <a:rPr lang="en-US" b="true" sz="2699">
                <a:solidFill>
                  <a:srgbClr val="48664D"/>
                </a:solidFill>
                <a:latin typeface="Arita Dotum Medium"/>
                <a:ea typeface="Arita Dotum Medium"/>
                <a:cs typeface="Arita Dotum Medium"/>
                <a:sym typeface="Arita Dotum Medium"/>
              </a:rPr>
              <a:t>전문 인력의 부족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352360" y="6918373"/>
            <a:ext cx="3712421" cy="102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4"/>
              </a:lnSpc>
            </a:pPr>
            <a:r>
              <a:rPr lang="en-US" sz="2699" b="true">
                <a:solidFill>
                  <a:srgbClr val="48664D"/>
                </a:solidFill>
                <a:latin typeface="Arita Dotum Medium"/>
                <a:ea typeface="Arita Dotum Medium"/>
                <a:cs typeface="Arita Dotum Medium"/>
                <a:sym typeface="Arita Dotum Medium"/>
              </a:rPr>
              <a:t>경쟁사들이 공격적인 </a:t>
            </a:r>
          </a:p>
          <a:p>
            <a:pPr algn="ctr" marL="0" indent="0" lvl="0">
              <a:lnSpc>
                <a:spcPts val="4184"/>
              </a:lnSpc>
            </a:pPr>
            <a:r>
              <a:rPr lang="en-US" b="true" sz="2699">
                <a:solidFill>
                  <a:srgbClr val="48664D"/>
                </a:solidFill>
                <a:latin typeface="Arita Dotum Medium"/>
                <a:ea typeface="Arita Dotum Medium"/>
                <a:cs typeface="Arita Dotum Medium"/>
                <a:sym typeface="Arita Dotum Medium"/>
              </a:rPr>
              <a:t>디지털 마케팅 캠페인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234288" y="6918373"/>
            <a:ext cx="3712421" cy="102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84"/>
              </a:lnSpc>
            </a:pPr>
            <a:r>
              <a:rPr lang="en-US" b="true" sz="2699">
                <a:solidFill>
                  <a:srgbClr val="48664D"/>
                </a:solidFill>
                <a:latin typeface="Arita Dotum Medium"/>
                <a:ea typeface="Arita Dotum Medium"/>
                <a:cs typeface="Arita Dotum Medium"/>
                <a:sym typeface="Arita Dotum Medium"/>
              </a:rPr>
              <a:t>소비자의 온라인 쇼핑 및 디지털 콘텐츠 소비 증대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27511"/>
            <a:chOff x="0" y="0"/>
            <a:chExt cx="4816593" cy="1125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2595"/>
            </a:xfrm>
            <a:custGeom>
              <a:avLst/>
              <a:gdLst/>
              <a:ahLst/>
              <a:cxnLst/>
              <a:rect r="r" b="b" t="t" l="l"/>
              <a:pathLst>
                <a:path h="11259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cap="flat" w="47625">
            <a:solidFill>
              <a:srgbClr val="48664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156302" y="4074905"/>
            <a:ext cx="3328824" cy="4483231"/>
            <a:chOff x="0" y="0"/>
            <a:chExt cx="876727" cy="11807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76727" cy="1180769"/>
            </a:xfrm>
            <a:custGeom>
              <a:avLst/>
              <a:gdLst/>
              <a:ahLst/>
              <a:cxnLst/>
              <a:rect r="r" b="b" t="t" l="l"/>
              <a:pathLst>
                <a:path h="1180769" w="876727">
                  <a:moveTo>
                    <a:pt x="0" y="0"/>
                  </a:moveTo>
                  <a:lnTo>
                    <a:pt x="876727" y="0"/>
                  </a:lnTo>
                  <a:lnTo>
                    <a:pt x="876727" y="1180769"/>
                  </a:lnTo>
                  <a:lnTo>
                    <a:pt x="0" y="1180769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76727" cy="12283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07076" y="4057555"/>
            <a:ext cx="3328824" cy="4500582"/>
            <a:chOff x="0" y="0"/>
            <a:chExt cx="876727" cy="11853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76727" cy="1185338"/>
            </a:xfrm>
            <a:custGeom>
              <a:avLst/>
              <a:gdLst/>
              <a:ahLst/>
              <a:cxnLst/>
              <a:rect r="r" b="b" t="t" l="l"/>
              <a:pathLst>
                <a:path h="1185338" w="876727">
                  <a:moveTo>
                    <a:pt x="0" y="0"/>
                  </a:moveTo>
                  <a:lnTo>
                    <a:pt x="876727" y="0"/>
                  </a:lnTo>
                  <a:lnTo>
                    <a:pt x="876727" y="1185338"/>
                  </a:lnTo>
                  <a:lnTo>
                    <a:pt x="0" y="1185338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76727" cy="1232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254975" y="4057555"/>
            <a:ext cx="3328824" cy="4500582"/>
            <a:chOff x="0" y="0"/>
            <a:chExt cx="876727" cy="11853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76727" cy="1185338"/>
            </a:xfrm>
            <a:custGeom>
              <a:avLst/>
              <a:gdLst/>
              <a:ahLst/>
              <a:cxnLst/>
              <a:rect r="r" b="b" t="t" l="l"/>
              <a:pathLst>
                <a:path h="1185338" w="876727">
                  <a:moveTo>
                    <a:pt x="0" y="0"/>
                  </a:moveTo>
                  <a:lnTo>
                    <a:pt x="876727" y="0"/>
                  </a:lnTo>
                  <a:lnTo>
                    <a:pt x="876727" y="1185338"/>
                  </a:lnTo>
                  <a:lnTo>
                    <a:pt x="0" y="1185338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76727" cy="1232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802874" y="4057555"/>
            <a:ext cx="3328824" cy="4500582"/>
            <a:chOff x="0" y="0"/>
            <a:chExt cx="876727" cy="11853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76727" cy="1185338"/>
            </a:xfrm>
            <a:custGeom>
              <a:avLst/>
              <a:gdLst/>
              <a:ahLst/>
              <a:cxnLst/>
              <a:rect r="r" b="b" t="t" l="l"/>
              <a:pathLst>
                <a:path h="1185338" w="876727">
                  <a:moveTo>
                    <a:pt x="0" y="0"/>
                  </a:moveTo>
                  <a:lnTo>
                    <a:pt x="876727" y="0"/>
                  </a:lnTo>
                  <a:lnTo>
                    <a:pt x="876727" y="1185338"/>
                  </a:lnTo>
                  <a:lnTo>
                    <a:pt x="0" y="1185338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76727" cy="1232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258487" y="3512678"/>
            <a:ext cx="1124453" cy="112445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809261" y="3495328"/>
            <a:ext cx="1124453" cy="112445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357161" y="3495328"/>
            <a:ext cx="1124453" cy="112445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905060" y="3495328"/>
            <a:ext cx="1124453" cy="1124453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3335765" y="3589956"/>
            <a:ext cx="969899" cy="969899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b="true" sz="2699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01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886538" y="3572605"/>
            <a:ext cx="969899" cy="969899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b="true" sz="2699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02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0434438" y="3572605"/>
            <a:ext cx="969899" cy="969899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b="true" sz="2699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03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3982337" y="3572605"/>
            <a:ext cx="969899" cy="969899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b="true" sz="2699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04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>
            <a:off x="2689067" y="5996283"/>
            <a:ext cx="2263293" cy="0"/>
          </a:xfrm>
          <a:prstGeom prst="line">
            <a:avLst/>
          </a:prstGeom>
          <a:ln cap="rnd" w="28575">
            <a:solidFill>
              <a:srgbClr val="48664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>
            <a:off x="6239841" y="5978933"/>
            <a:ext cx="2263293" cy="0"/>
          </a:xfrm>
          <a:prstGeom prst="line">
            <a:avLst/>
          </a:prstGeom>
          <a:ln cap="rnd" w="28575">
            <a:solidFill>
              <a:srgbClr val="48664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>
            <a:off x="9787740" y="5978933"/>
            <a:ext cx="2263293" cy="0"/>
          </a:xfrm>
          <a:prstGeom prst="line">
            <a:avLst/>
          </a:prstGeom>
          <a:ln cap="rnd" w="28575">
            <a:solidFill>
              <a:srgbClr val="48664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45" id="45"/>
          <p:cNvSpPr/>
          <p:nvPr/>
        </p:nvSpPr>
        <p:spPr>
          <a:xfrm>
            <a:off x="13335640" y="5978933"/>
            <a:ext cx="2263293" cy="0"/>
          </a:xfrm>
          <a:prstGeom prst="line">
            <a:avLst/>
          </a:prstGeom>
          <a:ln cap="rnd" w="28575">
            <a:solidFill>
              <a:srgbClr val="48664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46" id="46"/>
          <p:cNvSpPr txBox="true"/>
          <p:nvPr/>
        </p:nvSpPr>
        <p:spPr>
          <a:xfrm rot="0">
            <a:off x="17105994" y="9345972"/>
            <a:ext cx="43596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true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04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2666280" y="6417286"/>
            <a:ext cx="2308867" cy="118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89"/>
              </a:lnSpc>
              <a:spcBef>
                <a:spcPct val="0"/>
              </a:spcBef>
            </a:pPr>
            <a:r>
              <a:rPr lang="en-US" b="true" sz="2199" strike="noStrike" u="none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목표 고객층 분석, 경쟁 제품 연구, 시장 트렌드 파악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217054" y="6417286"/>
            <a:ext cx="2308867" cy="158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89"/>
              </a:lnSpc>
              <a:spcBef>
                <a:spcPct val="0"/>
              </a:spcBef>
            </a:pPr>
            <a:r>
              <a:rPr lang="en-US" b="true" sz="2199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제품 포지셔닝, 차별화 전략 도출, 마케팅 믹스(4P) 전략 수립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764953" y="6399936"/>
            <a:ext cx="2308867" cy="118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89"/>
              </a:lnSpc>
              <a:spcBef>
                <a:spcPct val="0"/>
              </a:spcBef>
            </a:pPr>
            <a:r>
              <a:rPr lang="en-US" b="true" sz="2199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구체적인 마케팅 캠페인 계획, 타임라인 설정, 예산 책정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3312853" y="6399936"/>
            <a:ext cx="2308867" cy="158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89"/>
              </a:lnSpc>
              <a:spcBef>
                <a:spcPct val="0"/>
              </a:spcBef>
            </a:pPr>
            <a:r>
              <a:rPr lang="en-US" b="true" sz="2199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마케팅 캠페인 실행, 성과 측정 및 분석, 피드백 반영 및 전략 조정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2156302" y="5056613"/>
            <a:ext cx="332882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699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시장 조사 및 분석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5707076" y="5039262"/>
            <a:ext cx="332882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699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마케팅 전략 수립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9254975" y="5039262"/>
            <a:ext cx="332882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699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실행 계획 수립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2802874" y="5039262"/>
            <a:ext cx="332882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699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실행 및 평가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4982342" y="1389414"/>
            <a:ext cx="8334385" cy="131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b="true" sz="770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프로젝트 진행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27511"/>
            <a:chOff x="0" y="0"/>
            <a:chExt cx="4816593" cy="1125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2595"/>
            </a:xfrm>
            <a:custGeom>
              <a:avLst/>
              <a:gdLst/>
              <a:ahLst/>
              <a:cxnLst/>
              <a:rect r="r" b="b" t="t" l="l"/>
              <a:pathLst>
                <a:path h="11259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cap="flat" w="47625">
            <a:solidFill>
              <a:srgbClr val="4866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7105994" y="9345972"/>
            <a:ext cx="43596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true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05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0" y="427511"/>
            <a:ext cx="18288000" cy="3012612"/>
            <a:chOff x="0" y="0"/>
            <a:chExt cx="4816593" cy="7934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793445"/>
            </a:xfrm>
            <a:custGeom>
              <a:avLst/>
              <a:gdLst/>
              <a:ahLst/>
              <a:cxnLst/>
              <a:rect r="r" b="b" t="t" l="l"/>
              <a:pathLst>
                <a:path h="79344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93445"/>
                  </a:lnTo>
                  <a:lnTo>
                    <a:pt x="0" y="793445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816593" cy="8410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982342" y="1389414"/>
            <a:ext cx="8334385" cy="131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b="true" sz="770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핵심 성과 지표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000117" y="4300246"/>
            <a:ext cx="3051618" cy="178011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592770" y="4300246"/>
            <a:ext cx="3051618" cy="178011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327134" y="4300246"/>
            <a:ext cx="3051618" cy="178011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2440537" y="6156474"/>
            <a:ext cx="4170777" cy="2829692"/>
            <a:chOff x="0" y="0"/>
            <a:chExt cx="1098476" cy="74526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98476" cy="745269"/>
            </a:xfrm>
            <a:custGeom>
              <a:avLst/>
              <a:gdLst/>
              <a:ahLst/>
              <a:cxnLst/>
              <a:rect r="r" b="b" t="t" l="l"/>
              <a:pathLst>
                <a:path h="745269" w="1098476">
                  <a:moveTo>
                    <a:pt x="0" y="0"/>
                  </a:moveTo>
                  <a:lnTo>
                    <a:pt x="1098476" y="0"/>
                  </a:lnTo>
                  <a:lnTo>
                    <a:pt x="1098476" y="745269"/>
                  </a:lnTo>
                  <a:lnTo>
                    <a:pt x="0" y="745269"/>
                  </a:lnTo>
                  <a:close/>
                </a:path>
              </a:pathLst>
            </a:custGeom>
            <a:solidFill>
              <a:srgbClr val="F0F1F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9050"/>
              <a:ext cx="1098476" cy="726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058234" y="6156474"/>
            <a:ext cx="4170777" cy="2829692"/>
            <a:chOff x="0" y="0"/>
            <a:chExt cx="1098476" cy="74526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98476" cy="745269"/>
            </a:xfrm>
            <a:custGeom>
              <a:avLst/>
              <a:gdLst/>
              <a:ahLst/>
              <a:cxnLst/>
              <a:rect r="r" b="b" t="t" l="l"/>
              <a:pathLst>
                <a:path h="745269" w="1098476">
                  <a:moveTo>
                    <a:pt x="0" y="0"/>
                  </a:moveTo>
                  <a:lnTo>
                    <a:pt x="1098476" y="0"/>
                  </a:lnTo>
                  <a:lnTo>
                    <a:pt x="1098476" y="745269"/>
                  </a:lnTo>
                  <a:lnTo>
                    <a:pt x="0" y="745269"/>
                  </a:lnTo>
                  <a:close/>
                </a:path>
              </a:pathLst>
            </a:custGeom>
            <a:solidFill>
              <a:srgbClr val="F0F1F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9050"/>
              <a:ext cx="1098476" cy="726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676686" y="6156474"/>
            <a:ext cx="4170777" cy="2829692"/>
            <a:chOff x="0" y="0"/>
            <a:chExt cx="1098476" cy="74526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98476" cy="745269"/>
            </a:xfrm>
            <a:custGeom>
              <a:avLst/>
              <a:gdLst/>
              <a:ahLst/>
              <a:cxnLst/>
              <a:rect r="r" b="b" t="t" l="l"/>
              <a:pathLst>
                <a:path h="745269" w="1098476">
                  <a:moveTo>
                    <a:pt x="0" y="0"/>
                  </a:moveTo>
                  <a:lnTo>
                    <a:pt x="1098476" y="0"/>
                  </a:lnTo>
                  <a:lnTo>
                    <a:pt x="1098476" y="745269"/>
                  </a:lnTo>
                  <a:lnTo>
                    <a:pt x="0" y="745269"/>
                  </a:lnTo>
                  <a:close/>
                </a:path>
              </a:pathLst>
            </a:custGeom>
            <a:solidFill>
              <a:srgbClr val="F0F1F1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9050"/>
              <a:ext cx="1098476" cy="726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440537" y="6633259"/>
            <a:ext cx="4170777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699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브랜드 인지도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058234" y="6633259"/>
            <a:ext cx="4170777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699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판매량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676686" y="6633259"/>
            <a:ext cx="4170777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699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고객 참여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070896" y="7672033"/>
            <a:ext cx="2910059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89"/>
              </a:lnSpc>
              <a:spcBef>
                <a:spcPct val="0"/>
              </a:spcBef>
            </a:pPr>
            <a:r>
              <a:rPr lang="en-US" b="true" sz="2199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신제품의 인지도 상승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663549" y="7672033"/>
            <a:ext cx="2910059" cy="78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89"/>
              </a:lnSpc>
              <a:spcBef>
                <a:spcPct val="0"/>
              </a:spcBef>
            </a:pPr>
            <a:r>
              <a:rPr lang="en-US" b="true" sz="2199" strike="noStrike" u="none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초기 판매 촉진 및 </a:t>
            </a:r>
          </a:p>
          <a:p>
            <a:pPr algn="ctr" marL="0" indent="0" lvl="0">
              <a:lnSpc>
                <a:spcPts val="3189"/>
              </a:lnSpc>
              <a:spcBef>
                <a:spcPct val="0"/>
              </a:spcBef>
            </a:pPr>
            <a:r>
              <a:rPr lang="en-US" b="true" sz="2199" strike="noStrike" u="none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매출 목표 달성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397913" y="7672033"/>
            <a:ext cx="2910059" cy="78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89"/>
              </a:lnSpc>
              <a:spcBef>
                <a:spcPct val="0"/>
              </a:spcBef>
            </a:pPr>
            <a:r>
              <a:rPr lang="en-US" b="true" sz="2199" strike="noStrike" u="none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소비자와의 상호작용 및 </a:t>
            </a:r>
          </a:p>
          <a:p>
            <a:pPr algn="ctr" marL="0" indent="0" lvl="0">
              <a:lnSpc>
                <a:spcPts val="3189"/>
              </a:lnSpc>
              <a:spcBef>
                <a:spcPct val="0"/>
              </a:spcBef>
            </a:pPr>
            <a:r>
              <a:rPr lang="en-US" b="true" sz="2199" strike="noStrike" u="none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참여도 증가</a:t>
            </a:r>
          </a:p>
        </p:txBody>
      </p:sp>
      <p:sp>
        <p:nvSpPr>
          <p:cNvPr name="AutoShape 29" id="29"/>
          <p:cNvSpPr/>
          <p:nvPr/>
        </p:nvSpPr>
        <p:spPr>
          <a:xfrm>
            <a:off x="3394279" y="7371996"/>
            <a:ext cx="2263293" cy="0"/>
          </a:xfrm>
          <a:prstGeom prst="line">
            <a:avLst/>
          </a:prstGeom>
          <a:ln cap="rnd" w="28575">
            <a:solidFill>
              <a:srgbClr val="48664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7986932" y="7371996"/>
            <a:ext cx="2263293" cy="0"/>
          </a:xfrm>
          <a:prstGeom prst="line">
            <a:avLst/>
          </a:prstGeom>
          <a:ln cap="rnd" w="28575">
            <a:solidFill>
              <a:srgbClr val="48664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12721296" y="7371996"/>
            <a:ext cx="2263293" cy="0"/>
          </a:xfrm>
          <a:prstGeom prst="line">
            <a:avLst/>
          </a:prstGeom>
          <a:ln cap="rnd" w="28575">
            <a:solidFill>
              <a:srgbClr val="48664D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27511"/>
            <a:chOff x="0" y="0"/>
            <a:chExt cx="4816593" cy="1125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2595"/>
            </a:xfrm>
            <a:custGeom>
              <a:avLst/>
              <a:gdLst/>
              <a:ahLst/>
              <a:cxnLst/>
              <a:rect r="r" b="b" t="t" l="l"/>
              <a:pathLst>
                <a:path h="11259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cap="flat" w="47625">
            <a:solidFill>
              <a:srgbClr val="4866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7105994" y="9345972"/>
            <a:ext cx="43596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true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06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82342" y="1389414"/>
            <a:ext cx="8334385" cy="131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b="true" sz="770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프로젝트 성과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721738" y="3072149"/>
            <a:ext cx="14844525" cy="5853257"/>
            <a:chOff x="0" y="0"/>
            <a:chExt cx="3909669" cy="154159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09669" cy="1541599"/>
            </a:xfrm>
            <a:custGeom>
              <a:avLst/>
              <a:gdLst/>
              <a:ahLst/>
              <a:cxnLst/>
              <a:rect r="r" b="b" t="t" l="l"/>
              <a:pathLst>
                <a:path h="1541599" w="3909669">
                  <a:moveTo>
                    <a:pt x="0" y="0"/>
                  </a:moveTo>
                  <a:lnTo>
                    <a:pt x="3909669" y="0"/>
                  </a:lnTo>
                  <a:lnTo>
                    <a:pt x="3909669" y="1541599"/>
                  </a:lnTo>
                  <a:lnTo>
                    <a:pt x="0" y="1541599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909669" cy="1589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956669" y="3223512"/>
            <a:ext cx="7190656" cy="5765054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2593996" y="4539774"/>
            <a:ext cx="556658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699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매출액, 브랜드 인지도, 고객 충성도</a:t>
            </a:r>
          </a:p>
        </p:txBody>
      </p:sp>
      <p:sp>
        <p:nvSpPr>
          <p:cNvPr name="AutoShape 13" id="13"/>
          <p:cNvSpPr/>
          <p:nvPr/>
        </p:nvSpPr>
        <p:spPr>
          <a:xfrm>
            <a:off x="3168455" y="5616167"/>
            <a:ext cx="4417666" cy="0"/>
          </a:xfrm>
          <a:prstGeom prst="line">
            <a:avLst/>
          </a:prstGeom>
          <a:ln cap="rnd" w="28575">
            <a:solidFill>
              <a:srgbClr val="48664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2948107" y="6260805"/>
            <a:ext cx="4858364" cy="118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89"/>
              </a:lnSpc>
              <a:spcBef>
                <a:spcPct val="0"/>
              </a:spcBef>
            </a:pPr>
            <a:r>
              <a:rPr lang="en-US" b="true" sz="2199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프로젝트 성과로는 증가한 매출액이나 수익, 브랜드 인지도의 향상, 고객 충성도 증가, 새로운 고객 유치율 증가 등이 있습니다.</a:t>
            </a:r>
            <a:r>
              <a:rPr lang="en-US" b="true" sz="2199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27511"/>
            <a:chOff x="0" y="0"/>
            <a:chExt cx="4816593" cy="1125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2595"/>
            </a:xfrm>
            <a:custGeom>
              <a:avLst/>
              <a:gdLst/>
              <a:ahLst/>
              <a:cxnLst/>
              <a:rect r="r" b="b" t="t" l="l"/>
              <a:pathLst>
                <a:path h="11259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cap="flat" w="47625">
            <a:solidFill>
              <a:srgbClr val="4866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7105994" y="9345972"/>
            <a:ext cx="43596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true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07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82342" y="1389414"/>
            <a:ext cx="8334385" cy="131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b="true" sz="770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프로젝트 성과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721738" y="3072149"/>
            <a:ext cx="14844525" cy="5853257"/>
            <a:chOff x="0" y="0"/>
            <a:chExt cx="3909669" cy="154159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09669" cy="1541599"/>
            </a:xfrm>
            <a:custGeom>
              <a:avLst/>
              <a:gdLst/>
              <a:ahLst/>
              <a:cxnLst/>
              <a:rect r="r" b="b" t="t" l="l"/>
              <a:pathLst>
                <a:path h="1541599" w="3909669">
                  <a:moveTo>
                    <a:pt x="0" y="0"/>
                  </a:moveTo>
                  <a:lnTo>
                    <a:pt x="3909669" y="0"/>
                  </a:lnTo>
                  <a:lnTo>
                    <a:pt x="3909669" y="1541599"/>
                  </a:lnTo>
                  <a:lnTo>
                    <a:pt x="0" y="1541599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909669" cy="1589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59494" y="3116251"/>
            <a:ext cx="7190656" cy="5765054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9882048" y="3943394"/>
            <a:ext cx="819601" cy="81960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b="true" sz="2699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882048" y="5514288"/>
            <a:ext cx="819601" cy="81960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b="true" sz="2699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882048" y="7084262"/>
            <a:ext cx="819601" cy="81960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b="true" sz="2699">
                  <a:solidFill>
                    <a:srgbClr val="F0F1F1"/>
                  </a:solidFill>
                  <a:latin typeface="Arita Dotum Semi-Bold"/>
                  <a:ea typeface="Arita Dotum Semi-Bold"/>
                  <a:cs typeface="Arita Dotum Semi-Bold"/>
                  <a:sym typeface="Arita Dotum Semi-Bold"/>
                </a:rPr>
                <a:t>03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>
            <a:off x="11160335" y="5129212"/>
            <a:ext cx="4350884" cy="0"/>
          </a:xfrm>
          <a:prstGeom prst="line">
            <a:avLst/>
          </a:prstGeom>
          <a:ln cap="rnd" w="28575">
            <a:solidFill>
              <a:srgbClr val="48664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11160335" y="6732384"/>
            <a:ext cx="4350884" cy="0"/>
          </a:xfrm>
          <a:prstGeom prst="line">
            <a:avLst/>
          </a:prstGeom>
          <a:ln cap="rnd" w="28575">
            <a:solidFill>
              <a:srgbClr val="48664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11160335" y="4138882"/>
            <a:ext cx="435088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699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신제품의 인지도 상승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160335" y="5709777"/>
            <a:ext cx="435088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699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매출 목표 달성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160335" y="7279750"/>
            <a:ext cx="435088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699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소비자의 참</a:t>
            </a:r>
            <a:r>
              <a:rPr lang="en-US" b="true" sz="2699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여도 증가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27511"/>
            <a:chOff x="0" y="0"/>
            <a:chExt cx="4816593" cy="1125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2595"/>
            </a:xfrm>
            <a:custGeom>
              <a:avLst/>
              <a:gdLst/>
              <a:ahLst/>
              <a:cxnLst/>
              <a:rect r="r" b="b" t="t" l="l"/>
              <a:pathLst>
                <a:path h="11259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2595"/>
                  </a:lnTo>
                  <a:lnTo>
                    <a:pt x="0" y="112595"/>
                  </a:ln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60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7000455" y="9417182"/>
            <a:ext cx="0" cy="249374"/>
          </a:xfrm>
          <a:prstGeom prst="line">
            <a:avLst/>
          </a:prstGeom>
          <a:ln cap="flat" w="47625">
            <a:solidFill>
              <a:srgbClr val="48664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0" y="427511"/>
            <a:ext cx="6830867" cy="9859489"/>
            <a:chOff x="0" y="0"/>
            <a:chExt cx="1799076" cy="25967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99076" cy="2596738"/>
            </a:xfrm>
            <a:custGeom>
              <a:avLst/>
              <a:gdLst/>
              <a:ahLst/>
              <a:cxnLst/>
              <a:rect r="r" b="b" t="t" l="l"/>
              <a:pathLst>
                <a:path h="2596738" w="1799076">
                  <a:moveTo>
                    <a:pt x="0" y="0"/>
                  </a:moveTo>
                  <a:lnTo>
                    <a:pt x="1799076" y="0"/>
                  </a:lnTo>
                  <a:lnTo>
                    <a:pt x="1799076" y="2596738"/>
                  </a:lnTo>
                  <a:lnTo>
                    <a:pt x="0" y="2596738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799076" cy="26443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30616" y="1448964"/>
            <a:ext cx="5420078" cy="239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1"/>
              </a:lnSpc>
            </a:pPr>
            <a:r>
              <a:rPr lang="en-US" b="true" sz="770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프로젝트</a:t>
            </a:r>
          </a:p>
          <a:p>
            <a:pPr algn="ctr">
              <a:lnSpc>
                <a:spcPts val="9471"/>
              </a:lnSpc>
            </a:pPr>
            <a:r>
              <a:rPr lang="en-US" b="true" sz="7700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rPr>
              <a:t>발전방향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5187335" y="4060372"/>
            <a:ext cx="3287064" cy="328706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406559" y="4279597"/>
            <a:ext cx="2848615" cy="284861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664D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227761" y="3255142"/>
            <a:ext cx="8031539" cy="1411137"/>
            <a:chOff x="0" y="0"/>
            <a:chExt cx="2115303" cy="37165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15302" cy="371657"/>
            </a:xfrm>
            <a:custGeom>
              <a:avLst/>
              <a:gdLst/>
              <a:ahLst/>
              <a:cxnLst/>
              <a:rect r="r" b="b" t="t" l="l"/>
              <a:pathLst>
                <a:path h="371657" w="2115302">
                  <a:moveTo>
                    <a:pt x="0" y="0"/>
                  </a:moveTo>
                  <a:lnTo>
                    <a:pt x="2115302" y="0"/>
                  </a:lnTo>
                  <a:lnTo>
                    <a:pt x="2115302" y="371657"/>
                  </a:lnTo>
                  <a:lnTo>
                    <a:pt x="0" y="371657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2115303" cy="4192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227761" y="5008015"/>
            <a:ext cx="8031539" cy="1411137"/>
            <a:chOff x="0" y="0"/>
            <a:chExt cx="2115303" cy="37165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115302" cy="371657"/>
            </a:xfrm>
            <a:custGeom>
              <a:avLst/>
              <a:gdLst/>
              <a:ahLst/>
              <a:cxnLst/>
              <a:rect r="r" b="b" t="t" l="l"/>
              <a:pathLst>
                <a:path h="371657" w="2115302">
                  <a:moveTo>
                    <a:pt x="0" y="0"/>
                  </a:moveTo>
                  <a:lnTo>
                    <a:pt x="2115302" y="0"/>
                  </a:lnTo>
                  <a:lnTo>
                    <a:pt x="2115302" y="371657"/>
                  </a:lnTo>
                  <a:lnTo>
                    <a:pt x="0" y="371657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2115303" cy="4192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227761" y="6767367"/>
            <a:ext cx="8031539" cy="1411137"/>
            <a:chOff x="0" y="0"/>
            <a:chExt cx="2115303" cy="37165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115302" cy="371657"/>
            </a:xfrm>
            <a:custGeom>
              <a:avLst/>
              <a:gdLst/>
              <a:ahLst/>
              <a:cxnLst/>
              <a:rect r="r" b="b" t="t" l="l"/>
              <a:pathLst>
                <a:path h="371657" w="2115302">
                  <a:moveTo>
                    <a:pt x="0" y="0"/>
                  </a:moveTo>
                  <a:lnTo>
                    <a:pt x="2115302" y="0"/>
                  </a:lnTo>
                  <a:lnTo>
                    <a:pt x="2115302" y="371657"/>
                  </a:lnTo>
                  <a:lnTo>
                    <a:pt x="0" y="371657"/>
                  </a:lnTo>
                  <a:close/>
                </a:path>
              </a:pathLst>
            </a:custGeom>
            <a:solidFill>
              <a:srgbClr val="F0F1F1"/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2115303" cy="4192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5" id="25"/>
          <p:cNvSpPr/>
          <p:nvPr/>
        </p:nvSpPr>
        <p:spPr>
          <a:xfrm flipH="true">
            <a:off x="9251573" y="3276979"/>
            <a:ext cx="0" cy="1389300"/>
          </a:xfrm>
          <a:prstGeom prst="line">
            <a:avLst/>
          </a:prstGeom>
          <a:ln cap="flat" w="95250">
            <a:solidFill>
              <a:srgbClr val="4866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flipH="true">
            <a:off x="9251573" y="5008015"/>
            <a:ext cx="0" cy="1389300"/>
          </a:xfrm>
          <a:prstGeom prst="line">
            <a:avLst/>
          </a:prstGeom>
          <a:ln cap="flat" w="95250">
            <a:solidFill>
              <a:srgbClr val="4866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H="true">
            <a:off x="9227761" y="6762052"/>
            <a:ext cx="0" cy="1389300"/>
          </a:xfrm>
          <a:prstGeom prst="line">
            <a:avLst/>
          </a:prstGeom>
          <a:ln cap="flat" w="95250">
            <a:solidFill>
              <a:srgbClr val="4866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flipV="true">
            <a:off x="7776214" y="3960711"/>
            <a:ext cx="1451547" cy="719856"/>
          </a:xfrm>
          <a:prstGeom prst="line">
            <a:avLst/>
          </a:prstGeom>
          <a:ln cap="rnd" w="28575">
            <a:solidFill>
              <a:srgbClr val="48664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7772194" y="6753656"/>
            <a:ext cx="1455566" cy="719279"/>
          </a:xfrm>
          <a:prstGeom prst="line">
            <a:avLst/>
          </a:prstGeom>
          <a:ln cap="rnd" w="28575">
            <a:solidFill>
              <a:srgbClr val="48664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flipV="true">
            <a:off x="8274696" y="5713583"/>
            <a:ext cx="953065" cy="2974"/>
          </a:xfrm>
          <a:prstGeom prst="line">
            <a:avLst/>
          </a:prstGeom>
          <a:ln cap="rnd" w="28575">
            <a:solidFill>
              <a:srgbClr val="48664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6146319" y="5025995"/>
            <a:ext cx="1369095" cy="1381656"/>
          </a:xfrm>
          <a:custGeom>
            <a:avLst/>
            <a:gdLst/>
            <a:ahLst/>
            <a:cxnLst/>
            <a:rect r="r" b="b" t="t" l="l"/>
            <a:pathLst>
              <a:path h="1381656" w="1369095">
                <a:moveTo>
                  <a:pt x="0" y="0"/>
                </a:moveTo>
                <a:lnTo>
                  <a:pt x="1369095" y="0"/>
                </a:lnTo>
                <a:lnTo>
                  <a:pt x="1369095" y="1381656"/>
                </a:lnTo>
                <a:lnTo>
                  <a:pt x="0" y="1381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7105994" y="9345972"/>
            <a:ext cx="43596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true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rPr>
              <a:t>08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653136" y="3746398"/>
            <a:ext cx="7378657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699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고객 중심 마케팅 전략 강화 및 장기적인 관계 구축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653136" y="5502510"/>
            <a:ext cx="7378657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699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새로운 기술의 활용을 통한 혁신적인 프로젝트 실행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653136" y="7258623"/>
            <a:ext cx="7378657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699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rPr>
              <a:t>기업 가치와 영향력을 통한 지속 가능한 마케팅 실행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DAGsLXIxR8k</dc:identifier>
  <dcterms:modified xsi:type="dcterms:W3CDTF">2011-08-01T06:04:30Z</dcterms:modified>
  <cp:revision>1</cp:revision>
  <dc:title>초록색 회색 심플한 비즈니스 마케팅 프레젠테이션</dc:title>
</cp:coreProperties>
</file>