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jJlKq3TIsvZVvwEbJzq+yho+mD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sp>
        <p:nvSpPr>
          <p:cNvPr id="222" name="Google Shape;22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Object references are used to store objects. </a:t>
            </a:r>
            <a:endParaRPr/>
          </a:p>
          <a:p>
            <a:pPr marL="0" lvl="0" indent="0" algn="l" rtl="0">
              <a:spcBef>
                <a:spcPts val="0"/>
              </a:spcBef>
              <a:spcAft>
                <a:spcPts val="0"/>
              </a:spcAft>
              <a:buNone/>
            </a:pPr>
            <a:r>
              <a:rPr lang="en-US"/>
              <a:t>Reference can be created for any type of classes (like concrete classes, abstract classes) and interfaces.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
        <p:nvSpPr>
          <p:cNvPr id="233" name="Google Shape;23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
        <p:nvSpPr>
          <p:cNvPr id="240" name="Google Shape;24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Class Employee defines the required attributes and behavior for employee.</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Class EmployeeDemo is a java application, which used the Employee class to store the employee information's.</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p:txBody>
      </p:sp>
      <p:sp>
        <p:nvSpPr>
          <p:cNvPr id="242" name="Google Shape;24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13</a:t>
            </a:fld>
            <a:endParaRPr>
              <a:latin typeface="Arial"/>
              <a:ea typeface="Arial"/>
              <a:cs typeface="Arial"/>
              <a:sym typeface="Arial"/>
            </a:endParaRPr>
          </a:p>
        </p:txBody>
      </p:sp>
      <p:sp>
        <p:nvSpPr>
          <p:cNvPr id="250" name="Google Shape;2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57" name="Google Shape;2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8" name="Google Shape;25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65" name="Google Shape;2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Use this.variableName to explicitly refer to the instance variable.</a:t>
            </a:r>
            <a:endParaRPr/>
          </a:p>
          <a:p>
            <a:pPr marL="0" lvl="0" indent="0" algn="l" rtl="0">
              <a:spcBef>
                <a:spcPts val="0"/>
              </a:spcBef>
              <a:spcAft>
                <a:spcPts val="0"/>
              </a:spcAft>
              <a:buNone/>
            </a:pPr>
            <a:r>
              <a:rPr lang="en-US"/>
              <a:t>Use variable Name to refer to the parameter.</a:t>
            </a:r>
            <a:endParaRPr/>
          </a:p>
          <a:p>
            <a:pPr marL="0" lvl="0" indent="0" algn="l" rtl="0">
              <a:spcBef>
                <a:spcPts val="0"/>
              </a:spcBef>
              <a:spcAft>
                <a:spcPts val="0"/>
              </a:spcAft>
              <a:buNone/>
            </a:pPr>
            <a:r>
              <a:rPr lang="en-US"/>
              <a:t>The </a:t>
            </a:r>
            <a:r>
              <a:rPr lang="en-US" b="1"/>
              <a:t>this</a:t>
            </a:r>
            <a:r>
              <a:rPr lang="en-US"/>
              <a:t> reference is implicitly used to refer to instance variables and methods.</a:t>
            </a:r>
            <a:endParaRPr/>
          </a:p>
          <a:p>
            <a:pPr marL="0" lvl="0" indent="0" algn="l" rtl="0">
              <a:spcBef>
                <a:spcPts val="0"/>
              </a:spcBef>
              <a:spcAft>
                <a:spcPts val="0"/>
              </a:spcAft>
              <a:buNone/>
            </a:pPr>
            <a:r>
              <a:rPr lang="en-US"/>
              <a:t>It can be used to overcome shadowing and allow a parameter to be the same name as an instance field. It </a:t>
            </a:r>
            <a:r>
              <a:rPr lang="en-US" b="1"/>
              <a:t>CANNOT</a:t>
            </a:r>
            <a:r>
              <a:rPr lang="en-US"/>
              <a:t> be used in a static method.</a:t>
            </a:r>
            <a:endParaRPr/>
          </a:p>
          <a:p>
            <a:pPr marL="0" lvl="0" indent="0" algn="l" rtl="0">
              <a:spcBef>
                <a:spcPts val="0"/>
              </a:spcBef>
              <a:spcAft>
                <a:spcPts val="0"/>
              </a:spcAft>
              <a:buNone/>
            </a:pPr>
            <a:r>
              <a:rPr lang="en-US"/>
              <a:t>Shadowing: A field is shadowed (or hidden) if a local variable or parameter has the same name as the field which lasts until the local variable or parameter goes out of scope.</a:t>
            </a:r>
            <a:endParaRPr/>
          </a:p>
          <a:p>
            <a:pPr marL="0" lvl="0" indent="0" algn="l" rtl="0">
              <a:spcBef>
                <a:spcPts val="0"/>
              </a:spcBef>
              <a:spcAft>
                <a:spcPts val="0"/>
              </a:spcAft>
              <a:buNone/>
            </a:pPr>
            <a:r>
              <a:rPr lang="en-US"/>
              <a:t>It is a logical error when a method contains a parameter or local variable that has the same name as a field of the class. In such case, we have to use “this” reference to refer to the instance variables. If we don’t use “this”, we will always be referring only to the local variable.</a:t>
            </a: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6" name="Google Shape;26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16</a:t>
            </a:fld>
            <a:endParaRPr>
              <a:latin typeface="Arial"/>
              <a:ea typeface="Arial"/>
              <a:cs typeface="Arial"/>
              <a:sym typeface="Arial"/>
            </a:endParaRPr>
          </a:p>
        </p:txBody>
      </p:sp>
      <p:sp>
        <p:nvSpPr>
          <p:cNvPr id="272" name="Google Shape;272;p16: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1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Note:</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When this keyword is used to call overloaded constructor, </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then this(..) constructor call statement must be first statement of constructor definition</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p:txBody>
      </p:sp>
      <p:sp>
        <p:nvSpPr>
          <p:cNvPr id="274" name="Google Shape;27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17</a:t>
            </a:fld>
            <a:endParaRPr>
              <a:latin typeface="Arial"/>
              <a:ea typeface="Arial"/>
              <a:cs typeface="Arial"/>
              <a:sym typeface="Arial"/>
            </a:endParaRPr>
          </a:p>
        </p:txBody>
      </p:sp>
      <p:sp>
        <p:nvSpPr>
          <p:cNvPr id="285" name="Google Shape;2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1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Calibri"/>
                <a:ea typeface="Calibri"/>
                <a:cs typeface="Calibri"/>
                <a:sym typeface="Calibri"/>
              </a:rPr>
              <a:t>Static variables:</a:t>
            </a:r>
            <a:r>
              <a:rPr lang="en-US" sz="1200">
                <a:solidFill>
                  <a:schemeClr val="dk1"/>
                </a:solidFill>
                <a:latin typeface="Calibri"/>
                <a:ea typeface="Calibri"/>
                <a:cs typeface="Calibri"/>
                <a:sym typeface="Calibri"/>
              </a:rPr>
              <a:t> The</a:t>
            </a:r>
            <a:r>
              <a:rPr lang="en-US" sz="1200" b="1">
                <a:solidFill>
                  <a:schemeClr val="dk1"/>
                </a:solidFill>
                <a:latin typeface="Calibri"/>
                <a:ea typeface="Calibri"/>
                <a:cs typeface="Calibri"/>
                <a:sym typeface="Calibri"/>
              </a:rPr>
              <a:t> static</a:t>
            </a:r>
            <a:r>
              <a:rPr lang="en-US" sz="1200">
                <a:solidFill>
                  <a:schemeClr val="dk1"/>
                </a:solidFill>
                <a:latin typeface="Calibri"/>
                <a:ea typeface="Calibri"/>
                <a:cs typeface="Calibri"/>
                <a:sym typeface="Calibri"/>
              </a:rPr>
              <a:t> variables are independent of objects. They only have class scope (not global). They exist even when no objects do. Static variables are also called “class” variables because they belong to the whole class and you access them using the class’s name, not a particular object’s name.  An object  is allowed (when the class can be instantiated) but it is bad style.</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A static variable is shared by all objects of the class, whereas a non-static variable (or instance variable) belongs to an individual object. </a:t>
            </a:r>
            <a:r>
              <a:rPr lang="en-US" sz="1200" b="1">
                <a:solidFill>
                  <a:schemeClr val="dk1"/>
                </a:solidFill>
                <a:latin typeface="Calibri"/>
                <a:ea typeface="Calibri"/>
                <a:cs typeface="Calibri"/>
                <a:sym typeface="Calibri"/>
              </a:rPr>
              <a:t>public static</a:t>
            </a:r>
            <a:r>
              <a:rPr lang="en-US" sz="1200">
                <a:solidFill>
                  <a:schemeClr val="dk1"/>
                </a:solidFill>
                <a:latin typeface="Calibri"/>
                <a:ea typeface="Calibri"/>
                <a:cs typeface="Calibri"/>
                <a:sym typeface="Calibri"/>
              </a:rPr>
              <a:t> members are accessed through references or class name and dot operator. </a:t>
            </a:r>
            <a:r>
              <a:rPr lang="en-US" sz="1200" b="1">
                <a:solidFill>
                  <a:schemeClr val="dk1"/>
                </a:solidFill>
                <a:latin typeface="Calibri"/>
                <a:ea typeface="Calibri"/>
                <a:cs typeface="Calibri"/>
                <a:sym typeface="Calibri"/>
              </a:rPr>
              <a:t>private static</a:t>
            </a:r>
            <a:r>
              <a:rPr lang="en-US" sz="1200">
                <a:solidFill>
                  <a:schemeClr val="dk1"/>
                </a:solidFill>
                <a:latin typeface="Calibri"/>
                <a:ea typeface="Calibri"/>
                <a:cs typeface="Calibri"/>
                <a:sym typeface="Calibri"/>
              </a:rPr>
              <a:t> members are accessed through methods.  If no objects exist, class name and </a:t>
            </a:r>
            <a:r>
              <a:rPr lang="en-US" sz="1200" b="1">
                <a:solidFill>
                  <a:schemeClr val="dk1"/>
                </a:solidFill>
                <a:latin typeface="Calibri"/>
                <a:ea typeface="Calibri"/>
                <a:cs typeface="Calibri"/>
                <a:sym typeface="Calibri"/>
              </a:rPr>
              <a:t>public static</a:t>
            </a:r>
            <a:r>
              <a:rPr lang="en-US" sz="1200">
                <a:solidFill>
                  <a:schemeClr val="dk1"/>
                </a:solidFill>
                <a:latin typeface="Calibri"/>
                <a:ea typeface="Calibri"/>
                <a:cs typeface="Calibri"/>
                <a:sym typeface="Calibri"/>
              </a:rPr>
              <a:t> method must be used. </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A common use of static variables is to define "constants". Examples from the Java library are Math.PI or Color.GREEN. They are qualified with the class name, so you know they are static.</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p:txBody>
      </p:sp>
      <p:sp>
        <p:nvSpPr>
          <p:cNvPr id="287" name="Google Shape;28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18</a:t>
            </a:fld>
            <a:endParaRPr>
              <a:latin typeface="Arial"/>
              <a:ea typeface="Arial"/>
              <a:cs typeface="Arial"/>
              <a:sym typeface="Arial"/>
            </a:endParaRPr>
          </a:p>
        </p:txBody>
      </p:sp>
      <p:sp>
        <p:nvSpPr>
          <p:cNvPr id="293" name="Google Shape;29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18:notes"/>
          <p:cNvSpPr/>
          <p:nvPr/>
        </p:nvSpPr>
        <p:spPr>
          <a:xfrm>
            <a:off x="685800" y="4343400"/>
            <a:ext cx="5702300" cy="411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Calibri"/>
                <a:ea typeface="Calibri"/>
                <a:cs typeface="Calibri"/>
                <a:sym typeface="Calibri"/>
              </a:rPr>
              <a:t>Static methods</a:t>
            </a:r>
            <a:r>
              <a:rPr lang="en-US" sz="1200">
                <a:solidFill>
                  <a:schemeClr val="dk1"/>
                </a:solidFill>
                <a:latin typeface="Calibri"/>
                <a:ea typeface="Calibri"/>
                <a:cs typeface="Calibri"/>
                <a:sym typeface="Calibri"/>
              </a:rPr>
              <a:t>: Static methods have no “this” and “super” reference. It is only natural that static methods cannot access instance members.</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 Again, instance methods and constructors can access all variables (both static and instance variables) and call all methods (both static and instance methods) of the class.  Static methods can access only static variables and call only static methods. The </a:t>
            </a:r>
            <a:r>
              <a:rPr lang="en-US" sz="1200" i="1">
                <a:solidFill>
                  <a:schemeClr val="dk1"/>
                </a:solidFill>
                <a:latin typeface="Calibri"/>
                <a:ea typeface="Calibri"/>
                <a:cs typeface="Calibri"/>
                <a:sym typeface="Calibri"/>
              </a:rPr>
              <a:t>main</a:t>
            </a:r>
            <a:r>
              <a:rPr lang="en-US" sz="1200">
                <a:solidFill>
                  <a:schemeClr val="dk1"/>
                </a:solidFill>
                <a:latin typeface="Calibri"/>
                <a:ea typeface="Calibri"/>
                <a:cs typeface="Calibri"/>
                <a:sym typeface="Calibri"/>
              </a:rPr>
              <a:t> is static and therefore cannot access non-static variables or call non-static methods of its class.  If you want to call non-static methods or access non-static variables in main, you have to first create an object of the class, then call its methods or access its fields.  </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A non-static method is called for a particular object using “dot notation”: objName.instMethod(...);</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Non-static methods can access all fields and call all methods of their class — both static and non-static.</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Static methods are convenient because they may be called at the class level. They are typically used to create utility classes, such as the Math class in the Java Standard Library.</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p:txBody>
      </p:sp>
      <p:sp>
        <p:nvSpPr>
          <p:cNvPr id="295" name="Google Shape;29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19</a:t>
            </a:fld>
            <a:endParaRPr>
              <a:latin typeface="Arial"/>
              <a:ea typeface="Arial"/>
              <a:cs typeface="Arial"/>
              <a:sym typeface="Arial"/>
            </a:endParaRPr>
          </a:p>
        </p:txBody>
      </p:sp>
      <p:sp>
        <p:nvSpPr>
          <p:cNvPr id="301" name="Google Shape;301;p19: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1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When you precede a member variable’s declaration with the keyword static, you are telling the compiler that only one copy of that variable will exist, and that all objects of that class will share that variable.</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Unlike regular data members, individual copies of a static member variable are not made for each object. No matter how many objects of a class are created, only one copy of a static data member exists. Therefore, a static data member can be said to be class-specific and not instance-specific. Its existence is tied to the class, and not to an object of the class. Static variables and static methods are referred to using the class name and the dot operator.</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p:txBody>
      </p:sp>
      <p:sp>
        <p:nvSpPr>
          <p:cNvPr id="303" name="Google Shape;30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 name="Google Shape;12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6" name="Google Shape;12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20</a:t>
            </a:fld>
            <a:endParaRPr>
              <a:latin typeface="Arial"/>
              <a:ea typeface="Arial"/>
              <a:cs typeface="Arial"/>
              <a:sym typeface="Arial"/>
            </a:endParaRPr>
          </a:p>
        </p:txBody>
      </p:sp>
      <p:sp>
        <p:nvSpPr>
          <p:cNvPr id="309" name="Google Shape;30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If a java application has to be executed, there has to be a starting point. main() method is supposed to be that starting point. But Java doesn’t allow you to execute any method unless you create an object of the class where the method resides.  Unless we execute the code, how do we create an instance?</a:t>
            </a:r>
            <a:endParaRPr/>
          </a:p>
          <a:p>
            <a:pPr marL="0" lvl="0" indent="0" algn="l" rtl="0">
              <a:spcBef>
                <a:spcPts val="0"/>
              </a:spcBef>
              <a:spcAft>
                <a:spcPts val="0"/>
              </a:spcAft>
              <a:buNone/>
            </a:pPr>
            <a:endParaRPr/>
          </a:p>
          <a:p>
            <a:pPr marL="0" lvl="0" indent="0" algn="l" rtl="0">
              <a:spcBef>
                <a:spcPts val="0"/>
              </a:spcBef>
              <a:spcAft>
                <a:spcPts val="0"/>
              </a:spcAft>
              <a:buNone/>
            </a:pPr>
            <a:r>
              <a:rPr lang="en-US"/>
              <a:t>This is a typical catch 22 situation. </a:t>
            </a:r>
            <a:endParaRPr/>
          </a:p>
          <a:p>
            <a:pPr marL="0" lvl="0" indent="0" algn="l" rtl="0">
              <a:spcBef>
                <a:spcPts val="0"/>
              </a:spcBef>
              <a:spcAft>
                <a:spcPts val="0"/>
              </a:spcAft>
              <a:buNone/>
            </a:pPr>
            <a:endParaRPr/>
          </a:p>
          <a:p>
            <a:pPr marL="0" lvl="0" indent="0" algn="l" rtl="0">
              <a:spcBef>
                <a:spcPts val="0"/>
              </a:spcBef>
              <a:spcAft>
                <a:spcPts val="0"/>
              </a:spcAft>
              <a:buNone/>
            </a:pPr>
            <a:r>
              <a:rPr lang="en-US"/>
              <a:t>To resolve this, main() method has to be static. When a method is static, you can invoke the method without creating the object of that class. </a:t>
            </a:r>
            <a:endParaRPr/>
          </a:p>
          <a:p>
            <a:pPr marL="0" lvl="0" indent="0" algn="l" rtl="0">
              <a:spcBef>
                <a:spcPts val="0"/>
              </a:spcBef>
              <a:spcAft>
                <a:spcPts val="0"/>
              </a:spcAft>
              <a:buNone/>
            </a:pPr>
            <a:endParaRPr/>
          </a:p>
          <a:p>
            <a:pPr marL="0" lvl="0" indent="0" algn="l" rtl="0">
              <a:spcBef>
                <a:spcPts val="0"/>
              </a:spcBef>
              <a:spcAft>
                <a:spcPts val="0"/>
              </a:spcAft>
              <a:buNone/>
            </a:pPr>
            <a:r>
              <a:rPr lang="en-US"/>
              <a:t>When you execute a java class from the command prompt, the java runtime system, tries to find the method main(), which should be public static void and should take String array as argument. Since this method is static, it can execute main, even though there is no instance of this class.</a:t>
            </a:r>
            <a:endParaRPr/>
          </a:p>
          <a:p>
            <a:pPr marL="0" lvl="0" indent="0" algn="l" rtl="0">
              <a:spcBef>
                <a:spcPts val="0"/>
              </a:spcBef>
              <a:spcAft>
                <a:spcPts val="0"/>
              </a:spcAft>
              <a:buNone/>
            </a:pPr>
            <a:endParaRPr/>
          </a:p>
        </p:txBody>
      </p:sp>
      <p:sp>
        <p:nvSpPr>
          <p:cNvPr id="318" name="Google Shape;318;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Answer:</a:t>
            </a:r>
            <a:endParaRPr/>
          </a:p>
          <a:p>
            <a:pPr marL="0" lvl="0" indent="0" algn="l" rtl="0">
              <a:spcBef>
                <a:spcPts val="0"/>
              </a:spcBef>
              <a:spcAft>
                <a:spcPts val="0"/>
              </a:spcAft>
              <a:buNone/>
            </a:pPr>
            <a:r>
              <a:rPr lang="en-US"/>
              <a:t>Error: this keyword cannot be referred inside static methods.</a:t>
            </a:r>
            <a:endParaRPr/>
          </a:p>
        </p:txBody>
      </p:sp>
      <p:sp>
        <p:nvSpPr>
          <p:cNvPr id="326" name="Google Shape;326;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2" name="Google Shape;33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Answer:</a:t>
            </a:r>
            <a:endParaRPr/>
          </a:p>
          <a:p>
            <a:pPr marL="0" lvl="0" indent="0" algn="l" rtl="0">
              <a:spcBef>
                <a:spcPts val="0"/>
              </a:spcBef>
              <a:spcAft>
                <a:spcPts val="0"/>
              </a:spcAft>
              <a:buNone/>
            </a:pPr>
            <a:r>
              <a:rPr lang="en-US"/>
              <a:t>Error: No default constructor created.</a:t>
            </a:r>
            <a:endParaRPr/>
          </a:p>
        </p:txBody>
      </p:sp>
      <p:sp>
        <p:nvSpPr>
          <p:cNvPr id="333" name="Google Shape;33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0" name="Google Shape;34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5" name="Google Shape;3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6" name="Google Shape;346;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2" name="Google Shape;3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3" name="Google Shape;353;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9" name="Google Shape;35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0" name="Google Shape;36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6" name="Google Shape;36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7" name="Google Shape;367;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4" name="Google Shape;37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Answer:</a:t>
            </a:r>
            <a:endParaRPr/>
          </a:p>
          <a:p>
            <a:pPr marL="0" lvl="0" indent="0" algn="l" rtl="0">
              <a:spcBef>
                <a:spcPts val="0"/>
              </a:spcBef>
              <a:spcAft>
                <a:spcPts val="0"/>
              </a:spcAft>
              <a:buNone/>
            </a:pPr>
            <a:r>
              <a:rPr lang="en-US"/>
              <a:t>Inside class line1</a:t>
            </a:r>
            <a:endParaRPr/>
          </a:p>
          <a:p>
            <a:pPr marL="0" lvl="0" indent="0" algn="l" rtl="0">
              <a:spcBef>
                <a:spcPts val="0"/>
              </a:spcBef>
              <a:spcAft>
                <a:spcPts val="0"/>
              </a:spcAft>
              <a:buNone/>
            </a:pPr>
            <a:r>
              <a:rPr lang="en-US"/>
              <a:t>Inside main method line1</a:t>
            </a:r>
            <a:endParaRPr/>
          </a:p>
        </p:txBody>
      </p:sp>
      <p:sp>
        <p:nvSpPr>
          <p:cNvPr id="375" name="Google Shape;375;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42" name="Google Shape;14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 name="Google Shape;14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1" name="Google Shape;3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2" name="Google Shape;38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87" name="Google Shape;38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8" name="Google Shape;388;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94" name="Google Shape;39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5" name="Google Shape;39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01" name="Google Shape;40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08" name="Google Shape;40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9" name="Google Shape;409;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5" name="Google Shape;41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6" name="Google Shape;41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2" name="Google Shape;42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String s1=“Hello”</a:t>
            </a:r>
            <a:endParaRPr/>
          </a:p>
          <a:p>
            <a:pPr marL="0" lvl="0" indent="0" algn="l" rtl="0">
              <a:spcBef>
                <a:spcPts val="0"/>
              </a:spcBef>
              <a:spcAft>
                <a:spcPts val="0"/>
              </a:spcAft>
              <a:buNone/>
            </a:pPr>
            <a:endParaRPr/>
          </a:p>
          <a:p>
            <a:pPr marL="0" lvl="0" indent="0" algn="l" rtl="0">
              <a:spcBef>
                <a:spcPts val="0"/>
              </a:spcBef>
              <a:spcAft>
                <a:spcPts val="0"/>
              </a:spcAft>
              <a:buNone/>
            </a:pPr>
            <a:r>
              <a:rPr lang="en-US"/>
              <a:t>Here,JVM creates a String object and stores “Hello” in it. Observe that we are not using new operator to create the string.  We are using assignment operator for this purpose.  So, after creating the String object, JVM uses a separate block of memory which is called “String constant pool” and stores the object there.  String constant pool is a separete block of memory where the string objects are held by JVM.</a:t>
            </a:r>
            <a:endParaRPr/>
          </a:p>
          <a:p>
            <a:pPr marL="0" lvl="0" indent="0" algn="l" rtl="0">
              <a:spcBef>
                <a:spcPts val="0"/>
              </a:spcBef>
              <a:spcAft>
                <a:spcPts val="0"/>
              </a:spcAft>
              <a:buNone/>
            </a:pPr>
            <a:endParaRPr/>
          </a:p>
          <a:p>
            <a:pPr marL="0" lvl="0" indent="0" algn="l" rtl="0">
              <a:spcBef>
                <a:spcPts val="0"/>
              </a:spcBef>
              <a:spcAft>
                <a:spcPts val="0"/>
              </a:spcAft>
              <a:buNone/>
            </a:pPr>
            <a:r>
              <a:rPr lang="en-US"/>
              <a:t>When the next statement, String s2=“Hello”  is executed by the JVM, it searches in the constant pool to know whether the object with same content is already available there or not. If it is already exist simply creates another reference variable to the same object.</a:t>
            </a:r>
            <a:endParaRPr/>
          </a:p>
        </p:txBody>
      </p:sp>
      <p:sp>
        <p:nvSpPr>
          <p:cNvPr id="423" name="Google Shape;423;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3" name="Google Shape;443;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4" name="Google Shape;444;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2" name="Google Shape;45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3" name="Google Shape;453;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0" name="Google Shape;46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When you create String objects using </a:t>
            </a:r>
            <a:endParaRPr/>
          </a:p>
          <a:p>
            <a:pPr marL="0" lvl="0" indent="0" algn="l" rtl="0">
              <a:spcBef>
                <a:spcPts val="0"/>
              </a:spcBef>
              <a:spcAft>
                <a:spcPts val="0"/>
              </a:spcAft>
              <a:buNone/>
            </a:pPr>
            <a:endParaRPr/>
          </a:p>
          <a:p>
            <a:pPr marL="0" lvl="0" indent="0" algn="l" rtl="0">
              <a:spcBef>
                <a:spcPts val="0"/>
              </a:spcBef>
              <a:spcAft>
                <a:spcPts val="0"/>
              </a:spcAft>
              <a:buNone/>
            </a:pPr>
            <a:r>
              <a:rPr lang="en-US"/>
              <a:t>String s1 = new String(“HELLO”); </a:t>
            </a:r>
            <a:endParaRPr/>
          </a:p>
          <a:p>
            <a:pPr marL="0" lvl="0" indent="0" algn="l" rtl="0">
              <a:spcBef>
                <a:spcPts val="0"/>
              </a:spcBef>
              <a:spcAft>
                <a:spcPts val="0"/>
              </a:spcAft>
              <a:buNone/>
            </a:pPr>
            <a:r>
              <a:rPr lang="en-US"/>
              <a:t>and </a:t>
            </a:r>
            <a:endParaRPr/>
          </a:p>
          <a:p>
            <a:pPr marL="0" lvl="0" indent="0" algn="l" rtl="0">
              <a:spcBef>
                <a:spcPts val="0"/>
              </a:spcBef>
              <a:spcAft>
                <a:spcPts val="0"/>
              </a:spcAft>
              <a:buNone/>
            </a:pPr>
            <a:r>
              <a:rPr lang="en-US"/>
              <a:t>String s2= new String(“HELLO”);</a:t>
            </a:r>
            <a:endParaRPr/>
          </a:p>
          <a:p>
            <a:pPr marL="0" lvl="0" indent="0" algn="l" rtl="0">
              <a:spcBef>
                <a:spcPts val="0"/>
              </a:spcBef>
              <a:spcAft>
                <a:spcPts val="0"/>
              </a:spcAft>
              <a:buNone/>
            </a:pPr>
            <a:endParaRPr/>
          </a:p>
          <a:p>
            <a:pPr marL="0" lvl="0" indent="0" algn="l" rtl="0">
              <a:spcBef>
                <a:spcPts val="0"/>
              </a:spcBef>
              <a:spcAft>
                <a:spcPts val="0"/>
              </a:spcAft>
              <a:buNone/>
            </a:pPr>
            <a:r>
              <a:rPr lang="en-US"/>
              <a:t>Two new objects are created in memory. Here s1 and s2 refer to different objects.</a:t>
            </a:r>
            <a:endParaRPr/>
          </a:p>
          <a:p>
            <a:pPr marL="0" lvl="0" indent="0" algn="l" rtl="0">
              <a:spcBef>
                <a:spcPts val="0"/>
              </a:spcBef>
              <a:spcAft>
                <a:spcPts val="0"/>
              </a:spcAft>
              <a:buNone/>
            </a:pPr>
            <a:endParaRPr/>
          </a:p>
        </p:txBody>
      </p:sp>
      <p:sp>
        <p:nvSpPr>
          <p:cNvPr id="461" name="Google Shape;46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0" name="Google Shape;15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2" name="Google Shape;48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References s1 and s2 refer to different objects. So, when you use == operator to compare, it will compare references s1 and s2  and since they are not equal, it will print “Strings objects referenced are not same”.</a:t>
            </a:r>
            <a:endParaRPr/>
          </a:p>
        </p:txBody>
      </p:sp>
      <p:sp>
        <p:nvSpPr>
          <p:cNvPr id="483" name="Google Shape;483;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1" name="Google Shape;49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When we use equals() method to compare two Strings, it will compare the values stored in these objects(and not the references). Since the values stored in these two different objects happen to be same, it will print “Strings are equal”.</a:t>
            </a:r>
            <a:endParaRPr/>
          </a:p>
        </p:txBody>
      </p:sp>
      <p:sp>
        <p:nvSpPr>
          <p:cNvPr id="492" name="Google Shape;492;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9" name="Google Shape;49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0" name="Google Shape;50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06" name="Google Shape;506;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7" name="Google Shape;507;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13" name="Google Shape;51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4" name="Google Shape;51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20" name="Google Shape;52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1" name="Google Shape;521;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27" name="Google Shape;52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8" name="Google Shape;528;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34" name="Google Shape;53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5" name="Google Shape;535;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41" name="Google Shape;54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2" name="Google Shape;542;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48" name="Google Shape;54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9" name="Google Shape;54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
        <p:nvSpPr>
          <p:cNvPr id="155" name="Google Shape;15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Calibri"/>
                <a:ea typeface="Calibri"/>
                <a:cs typeface="Calibri"/>
                <a:sym typeface="Calibri"/>
              </a:rPr>
              <a:t>We will now learn to write our own classes to define objects.</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Variables inside the classes are called as Instance variable or attributes or properties</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Functions inside the classes are called as Instance methods or behaviors or member functions</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Members inside class with the keyword static are called as static members or class members</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Variables (also known as fields) may be:</a:t>
            </a:r>
            <a:endParaRPr/>
          </a:p>
          <a:p>
            <a:pPr marL="0" marR="0" lvl="0" indent="-76200" algn="just" rtl="0">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 Instance variables</a:t>
            </a:r>
            <a:endParaRPr/>
          </a:p>
          <a:p>
            <a:pPr marL="0" marR="0" lvl="0" indent="-76200" algn="just" rtl="0">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 static variables</a:t>
            </a:r>
            <a:endParaRPr/>
          </a:p>
          <a:p>
            <a:pPr marL="0" marR="0" lvl="0" indent="-76200" algn="just" rtl="0">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 final variables</a:t>
            </a:r>
            <a:endParaRPr/>
          </a:p>
          <a:p>
            <a:pPr marL="0" marR="0" lvl="0" indent="0" algn="just" rtl="0">
              <a:spcBef>
                <a:spcPts val="360"/>
              </a:spcBef>
              <a:spcAft>
                <a:spcPts val="0"/>
              </a:spcAft>
              <a:buNone/>
            </a:pPr>
            <a:r>
              <a:rPr lang="en-US" sz="1200">
                <a:solidFill>
                  <a:schemeClr val="dk1"/>
                </a:solidFill>
                <a:latin typeface="Calibri"/>
                <a:ea typeface="Calibri"/>
                <a:cs typeface="Calibri"/>
                <a:sym typeface="Calibri"/>
              </a:rPr>
              <a:t>Methods may be:</a:t>
            </a:r>
            <a:endParaRPr/>
          </a:p>
          <a:p>
            <a:pPr marL="0" marR="0" lvl="0" indent="-76200" algn="just" rtl="0">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Instance methods (Non-static methods)</a:t>
            </a:r>
            <a:endParaRPr/>
          </a:p>
          <a:p>
            <a:pPr marL="0" marR="0" lvl="0" indent="-76200" algn="just" rtl="0">
              <a:spcBef>
                <a:spcPts val="36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Static methods</a:t>
            </a:r>
            <a:endParaRPr/>
          </a:p>
          <a:p>
            <a:pPr marL="0" marR="0" lvl="0" indent="0" algn="just" rtl="0">
              <a:spcBef>
                <a:spcPts val="360"/>
              </a:spcBef>
              <a:spcAft>
                <a:spcPts val="0"/>
              </a:spcAft>
              <a:buNone/>
            </a:pPr>
            <a:endParaRPr sz="1200">
              <a:solidFill>
                <a:schemeClr val="dk1"/>
              </a:solidFill>
              <a:latin typeface="Calibri"/>
              <a:ea typeface="Calibri"/>
              <a:cs typeface="Calibri"/>
              <a:sym typeface="Calibri"/>
            </a:endParaRPr>
          </a:p>
        </p:txBody>
      </p:sp>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55" name="Google Shape;55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62" name="Google Shape;56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character array is copied into the new String object. Later, if we make any change to the character array, it does not reflect in the String object.</a:t>
            </a:r>
            <a:endParaRPr/>
          </a:p>
        </p:txBody>
      </p:sp>
      <p:sp>
        <p:nvSpPr>
          <p:cNvPr id="563" name="Google Shape;563;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69" name="Google Shape;56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0" name="Google Shape;570;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76" name="Google Shape;57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7" name="Google Shape;577;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3" name="Google Shape;583;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4" name="Google Shape;584;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90" name="Google Shape;59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1" name="Google Shape;591;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97" name="Google Shape;597;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8" name="Google Shape;598;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4" name="Google Shape;604;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5" name="Google Shape;605;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11" name="Google Shape;611;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This method returns a new string which is actually a substring of this StringBuffer. It extracts characters starting from the specified index all the way till the end of the StringBuffer</a:t>
            </a:r>
            <a:endParaRPr/>
          </a:p>
        </p:txBody>
      </p:sp>
      <p:sp>
        <p:nvSpPr>
          <p:cNvPr id="612" name="Google Shape;612;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8" name="Google Shape;618;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class FullName{</a:t>
            </a:r>
            <a:endParaRPr/>
          </a:p>
          <a:p>
            <a:pPr marL="0" lvl="0" indent="0" algn="l" rtl="0">
              <a:spcBef>
                <a:spcPts val="0"/>
              </a:spcBef>
              <a:spcAft>
                <a:spcPts val="0"/>
              </a:spcAft>
              <a:buNone/>
            </a:pPr>
            <a:r>
              <a:rPr lang="en-US"/>
              <a:t>	public static void main(String[] args){</a:t>
            </a:r>
            <a:endParaRPr/>
          </a:p>
          <a:p>
            <a:pPr marL="0" lvl="0" indent="0" algn="l" rtl="0">
              <a:spcBef>
                <a:spcPts val="0"/>
              </a:spcBef>
              <a:spcAft>
                <a:spcPts val="0"/>
              </a:spcAft>
              <a:buNone/>
            </a:pPr>
            <a:r>
              <a:rPr lang="en-US"/>
              <a:t>	StringBuffer sb=new StringBuffer();</a:t>
            </a:r>
            <a:endParaRPr/>
          </a:p>
          <a:p>
            <a:pPr marL="0" lvl="0" indent="0" algn="l" rtl="0">
              <a:spcBef>
                <a:spcPts val="0"/>
              </a:spcBef>
              <a:spcAft>
                <a:spcPts val="0"/>
              </a:spcAft>
              <a:buNone/>
            </a:pPr>
            <a:r>
              <a:rPr lang="en-US"/>
              <a:t>	String surname="Mallapudi";</a:t>
            </a:r>
            <a:endParaRPr/>
          </a:p>
          <a:p>
            <a:pPr marL="0" lvl="0" indent="0" algn="l" rtl="0">
              <a:spcBef>
                <a:spcPts val="0"/>
              </a:spcBef>
              <a:spcAft>
                <a:spcPts val="0"/>
              </a:spcAft>
              <a:buNone/>
            </a:pPr>
            <a:r>
              <a:rPr lang="en-US"/>
              <a:t>	String lastname="vijaya";</a:t>
            </a:r>
            <a:endParaRPr/>
          </a:p>
          <a:p>
            <a:pPr marL="0" lvl="0" indent="0" algn="l" rtl="0">
              <a:spcBef>
                <a:spcPts val="0"/>
              </a:spcBef>
              <a:spcAft>
                <a:spcPts val="0"/>
              </a:spcAft>
              <a:buNone/>
            </a:pPr>
            <a:r>
              <a:rPr lang="en-US"/>
              <a:t>	sb.append(surname);</a:t>
            </a:r>
            <a:endParaRPr/>
          </a:p>
          <a:p>
            <a:pPr marL="0" lvl="0" indent="0" algn="l" rtl="0">
              <a:spcBef>
                <a:spcPts val="0"/>
              </a:spcBef>
              <a:spcAft>
                <a:spcPts val="0"/>
              </a:spcAft>
              <a:buNone/>
            </a:pPr>
            <a:r>
              <a:rPr lang="en-US"/>
              <a:t>	System.out.println("Name: "+sb);</a:t>
            </a:r>
            <a:endParaRPr/>
          </a:p>
          <a:p>
            <a:pPr marL="0" lvl="0" indent="0" algn="l" rtl="0">
              <a:spcBef>
                <a:spcPts val="0"/>
              </a:spcBef>
              <a:spcAft>
                <a:spcPts val="0"/>
              </a:spcAft>
              <a:buNone/>
            </a:pPr>
            <a:r>
              <a:rPr lang="en-US"/>
              <a:t>	int n=surname.length();</a:t>
            </a:r>
            <a:endParaRPr/>
          </a:p>
          <a:p>
            <a:pPr marL="0" lvl="0" indent="0" algn="l" rtl="0">
              <a:spcBef>
                <a:spcPts val="0"/>
              </a:spcBef>
              <a:spcAft>
                <a:spcPts val="0"/>
              </a:spcAft>
              <a:buNone/>
            </a:pPr>
            <a:r>
              <a:rPr lang="en-US"/>
              <a:t>	sb.insert(n,lastname);</a:t>
            </a:r>
            <a:endParaRPr/>
          </a:p>
          <a:p>
            <a:pPr marL="0" lvl="0" indent="0" algn="l" rtl="0">
              <a:spcBef>
                <a:spcPts val="0"/>
              </a:spcBef>
              <a:spcAft>
                <a:spcPts val="0"/>
              </a:spcAft>
              <a:buNone/>
            </a:pPr>
            <a:r>
              <a:rPr lang="en-US"/>
              <a:t>	System.out.println("Full name: "+sb);</a:t>
            </a:r>
            <a:endParaRPr/>
          </a:p>
          <a:p>
            <a:pPr marL="0" lvl="0" indent="0" algn="l" rtl="0">
              <a:spcBef>
                <a:spcPts val="0"/>
              </a:spcBef>
              <a:spcAft>
                <a:spcPts val="0"/>
              </a:spcAft>
              <a:buNone/>
            </a:pPr>
            <a:r>
              <a:rPr lang="en-US"/>
              <a:t>	System.out.println("In reverse = "+sb.reverse());</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a:t>
            </a:r>
            <a:endParaRPr/>
          </a:p>
          <a:p>
            <a:pPr marL="0" lvl="0" indent="0" algn="l" rtl="0">
              <a:spcBef>
                <a:spcPts val="0"/>
              </a:spcBef>
              <a:spcAft>
                <a:spcPts val="0"/>
              </a:spcAft>
              <a:buNone/>
            </a:pPr>
            <a:endParaRPr/>
          </a:p>
        </p:txBody>
      </p:sp>
      <p:sp>
        <p:nvSpPr>
          <p:cNvPr id="619" name="Google Shape;619;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
        <p:nvSpPr>
          <p:cNvPr id="175" name="Google Shape;175;p6: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5" name="Google Shape;625;p60:notes"/>
          <p:cNvSpPr txBox="1">
            <a:spLocks noGrp="1"/>
          </p:cNvSpPr>
          <p:nvPr>
            <p:ph type="body" idx="1"/>
          </p:nvPr>
        </p:nvSpPr>
        <p:spPr>
          <a:xfrm>
            <a:off x="685800" y="4343400"/>
            <a:ext cx="5486400" cy="444658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1200"/>
              <a:t>public class stringBuffer{</a:t>
            </a:r>
            <a:endParaRPr/>
          </a:p>
          <a:p>
            <a:pPr marL="0" lvl="0" indent="0" algn="l" rtl="0">
              <a:lnSpc>
                <a:spcPct val="80000"/>
              </a:lnSpc>
              <a:spcBef>
                <a:spcPts val="0"/>
              </a:spcBef>
              <a:spcAft>
                <a:spcPts val="0"/>
              </a:spcAft>
              <a:buNone/>
            </a:pPr>
            <a:r>
              <a:rPr lang="en-US" sz="1200"/>
              <a:t>	public static void main(String[] args) throws Exception{</a:t>
            </a:r>
            <a:endParaRPr/>
          </a:p>
          <a:p>
            <a:pPr marL="0" lvl="0" indent="0" algn="l" rtl="0">
              <a:lnSpc>
                <a:spcPct val="80000"/>
              </a:lnSpc>
              <a:spcBef>
                <a:spcPts val="0"/>
              </a:spcBef>
              <a:spcAft>
                <a:spcPts val="0"/>
              </a:spcAft>
              <a:buNone/>
            </a:pPr>
            <a:r>
              <a:rPr lang="en-US" sz="1200"/>
              <a:t>		String str1="Hello";</a:t>
            </a:r>
            <a:endParaRPr/>
          </a:p>
          <a:p>
            <a:pPr marL="0" lvl="0" indent="0" algn="l" rtl="0">
              <a:lnSpc>
                <a:spcPct val="80000"/>
              </a:lnSpc>
              <a:spcBef>
                <a:spcPts val="0"/>
              </a:spcBef>
              <a:spcAft>
                <a:spcPts val="0"/>
              </a:spcAft>
              <a:buNone/>
            </a:pPr>
            <a:r>
              <a:rPr lang="en-US" sz="1200"/>
              <a:t>		try{</a:t>
            </a:r>
            <a:endParaRPr/>
          </a:p>
          <a:p>
            <a:pPr marL="0" lvl="0" indent="0" algn="l" rtl="0">
              <a:lnSpc>
                <a:spcPct val="80000"/>
              </a:lnSpc>
              <a:spcBef>
                <a:spcPts val="0"/>
              </a:spcBef>
              <a:spcAft>
                <a:spcPts val="0"/>
              </a:spcAft>
              <a:buNone/>
            </a:pPr>
            <a:r>
              <a:rPr lang="en-US" sz="1200"/>
              <a:t>			str1 += ", This  program is a example of SringBuffer class and it's functions.";</a:t>
            </a:r>
            <a:endParaRPr/>
          </a:p>
          <a:p>
            <a:pPr marL="0" lvl="0" indent="0" algn="l" rtl="0">
              <a:lnSpc>
                <a:spcPct val="80000"/>
              </a:lnSpc>
              <a:spcBef>
                <a:spcPts val="0"/>
              </a:spcBef>
              <a:spcAft>
                <a:spcPts val="0"/>
              </a:spcAft>
              <a:buNone/>
            </a:pPr>
            <a:r>
              <a:rPr lang="en-US" sz="1200"/>
              <a:t>			//Create a object of StringBuffer class</a:t>
            </a:r>
            <a:endParaRPr/>
          </a:p>
          <a:p>
            <a:pPr marL="0" lvl="0" indent="0" algn="l" rtl="0">
              <a:lnSpc>
                <a:spcPct val="80000"/>
              </a:lnSpc>
              <a:spcBef>
                <a:spcPts val="0"/>
              </a:spcBef>
              <a:spcAft>
                <a:spcPts val="0"/>
              </a:spcAft>
              <a:buNone/>
            </a:pPr>
            <a:r>
              <a:rPr lang="en-US" sz="1200"/>
              <a:t>			StringBuffer strbuf1 = new StringBuffer();</a:t>
            </a:r>
            <a:endParaRPr/>
          </a:p>
          <a:p>
            <a:pPr marL="0" lvl="0" indent="0" algn="l" rtl="0">
              <a:lnSpc>
                <a:spcPct val="80000"/>
              </a:lnSpc>
              <a:spcBef>
                <a:spcPts val="0"/>
              </a:spcBef>
              <a:spcAft>
                <a:spcPts val="0"/>
              </a:spcAft>
              <a:buNone/>
            </a:pPr>
            <a:r>
              <a:rPr lang="en-US" sz="1200"/>
              <a:t>			System.out.print(strbuf1.length()+"\n");</a:t>
            </a:r>
            <a:endParaRPr/>
          </a:p>
          <a:p>
            <a:pPr marL="0" lvl="0" indent="0" algn="l" rtl="0">
              <a:lnSpc>
                <a:spcPct val="80000"/>
              </a:lnSpc>
              <a:spcBef>
                <a:spcPts val="0"/>
              </a:spcBef>
              <a:spcAft>
                <a:spcPts val="0"/>
              </a:spcAft>
              <a:buNone/>
            </a:pPr>
            <a:r>
              <a:rPr lang="en-US" sz="1200"/>
              <a:t>			strbuf1.append(str1);</a:t>
            </a:r>
            <a:endParaRPr/>
          </a:p>
          <a:p>
            <a:pPr marL="0" lvl="0" indent="0" algn="l" rtl="0">
              <a:lnSpc>
                <a:spcPct val="80000"/>
              </a:lnSpc>
              <a:spcBef>
                <a:spcPts val="0"/>
              </a:spcBef>
              <a:spcAft>
                <a:spcPts val="0"/>
              </a:spcAft>
              <a:buNone/>
            </a:pPr>
            <a:r>
              <a:rPr lang="en-US" sz="1200"/>
              <a:t>			System.out.println(strbuf1);</a:t>
            </a:r>
            <a:endParaRPr/>
          </a:p>
          <a:p>
            <a:pPr marL="0" lvl="0" indent="0" algn="l" rtl="0">
              <a:lnSpc>
                <a:spcPct val="80000"/>
              </a:lnSpc>
              <a:spcBef>
                <a:spcPts val="0"/>
              </a:spcBef>
              <a:spcAft>
                <a:spcPts val="0"/>
              </a:spcAft>
              <a:buNone/>
            </a:pPr>
            <a:r>
              <a:rPr lang="en-US" sz="1200"/>
              <a:t>			strbuf1.delete(0,str1.length());</a:t>
            </a:r>
            <a:endParaRPr/>
          </a:p>
          <a:p>
            <a:pPr marL="0" lvl="0" indent="0" algn="l" rtl="0">
              <a:lnSpc>
                <a:spcPct val="80000"/>
              </a:lnSpc>
              <a:spcBef>
                <a:spcPts val="0"/>
              </a:spcBef>
              <a:spcAft>
                <a:spcPts val="0"/>
              </a:spcAft>
              <a:buNone/>
            </a:pPr>
            <a:r>
              <a:rPr lang="en-US" sz="1200"/>
              <a:t>			//append()</a:t>
            </a:r>
            <a:endParaRPr/>
          </a:p>
          <a:p>
            <a:pPr marL="0" lvl="0" indent="0" algn="l" rtl="0">
              <a:lnSpc>
                <a:spcPct val="80000"/>
              </a:lnSpc>
              <a:spcBef>
                <a:spcPts val="0"/>
              </a:spcBef>
              <a:spcAft>
                <a:spcPts val="0"/>
              </a:spcAft>
              <a:buNone/>
            </a:pPr>
            <a:r>
              <a:rPr lang="en-US" sz="1200"/>
              <a:t>			strbuf1.append("Hello");</a:t>
            </a:r>
            <a:endParaRPr/>
          </a:p>
          <a:p>
            <a:pPr marL="0" lvl="0" indent="0" algn="l" rtl="0">
              <a:lnSpc>
                <a:spcPct val="80000"/>
              </a:lnSpc>
              <a:spcBef>
                <a:spcPts val="0"/>
              </a:spcBef>
              <a:spcAft>
                <a:spcPts val="0"/>
              </a:spcAft>
              <a:buNone/>
            </a:pPr>
            <a:r>
              <a:rPr lang="en-US" sz="1200"/>
              <a:t>			strbuf1.append("World");							</a:t>
            </a:r>
            <a:endParaRPr/>
          </a:p>
          <a:p>
            <a:pPr marL="0" lvl="0" indent="0" algn="l" rtl="0">
              <a:lnSpc>
                <a:spcPct val="80000"/>
              </a:lnSpc>
              <a:spcBef>
                <a:spcPts val="0"/>
              </a:spcBef>
              <a:spcAft>
                <a:spcPts val="0"/>
              </a:spcAft>
              <a:buNone/>
            </a:pPr>
            <a:r>
              <a:rPr lang="en-US" sz="1200"/>
              <a:t>			System.out.println(strbuf1);</a:t>
            </a:r>
            <a:endParaRPr/>
          </a:p>
          <a:p>
            <a:pPr marL="0" lvl="0" indent="0" algn="l" rtl="0">
              <a:lnSpc>
                <a:spcPct val="80000"/>
              </a:lnSpc>
              <a:spcBef>
                <a:spcPts val="0"/>
              </a:spcBef>
              <a:spcAft>
                <a:spcPts val="0"/>
              </a:spcAft>
              <a:buNone/>
            </a:pPr>
            <a:r>
              <a:rPr lang="en-US" sz="1200"/>
              <a:t>			//insert()</a:t>
            </a:r>
            <a:endParaRPr/>
          </a:p>
          <a:p>
            <a:pPr marL="0" lvl="0" indent="0" algn="l" rtl="0">
              <a:lnSpc>
                <a:spcPct val="80000"/>
              </a:lnSpc>
              <a:spcBef>
                <a:spcPts val="0"/>
              </a:spcBef>
              <a:spcAft>
                <a:spcPts val="0"/>
              </a:spcAft>
              <a:buNone/>
            </a:pPr>
            <a:r>
              <a:rPr lang="en-US" sz="1200"/>
              <a:t>			strbuf1.insert(5,"_Java ");						</a:t>
            </a:r>
            <a:endParaRPr/>
          </a:p>
          <a:p>
            <a:pPr marL="0" lvl="0" indent="0" algn="l" rtl="0">
              <a:lnSpc>
                <a:spcPct val="80000"/>
              </a:lnSpc>
              <a:spcBef>
                <a:spcPts val="0"/>
              </a:spcBef>
              <a:spcAft>
                <a:spcPts val="0"/>
              </a:spcAft>
              <a:buNone/>
            </a:pPr>
            <a:r>
              <a:rPr lang="en-US" sz="1200"/>
              <a:t>			System.out.println(strbuf1);</a:t>
            </a:r>
            <a:endParaRPr/>
          </a:p>
          <a:p>
            <a:pPr marL="0" lvl="0" indent="0" algn="l" rtl="0">
              <a:lnSpc>
                <a:spcPct val="80000"/>
              </a:lnSpc>
              <a:spcBef>
                <a:spcPts val="0"/>
              </a:spcBef>
              <a:spcAft>
                <a:spcPts val="0"/>
              </a:spcAft>
              <a:buNone/>
            </a:pPr>
            <a:r>
              <a:rPr lang="en-US" sz="300"/>
              <a:t>			</a:t>
            </a:r>
            <a:endParaRPr sz="300"/>
          </a:p>
        </p:txBody>
      </p:sp>
      <p:sp>
        <p:nvSpPr>
          <p:cNvPr id="626" name="Google Shape;626;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2" name="Google Shape;632;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3" name="Google Shape;633;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0" name="Google Shape;640;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1" name="Google Shape;641;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6" name="Google Shape;646;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One of the many advantages of OOP over procedural programming technique is that,programmers can create modules that are reusable. Modules need not be changed when a new type of object is added.</a:t>
            </a:r>
            <a:endParaRPr/>
          </a:p>
          <a:p>
            <a:pPr marL="0" lvl="0" indent="0" algn="l" rtl="0">
              <a:spcBef>
                <a:spcPts val="0"/>
              </a:spcBef>
              <a:spcAft>
                <a:spcPts val="0"/>
              </a:spcAft>
              <a:buNone/>
            </a:pPr>
            <a:endParaRPr/>
          </a:p>
          <a:p>
            <a:pPr marL="0" lvl="0" indent="0" algn="l" rtl="0">
              <a:spcBef>
                <a:spcPts val="0"/>
              </a:spcBef>
              <a:spcAft>
                <a:spcPts val="0"/>
              </a:spcAft>
              <a:buNone/>
            </a:pPr>
            <a:r>
              <a:rPr lang="en-US"/>
              <a:t>We can create a new object that inherits most of its features from an existing object. Due to this, we can easily modify programs.</a:t>
            </a:r>
            <a:endParaRPr/>
          </a:p>
          <a:p>
            <a:pPr marL="0" lvl="0" indent="0" algn="l" rtl="0">
              <a:spcBef>
                <a:spcPts val="0"/>
              </a:spcBef>
              <a:spcAft>
                <a:spcPts val="0"/>
              </a:spcAft>
              <a:buNone/>
            </a:pPr>
            <a:endParaRPr/>
          </a:p>
          <a:p>
            <a:pPr marL="0" lvl="0" indent="0" algn="l" rtl="0">
              <a:spcBef>
                <a:spcPts val="0"/>
              </a:spcBef>
              <a:spcAft>
                <a:spcPts val="0"/>
              </a:spcAft>
              <a:buNone/>
            </a:pPr>
            <a:r>
              <a:rPr lang="en-US"/>
              <a:t>Components from existing code libraries can be easily adapted and modified by the programmer, which can be very useful for developing different types of applications especially Graphic User Interfaces.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47" name="Google Shape;647;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3" name="Google Shape;653;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4" name="Google Shape;654;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2" name="Google Shape;672;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3" name="Google Shape;673;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9" name="Google Shape;679;p66:notes"/>
          <p:cNvSpPr txBox="1">
            <a:spLocks noGrp="1"/>
          </p:cNvSpPr>
          <p:nvPr>
            <p:ph type="body" idx="1"/>
          </p:nvPr>
        </p:nvSpPr>
        <p:spPr>
          <a:xfrm>
            <a:off x="990600" y="4343400"/>
            <a:ext cx="51816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Java offers the designer of the class the flexibility of deciding which member data or methods should be accessible from outside the class, and which should not. </a:t>
            </a:r>
            <a:endParaRPr/>
          </a:p>
          <a:p>
            <a:pPr marL="0" lvl="0" indent="0" algn="l" rtl="0">
              <a:spcBef>
                <a:spcPts val="0"/>
              </a:spcBef>
              <a:spcAft>
                <a:spcPts val="0"/>
              </a:spcAft>
              <a:buNone/>
            </a:pPr>
            <a:r>
              <a:rPr lang="en-US"/>
              <a:t>Access specifiers serve the important purpose of drawing the line between the accessible and the inaccessible parts of a class. It is the class designer’s prerogative to demarcate the part of the class that needs to be hidden, and the part that needs to be offered to the user as an interface to the class.</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endParaRPr/>
          </a:p>
        </p:txBody>
      </p:sp>
      <p:sp>
        <p:nvSpPr>
          <p:cNvPr id="680" name="Google Shape;680;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6" name="Google Shape;686;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7" name="Google Shape;687;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3" name="Google Shape;69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Why the above code is returning the value of a and b as 0?</a:t>
            </a:r>
            <a:endParaRPr/>
          </a:p>
          <a:p>
            <a:pPr marL="0" lvl="0" indent="0" algn="l" rtl="0">
              <a:spcBef>
                <a:spcPts val="0"/>
              </a:spcBef>
              <a:spcAft>
                <a:spcPts val="0"/>
              </a:spcAft>
              <a:buNone/>
            </a:pPr>
            <a:endParaRPr sz="800"/>
          </a:p>
          <a:p>
            <a:pPr marL="0" lvl="0" indent="0" algn="l" rtl="0">
              <a:spcBef>
                <a:spcPts val="0"/>
              </a:spcBef>
              <a:spcAft>
                <a:spcPts val="0"/>
              </a:spcAft>
              <a:buNone/>
            </a:pPr>
            <a:r>
              <a:rPr lang="en-US"/>
              <a:t>We are using the setX(int x) method to set the value of instance variable x. Method setX(int x) is trying to use the local variable x to set the value of instance variable x. Since the instance variable x has the same name as local variable, the statement x= (x &gt; 79 ? 79 : (x &lt; 0 ? 0 :x)); fails to set the value of instance variable to 22. So, instance variable x remains 0. Ditto is the case with instance variable y. So we get the output x=0 and y=0.</a:t>
            </a:r>
            <a:endParaRPr/>
          </a:p>
          <a:p>
            <a:pPr marL="0" lvl="0" indent="0" algn="l" rtl="0">
              <a:spcBef>
                <a:spcPts val="0"/>
              </a:spcBef>
              <a:spcAft>
                <a:spcPts val="0"/>
              </a:spcAft>
              <a:buNone/>
            </a:pPr>
            <a:endParaRPr/>
          </a:p>
          <a:p>
            <a:pPr marL="0" lvl="0" indent="0" algn="l" rtl="0">
              <a:spcBef>
                <a:spcPts val="0"/>
              </a:spcBef>
              <a:spcAft>
                <a:spcPts val="0"/>
              </a:spcAft>
              <a:buNone/>
            </a:pPr>
            <a:r>
              <a:rPr lang="en-US"/>
              <a:t>What is the solution?</a:t>
            </a:r>
            <a:endParaRPr/>
          </a:p>
          <a:p>
            <a:pPr marL="0" lvl="0" indent="0" algn="l" rtl="0">
              <a:spcBef>
                <a:spcPts val="0"/>
              </a:spcBef>
              <a:spcAft>
                <a:spcPts val="0"/>
              </a:spcAft>
              <a:buNone/>
            </a:pPr>
            <a:r>
              <a:rPr lang="en-US"/>
              <a:t>1. We can have different names for instance variable and local variables. This will avoid the naming conflict.</a:t>
            </a:r>
            <a:endParaRPr/>
          </a:p>
          <a:p>
            <a:pPr marL="0" lvl="0" indent="0" algn="l" rtl="0">
              <a:spcBef>
                <a:spcPts val="0"/>
              </a:spcBef>
              <a:spcAft>
                <a:spcPts val="0"/>
              </a:spcAft>
              <a:buNone/>
            </a:pPr>
            <a:r>
              <a:rPr lang="en-US"/>
              <a:t>2. We can use </a:t>
            </a:r>
            <a:r>
              <a:rPr lang="en-US" b="1"/>
              <a:t>this</a:t>
            </a:r>
            <a:r>
              <a:rPr lang="en-US"/>
              <a:t> reference to differentiate between instance variable and local variable.  Eg : </a:t>
            </a:r>
            <a:endParaRPr/>
          </a:p>
          <a:p>
            <a:pPr marL="0" lvl="0" indent="0" algn="l" rtl="0">
              <a:spcBef>
                <a:spcPts val="0"/>
              </a:spcBef>
              <a:spcAft>
                <a:spcPts val="0"/>
              </a:spcAft>
              <a:buNone/>
            </a:pPr>
            <a:r>
              <a:rPr lang="en-US"/>
              <a:t>this. x= (x &gt; 79 ? 79 : (x &lt; 0 ? 0 :x)); </a:t>
            </a:r>
            <a:endParaRPr/>
          </a:p>
          <a:p>
            <a:pPr marL="0" lvl="0" indent="0" algn="l" rtl="0">
              <a:spcBef>
                <a:spcPts val="0"/>
              </a:spcBef>
              <a:spcAft>
                <a:spcPts val="0"/>
              </a:spcAft>
              <a:buNone/>
            </a:pPr>
            <a:r>
              <a:rPr lang="en-US"/>
              <a:t>this.y= (y &gt; 24 ? 24 : (y &lt; 0 ? 0 : y));</a:t>
            </a:r>
            <a:endParaRPr/>
          </a:p>
          <a:p>
            <a:pPr marL="0" lvl="0" indent="0" algn="l" rtl="0">
              <a:spcBef>
                <a:spcPts val="0"/>
              </a:spcBef>
              <a:spcAft>
                <a:spcPts val="0"/>
              </a:spcAft>
              <a:buNone/>
            </a:pPr>
            <a:endParaRPr/>
          </a:p>
        </p:txBody>
      </p:sp>
      <p:sp>
        <p:nvSpPr>
          <p:cNvPr id="694" name="Google Shape;69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1" name="Google Shape;70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2" name="Google Shape;702;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6" name="Google Shape;19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8" name="Google Shape;708;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Why the above code is returning the value of a and b as 0?</a:t>
            </a:r>
            <a:endParaRPr/>
          </a:p>
          <a:p>
            <a:pPr marL="0" lvl="0" indent="0" algn="l" rtl="0">
              <a:spcBef>
                <a:spcPts val="0"/>
              </a:spcBef>
              <a:spcAft>
                <a:spcPts val="0"/>
              </a:spcAft>
              <a:buNone/>
            </a:pPr>
            <a:endParaRPr/>
          </a:p>
          <a:p>
            <a:pPr marL="0" lvl="0" indent="0" algn="l" rtl="0">
              <a:spcBef>
                <a:spcPts val="0"/>
              </a:spcBef>
              <a:spcAft>
                <a:spcPts val="0"/>
              </a:spcAft>
              <a:buNone/>
            </a:pPr>
            <a:r>
              <a:rPr lang="en-US"/>
              <a:t>We are using the setX(int x) method to set the value of instance variable x. Method setX(int x) is trying to use the local variable x to set the value of instance variable x. Since the instance variable x has the same name as local variable, the statement x= (x &gt; 79 ? 79 : (x &lt; 0 ? 0 :x)); fails to set the value of instance variable to 22. So, instance variable x remains 0. Ditto is the case with instance variable y. So we get the output x=0 and y=0.</a:t>
            </a:r>
            <a:endParaRPr/>
          </a:p>
          <a:p>
            <a:pPr marL="0" lvl="0" indent="0" algn="l" rtl="0">
              <a:spcBef>
                <a:spcPts val="0"/>
              </a:spcBef>
              <a:spcAft>
                <a:spcPts val="0"/>
              </a:spcAft>
              <a:buNone/>
            </a:pPr>
            <a:endParaRPr/>
          </a:p>
          <a:p>
            <a:pPr marL="0" lvl="0" indent="0" algn="l" rtl="0">
              <a:spcBef>
                <a:spcPts val="0"/>
              </a:spcBef>
              <a:spcAft>
                <a:spcPts val="0"/>
              </a:spcAft>
              <a:buNone/>
            </a:pPr>
            <a:r>
              <a:rPr lang="en-US"/>
              <a:t>What is the solution?</a:t>
            </a:r>
            <a:endParaRPr/>
          </a:p>
          <a:p>
            <a:pPr marL="0" lvl="0" indent="0" algn="l" rtl="0">
              <a:spcBef>
                <a:spcPts val="0"/>
              </a:spcBef>
              <a:spcAft>
                <a:spcPts val="0"/>
              </a:spcAft>
              <a:buNone/>
            </a:pPr>
            <a:r>
              <a:rPr lang="en-US"/>
              <a:t>1. We can have different names for instance variable and local variables. This will avoid the naming conflict.</a:t>
            </a:r>
            <a:endParaRPr/>
          </a:p>
          <a:p>
            <a:pPr marL="0" lvl="0" indent="0" algn="l" rtl="0">
              <a:spcBef>
                <a:spcPts val="0"/>
              </a:spcBef>
              <a:spcAft>
                <a:spcPts val="0"/>
              </a:spcAft>
              <a:buNone/>
            </a:pPr>
            <a:r>
              <a:rPr lang="en-US"/>
              <a:t>2. We can use </a:t>
            </a:r>
            <a:r>
              <a:rPr lang="en-US" b="1"/>
              <a:t>this</a:t>
            </a:r>
            <a:r>
              <a:rPr lang="en-US"/>
              <a:t> reference(explained in the next slide) to differentiate between instance variable and local variable.  Eg : </a:t>
            </a:r>
            <a:endParaRPr/>
          </a:p>
          <a:p>
            <a:pPr marL="0" lvl="0" indent="0" algn="l" rtl="0">
              <a:spcBef>
                <a:spcPts val="0"/>
              </a:spcBef>
              <a:spcAft>
                <a:spcPts val="0"/>
              </a:spcAft>
              <a:buNone/>
            </a:pPr>
            <a:r>
              <a:rPr lang="en-US"/>
              <a:t>this. x= (x &gt; 79 ? 79 : (x &lt; 0 ? 0 :x)); </a:t>
            </a:r>
            <a:endParaRPr/>
          </a:p>
          <a:p>
            <a:pPr marL="0" lvl="0" indent="0" algn="l" rtl="0">
              <a:spcBef>
                <a:spcPts val="0"/>
              </a:spcBef>
              <a:spcAft>
                <a:spcPts val="0"/>
              </a:spcAft>
              <a:buNone/>
            </a:pPr>
            <a:r>
              <a:rPr lang="en-US"/>
              <a:t>this.y= (y &gt; 24 ? 24 : (y &lt; 0 ? 0 : y));</a:t>
            </a:r>
            <a:endParaRPr/>
          </a:p>
          <a:p>
            <a:pPr marL="0" lvl="0" indent="0" algn="l" rtl="0">
              <a:spcBef>
                <a:spcPts val="0"/>
              </a:spcBef>
              <a:spcAft>
                <a:spcPts val="0"/>
              </a:spcAft>
              <a:buNone/>
            </a:pPr>
            <a:endParaRPr/>
          </a:p>
        </p:txBody>
      </p:sp>
      <p:sp>
        <p:nvSpPr>
          <p:cNvPr id="709" name="Google Shape;709;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6" name="Google Shape;716;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7" name="Google Shape;717;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9" name="Google Shape;20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instance variable is accessible anywhere in the class, where as the scope of the local variable is limited to the method where it is declared</a:t>
            </a:r>
            <a:r>
              <a:rPr lang="en-US" sz="1100"/>
              <a:t>. </a:t>
            </a:r>
            <a:r>
              <a:rPr lang="en-US"/>
              <a:t>Parameters also can only be used within the method.</a:t>
            </a:r>
            <a:endParaRPr/>
          </a:p>
          <a:p>
            <a:pPr marL="0" lvl="0" indent="0" algn="l" rtl="0">
              <a:spcBef>
                <a:spcPts val="0"/>
              </a:spcBef>
              <a:spcAft>
                <a:spcPts val="0"/>
              </a:spcAft>
              <a:buNone/>
            </a:pPr>
            <a:endParaRPr/>
          </a:p>
          <a:p>
            <a:pPr marL="0" lvl="0" indent="0" algn="l" rtl="0">
              <a:spcBef>
                <a:spcPts val="0"/>
              </a:spcBef>
              <a:spcAft>
                <a:spcPts val="0"/>
              </a:spcAft>
              <a:buNone/>
            </a:pPr>
            <a:r>
              <a:rPr lang="en-US"/>
              <a:t>When a number of objects are created from the same class, each instance has its own copy of class variables. </a:t>
            </a:r>
            <a:endParaRPr/>
          </a:p>
          <a:p>
            <a:pPr marL="0" lvl="0" indent="0" algn="l" rtl="0">
              <a:spcBef>
                <a:spcPts val="0"/>
              </a:spcBef>
              <a:spcAft>
                <a:spcPts val="0"/>
              </a:spcAft>
              <a:buNone/>
            </a:pPr>
            <a:endParaRPr/>
          </a:p>
          <a:p>
            <a:pPr marL="0" lvl="0" indent="0" algn="l" rtl="0">
              <a:spcBef>
                <a:spcPts val="0"/>
              </a:spcBef>
              <a:spcAft>
                <a:spcPts val="0"/>
              </a:spcAft>
              <a:buNone/>
            </a:pPr>
            <a:r>
              <a:rPr lang="en-US"/>
              <a:t>An instance variable, by default, gets initialized to its default value depending on its type.</a:t>
            </a:r>
            <a:endParaRPr/>
          </a:p>
          <a:p>
            <a:pPr marL="0" lvl="0" indent="0" algn="l" rtl="0">
              <a:spcBef>
                <a:spcPts val="0"/>
              </a:spcBef>
              <a:spcAft>
                <a:spcPts val="0"/>
              </a:spcAft>
              <a:buNone/>
            </a:pPr>
            <a:r>
              <a:rPr lang="en-US"/>
              <a:t>For eg: if we declare an instance variable int i and we don’t initialize i, by default i will have the value 0.</a:t>
            </a:r>
            <a:endParaRPr/>
          </a:p>
          <a:p>
            <a:pPr marL="0" lvl="0" indent="0" algn="l" rtl="0">
              <a:spcBef>
                <a:spcPts val="0"/>
              </a:spcBef>
              <a:spcAft>
                <a:spcPts val="0"/>
              </a:spcAft>
              <a:buNone/>
            </a:pPr>
            <a:r>
              <a:rPr lang="en-US"/>
              <a:t>If we declare a variable of type object(called object reference) and we don’t initialize it, by default get it’s the value null.</a:t>
            </a:r>
            <a:endParaRPr/>
          </a:p>
          <a:p>
            <a:pPr marL="0" lvl="0" indent="0" algn="l" rtl="0">
              <a:spcBef>
                <a:spcPts val="0"/>
              </a:spcBef>
              <a:spcAft>
                <a:spcPts val="0"/>
              </a:spcAft>
              <a:buNone/>
            </a:pPr>
            <a:endParaRPr/>
          </a:p>
          <a:p>
            <a:pPr marL="0" lvl="0" indent="0" algn="l" rtl="0">
              <a:spcBef>
                <a:spcPts val="0"/>
              </a:spcBef>
              <a:spcAft>
                <a:spcPts val="0"/>
              </a:spcAft>
              <a:buNone/>
            </a:pPr>
            <a:r>
              <a:rPr lang="en-US"/>
              <a:t>A local variable has to be initailized before being used. It does not get initialized with any default value.</a:t>
            </a:r>
            <a:endParaRPr/>
          </a:p>
          <a:p>
            <a:pPr marL="0" lvl="0" indent="0" algn="l" rtl="0">
              <a:spcBef>
                <a:spcPts val="0"/>
              </a:spcBef>
              <a:spcAft>
                <a:spcPts val="0"/>
              </a:spcAft>
              <a:buNone/>
            </a:pPr>
            <a:endParaRPr/>
          </a:p>
        </p:txBody>
      </p:sp>
      <p:sp>
        <p:nvSpPr>
          <p:cNvPr id="216" name="Google Shape;21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7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73"/>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73"/>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73"/>
          <p:cNvGrpSpPr/>
          <p:nvPr/>
        </p:nvGrpSpPr>
        <p:grpSpPr>
          <a:xfrm>
            <a:off x="-3765" y="4953000"/>
            <a:ext cx="9147765" cy="1912088"/>
            <a:chOff x="-3765" y="4832896"/>
            <a:chExt cx="9147765" cy="2032192"/>
          </a:xfrm>
        </p:grpSpPr>
        <p:sp>
          <p:nvSpPr>
            <p:cNvPr id="24" name="Google Shape;24;p73"/>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73"/>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73"/>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73"/>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7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1"/>
        <p:cNvGrpSpPr/>
        <p:nvPr/>
      </p:nvGrpSpPr>
      <p:grpSpPr>
        <a:xfrm>
          <a:off x="0" y="0"/>
          <a:ext cx="0" cy="0"/>
          <a:chOff x="0" y="0"/>
          <a:chExt cx="0" cy="0"/>
        </a:xfrm>
      </p:grpSpPr>
      <p:sp>
        <p:nvSpPr>
          <p:cNvPr id="62" name="Google Shape;62;p82"/>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3" name="Google Shape;63;p82"/>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4" name="Google Shape;64;p8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1" name="Google Shape;71;p83"/>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2" name="Google Shape;72;p83"/>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83"/>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8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p8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8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86"/>
        <p:cNvGrpSpPr/>
        <p:nvPr/>
      </p:nvGrpSpPr>
      <p:grpSpPr>
        <a:xfrm>
          <a:off x="0" y="0"/>
          <a:ext cx="0" cy="0"/>
          <a:chOff x="0" y="0"/>
          <a:chExt cx="0" cy="0"/>
        </a:xfrm>
      </p:grpSpPr>
      <p:sp>
        <p:nvSpPr>
          <p:cNvPr id="87" name="Google Shape;87;p86"/>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86"/>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9" name="Google Shape;89;p86"/>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0" name="Google Shape;90;p8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8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93"/>
        <p:cNvGrpSpPr/>
        <p:nvPr/>
      </p:nvGrpSpPr>
      <p:grpSpPr>
        <a:xfrm>
          <a:off x="0" y="0"/>
          <a:ext cx="0" cy="0"/>
          <a:chOff x="0" y="0"/>
          <a:chExt cx="0" cy="0"/>
        </a:xfrm>
      </p:grpSpPr>
      <p:sp>
        <p:nvSpPr>
          <p:cNvPr id="94" name="Google Shape;94;p87"/>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87"/>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96" name="Google Shape;96;p8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8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8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87"/>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87"/>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01" name="Google Shape;101;p87"/>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02" name="Google Shape;102;p87"/>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03" name="Google Shape;103;p87"/>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4" name="Google Shape;104;p87"/>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05" name="Google Shape;105;p87"/>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
        <p:cNvGrpSpPr/>
        <p:nvPr/>
      </p:nvGrpSpPr>
      <p:grpSpPr>
        <a:xfrm>
          <a:off x="0" y="0"/>
          <a:ext cx="0" cy="0"/>
          <a:chOff x="0" y="0"/>
          <a:chExt cx="0" cy="0"/>
        </a:xfrm>
      </p:grpSpPr>
      <p:sp>
        <p:nvSpPr>
          <p:cNvPr id="107" name="Google Shape;107;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88"/>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09" name="Google Shape;109;p8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8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8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2"/>
        <p:cNvGrpSpPr/>
        <p:nvPr/>
      </p:nvGrpSpPr>
      <p:grpSpPr>
        <a:xfrm>
          <a:off x="0" y="0"/>
          <a:ext cx="0" cy="0"/>
          <a:chOff x="0" y="0"/>
          <a:chExt cx="0" cy="0"/>
        </a:xfrm>
      </p:grpSpPr>
      <p:sp>
        <p:nvSpPr>
          <p:cNvPr id="113" name="Google Shape;113;p89"/>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89"/>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15" name="Google Shape;115;p8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8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8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5 Points">
  <p:cSld name="Agenda 5 Points">
    <p:spTree>
      <p:nvGrpSpPr>
        <p:cNvPr id="1" name="Shape 31"/>
        <p:cNvGrpSpPr/>
        <p:nvPr/>
      </p:nvGrpSpPr>
      <p:grpSpPr>
        <a:xfrm>
          <a:off x="0" y="0"/>
          <a:ext cx="0" cy="0"/>
          <a:chOff x="0" y="0"/>
          <a:chExt cx="0" cy="0"/>
        </a:xfrm>
      </p:grpSpPr>
      <p:sp>
        <p:nvSpPr>
          <p:cNvPr id="32" name="Google Shape;32;p74"/>
          <p:cNvSpPr txBox="1">
            <a:spLocks noGrp="1"/>
          </p:cNvSpPr>
          <p:nvPr>
            <p:ph type="ctrTitle"/>
          </p:nvPr>
        </p:nvSpPr>
        <p:spPr>
          <a:xfrm>
            <a:off x="460375" y="145522"/>
            <a:ext cx="8189776" cy="554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74"/>
          <p:cNvSpPr txBox="1">
            <a:spLocks noGrp="1"/>
          </p:cNvSpPr>
          <p:nvPr>
            <p:ph type="body" idx="1"/>
          </p:nvPr>
        </p:nvSpPr>
        <p:spPr>
          <a:xfrm>
            <a:off x="1005339" y="1350509"/>
            <a:ext cx="7010400" cy="652462"/>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904"/>
              <a:buNone/>
              <a:defRPr sz="2800" b="1">
                <a:solidFill>
                  <a:srgbClr val="595959"/>
                </a:solidFill>
              </a:defRPr>
            </a:lvl1pPr>
            <a:lvl2pPr marL="914400" lvl="1" indent="-228600" algn="l">
              <a:spcBef>
                <a:spcPts val="324"/>
              </a:spcBef>
              <a:spcAft>
                <a:spcPts val="0"/>
              </a:spcAft>
              <a:buSzPts val="2300"/>
              <a:buNone/>
              <a:defRPr/>
            </a:lvl2pPr>
            <a:lvl3pPr marL="1371600" lvl="2" indent="-228600" algn="l">
              <a:spcBef>
                <a:spcPts val="350"/>
              </a:spcBef>
              <a:spcAft>
                <a:spcPts val="0"/>
              </a:spcAft>
              <a:buSzPts val="2100"/>
              <a:buNone/>
              <a:defRPr/>
            </a:lvl3pPr>
            <a:lvl4pPr marL="1828800" lvl="3" indent="-228600" algn="l">
              <a:spcBef>
                <a:spcPts val="350"/>
              </a:spcBef>
              <a:spcAft>
                <a:spcPts val="0"/>
              </a:spcAft>
              <a:buSzPts val="1900"/>
              <a:buNone/>
              <a:defRPr/>
            </a:lvl4pPr>
            <a:lvl5pPr marL="2286000" lvl="4" indent="-228600" algn="l">
              <a:spcBef>
                <a:spcPts val="350"/>
              </a:spcBef>
              <a:spcAft>
                <a:spcPts val="0"/>
              </a:spcAft>
              <a:buSzPts val="1800"/>
              <a:buNone/>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4" name="Google Shape;34;p74"/>
          <p:cNvSpPr txBox="1">
            <a:spLocks noGrp="1"/>
          </p:cNvSpPr>
          <p:nvPr>
            <p:ph type="body" idx="2"/>
          </p:nvPr>
        </p:nvSpPr>
        <p:spPr>
          <a:xfrm>
            <a:off x="1005339" y="2380789"/>
            <a:ext cx="7010400" cy="652462"/>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904"/>
              <a:buNone/>
              <a:defRPr sz="2800" b="1">
                <a:solidFill>
                  <a:srgbClr val="595959"/>
                </a:solidFill>
              </a:defRPr>
            </a:lvl1pPr>
            <a:lvl2pPr marL="914400" lvl="1" indent="-228600" algn="l">
              <a:spcBef>
                <a:spcPts val="324"/>
              </a:spcBef>
              <a:spcAft>
                <a:spcPts val="0"/>
              </a:spcAft>
              <a:buSzPts val="2300"/>
              <a:buNone/>
              <a:defRPr/>
            </a:lvl2pPr>
            <a:lvl3pPr marL="1371600" lvl="2" indent="-228600" algn="l">
              <a:spcBef>
                <a:spcPts val="350"/>
              </a:spcBef>
              <a:spcAft>
                <a:spcPts val="0"/>
              </a:spcAft>
              <a:buSzPts val="2100"/>
              <a:buNone/>
              <a:defRPr/>
            </a:lvl3pPr>
            <a:lvl4pPr marL="1828800" lvl="3" indent="-228600" algn="l">
              <a:spcBef>
                <a:spcPts val="350"/>
              </a:spcBef>
              <a:spcAft>
                <a:spcPts val="0"/>
              </a:spcAft>
              <a:buSzPts val="1900"/>
              <a:buNone/>
              <a:defRPr/>
            </a:lvl4pPr>
            <a:lvl5pPr marL="2286000" lvl="4" indent="-228600" algn="l">
              <a:spcBef>
                <a:spcPts val="350"/>
              </a:spcBef>
              <a:spcAft>
                <a:spcPts val="0"/>
              </a:spcAft>
              <a:buSzPts val="1800"/>
              <a:buNone/>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5" name="Google Shape;35;p74"/>
          <p:cNvSpPr txBox="1">
            <a:spLocks noGrp="1"/>
          </p:cNvSpPr>
          <p:nvPr>
            <p:ph type="body" idx="3"/>
          </p:nvPr>
        </p:nvSpPr>
        <p:spPr>
          <a:xfrm>
            <a:off x="1005339" y="3403153"/>
            <a:ext cx="7010400" cy="652462"/>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904"/>
              <a:buNone/>
              <a:defRPr sz="2800" b="1">
                <a:solidFill>
                  <a:srgbClr val="595959"/>
                </a:solidFill>
              </a:defRPr>
            </a:lvl1pPr>
            <a:lvl2pPr marL="914400" lvl="1" indent="-228600" algn="l">
              <a:spcBef>
                <a:spcPts val="324"/>
              </a:spcBef>
              <a:spcAft>
                <a:spcPts val="0"/>
              </a:spcAft>
              <a:buSzPts val="2300"/>
              <a:buNone/>
              <a:defRPr/>
            </a:lvl2pPr>
            <a:lvl3pPr marL="1371600" lvl="2" indent="-228600" algn="l">
              <a:spcBef>
                <a:spcPts val="350"/>
              </a:spcBef>
              <a:spcAft>
                <a:spcPts val="0"/>
              </a:spcAft>
              <a:buSzPts val="2100"/>
              <a:buNone/>
              <a:defRPr/>
            </a:lvl3pPr>
            <a:lvl4pPr marL="1828800" lvl="3" indent="-228600" algn="l">
              <a:spcBef>
                <a:spcPts val="350"/>
              </a:spcBef>
              <a:spcAft>
                <a:spcPts val="0"/>
              </a:spcAft>
              <a:buSzPts val="1900"/>
              <a:buNone/>
              <a:defRPr/>
            </a:lvl4pPr>
            <a:lvl5pPr marL="2286000" lvl="4" indent="-228600" algn="l">
              <a:spcBef>
                <a:spcPts val="350"/>
              </a:spcBef>
              <a:spcAft>
                <a:spcPts val="0"/>
              </a:spcAft>
              <a:buSzPts val="1800"/>
              <a:buNone/>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6" name="Google Shape;36;p74"/>
          <p:cNvSpPr txBox="1">
            <a:spLocks noGrp="1"/>
          </p:cNvSpPr>
          <p:nvPr>
            <p:ph type="body" idx="4"/>
          </p:nvPr>
        </p:nvSpPr>
        <p:spPr>
          <a:xfrm>
            <a:off x="1005339" y="4462030"/>
            <a:ext cx="7010400" cy="652462"/>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904"/>
              <a:buNone/>
              <a:defRPr sz="2800" b="1">
                <a:solidFill>
                  <a:srgbClr val="595959"/>
                </a:solidFill>
              </a:defRPr>
            </a:lvl1pPr>
            <a:lvl2pPr marL="914400" lvl="1" indent="-228600" algn="l">
              <a:spcBef>
                <a:spcPts val="324"/>
              </a:spcBef>
              <a:spcAft>
                <a:spcPts val="0"/>
              </a:spcAft>
              <a:buSzPts val="2300"/>
              <a:buNone/>
              <a:defRPr/>
            </a:lvl2pPr>
            <a:lvl3pPr marL="1371600" lvl="2" indent="-228600" algn="l">
              <a:spcBef>
                <a:spcPts val="350"/>
              </a:spcBef>
              <a:spcAft>
                <a:spcPts val="0"/>
              </a:spcAft>
              <a:buSzPts val="2100"/>
              <a:buNone/>
              <a:defRPr/>
            </a:lvl3pPr>
            <a:lvl4pPr marL="1828800" lvl="3" indent="-228600" algn="l">
              <a:spcBef>
                <a:spcPts val="350"/>
              </a:spcBef>
              <a:spcAft>
                <a:spcPts val="0"/>
              </a:spcAft>
              <a:buSzPts val="1900"/>
              <a:buNone/>
              <a:defRPr/>
            </a:lvl4pPr>
            <a:lvl5pPr marL="2286000" lvl="4" indent="-228600" algn="l">
              <a:spcBef>
                <a:spcPts val="350"/>
              </a:spcBef>
              <a:spcAft>
                <a:spcPts val="0"/>
              </a:spcAft>
              <a:buSzPts val="1800"/>
              <a:buNone/>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7" name="Google Shape;37;p74"/>
          <p:cNvSpPr txBox="1">
            <a:spLocks noGrp="1"/>
          </p:cNvSpPr>
          <p:nvPr>
            <p:ph type="body" idx="5"/>
          </p:nvPr>
        </p:nvSpPr>
        <p:spPr>
          <a:xfrm>
            <a:off x="1005339" y="5504120"/>
            <a:ext cx="7010400" cy="652462"/>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904"/>
              <a:buNone/>
              <a:defRPr sz="2800" b="1">
                <a:solidFill>
                  <a:srgbClr val="595959"/>
                </a:solidFill>
              </a:defRPr>
            </a:lvl1pPr>
            <a:lvl2pPr marL="914400" lvl="1" indent="-228600" algn="l">
              <a:spcBef>
                <a:spcPts val="324"/>
              </a:spcBef>
              <a:spcAft>
                <a:spcPts val="0"/>
              </a:spcAft>
              <a:buSzPts val="2300"/>
              <a:buNone/>
              <a:defRPr/>
            </a:lvl2pPr>
            <a:lvl3pPr marL="1371600" lvl="2" indent="-228600" algn="l">
              <a:spcBef>
                <a:spcPts val="350"/>
              </a:spcBef>
              <a:spcAft>
                <a:spcPts val="0"/>
              </a:spcAft>
              <a:buSzPts val="2100"/>
              <a:buNone/>
              <a:defRPr/>
            </a:lvl3pPr>
            <a:lvl4pPr marL="1828800" lvl="3" indent="-228600" algn="l">
              <a:spcBef>
                <a:spcPts val="350"/>
              </a:spcBef>
              <a:spcAft>
                <a:spcPts val="0"/>
              </a:spcAft>
              <a:buSzPts val="1900"/>
              <a:buNone/>
              <a:defRPr/>
            </a:lvl4pPr>
            <a:lvl5pPr marL="2286000" lvl="4" indent="-228600" algn="l">
              <a:spcBef>
                <a:spcPts val="350"/>
              </a:spcBef>
              <a:spcAft>
                <a:spcPts val="0"/>
              </a:spcAft>
              <a:buSzPts val="1800"/>
              <a:buNone/>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38"/>
        <p:cNvGrpSpPr/>
        <p:nvPr/>
      </p:nvGrpSpPr>
      <p:grpSpPr>
        <a:xfrm>
          <a:off x="0" y="0"/>
          <a:ext cx="0" cy="0"/>
          <a:chOff x="0" y="0"/>
          <a:chExt cx="0" cy="0"/>
        </a:xfrm>
      </p:grpSpPr>
      <p:sp>
        <p:nvSpPr>
          <p:cNvPr id="39" name="Google Shape;39;p75"/>
          <p:cNvSpPr txBox="1">
            <a:spLocks noGrp="1"/>
          </p:cNvSpPr>
          <p:nvPr>
            <p:ph type="body" idx="1"/>
          </p:nvPr>
        </p:nvSpPr>
        <p:spPr>
          <a:xfrm>
            <a:off x="460376" y="145140"/>
            <a:ext cx="8229600" cy="553998"/>
          </a:xfrm>
          <a:prstGeom prst="rect">
            <a:avLst/>
          </a:prstGeom>
          <a:noFill/>
          <a:ln>
            <a:noFill/>
          </a:ln>
        </p:spPr>
        <p:txBody>
          <a:bodyPr spcFirstLastPara="1" wrap="square" lIns="91425" tIns="45700" rIns="91425" bIns="45700" anchor="t" anchorCtr="0">
            <a:spAutoFit/>
          </a:bodyPr>
          <a:lstStyle>
            <a:lvl1pPr marL="457200" lvl="0" indent="-228600" algn="l">
              <a:spcBef>
                <a:spcPts val="0"/>
              </a:spcBef>
              <a:spcAft>
                <a:spcPts val="0"/>
              </a:spcAft>
              <a:buSzPts val="2040"/>
              <a:buNone/>
              <a:defRPr sz="3000" b="1">
                <a:solidFill>
                  <a:srgbClr val="595959"/>
                </a:solidFill>
                <a:latin typeface="Lucida Sans"/>
                <a:ea typeface="Lucida Sans"/>
                <a:cs typeface="Lucida Sans"/>
                <a:sym typeface="Lucida Sans"/>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75"/>
          <p:cNvSpPr txBox="1">
            <a:spLocks noGrp="1"/>
          </p:cNvSpPr>
          <p:nvPr>
            <p:ph type="body" idx="2"/>
          </p:nvPr>
        </p:nvSpPr>
        <p:spPr>
          <a:xfrm>
            <a:off x="457200" y="1360488"/>
            <a:ext cx="8240713" cy="4473575"/>
          </a:xfrm>
          <a:prstGeom prst="rect">
            <a:avLst/>
          </a:prstGeom>
          <a:noFill/>
          <a:ln>
            <a:noFill/>
          </a:ln>
        </p:spPr>
        <p:txBody>
          <a:bodyPr spcFirstLastPara="1" wrap="square" lIns="91425" tIns="45700" rIns="91425" bIns="45700" anchor="t" anchorCtr="0">
            <a:normAutofit/>
          </a:bodyPr>
          <a:lstStyle>
            <a:lvl1pPr marL="457200" lvl="0" indent="-323596" algn="l">
              <a:spcBef>
                <a:spcPts val="400"/>
              </a:spcBef>
              <a:spcAft>
                <a:spcPts val="0"/>
              </a:spcAft>
              <a:buClr>
                <a:srgbClr val="0070C0"/>
              </a:buClr>
              <a:buSzPts val="1496"/>
              <a:buChar char="🞂"/>
              <a:defRPr sz="2200">
                <a:solidFill>
                  <a:srgbClr val="595959"/>
                </a:solidFill>
              </a:defRPr>
            </a:lvl1pPr>
            <a:lvl2pPr marL="914400" lvl="1" indent="-374650" algn="l">
              <a:spcBef>
                <a:spcPts val="324"/>
              </a:spcBef>
              <a:spcAft>
                <a:spcPts val="0"/>
              </a:spcAft>
              <a:buClr>
                <a:srgbClr val="0070C0"/>
              </a:buClr>
              <a:buSzPts val="2300"/>
              <a:buFont typeface="Arial"/>
              <a:buChar char="•"/>
              <a:defRPr>
                <a:solidFill>
                  <a:srgbClr val="595959"/>
                </a:solidFill>
              </a:defRPr>
            </a:lvl2pPr>
            <a:lvl3pPr marL="1371600" lvl="2" indent="-361950" algn="l">
              <a:spcBef>
                <a:spcPts val="350"/>
              </a:spcBef>
              <a:spcAft>
                <a:spcPts val="0"/>
              </a:spcAft>
              <a:buClr>
                <a:srgbClr val="0070C0"/>
              </a:buClr>
              <a:buSzPts val="2100"/>
              <a:buFont typeface="Arial"/>
              <a:buChar char="•"/>
              <a:defRPr>
                <a:solidFill>
                  <a:srgbClr val="595959"/>
                </a:solidFill>
              </a:defRPr>
            </a:lvl3pPr>
            <a:lvl4pPr marL="1828800" lvl="3" indent="-349250" algn="l">
              <a:spcBef>
                <a:spcPts val="350"/>
              </a:spcBef>
              <a:spcAft>
                <a:spcPts val="0"/>
              </a:spcAft>
              <a:buClr>
                <a:srgbClr val="0070C0"/>
              </a:buClr>
              <a:buSzPts val="1900"/>
              <a:buFont typeface="Arial"/>
              <a:buChar char="•"/>
              <a:defRPr>
                <a:solidFill>
                  <a:srgbClr val="595959"/>
                </a:solidFill>
              </a:defRPr>
            </a:lvl4pPr>
            <a:lvl5pPr marL="2286000" lvl="4" indent="-342900" algn="l">
              <a:spcBef>
                <a:spcPts val="350"/>
              </a:spcBef>
              <a:spcAft>
                <a:spcPts val="0"/>
              </a:spcAft>
              <a:buClr>
                <a:srgbClr val="0070C0"/>
              </a:buClr>
              <a:buSzPts val="1800"/>
              <a:buFont typeface="Arial"/>
              <a:buChar char="•"/>
              <a:defRPr>
                <a:solidFill>
                  <a:srgbClr val="595959"/>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Name Here">
  <p:cSld name="Section Name Here">
    <p:spTree>
      <p:nvGrpSpPr>
        <p:cNvPr id="1" name="Shape 41"/>
        <p:cNvGrpSpPr/>
        <p:nvPr/>
      </p:nvGrpSpPr>
      <p:grpSpPr>
        <a:xfrm>
          <a:off x="0" y="0"/>
          <a:ext cx="0" cy="0"/>
          <a:chOff x="0" y="0"/>
          <a:chExt cx="0" cy="0"/>
        </a:xfrm>
      </p:grpSpPr>
      <p:sp>
        <p:nvSpPr>
          <p:cNvPr id="42" name="Google Shape;42;p76"/>
          <p:cNvSpPr txBox="1">
            <a:spLocks noGrp="1"/>
          </p:cNvSpPr>
          <p:nvPr>
            <p:ph type="body" idx="1"/>
          </p:nvPr>
        </p:nvSpPr>
        <p:spPr>
          <a:xfrm>
            <a:off x="469901" y="2612799"/>
            <a:ext cx="8220074" cy="623887"/>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SzPts val="2312"/>
              <a:buNone/>
              <a:defRPr sz="3400" b="1" i="0" u="none" strike="noStrike" cap="none">
                <a:solidFill>
                  <a:schemeClr val="dk1"/>
                </a:solidFill>
                <a:latin typeface="Lucida Sans"/>
                <a:ea typeface="Lucida Sans"/>
                <a:cs typeface="Lucida Sans"/>
                <a:sym typeface="Lucida Sans"/>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76"/>
          <p:cNvSpPr txBox="1">
            <a:spLocks noGrp="1"/>
          </p:cNvSpPr>
          <p:nvPr>
            <p:ph type="body" idx="2"/>
          </p:nvPr>
        </p:nvSpPr>
        <p:spPr>
          <a:xfrm>
            <a:off x="469901" y="3290677"/>
            <a:ext cx="8220074" cy="439496"/>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SzPts val="1360"/>
              <a:buNone/>
              <a:defRPr sz="2000" b="0" i="0" u="none" strike="noStrike" cap="none">
                <a:solidFill>
                  <a:schemeClr val="dk1"/>
                </a:solidFill>
                <a:latin typeface="Lucida Sans"/>
                <a:ea typeface="Lucida Sans"/>
                <a:cs typeface="Lucida Sans"/>
                <a:sym typeface="Lucida Sans"/>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7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6" name="Google Shape;46;p7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Layout 1">
  <p:cSld name="Text Layout 1">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4_Text Layout 1">
  <p:cSld name="14_Text Layout 1">
    <p:spTree>
      <p:nvGrpSpPr>
        <p:cNvPr id="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3_Text Layout 1">
  <p:cSld name="53_Text Layout 1">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3"/>
        <p:cNvGrpSpPr/>
        <p:nvPr/>
      </p:nvGrpSpPr>
      <p:grpSpPr>
        <a:xfrm>
          <a:off x="0" y="0"/>
          <a:ext cx="0" cy="0"/>
          <a:chOff x="0" y="0"/>
          <a:chExt cx="0" cy="0"/>
        </a:xfrm>
      </p:grpSpPr>
      <p:sp>
        <p:nvSpPr>
          <p:cNvPr id="54" name="Google Shape;54;p81"/>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1"/>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8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1"/>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60" name="Google Shape;60;p81"/>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72"/>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72"/>
          <p:cNvSpPr/>
          <p:nvPr/>
        </p:nvSpPr>
        <p:spPr>
          <a:xfrm>
            <a:off x="-6042" y="5791253"/>
            <a:ext cx="3402314" cy="1080868"/>
          </a:xfrm>
          <a:prstGeom prst="rtTriangle">
            <a:avLst/>
          </a:prstGeom>
          <a:blipFill rotWithShape="1">
            <a:blip r:embed="rId19">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72"/>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7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7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7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7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dk2"/>
              </a:buClr>
              <a:buSzPct val="100000"/>
              <a:buFont typeface="Lucida Sans"/>
              <a:buNone/>
            </a:pPr>
            <a:r>
              <a:rPr lang="en-US"/>
              <a:t>Introduction to Object Oriented Programming</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150000"/>
              </a:lnSpc>
              <a:spcBef>
                <a:spcPts val="0"/>
              </a:spcBef>
              <a:spcAft>
                <a:spcPts val="0"/>
              </a:spcAft>
              <a:buSzPts val="1836"/>
              <a:buChar char="🞂"/>
            </a:pPr>
            <a:r>
              <a:rPr lang="en-US">
                <a:solidFill>
                  <a:schemeClr val="dk1"/>
                </a:solidFill>
              </a:rPr>
              <a:t>Once a class is defined, you can declare a variable (object reference)  of  type class</a:t>
            </a:r>
            <a:endParaRPr/>
          </a:p>
          <a:p>
            <a:pPr marL="1371600" lvl="4" indent="-228600" algn="l" rtl="0">
              <a:spcBef>
                <a:spcPts val="350"/>
              </a:spcBef>
              <a:spcAft>
                <a:spcPts val="0"/>
              </a:spcAft>
              <a:buSzPts val="1600"/>
              <a:buFont typeface="Lucida Sans"/>
              <a:buNone/>
            </a:pPr>
            <a:r>
              <a:rPr lang="en-US" sz="1600">
                <a:solidFill>
                  <a:schemeClr val="dk1"/>
                </a:solidFill>
              </a:rPr>
              <a:t>Student stud1;</a:t>
            </a:r>
            <a:endParaRPr/>
          </a:p>
          <a:p>
            <a:pPr marL="1371600" lvl="4" indent="-228600" algn="l" rtl="0">
              <a:spcBef>
                <a:spcPts val="350"/>
              </a:spcBef>
              <a:spcAft>
                <a:spcPts val="0"/>
              </a:spcAft>
              <a:buSzPts val="1600"/>
              <a:buFont typeface="Lucida Sans"/>
              <a:buNone/>
            </a:pPr>
            <a:r>
              <a:rPr lang="en-US" sz="1600">
                <a:solidFill>
                  <a:schemeClr val="dk1"/>
                </a:solidFill>
              </a:rPr>
              <a:t>Employee emp1;</a:t>
            </a:r>
            <a:endParaRPr/>
          </a:p>
          <a:p>
            <a:pPr marL="1371600" lvl="4" indent="-228600" algn="l" rtl="0">
              <a:spcBef>
                <a:spcPts val="350"/>
              </a:spcBef>
              <a:spcAft>
                <a:spcPts val="0"/>
              </a:spcAft>
              <a:buSzPts val="1600"/>
              <a:buFont typeface="Lucida Sans"/>
              <a:buNone/>
            </a:pPr>
            <a:endParaRPr sz="1600">
              <a:solidFill>
                <a:schemeClr val="dk1"/>
              </a:solidFill>
            </a:endParaRPr>
          </a:p>
          <a:p>
            <a:pPr marL="365760" lvl="0" indent="-256032" algn="l" rtl="0">
              <a:spcBef>
                <a:spcPts val="400"/>
              </a:spcBef>
              <a:spcAft>
                <a:spcPts val="0"/>
              </a:spcAft>
              <a:buSzPts val="1836"/>
              <a:buChar char="🞂"/>
            </a:pPr>
            <a:r>
              <a:rPr lang="en-US">
                <a:solidFill>
                  <a:schemeClr val="dk1"/>
                </a:solidFill>
              </a:rPr>
              <a:t>The </a:t>
            </a:r>
            <a:r>
              <a:rPr lang="en-US" b="1">
                <a:solidFill>
                  <a:schemeClr val="dk1"/>
                </a:solidFill>
              </a:rPr>
              <a:t>new</a:t>
            </a:r>
            <a:r>
              <a:rPr lang="en-US">
                <a:solidFill>
                  <a:schemeClr val="dk1"/>
                </a:solidFill>
              </a:rPr>
              <a:t> operator is used to create an object of that reference type</a:t>
            </a:r>
            <a:endParaRPr/>
          </a:p>
          <a:p>
            <a:pPr marL="859536" lvl="2" indent="-228600" algn="l" rtl="0">
              <a:spcBef>
                <a:spcPts val="350"/>
              </a:spcBef>
              <a:spcAft>
                <a:spcPts val="0"/>
              </a:spcAft>
              <a:buSzPts val="2100"/>
              <a:buFont typeface="Arial"/>
              <a:buNone/>
            </a:pPr>
            <a:endParaRPr>
              <a:solidFill>
                <a:schemeClr val="dk1"/>
              </a:solidFill>
            </a:endParaRPr>
          </a:p>
          <a:p>
            <a:pPr marL="859536" lvl="2" indent="-228600" algn="l" rtl="0">
              <a:spcBef>
                <a:spcPts val="350"/>
              </a:spcBef>
              <a:spcAft>
                <a:spcPts val="0"/>
              </a:spcAft>
              <a:buSzPts val="2100"/>
              <a:buFont typeface="Arial"/>
              <a:buNone/>
            </a:pPr>
            <a:r>
              <a:rPr lang="en-US">
                <a:solidFill>
                  <a:schemeClr val="dk1"/>
                </a:solidFill>
              </a:rPr>
              <a:t>			Employee e = new Employee();</a:t>
            </a:r>
            <a:endParaRPr/>
          </a:p>
        </p:txBody>
      </p:sp>
      <p:sp>
        <p:nvSpPr>
          <p:cNvPr id="226" name="Google Shape;226;p10"/>
          <p:cNvSpPr txBox="1">
            <a:spLocks noGrp="1"/>
          </p:cNvSpPr>
          <p:nvPr>
            <p:ph type="title"/>
          </p:nvPr>
        </p:nvSpPr>
        <p:spPr>
          <a:xfrm>
            <a:off x="203200" y="109538"/>
            <a:ext cx="84836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Objects and References</a:t>
            </a:r>
            <a:endParaRPr/>
          </a:p>
        </p:txBody>
      </p:sp>
      <p:sp>
        <p:nvSpPr>
          <p:cNvPr id="227" name="Google Shape;227;p10"/>
          <p:cNvSpPr txBox="1"/>
          <p:nvPr/>
        </p:nvSpPr>
        <p:spPr>
          <a:xfrm>
            <a:off x="5127330" y="5899781"/>
            <a:ext cx="946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Verdana"/>
                <a:ea typeface="Verdana"/>
                <a:cs typeface="Verdana"/>
                <a:sym typeface="Verdana"/>
              </a:rPr>
              <a:t>object</a:t>
            </a:r>
            <a:endParaRPr dirty="0"/>
          </a:p>
        </p:txBody>
      </p:sp>
      <p:sp>
        <p:nvSpPr>
          <p:cNvPr id="228" name="Google Shape;228;p10"/>
          <p:cNvSpPr txBox="1"/>
          <p:nvPr/>
        </p:nvSpPr>
        <p:spPr>
          <a:xfrm>
            <a:off x="2474912" y="5792270"/>
            <a:ext cx="20970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Verdana"/>
                <a:ea typeface="Verdana"/>
                <a:cs typeface="Verdana"/>
                <a:sym typeface="Verdana"/>
              </a:rPr>
              <a:t>Object reference</a:t>
            </a:r>
            <a:endParaRPr dirty="0"/>
          </a:p>
        </p:txBody>
      </p:sp>
      <p:cxnSp>
        <p:nvCxnSpPr>
          <p:cNvPr id="229" name="Google Shape;229;p10"/>
          <p:cNvCxnSpPr/>
          <p:nvPr/>
        </p:nvCxnSpPr>
        <p:spPr>
          <a:xfrm rot="10800000" flipH="1">
            <a:off x="3792539" y="5167313"/>
            <a:ext cx="46037" cy="658812"/>
          </a:xfrm>
          <a:prstGeom prst="straightConnector1">
            <a:avLst/>
          </a:prstGeom>
          <a:noFill/>
          <a:ln w="9525" cap="flat" cmpd="sng">
            <a:solidFill>
              <a:schemeClr val="dk1"/>
            </a:solidFill>
            <a:prstDash val="solid"/>
            <a:round/>
            <a:headEnd type="none" w="med" len="med"/>
            <a:tailEnd type="triangle" w="med" len="med"/>
          </a:ln>
        </p:spPr>
      </p:cxnSp>
      <p:cxnSp>
        <p:nvCxnSpPr>
          <p:cNvPr id="230" name="Google Shape;230;p10"/>
          <p:cNvCxnSpPr/>
          <p:nvPr/>
        </p:nvCxnSpPr>
        <p:spPr>
          <a:xfrm rot="10800000">
            <a:off x="5304919" y="5376672"/>
            <a:ext cx="46038" cy="646112"/>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632"/>
              <a:buChar char="🞂"/>
            </a:pPr>
            <a:r>
              <a:rPr lang="en-US" sz="2400">
                <a:solidFill>
                  <a:schemeClr val="dk1"/>
                </a:solidFill>
              </a:rPr>
              <a:t>The </a:t>
            </a:r>
            <a:r>
              <a:rPr lang="en-US" sz="2400" b="1">
                <a:solidFill>
                  <a:schemeClr val="dk1"/>
                </a:solidFill>
              </a:rPr>
              <a:t>new</a:t>
            </a:r>
            <a:r>
              <a:rPr lang="en-US" sz="2400">
                <a:solidFill>
                  <a:schemeClr val="dk1"/>
                </a:solidFill>
              </a:rPr>
              <a:t> operator,</a:t>
            </a:r>
            <a:endParaRPr/>
          </a:p>
          <a:p>
            <a:pPr marL="621792" lvl="1" indent="-228600" algn="l" rtl="0">
              <a:lnSpc>
                <a:spcPct val="150000"/>
              </a:lnSpc>
              <a:spcBef>
                <a:spcPts val="324"/>
              </a:spcBef>
              <a:spcAft>
                <a:spcPts val="0"/>
              </a:spcAft>
              <a:buSzPts val="2400"/>
              <a:buFont typeface="Arial"/>
              <a:buNone/>
            </a:pPr>
            <a:r>
              <a:rPr lang="en-US" sz="2400">
                <a:solidFill>
                  <a:schemeClr val="dk1"/>
                </a:solidFill>
              </a:rPr>
              <a:t>Dynamically allocates memory for an object</a:t>
            </a:r>
            <a:endParaRPr/>
          </a:p>
          <a:p>
            <a:pPr marL="621792" lvl="1" indent="-228600" algn="l" rtl="0">
              <a:lnSpc>
                <a:spcPct val="150000"/>
              </a:lnSpc>
              <a:spcBef>
                <a:spcPts val="324"/>
              </a:spcBef>
              <a:spcAft>
                <a:spcPts val="0"/>
              </a:spcAft>
              <a:buSzPts val="2400"/>
              <a:buFont typeface="Arial"/>
              <a:buNone/>
            </a:pPr>
            <a:r>
              <a:rPr lang="en-US" sz="2400">
                <a:solidFill>
                  <a:schemeClr val="dk1"/>
                </a:solidFill>
              </a:rPr>
              <a:t>Creates the object on the heap</a:t>
            </a:r>
            <a:endParaRPr/>
          </a:p>
          <a:p>
            <a:pPr marL="621792" lvl="1" indent="-228600" algn="l" rtl="0">
              <a:lnSpc>
                <a:spcPct val="150000"/>
              </a:lnSpc>
              <a:spcBef>
                <a:spcPts val="324"/>
              </a:spcBef>
              <a:spcAft>
                <a:spcPts val="0"/>
              </a:spcAft>
              <a:buSzPts val="2400"/>
              <a:buFont typeface="Arial"/>
              <a:buNone/>
            </a:pPr>
            <a:r>
              <a:rPr lang="en-US" sz="2400">
                <a:solidFill>
                  <a:schemeClr val="dk1"/>
                </a:solidFill>
              </a:rPr>
              <a:t>Returns a reference to it</a:t>
            </a:r>
            <a:endParaRPr/>
          </a:p>
          <a:p>
            <a:pPr marL="621792" lvl="1" indent="-228600" algn="l" rtl="0">
              <a:lnSpc>
                <a:spcPct val="150000"/>
              </a:lnSpc>
              <a:spcBef>
                <a:spcPts val="324"/>
              </a:spcBef>
              <a:spcAft>
                <a:spcPts val="0"/>
              </a:spcAft>
              <a:buSzPts val="2400"/>
              <a:buFont typeface="Arial"/>
              <a:buNone/>
            </a:pPr>
            <a:r>
              <a:rPr lang="en-US" sz="2400">
                <a:solidFill>
                  <a:schemeClr val="dk1"/>
                </a:solidFill>
              </a:rPr>
              <a:t>The reference is then stored in the variable</a:t>
            </a:r>
            <a:endParaRPr/>
          </a:p>
          <a:p>
            <a:pPr marL="621792" lvl="1" indent="-228600" algn="l" rtl="0">
              <a:lnSpc>
                <a:spcPct val="150000"/>
              </a:lnSpc>
              <a:spcBef>
                <a:spcPts val="324"/>
              </a:spcBef>
              <a:spcAft>
                <a:spcPts val="0"/>
              </a:spcAft>
              <a:buSzPts val="2000"/>
              <a:buFont typeface="Arial"/>
              <a:buNone/>
            </a:pPr>
            <a:endParaRPr sz="2000">
              <a:solidFill>
                <a:schemeClr val="dk1"/>
              </a:solidFill>
            </a:endParaRPr>
          </a:p>
        </p:txBody>
      </p:sp>
      <p:sp>
        <p:nvSpPr>
          <p:cNvPr id="237" name="Google Shape;23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Objects and References (Contd.).</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Lucida Sans"/>
              <a:buNone/>
            </a:pPr>
            <a:r>
              <a:rPr lang="en-US">
                <a:solidFill>
                  <a:schemeClr val="dk1"/>
                </a:solidFill>
              </a:rPr>
              <a:t>Employee class - Example</a:t>
            </a:r>
            <a:endParaRPr/>
          </a:p>
        </p:txBody>
      </p:sp>
      <p:sp>
        <p:nvSpPr>
          <p:cNvPr id="245" name="Google Shape;245;p12"/>
          <p:cNvSpPr txBox="1"/>
          <p:nvPr/>
        </p:nvSpPr>
        <p:spPr>
          <a:xfrm>
            <a:off x="533400" y="1600200"/>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46" name="Google Shape;246;p12"/>
          <p:cNvSpPr/>
          <p:nvPr/>
        </p:nvSpPr>
        <p:spPr>
          <a:xfrm>
            <a:off x="419100" y="947738"/>
            <a:ext cx="8267700" cy="59102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class Employee{</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int id;</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String name;</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int salary;</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void setId(int no){</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id = no;</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void setName(String 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name = 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void setSalary(int 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salary = 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void getEmployeeDetails(){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System.</a:t>
            </a:r>
            <a:r>
              <a:rPr lang="en-US" sz="1400" i="1">
                <a:solidFill>
                  <a:schemeClr val="dk1"/>
                </a:solidFill>
                <a:latin typeface="Courier New"/>
                <a:ea typeface="Courier New"/>
                <a:cs typeface="Courier New"/>
                <a:sym typeface="Courier New"/>
              </a:rPr>
              <a:t>out.println(name + " salary is "+ salary);</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class EmployeeDemo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static void main(String[] args)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Employee emp1 = new Employee();</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emp1.setId(101);</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emp1.setName("John");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emp1.setSalary(12000);</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emp1.getEmployeeDetails();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endParaRPr sz="1400">
              <a:solidFill>
                <a:schemeClr val="dk1"/>
              </a:solidFill>
              <a:latin typeface="Courier New"/>
              <a:ea typeface="Courier New"/>
              <a:cs typeface="Courier New"/>
              <a:sym typeface="Courier New"/>
            </a:endParaRPr>
          </a:p>
        </p:txBody>
      </p:sp>
      <p:sp>
        <p:nvSpPr>
          <p:cNvPr id="247" name="Google Shape;247;p12"/>
          <p:cNvSpPr/>
          <p:nvPr/>
        </p:nvSpPr>
        <p:spPr>
          <a:xfrm>
            <a:off x="5756275" y="1200150"/>
            <a:ext cx="2490788" cy="830263"/>
          </a:xfrm>
          <a:prstGeom prst="rect">
            <a:avLst/>
          </a:prstGeom>
          <a:gradFill>
            <a:gsLst>
              <a:gs pos="0">
                <a:srgbClr val="92D3EE"/>
              </a:gs>
              <a:gs pos="65000">
                <a:srgbClr val="C6ECFD"/>
              </a:gs>
              <a:gs pos="100000">
                <a:srgbClr val="D4F2FF"/>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marL="0" marR="0" lvl="0" indent="0" algn="l" rtl="0">
              <a:spcBef>
                <a:spcPts val="0"/>
              </a:spcBef>
              <a:spcAft>
                <a:spcPts val="0"/>
              </a:spcAft>
              <a:buNone/>
            </a:pPr>
            <a:endParaRPr sz="1600" u="sng">
              <a:solidFill>
                <a:schemeClr val="dk1"/>
              </a:solidFill>
              <a:latin typeface="Verdana"/>
              <a:ea typeface="Verdana"/>
              <a:cs typeface="Verdana"/>
              <a:sym typeface="Verdana"/>
            </a:endParaRPr>
          </a:p>
          <a:p>
            <a:pPr marL="0" marR="0" lvl="0" indent="0" algn="l" rtl="0">
              <a:spcBef>
                <a:spcPts val="0"/>
              </a:spcBef>
              <a:spcAft>
                <a:spcPts val="0"/>
              </a:spcAft>
              <a:buNone/>
            </a:pPr>
            <a:r>
              <a:rPr lang="en-US" sz="1600">
                <a:solidFill>
                  <a:schemeClr val="dk1"/>
                </a:solidFill>
                <a:latin typeface="Verdana"/>
                <a:ea typeface="Verdana"/>
                <a:cs typeface="Verdana"/>
                <a:sym typeface="Verdana"/>
              </a:rPr>
              <a:t>John salary is 12000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3"/>
          <p:cNvSpPr txBox="1">
            <a:spLocks noGrp="1"/>
          </p:cNvSpPr>
          <p:nvPr>
            <p:ph type="body" idx="1"/>
          </p:nvPr>
        </p:nvSpPr>
        <p:spPr>
          <a:xfrm>
            <a:off x="388938" y="890588"/>
            <a:ext cx="8450262" cy="5384800"/>
          </a:xfrm>
          <a:prstGeom prst="rect">
            <a:avLst/>
          </a:prstGeom>
          <a:noFill/>
          <a:ln>
            <a:noFill/>
          </a:ln>
        </p:spPr>
        <p:txBody>
          <a:bodyPr spcFirstLastPara="1" wrap="square" lIns="91425" tIns="45700" rIns="91425" bIns="45700" anchor="t" anchorCtr="0">
            <a:normAutofit fontScale="85000" lnSpcReduction="10000"/>
          </a:bodyPr>
          <a:lstStyle/>
          <a:p>
            <a:pPr marL="365760" lvl="0" indent="-256032" algn="l" rtl="0">
              <a:lnSpc>
                <a:spcPct val="150000"/>
              </a:lnSpc>
              <a:spcBef>
                <a:spcPts val="0"/>
              </a:spcBef>
              <a:spcAft>
                <a:spcPts val="0"/>
              </a:spcAft>
              <a:buSzPct val="68000"/>
              <a:buChar char="🞂"/>
            </a:pPr>
            <a:r>
              <a:rPr lang="en-US">
                <a:solidFill>
                  <a:schemeClr val="dk1"/>
                </a:solidFill>
              </a:rPr>
              <a:t>While designing a class, the class designer can define within the class, a special method called ‘constructor’</a:t>
            </a:r>
            <a:endParaRPr/>
          </a:p>
          <a:p>
            <a:pPr marL="365760" lvl="0" indent="-256032" algn="l" rtl="0">
              <a:lnSpc>
                <a:spcPct val="150000"/>
              </a:lnSpc>
              <a:spcBef>
                <a:spcPts val="400"/>
              </a:spcBef>
              <a:spcAft>
                <a:spcPts val="0"/>
              </a:spcAft>
              <a:buSzPct val="68000"/>
              <a:buChar char="🞂"/>
            </a:pPr>
            <a:r>
              <a:rPr lang="en-US">
                <a:solidFill>
                  <a:schemeClr val="dk1"/>
                </a:solidFill>
              </a:rPr>
              <a:t>Constructor is automatically invoked whenever an object of the class is created</a:t>
            </a:r>
            <a:endParaRPr/>
          </a:p>
          <a:p>
            <a:pPr marL="365760" lvl="0" indent="-256032" algn="l" rtl="0">
              <a:spcBef>
                <a:spcPts val="400"/>
              </a:spcBef>
              <a:spcAft>
                <a:spcPts val="0"/>
              </a:spcAft>
              <a:buSzPct val="68000"/>
              <a:buChar char="🞂"/>
            </a:pPr>
            <a:r>
              <a:rPr lang="en-US">
                <a:solidFill>
                  <a:schemeClr val="dk1"/>
                </a:solidFill>
              </a:rPr>
              <a:t>Rules to define a constructor</a:t>
            </a:r>
            <a:endParaRPr/>
          </a:p>
          <a:p>
            <a:pPr marL="621792" lvl="1" indent="-228600" algn="l" rtl="0">
              <a:lnSpc>
                <a:spcPct val="150000"/>
              </a:lnSpc>
              <a:spcBef>
                <a:spcPts val="324"/>
              </a:spcBef>
              <a:spcAft>
                <a:spcPts val="0"/>
              </a:spcAft>
              <a:buSzPct val="100000"/>
              <a:buChar char="◦"/>
            </a:pPr>
            <a:r>
              <a:rPr lang="en-US" sz="2000">
                <a:solidFill>
                  <a:schemeClr val="dk1"/>
                </a:solidFill>
              </a:rPr>
              <a:t>A constructor has the same name as the class name</a:t>
            </a:r>
            <a:endParaRPr/>
          </a:p>
          <a:p>
            <a:pPr marL="621792" lvl="1" indent="-228600" algn="l" rtl="0">
              <a:lnSpc>
                <a:spcPct val="150000"/>
              </a:lnSpc>
              <a:spcBef>
                <a:spcPts val="324"/>
              </a:spcBef>
              <a:spcAft>
                <a:spcPts val="0"/>
              </a:spcAft>
              <a:buSzPct val="100000"/>
              <a:buChar char="◦"/>
            </a:pPr>
            <a:r>
              <a:rPr lang="en-US" sz="2000">
                <a:solidFill>
                  <a:schemeClr val="dk1"/>
                </a:solidFill>
              </a:rPr>
              <a:t>A constructor should not have a return type</a:t>
            </a:r>
            <a:endParaRPr/>
          </a:p>
          <a:p>
            <a:pPr marL="621792" lvl="1" indent="-228600" algn="l" rtl="0">
              <a:lnSpc>
                <a:spcPct val="150000"/>
              </a:lnSpc>
              <a:spcBef>
                <a:spcPts val="324"/>
              </a:spcBef>
              <a:spcAft>
                <a:spcPts val="0"/>
              </a:spcAft>
              <a:buSzPct val="100000"/>
              <a:buChar char="◦"/>
            </a:pPr>
            <a:r>
              <a:rPr lang="en-US" sz="2000">
                <a:solidFill>
                  <a:schemeClr val="dk1"/>
                </a:solidFill>
              </a:rPr>
              <a:t>A constructor can be defined with any access specifier (like private, public)</a:t>
            </a:r>
            <a:endParaRPr/>
          </a:p>
          <a:p>
            <a:pPr marL="621792" lvl="1" indent="-228600" algn="l" rtl="0">
              <a:lnSpc>
                <a:spcPct val="150000"/>
              </a:lnSpc>
              <a:spcBef>
                <a:spcPts val="324"/>
              </a:spcBef>
              <a:spcAft>
                <a:spcPts val="0"/>
              </a:spcAft>
              <a:buSzPct val="100000"/>
              <a:buChar char="◦"/>
            </a:pPr>
            <a:r>
              <a:rPr lang="en-US" sz="2000">
                <a:solidFill>
                  <a:schemeClr val="dk1"/>
                </a:solidFill>
              </a:rPr>
              <a:t>A class can contain more than one constructor, So it can be overloaded</a:t>
            </a:r>
            <a:endParaRPr/>
          </a:p>
        </p:txBody>
      </p:sp>
      <p:sp>
        <p:nvSpPr>
          <p:cNvPr id="254" name="Google Shape;25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Lucida Sans"/>
              <a:buNone/>
            </a:pPr>
            <a:r>
              <a:rPr lang="en-US">
                <a:solidFill>
                  <a:schemeClr val="dk1"/>
                </a:solidFill>
              </a:rPr>
              <a:t>Constructors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l" rtl="0">
              <a:spcBef>
                <a:spcPts val="0"/>
              </a:spcBef>
              <a:spcAft>
                <a:spcPts val="0"/>
              </a:spcAft>
              <a:buSzPct val="68000"/>
              <a:buFont typeface="Arial"/>
              <a:buNone/>
            </a:pPr>
            <a:r>
              <a:rPr lang="en-US" sz="1600">
                <a:solidFill>
                  <a:schemeClr val="dk1"/>
                </a:solidFill>
                <a:latin typeface="Courier New"/>
                <a:ea typeface="Courier New"/>
                <a:cs typeface="Courier New"/>
                <a:sym typeface="Courier New"/>
              </a:rPr>
              <a:t>class Sample{</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private int id;</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id = 101;</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System.</a:t>
            </a:r>
            <a:r>
              <a:rPr lang="en-US" sz="1600" i="1">
                <a:solidFill>
                  <a:schemeClr val="dk1"/>
                </a:solidFill>
                <a:latin typeface="Courier New"/>
                <a:ea typeface="Courier New"/>
                <a:cs typeface="Courier New"/>
                <a:sym typeface="Courier New"/>
              </a:rPr>
              <a:t>out.println("Default constructor, with ID: "+id);</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Sample(int no){</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id = no;</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System.</a:t>
            </a:r>
            <a:r>
              <a:rPr lang="en-US" sz="1600" i="1">
                <a:solidFill>
                  <a:schemeClr val="dk1"/>
                </a:solidFill>
                <a:latin typeface="Courier New"/>
                <a:ea typeface="Courier New"/>
                <a:cs typeface="Courier New"/>
                <a:sym typeface="Courier New"/>
              </a:rPr>
              <a:t>out.println("One argument constructor,with ID: "+ id);</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public class ConstDemo {</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public static void main(String[] args) {</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 s1 = new Sample();</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Sample s2 = new Sample(102);</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sz="1600">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endParaRPr sz="1600">
              <a:solidFill>
                <a:schemeClr val="dk1"/>
              </a:solidFill>
              <a:latin typeface="Courier New"/>
              <a:ea typeface="Courier New"/>
              <a:cs typeface="Courier New"/>
              <a:sym typeface="Courier New"/>
            </a:endParaRPr>
          </a:p>
        </p:txBody>
      </p:sp>
      <p:sp>
        <p:nvSpPr>
          <p:cNvPr id="261" name="Google Shape;26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Lucida Sans"/>
              <a:buNone/>
            </a:pPr>
            <a:r>
              <a:rPr lang="en-US">
                <a:solidFill>
                  <a:schemeClr val="dk1"/>
                </a:solidFill>
              </a:rPr>
              <a:t>Constructor - Example</a:t>
            </a:r>
            <a:endParaRPr/>
          </a:p>
        </p:txBody>
      </p:sp>
      <p:sp>
        <p:nvSpPr>
          <p:cNvPr id="262" name="Google Shape;262;p14"/>
          <p:cNvSpPr/>
          <p:nvPr/>
        </p:nvSpPr>
        <p:spPr>
          <a:xfrm>
            <a:off x="4821238" y="5464175"/>
            <a:ext cx="3835400" cy="830263"/>
          </a:xfrm>
          <a:prstGeom prst="rect">
            <a:avLst/>
          </a:prstGeom>
          <a:gradFill>
            <a:gsLst>
              <a:gs pos="0">
                <a:srgbClr val="92D3EE"/>
              </a:gs>
              <a:gs pos="65000">
                <a:srgbClr val="C6ECFD"/>
              </a:gs>
              <a:gs pos="100000">
                <a:srgbClr val="D4F2FF"/>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marL="0" marR="0" lvl="0" indent="0" algn="l" rtl="0">
              <a:spcBef>
                <a:spcPts val="0"/>
              </a:spcBef>
              <a:spcAft>
                <a:spcPts val="0"/>
              </a:spcAft>
              <a:buNone/>
            </a:pPr>
            <a:r>
              <a:rPr lang="en-US" sz="1600">
                <a:solidFill>
                  <a:schemeClr val="dk1"/>
                </a:solidFill>
                <a:latin typeface="Lucida Sans"/>
                <a:ea typeface="Lucida Sans"/>
                <a:cs typeface="Lucida Sans"/>
                <a:sym typeface="Lucida Sans"/>
              </a:rPr>
              <a:t>Default constructor, with ID: 101</a:t>
            </a:r>
            <a:endParaRPr/>
          </a:p>
          <a:p>
            <a:pPr marL="0" marR="0" lvl="0" indent="0" algn="l" rtl="0">
              <a:spcBef>
                <a:spcPts val="0"/>
              </a:spcBef>
              <a:spcAft>
                <a:spcPts val="0"/>
              </a:spcAft>
              <a:buNone/>
            </a:pPr>
            <a:r>
              <a:rPr lang="en-US" sz="1600">
                <a:solidFill>
                  <a:schemeClr val="dk1"/>
                </a:solidFill>
                <a:latin typeface="Lucida Sans"/>
                <a:ea typeface="Lucida Sans"/>
                <a:cs typeface="Lucida Sans"/>
                <a:sym typeface="Lucida Sans"/>
              </a:rPr>
              <a:t>One argument constructor,with ID: 102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5"/>
          <p:cNvSpPr txBox="1">
            <a:spLocks noGrp="1"/>
          </p:cNvSpPr>
          <p:nvPr>
            <p:ph type="body" idx="1"/>
          </p:nvPr>
        </p:nvSpPr>
        <p:spPr>
          <a:xfrm>
            <a:off x="457200" y="1025525"/>
            <a:ext cx="8229600" cy="5148263"/>
          </a:xfrm>
          <a:prstGeom prst="rect">
            <a:avLst/>
          </a:prstGeom>
          <a:noFill/>
          <a:ln>
            <a:noFill/>
          </a:ln>
        </p:spPr>
        <p:txBody>
          <a:bodyPr spcFirstLastPara="1" wrap="square" lIns="91425" tIns="45700" rIns="91425" bIns="45700" anchor="t" anchorCtr="0">
            <a:normAutofit fontScale="92500" lnSpcReduction="20000"/>
          </a:bodyPr>
          <a:lstStyle/>
          <a:p>
            <a:pPr marL="365760" lvl="0" indent="-256053" algn="just" rtl="0">
              <a:lnSpc>
                <a:spcPct val="150000"/>
              </a:lnSpc>
              <a:spcBef>
                <a:spcPts val="0"/>
              </a:spcBef>
              <a:spcAft>
                <a:spcPts val="0"/>
              </a:spcAft>
              <a:buSzPct val="68000"/>
              <a:buChar char="🞂"/>
            </a:pPr>
            <a:r>
              <a:rPr lang="en-US">
                <a:solidFill>
                  <a:schemeClr val="dk1"/>
                </a:solidFill>
              </a:rPr>
              <a:t>Each class member function contains an implicit reference of its class type, named </a:t>
            </a:r>
            <a:r>
              <a:rPr lang="en-US" b="1">
                <a:solidFill>
                  <a:schemeClr val="dk1"/>
                </a:solidFill>
              </a:rPr>
              <a:t>this</a:t>
            </a:r>
            <a:endParaRPr>
              <a:solidFill>
                <a:schemeClr val="dk1"/>
              </a:solidFill>
            </a:endParaRPr>
          </a:p>
          <a:p>
            <a:pPr marL="365760" lvl="0" indent="-256053" algn="just" rtl="0">
              <a:lnSpc>
                <a:spcPct val="150000"/>
              </a:lnSpc>
              <a:spcBef>
                <a:spcPts val="400"/>
              </a:spcBef>
              <a:spcAft>
                <a:spcPts val="0"/>
              </a:spcAft>
              <a:buSzPct val="68000"/>
              <a:buChar char="🞂"/>
            </a:pPr>
            <a:r>
              <a:rPr lang="en-US">
                <a:solidFill>
                  <a:schemeClr val="dk1"/>
                </a:solidFill>
              </a:rPr>
              <a:t>this reference is created automatically by the compiler</a:t>
            </a:r>
            <a:endParaRPr/>
          </a:p>
          <a:p>
            <a:pPr marL="365760" lvl="0" indent="-256053" algn="just" rtl="0">
              <a:lnSpc>
                <a:spcPct val="150000"/>
              </a:lnSpc>
              <a:spcBef>
                <a:spcPts val="400"/>
              </a:spcBef>
              <a:spcAft>
                <a:spcPts val="0"/>
              </a:spcAft>
              <a:buSzPct val="68000"/>
              <a:buChar char="🞂"/>
            </a:pPr>
            <a:r>
              <a:rPr lang="en-US">
                <a:solidFill>
                  <a:schemeClr val="dk1"/>
                </a:solidFill>
              </a:rPr>
              <a:t>It contains the address of the object through which the function is invoked</a:t>
            </a:r>
            <a:endParaRPr/>
          </a:p>
          <a:p>
            <a:pPr marL="365760" lvl="0" indent="-256053" algn="just" rtl="0">
              <a:spcBef>
                <a:spcPts val="400"/>
              </a:spcBef>
              <a:spcAft>
                <a:spcPts val="0"/>
              </a:spcAft>
              <a:buSzPct val="68000"/>
              <a:buChar char="🞂"/>
            </a:pPr>
            <a:r>
              <a:rPr lang="en-US">
                <a:solidFill>
                  <a:schemeClr val="dk1"/>
                </a:solidFill>
              </a:rPr>
              <a:t>Use of this keyword</a:t>
            </a:r>
            <a:endParaRPr/>
          </a:p>
          <a:p>
            <a:pPr marL="621792" lvl="1" indent="-228600" algn="just" rtl="0">
              <a:lnSpc>
                <a:spcPct val="150000"/>
              </a:lnSpc>
              <a:spcBef>
                <a:spcPts val="324"/>
              </a:spcBef>
              <a:spcAft>
                <a:spcPts val="0"/>
              </a:spcAft>
              <a:buSzPct val="100000"/>
              <a:buChar char="◦"/>
            </a:pPr>
            <a:r>
              <a:rPr lang="en-US" sz="2000">
                <a:solidFill>
                  <a:schemeClr val="dk1"/>
                </a:solidFill>
              </a:rPr>
              <a:t>this can be used to refer instance variables when there is a clash with local variables or method arguments</a:t>
            </a:r>
            <a:endParaRPr/>
          </a:p>
          <a:p>
            <a:pPr marL="621792" lvl="1" indent="-228600" algn="just" rtl="0">
              <a:lnSpc>
                <a:spcPct val="150000"/>
              </a:lnSpc>
              <a:spcBef>
                <a:spcPts val="324"/>
              </a:spcBef>
              <a:spcAft>
                <a:spcPts val="0"/>
              </a:spcAft>
              <a:buSzPct val="100000"/>
              <a:buChar char="◦"/>
            </a:pPr>
            <a:r>
              <a:rPr lang="en-US" sz="2000">
                <a:solidFill>
                  <a:schemeClr val="dk1"/>
                </a:solidFill>
              </a:rPr>
              <a:t>this can be used to call overloaded constructors from another constructor of the same class</a:t>
            </a:r>
            <a:endParaRPr/>
          </a:p>
          <a:p>
            <a:pPr marL="365760" lvl="0" indent="-148211" algn="l" rtl="0">
              <a:spcBef>
                <a:spcPts val="400"/>
              </a:spcBef>
              <a:spcAft>
                <a:spcPts val="0"/>
              </a:spcAft>
              <a:buSzPct val="68000"/>
              <a:buNone/>
            </a:pPr>
            <a:endParaRPr>
              <a:solidFill>
                <a:schemeClr val="dk1"/>
              </a:solidFill>
            </a:endParaRPr>
          </a:p>
          <a:p>
            <a:pPr marL="621792" lvl="1" indent="-228600" algn="l" rtl="0">
              <a:spcBef>
                <a:spcPts val="324"/>
              </a:spcBef>
              <a:spcAft>
                <a:spcPts val="0"/>
              </a:spcAft>
              <a:buSzPct val="100000"/>
              <a:buFont typeface="Arial"/>
              <a:buNone/>
            </a:pPr>
            <a:endParaRPr>
              <a:solidFill>
                <a:schemeClr val="dk1"/>
              </a:solidFill>
            </a:endParaRPr>
          </a:p>
        </p:txBody>
      </p:sp>
      <p:sp>
        <p:nvSpPr>
          <p:cNvPr id="269" name="Google Shape;2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Lucida Sans"/>
              <a:buNone/>
            </a:pPr>
            <a:r>
              <a:rPr lang="en-US">
                <a:solidFill>
                  <a:schemeClr val="dk1"/>
                </a:solidFill>
              </a:rPr>
              <a:t>this reference keyword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6"/>
          <p:cNvSpPr txBox="1">
            <a:spLocks noGrp="1"/>
          </p:cNvSpPr>
          <p:nvPr>
            <p:ph type="body" idx="1"/>
          </p:nvPr>
        </p:nvSpPr>
        <p:spPr>
          <a:xfrm>
            <a:off x="441325" y="936625"/>
            <a:ext cx="8435975" cy="571341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US">
                <a:solidFill>
                  <a:schemeClr val="dk1"/>
                </a:solidFill>
              </a:rPr>
              <a:t>Ex1: </a:t>
            </a:r>
            <a:endParaRPr/>
          </a:p>
          <a:p>
            <a:pPr marL="621792" lvl="1" indent="-228600" algn="l" rtl="0">
              <a:spcBef>
                <a:spcPts val="324"/>
              </a:spcBef>
              <a:spcAft>
                <a:spcPts val="0"/>
              </a:spcAft>
              <a:buSzPts val="2000"/>
              <a:buFont typeface="Arial"/>
              <a:buNone/>
            </a:pPr>
            <a:r>
              <a:rPr lang="en-US" sz="2000">
                <a:solidFill>
                  <a:schemeClr val="dk1"/>
                </a:solidFill>
                <a:latin typeface="Courier New"/>
                <a:ea typeface="Courier New"/>
                <a:cs typeface="Courier New"/>
                <a:sym typeface="Courier New"/>
              </a:rPr>
              <a:t>void  setId (int id){</a:t>
            </a:r>
            <a:endParaRPr/>
          </a:p>
          <a:p>
            <a:pPr marL="621792" lvl="1" indent="-228600" algn="l" rtl="0">
              <a:spcBef>
                <a:spcPts val="324"/>
              </a:spcBef>
              <a:spcAft>
                <a:spcPts val="0"/>
              </a:spcAft>
              <a:buSzPts val="2000"/>
              <a:buFont typeface="Arial"/>
              <a:buNone/>
            </a:pPr>
            <a:r>
              <a:rPr lang="en-US" sz="2000">
                <a:solidFill>
                  <a:schemeClr val="dk1"/>
                </a:solidFill>
                <a:latin typeface="Courier New"/>
                <a:ea typeface="Courier New"/>
                <a:cs typeface="Courier New"/>
                <a:sym typeface="Courier New"/>
              </a:rPr>
              <a:t>		this.id = id; </a:t>
            </a:r>
            <a:endParaRPr/>
          </a:p>
          <a:p>
            <a:pPr marL="621792" lvl="1" indent="-228600" algn="l" rtl="0">
              <a:spcBef>
                <a:spcPts val="324"/>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marL="621792" lvl="1" indent="-228600" algn="l" rtl="0">
              <a:spcBef>
                <a:spcPts val="324"/>
              </a:spcBef>
              <a:spcAft>
                <a:spcPts val="0"/>
              </a:spcAft>
              <a:buSzPts val="1000"/>
              <a:buFont typeface="Arial"/>
              <a:buNone/>
            </a:pPr>
            <a:endParaRPr sz="1000">
              <a:solidFill>
                <a:schemeClr val="dk1"/>
              </a:solidFill>
            </a:endParaRPr>
          </a:p>
          <a:p>
            <a:pPr marL="365760" lvl="0" indent="-256032" algn="l" rtl="0">
              <a:spcBef>
                <a:spcPts val="400"/>
              </a:spcBef>
              <a:spcAft>
                <a:spcPts val="0"/>
              </a:spcAft>
              <a:buSzPts val="1836"/>
              <a:buChar char="🞂"/>
            </a:pPr>
            <a:r>
              <a:rPr lang="en-US">
                <a:solidFill>
                  <a:schemeClr val="dk1"/>
                </a:solidFill>
              </a:rPr>
              <a:t>Ex2:</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class Sample{</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Sample(){</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this("Java"); // calls overloaded constructor</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System.</a:t>
            </a:r>
            <a:r>
              <a:rPr lang="en-US" sz="2000" i="1">
                <a:solidFill>
                  <a:schemeClr val="dk1"/>
                </a:solidFill>
                <a:latin typeface="Courier New"/>
                <a:ea typeface="Courier New"/>
                <a:cs typeface="Courier New"/>
                <a:sym typeface="Courier New"/>
              </a:rPr>
              <a:t>out.println("Default constructor ");</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Sample(String str){</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System.</a:t>
            </a:r>
            <a:r>
              <a:rPr lang="en-US" sz="2000" i="1">
                <a:solidFill>
                  <a:schemeClr val="dk1"/>
                </a:solidFill>
                <a:latin typeface="Courier New"/>
                <a:ea typeface="Courier New"/>
                <a:cs typeface="Courier New"/>
                <a:sym typeface="Courier New"/>
              </a:rPr>
              <a:t>out.println("One argument constructor "+ str);</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marL="859536" lvl="2" indent="-228600" algn="l" rtl="0">
              <a:spcBef>
                <a:spcPts val="350"/>
              </a:spcBef>
              <a:spcAft>
                <a:spcPts val="0"/>
              </a:spcAft>
              <a:buSzPts val="2000"/>
              <a:buFont typeface="Arial"/>
              <a:buNone/>
            </a:pPr>
            <a:r>
              <a:rPr lang="en-US" sz="2000">
                <a:solidFill>
                  <a:schemeClr val="dk1"/>
                </a:solidFill>
                <a:latin typeface="Courier New"/>
                <a:ea typeface="Courier New"/>
                <a:cs typeface="Courier New"/>
                <a:sym typeface="Courier New"/>
              </a:rPr>
              <a:t>}</a:t>
            </a:r>
            <a:endParaRPr/>
          </a:p>
          <a:p>
            <a:pPr marL="621792" lvl="1" indent="-228600" algn="l" rtl="0">
              <a:spcBef>
                <a:spcPts val="324"/>
              </a:spcBef>
              <a:spcAft>
                <a:spcPts val="0"/>
              </a:spcAft>
              <a:buSzPts val="2000"/>
              <a:buFont typeface="Arial"/>
              <a:buNone/>
            </a:pPr>
            <a:endParaRPr sz="2000">
              <a:solidFill>
                <a:schemeClr val="dk1"/>
              </a:solidFill>
            </a:endParaRPr>
          </a:p>
          <a:p>
            <a:pPr marL="621792" lvl="1" indent="-228600" algn="l" rtl="0">
              <a:spcBef>
                <a:spcPts val="324"/>
              </a:spcBef>
              <a:spcAft>
                <a:spcPts val="0"/>
              </a:spcAft>
              <a:buSzPts val="2000"/>
              <a:buFont typeface="Arial"/>
              <a:buNone/>
            </a:pPr>
            <a:endParaRPr sz="2000">
              <a:solidFill>
                <a:schemeClr val="dk1"/>
              </a:solidFill>
            </a:endParaRPr>
          </a:p>
        </p:txBody>
      </p:sp>
      <p:sp>
        <p:nvSpPr>
          <p:cNvPr id="277" name="Google Shape;277;p16"/>
          <p:cNvSpPr txBox="1">
            <a:spLocks noGrp="1"/>
          </p:cNvSpPr>
          <p:nvPr>
            <p:ph type="title"/>
          </p:nvPr>
        </p:nvSpPr>
        <p:spPr>
          <a:xfrm>
            <a:off x="287338" y="109538"/>
            <a:ext cx="8399462"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this Reference (Contd.).</a:t>
            </a:r>
            <a:endParaRPr/>
          </a:p>
        </p:txBody>
      </p:sp>
      <p:sp>
        <p:nvSpPr>
          <p:cNvPr id="278" name="Google Shape;278;p16"/>
          <p:cNvSpPr/>
          <p:nvPr/>
        </p:nvSpPr>
        <p:spPr>
          <a:xfrm>
            <a:off x="1844675" y="2411413"/>
            <a:ext cx="2079625" cy="282575"/>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ucida Sans"/>
                <a:ea typeface="Lucida Sans"/>
                <a:cs typeface="Lucida Sans"/>
                <a:sym typeface="Lucida Sans"/>
              </a:rPr>
              <a:t>instance variable </a:t>
            </a:r>
            <a:endParaRPr/>
          </a:p>
        </p:txBody>
      </p:sp>
      <p:sp>
        <p:nvSpPr>
          <p:cNvPr id="279" name="Google Shape;279;p16"/>
          <p:cNvSpPr/>
          <p:nvPr/>
        </p:nvSpPr>
        <p:spPr>
          <a:xfrm>
            <a:off x="4441825" y="1931988"/>
            <a:ext cx="2078038" cy="282575"/>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ucida Sans"/>
                <a:ea typeface="Lucida Sans"/>
                <a:cs typeface="Lucida Sans"/>
                <a:sym typeface="Lucida Sans"/>
              </a:rPr>
              <a:t>argument variable </a:t>
            </a:r>
            <a:endParaRPr/>
          </a:p>
        </p:txBody>
      </p:sp>
      <p:cxnSp>
        <p:nvCxnSpPr>
          <p:cNvPr id="280" name="Google Shape;280;p16"/>
          <p:cNvCxnSpPr/>
          <p:nvPr/>
        </p:nvCxnSpPr>
        <p:spPr>
          <a:xfrm rot="5400000" flipH="1">
            <a:off x="2303463" y="2070100"/>
            <a:ext cx="431800" cy="282575"/>
          </a:xfrm>
          <a:prstGeom prst="straightConnector1">
            <a:avLst/>
          </a:prstGeom>
          <a:noFill/>
          <a:ln w="55000" cap="flat" cmpd="thickThin">
            <a:solidFill>
              <a:schemeClr val="accent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281" name="Google Shape;281;p16"/>
          <p:cNvCxnSpPr>
            <a:stCxn id="279" idx="1"/>
          </p:cNvCxnSpPr>
          <p:nvPr/>
        </p:nvCxnSpPr>
        <p:spPr>
          <a:xfrm rot="10800000">
            <a:off x="3424225" y="1895376"/>
            <a:ext cx="1017600" cy="177900"/>
          </a:xfrm>
          <a:prstGeom prst="straightConnector1">
            <a:avLst/>
          </a:prstGeom>
          <a:noFill/>
          <a:ln w="55000" cap="flat" cmpd="thickThin">
            <a:solidFill>
              <a:schemeClr val="accent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282" name="Google Shape;282;p16"/>
          <p:cNvCxnSpPr/>
          <p:nvPr/>
        </p:nvCxnSpPr>
        <p:spPr>
          <a:xfrm rot="10800000">
            <a:off x="3824288" y="1612900"/>
            <a:ext cx="631825" cy="331788"/>
          </a:xfrm>
          <a:prstGeom prst="straightConnector1">
            <a:avLst/>
          </a:prstGeom>
          <a:noFill/>
          <a:ln w="55000" cap="flat" cmpd="thickThin">
            <a:solidFill>
              <a:schemeClr val="accent1"/>
            </a:solidFill>
            <a:prstDash val="solid"/>
            <a:round/>
            <a:headEnd type="none" w="sm" len="sm"/>
            <a:tailEnd type="stealth" w="med" len="med"/>
          </a:ln>
          <a:effectLst>
            <a:outerShdw blurRad="50800" dist="38100" dir="5400000" rotWithShape="0">
              <a:srgbClr val="000000">
                <a:alpha val="34901"/>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7"/>
          <p:cNvSpPr txBox="1">
            <a:spLocks noGrp="1"/>
          </p:cNvSpPr>
          <p:nvPr>
            <p:ph type="body" idx="1"/>
          </p:nvPr>
        </p:nvSpPr>
        <p:spPr>
          <a:xfrm>
            <a:off x="457200" y="958850"/>
            <a:ext cx="8229600" cy="5148263"/>
          </a:xfrm>
          <a:prstGeom prst="rect">
            <a:avLst/>
          </a:prstGeom>
          <a:noFill/>
          <a:ln>
            <a:noFill/>
          </a:ln>
        </p:spPr>
        <p:txBody>
          <a:bodyPr spcFirstLastPara="1" wrap="square" lIns="91425" tIns="45700" rIns="91425" bIns="45700" anchor="t" anchorCtr="0">
            <a:normAutofit fontScale="92500" lnSpcReduction="20000"/>
          </a:bodyPr>
          <a:lstStyle/>
          <a:p>
            <a:pPr marL="365760" lvl="0" indent="-256053" algn="l" rtl="0">
              <a:lnSpc>
                <a:spcPct val="150000"/>
              </a:lnSpc>
              <a:spcBef>
                <a:spcPts val="0"/>
              </a:spcBef>
              <a:spcAft>
                <a:spcPts val="0"/>
              </a:spcAft>
              <a:buSzPct val="68000"/>
              <a:buChar char="🞂"/>
            </a:pPr>
            <a:r>
              <a:rPr lang="en-US">
                <a:solidFill>
                  <a:schemeClr val="dk1"/>
                </a:solidFill>
              </a:rPr>
              <a:t>Static class members are the members of a class that</a:t>
            </a:r>
            <a:r>
              <a:rPr lang="en-US" i="1">
                <a:solidFill>
                  <a:schemeClr val="dk1"/>
                </a:solidFill>
              </a:rPr>
              <a:t> </a:t>
            </a:r>
            <a:r>
              <a:rPr lang="en-US">
                <a:solidFill>
                  <a:schemeClr val="dk1"/>
                </a:solidFill>
              </a:rPr>
              <a:t>do not belong to an instance of a class</a:t>
            </a:r>
            <a:endParaRPr/>
          </a:p>
          <a:p>
            <a:pPr marL="365760" lvl="0" indent="-256053" algn="l" rtl="0">
              <a:lnSpc>
                <a:spcPct val="150000"/>
              </a:lnSpc>
              <a:spcBef>
                <a:spcPts val="400"/>
              </a:spcBef>
              <a:spcAft>
                <a:spcPts val="0"/>
              </a:spcAft>
              <a:buSzPct val="68000"/>
              <a:buChar char="🞂"/>
            </a:pPr>
            <a:r>
              <a:rPr lang="en-US">
                <a:solidFill>
                  <a:schemeClr val="dk1"/>
                </a:solidFill>
              </a:rPr>
              <a:t>We can access static members directly by prefixing the members with the class name</a:t>
            </a:r>
            <a:endParaRPr/>
          </a:p>
          <a:p>
            <a:pPr marL="365760" lvl="0" indent="-256032" algn="l" rtl="0">
              <a:lnSpc>
                <a:spcPct val="150000"/>
              </a:lnSpc>
              <a:spcBef>
                <a:spcPts val="400"/>
              </a:spcBef>
              <a:spcAft>
                <a:spcPts val="0"/>
              </a:spcAft>
              <a:buSzPct val="68000"/>
              <a:buFont typeface="Noto Sans Symbols"/>
              <a:buNone/>
            </a:pPr>
            <a:r>
              <a:rPr lang="en-US">
                <a:solidFill>
                  <a:schemeClr val="dk1"/>
                </a:solidFill>
                <a:latin typeface="Verdana"/>
                <a:ea typeface="Verdana"/>
                <a:cs typeface="Verdana"/>
                <a:sym typeface="Verdana"/>
              </a:rPr>
              <a:t>	ClassName.staticVariable </a:t>
            </a:r>
            <a:endParaRPr/>
          </a:p>
          <a:p>
            <a:pPr marL="365760" lvl="0" indent="-256032" algn="l" rtl="0">
              <a:lnSpc>
                <a:spcPct val="150000"/>
              </a:lnSpc>
              <a:spcBef>
                <a:spcPts val="400"/>
              </a:spcBef>
              <a:spcAft>
                <a:spcPts val="0"/>
              </a:spcAft>
              <a:buSzPct val="68000"/>
              <a:buFont typeface="Noto Sans Symbols"/>
              <a:buNone/>
            </a:pPr>
            <a:r>
              <a:rPr lang="en-US">
                <a:solidFill>
                  <a:schemeClr val="dk1"/>
                </a:solidFill>
              </a:rPr>
              <a:t>	</a:t>
            </a:r>
            <a:r>
              <a:rPr lang="en-US">
                <a:solidFill>
                  <a:schemeClr val="dk1"/>
                </a:solidFill>
                <a:latin typeface="Verdana"/>
                <a:ea typeface="Verdana"/>
                <a:cs typeface="Verdana"/>
                <a:sym typeface="Verdana"/>
              </a:rPr>
              <a:t>ClassName.staticMethod(...) </a:t>
            </a:r>
            <a:endParaRPr/>
          </a:p>
          <a:p>
            <a:pPr marL="365760" lvl="0" indent="-256032" algn="l" rtl="0">
              <a:lnSpc>
                <a:spcPct val="150000"/>
              </a:lnSpc>
              <a:spcBef>
                <a:spcPts val="400"/>
              </a:spcBef>
              <a:spcAft>
                <a:spcPts val="0"/>
              </a:spcAft>
              <a:buSzPct val="68000"/>
              <a:buFont typeface="Arial"/>
              <a:buNone/>
            </a:pPr>
            <a:r>
              <a:rPr lang="en-US" b="1">
                <a:solidFill>
                  <a:schemeClr val="dk1"/>
                </a:solidFill>
              </a:rPr>
              <a:t>Static variables:</a:t>
            </a:r>
            <a:endParaRPr/>
          </a:p>
          <a:p>
            <a:pPr marL="365760" lvl="0" indent="-256053" algn="l" rtl="0">
              <a:lnSpc>
                <a:spcPct val="150000"/>
              </a:lnSpc>
              <a:spcBef>
                <a:spcPts val="400"/>
              </a:spcBef>
              <a:spcAft>
                <a:spcPts val="0"/>
              </a:spcAft>
              <a:buSzPct val="68000"/>
              <a:buChar char="🞂"/>
            </a:pPr>
            <a:r>
              <a:rPr lang="en-US">
                <a:solidFill>
                  <a:schemeClr val="dk1"/>
                </a:solidFill>
              </a:rPr>
              <a:t>Shared among all objects of the class</a:t>
            </a:r>
            <a:endParaRPr/>
          </a:p>
          <a:p>
            <a:pPr marL="365760" lvl="0" indent="-256053" algn="l" rtl="0">
              <a:lnSpc>
                <a:spcPct val="150000"/>
              </a:lnSpc>
              <a:spcBef>
                <a:spcPts val="400"/>
              </a:spcBef>
              <a:spcAft>
                <a:spcPts val="0"/>
              </a:spcAft>
              <a:buSzPct val="68000"/>
              <a:buChar char="🞂"/>
            </a:pPr>
            <a:r>
              <a:rPr lang="en-US">
                <a:solidFill>
                  <a:schemeClr val="dk1"/>
                </a:solidFill>
              </a:rPr>
              <a:t>Only one copy exists for the entire class to use</a:t>
            </a:r>
            <a:endParaRPr/>
          </a:p>
        </p:txBody>
      </p:sp>
      <p:sp>
        <p:nvSpPr>
          <p:cNvPr id="290" name="Google Shape;290;p17"/>
          <p:cNvSpPr txBox="1">
            <a:spLocks noGrp="1"/>
          </p:cNvSpPr>
          <p:nvPr>
            <p:ph type="title"/>
          </p:nvPr>
        </p:nvSpPr>
        <p:spPr>
          <a:xfrm>
            <a:off x="287338" y="109538"/>
            <a:ext cx="8399462"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Static Class Members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8"/>
          <p:cNvSpPr txBox="1">
            <a:spLocks noGrp="1"/>
          </p:cNvSpPr>
          <p:nvPr>
            <p:ph type="body" idx="1"/>
          </p:nvPr>
        </p:nvSpPr>
        <p:spPr>
          <a:xfrm>
            <a:off x="457200" y="992188"/>
            <a:ext cx="8229600" cy="5148262"/>
          </a:xfrm>
          <a:prstGeom prst="rect">
            <a:avLst/>
          </a:prstGeom>
          <a:noFill/>
          <a:ln>
            <a:noFill/>
          </a:ln>
        </p:spPr>
        <p:txBody>
          <a:bodyPr spcFirstLastPara="1" wrap="square" lIns="91425" tIns="45700" rIns="91425" bIns="45700" anchor="t" anchorCtr="0">
            <a:normAutofit fontScale="85000" lnSpcReduction="10000"/>
          </a:bodyPr>
          <a:lstStyle/>
          <a:p>
            <a:pPr marL="365760" lvl="0" indent="-256032" algn="just" rtl="0">
              <a:lnSpc>
                <a:spcPct val="150000"/>
              </a:lnSpc>
              <a:spcBef>
                <a:spcPts val="0"/>
              </a:spcBef>
              <a:spcAft>
                <a:spcPts val="0"/>
              </a:spcAft>
              <a:buSzPct val="68000"/>
              <a:buChar char="🞂"/>
            </a:pPr>
            <a:r>
              <a:rPr lang="en-US">
                <a:solidFill>
                  <a:schemeClr val="dk1"/>
                </a:solidFill>
              </a:rPr>
              <a:t>Stored within the class code, separately from instance variables that describe an individual object</a:t>
            </a:r>
            <a:endParaRPr/>
          </a:p>
          <a:p>
            <a:pPr marL="365760" lvl="0" indent="-256032" algn="just" rtl="0">
              <a:lnSpc>
                <a:spcPct val="150000"/>
              </a:lnSpc>
              <a:spcBef>
                <a:spcPts val="400"/>
              </a:spcBef>
              <a:spcAft>
                <a:spcPts val="0"/>
              </a:spcAft>
              <a:buSzPct val="68000"/>
              <a:buChar char="🞂"/>
            </a:pPr>
            <a:r>
              <a:rPr lang="en-US">
                <a:solidFill>
                  <a:schemeClr val="dk1"/>
                </a:solidFill>
              </a:rPr>
              <a:t>Public static final variables are global constants</a:t>
            </a:r>
            <a:endParaRPr/>
          </a:p>
          <a:p>
            <a:pPr marL="621792" lvl="1" indent="-228600" algn="just" rtl="0">
              <a:spcBef>
                <a:spcPts val="324"/>
              </a:spcBef>
              <a:spcAft>
                <a:spcPts val="0"/>
              </a:spcAft>
              <a:buSzPct val="100000"/>
              <a:buFont typeface="Arial"/>
              <a:buNone/>
            </a:pPr>
            <a:endParaRPr sz="900">
              <a:solidFill>
                <a:schemeClr val="dk1"/>
              </a:solidFill>
            </a:endParaRPr>
          </a:p>
          <a:p>
            <a:pPr marL="365760" lvl="0" indent="-256032" algn="just" rtl="0">
              <a:spcBef>
                <a:spcPts val="400"/>
              </a:spcBef>
              <a:spcAft>
                <a:spcPts val="0"/>
              </a:spcAft>
              <a:buSzPct val="68000"/>
              <a:buFont typeface="Arial"/>
              <a:buNone/>
            </a:pPr>
            <a:r>
              <a:rPr lang="en-US" b="1">
                <a:solidFill>
                  <a:schemeClr val="dk1"/>
                </a:solidFill>
              </a:rPr>
              <a:t>Static methods:</a:t>
            </a:r>
            <a:endParaRPr/>
          </a:p>
          <a:p>
            <a:pPr marL="365760" lvl="0" indent="-256032" algn="just" rtl="0">
              <a:lnSpc>
                <a:spcPct val="150000"/>
              </a:lnSpc>
              <a:spcBef>
                <a:spcPts val="400"/>
              </a:spcBef>
              <a:spcAft>
                <a:spcPts val="0"/>
              </a:spcAft>
              <a:buSzPct val="68000"/>
              <a:buChar char="🞂"/>
            </a:pPr>
            <a:r>
              <a:rPr lang="en-US">
                <a:solidFill>
                  <a:schemeClr val="dk1"/>
                </a:solidFill>
              </a:rPr>
              <a:t>Static methods can only access directly the static members and manipulate a class’s static variables</a:t>
            </a:r>
            <a:endParaRPr/>
          </a:p>
          <a:p>
            <a:pPr marL="365760" lvl="0" indent="-256032" algn="just" rtl="0">
              <a:lnSpc>
                <a:spcPct val="150000"/>
              </a:lnSpc>
              <a:spcBef>
                <a:spcPts val="400"/>
              </a:spcBef>
              <a:spcAft>
                <a:spcPts val="0"/>
              </a:spcAft>
              <a:buSzPct val="68000"/>
              <a:buChar char="🞂"/>
            </a:pPr>
            <a:r>
              <a:rPr lang="en-US">
                <a:solidFill>
                  <a:schemeClr val="dk1"/>
                </a:solidFill>
              </a:rPr>
              <a:t>Static methods cannot access non-static members(instance variables or instance methods) of the class</a:t>
            </a:r>
            <a:endParaRPr/>
          </a:p>
          <a:p>
            <a:pPr marL="365760" lvl="0" indent="-256031" algn="just" rtl="0">
              <a:lnSpc>
                <a:spcPct val="150000"/>
              </a:lnSpc>
              <a:spcBef>
                <a:spcPts val="400"/>
              </a:spcBef>
              <a:spcAft>
                <a:spcPts val="0"/>
              </a:spcAft>
              <a:buSzPct val="68000"/>
              <a:buChar char="🞂"/>
            </a:pPr>
            <a:r>
              <a:rPr lang="en-US" sz="1800">
                <a:solidFill>
                  <a:schemeClr val="dk1"/>
                </a:solidFill>
                <a:latin typeface="Verdana"/>
                <a:ea typeface="Verdana"/>
                <a:cs typeface="Verdana"/>
                <a:sym typeface="Verdana"/>
              </a:rPr>
              <a:t>Static method cant access this and super references</a:t>
            </a:r>
            <a:endParaRPr/>
          </a:p>
          <a:p>
            <a:pPr marL="365760" lvl="0" indent="-189966" algn="l" rtl="0">
              <a:lnSpc>
                <a:spcPct val="150000"/>
              </a:lnSpc>
              <a:spcBef>
                <a:spcPts val="400"/>
              </a:spcBef>
              <a:spcAft>
                <a:spcPts val="0"/>
              </a:spcAft>
              <a:buSzPct val="68000"/>
              <a:buNone/>
            </a:pPr>
            <a:endParaRPr sz="1800">
              <a:solidFill>
                <a:schemeClr val="dk1"/>
              </a:solidFill>
              <a:latin typeface="Verdana"/>
              <a:ea typeface="Verdana"/>
              <a:cs typeface="Verdana"/>
              <a:sym typeface="Verdana"/>
            </a:endParaRPr>
          </a:p>
        </p:txBody>
      </p:sp>
      <p:sp>
        <p:nvSpPr>
          <p:cNvPr id="298" name="Google Shape;29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Lucida Sans"/>
              <a:buNone/>
            </a:pPr>
            <a:r>
              <a:rPr lang="en-US">
                <a:solidFill>
                  <a:schemeClr val="dk1"/>
                </a:solidFill>
              </a:rPr>
              <a:t>Static Class Members (Contd.).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9"/>
          <p:cNvSpPr txBox="1">
            <a:spLocks noGrp="1"/>
          </p:cNvSpPr>
          <p:nvPr>
            <p:ph type="body" idx="1"/>
          </p:nvPr>
        </p:nvSpPr>
        <p:spPr>
          <a:xfrm>
            <a:off x="457200" y="852488"/>
            <a:ext cx="8229600" cy="5470525"/>
          </a:xfrm>
          <a:prstGeom prst="rect">
            <a:avLst/>
          </a:prstGeom>
          <a:noFill/>
          <a:ln>
            <a:noFill/>
          </a:ln>
        </p:spPr>
        <p:txBody>
          <a:bodyPr spcFirstLastPara="1" wrap="square" lIns="91425" tIns="45700" rIns="91425" bIns="45700" anchor="t" anchorCtr="0">
            <a:normAutofit fontScale="85000" lnSpcReduction="20000"/>
          </a:bodyPr>
          <a:lstStyle/>
          <a:p>
            <a:pPr marL="365760" lvl="0" indent="-197307" algn="l" rtl="0">
              <a:spcBef>
                <a:spcPts val="0"/>
              </a:spcBef>
              <a:spcAft>
                <a:spcPts val="0"/>
              </a:spcAft>
              <a:buSzPct val="68000"/>
              <a:buNone/>
            </a:pPr>
            <a:endParaRPr sz="1600">
              <a:solidFill>
                <a:schemeClr val="dk1"/>
              </a:solidFill>
              <a:latin typeface="Courier New"/>
              <a:ea typeface="Courier New"/>
              <a:cs typeface="Courier New"/>
              <a:sym typeface="Courier New"/>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class StaticDemo</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private static int a = 0;</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private int b;</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public void set ( int i, int j)</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a = i; b = j;</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public void show( )</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System.out.println("This is static a: " + a );</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System.out.println( "This is non-static b: " + b ); </a:t>
            </a:r>
            <a:endParaRPr/>
          </a:p>
          <a:p>
            <a:pPr marL="365760" lvl="0" indent="-256032" algn="l" rtl="0">
              <a:spcBef>
                <a:spcPts val="400"/>
              </a:spcBef>
              <a:spcAft>
                <a:spcPts val="0"/>
              </a:spcAft>
              <a:buSzPct val="68000"/>
              <a:buFont typeface="Arial"/>
              <a:buNone/>
            </a:pPr>
            <a:r>
              <a:rPr lang="en-US" b="1">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endParaRPr b="1">
              <a:solidFill>
                <a:schemeClr val="dk1"/>
              </a:solidFill>
              <a:latin typeface="Courier New"/>
              <a:ea typeface="Courier New"/>
              <a:cs typeface="Courier New"/>
              <a:sym typeface="Courier New"/>
            </a:endParaRPr>
          </a:p>
        </p:txBody>
      </p:sp>
      <p:sp>
        <p:nvSpPr>
          <p:cNvPr id="306" name="Google Shape;306;p19"/>
          <p:cNvSpPr txBox="1">
            <a:spLocks noGrp="1"/>
          </p:cNvSpPr>
          <p:nvPr>
            <p:ph type="title"/>
          </p:nvPr>
        </p:nvSpPr>
        <p:spPr>
          <a:xfrm>
            <a:off x="0" y="215900"/>
            <a:ext cx="76962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Static Class Members – Example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
          <p:cNvSpPr txBox="1">
            <a:spLocks noGrp="1"/>
          </p:cNvSpPr>
          <p:nvPr>
            <p:ph type="ctrTitle"/>
          </p:nvPr>
        </p:nvSpPr>
        <p:spPr>
          <a:xfrm>
            <a:off x="166688" y="146050"/>
            <a:ext cx="8483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Agenda</a:t>
            </a:r>
            <a:endParaRPr/>
          </a:p>
        </p:txBody>
      </p:sp>
      <p:sp>
        <p:nvSpPr>
          <p:cNvPr id="129" name="Google Shape;129;p2"/>
          <p:cNvSpPr txBox="1">
            <a:spLocks noGrp="1"/>
          </p:cNvSpPr>
          <p:nvPr>
            <p:ph type="body" idx="1"/>
          </p:nvPr>
        </p:nvSpPr>
        <p:spPr>
          <a:xfrm>
            <a:off x="1004888" y="1447800"/>
            <a:ext cx="7010400" cy="6524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04"/>
              <a:buNone/>
            </a:pPr>
            <a:r>
              <a:rPr lang="en-US">
                <a:solidFill>
                  <a:schemeClr val="dk1"/>
                </a:solidFill>
              </a:rPr>
              <a:t>Classes and Objects</a:t>
            </a:r>
            <a:endParaRPr/>
          </a:p>
        </p:txBody>
      </p:sp>
      <p:sp>
        <p:nvSpPr>
          <p:cNvPr id="130" name="Google Shape;130;p2"/>
          <p:cNvSpPr txBox="1">
            <a:spLocks noGrp="1"/>
          </p:cNvSpPr>
          <p:nvPr>
            <p:ph type="body" idx="2"/>
          </p:nvPr>
        </p:nvSpPr>
        <p:spPr>
          <a:xfrm>
            <a:off x="1079500" y="4614863"/>
            <a:ext cx="7010400" cy="6524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04"/>
              <a:buNone/>
            </a:pPr>
            <a:r>
              <a:rPr lang="en-US">
                <a:solidFill>
                  <a:schemeClr val="dk1"/>
                </a:solidFill>
              </a:rPr>
              <a:t>Encapsulation and Abstraction</a:t>
            </a:r>
            <a:endParaRPr/>
          </a:p>
        </p:txBody>
      </p:sp>
      <p:sp>
        <p:nvSpPr>
          <p:cNvPr id="131" name="Google Shape;131;p2"/>
          <p:cNvSpPr txBox="1">
            <a:spLocks noGrp="1"/>
          </p:cNvSpPr>
          <p:nvPr>
            <p:ph type="body" idx="3"/>
          </p:nvPr>
        </p:nvSpPr>
        <p:spPr>
          <a:xfrm>
            <a:off x="1004888" y="2470150"/>
            <a:ext cx="7010400" cy="6524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04"/>
              <a:buNone/>
            </a:pPr>
            <a:r>
              <a:rPr lang="en-US">
                <a:solidFill>
                  <a:schemeClr val="dk1"/>
                </a:solidFill>
              </a:rPr>
              <a:t>Static Block</a:t>
            </a:r>
            <a:endParaRPr/>
          </a:p>
        </p:txBody>
      </p:sp>
      <p:sp>
        <p:nvSpPr>
          <p:cNvPr id="132" name="Google Shape;132;p2"/>
          <p:cNvSpPr txBox="1">
            <a:spLocks noGrp="1"/>
          </p:cNvSpPr>
          <p:nvPr>
            <p:ph type="body" idx="4"/>
          </p:nvPr>
        </p:nvSpPr>
        <p:spPr>
          <a:xfrm>
            <a:off x="1060450" y="3568700"/>
            <a:ext cx="7010400" cy="6524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04"/>
              <a:buNone/>
            </a:pPr>
            <a:r>
              <a:rPr lang="en-US">
                <a:solidFill>
                  <a:schemeClr val="dk1"/>
                </a:solidFill>
              </a:rPr>
              <a:t>String and StringBuffer</a:t>
            </a:r>
            <a:endParaRPr/>
          </a:p>
        </p:txBody>
      </p:sp>
      <p:sp>
        <p:nvSpPr>
          <p:cNvPr id="133" name="Google Shape;133;p2"/>
          <p:cNvSpPr/>
          <p:nvPr/>
        </p:nvSpPr>
        <p:spPr>
          <a:xfrm>
            <a:off x="458788" y="2260600"/>
            <a:ext cx="317500" cy="825500"/>
          </a:xfrm>
          <a:prstGeom prst="rect">
            <a:avLst/>
          </a:prstGeom>
          <a:gradFill>
            <a:gsLst>
              <a:gs pos="0">
                <a:srgbClr val="136074"/>
              </a:gs>
              <a:gs pos="50000">
                <a:srgbClr val="1B8CA8"/>
              </a:gs>
              <a:gs pos="100000">
                <a:srgbClr val="22A8C9"/>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34" name="Google Shape;134;p2"/>
          <p:cNvSpPr/>
          <p:nvPr/>
        </p:nvSpPr>
        <p:spPr>
          <a:xfrm>
            <a:off x="461695" y="1571092"/>
            <a:ext cx="314650" cy="1816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E9D3D6"/>
                </a:solidFill>
                <a:latin typeface="Lucida Sans"/>
                <a:ea typeface="Lucida Sans"/>
                <a:cs typeface="Lucida Sans"/>
                <a:sym typeface="Lucida Sans"/>
              </a:rPr>
              <a:t>2</a:t>
            </a:r>
            <a:endParaRPr/>
          </a:p>
        </p:txBody>
      </p:sp>
      <p:sp>
        <p:nvSpPr>
          <p:cNvPr id="135" name="Google Shape;135;p2"/>
          <p:cNvSpPr/>
          <p:nvPr/>
        </p:nvSpPr>
        <p:spPr>
          <a:xfrm>
            <a:off x="458788" y="3303588"/>
            <a:ext cx="317500" cy="830262"/>
          </a:xfrm>
          <a:prstGeom prst="rect">
            <a:avLst/>
          </a:prstGeom>
          <a:gradFill>
            <a:gsLst>
              <a:gs pos="0">
                <a:srgbClr val="136074"/>
              </a:gs>
              <a:gs pos="50000">
                <a:srgbClr val="1B8CA8"/>
              </a:gs>
              <a:gs pos="100000">
                <a:srgbClr val="22A8C9"/>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36" name="Google Shape;136;p2"/>
          <p:cNvSpPr/>
          <p:nvPr/>
        </p:nvSpPr>
        <p:spPr>
          <a:xfrm>
            <a:off x="461695" y="2592390"/>
            <a:ext cx="314650" cy="1816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E9D3D6"/>
                </a:solidFill>
                <a:latin typeface="Lucida Sans"/>
                <a:ea typeface="Lucida Sans"/>
                <a:cs typeface="Lucida Sans"/>
                <a:sym typeface="Lucida Sans"/>
              </a:rPr>
              <a:t>2</a:t>
            </a:r>
            <a:endParaRPr/>
          </a:p>
        </p:txBody>
      </p:sp>
      <p:sp>
        <p:nvSpPr>
          <p:cNvPr id="137" name="Google Shape;137;p2"/>
          <p:cNvSpPr/>
          <p:nvPr/>
        </p:nvSpPr>
        <p:spPr>
          <a:xfrm>
            <a:off x="466725" y="4433888"/>
            <a:ext cx="317500" cy="830262"/>
          </a:xfrm>
          <a:prstGeom prst="rect">
            <a:avLst/>
          </a:prstGeom>
          <a:gradFill>
            <a:gsLst>
              <a:gs pos="0">
                <a:srgbClr val="136074"/>
              </a:gs>
              <a:gs pos="50000">
                <a:srgbClr val="1B8CA8"/>
              </a:gs>
              <a:gs pos="100000">
                <a:srgbClr val="22A8C9"/>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ucida Sans"/>
                <a:ea typeface="Lucida Sans"/>
                <a:cs typeface="Lucida Sans"/>
                <a:sym typeface="Lucida Sans"/>
              </a:rPr>
              <a:t>4</a:t>
            </a:r>
            <a:endParaRPr/>
          </a:p>
        </p:txBody>
      </p:sp>
      <p:sp>
        <p:nvSpPr>
          <p:cNvPr id="138" name="Google Shape;138;p2"/>
          <p:cNvSpPr/>
          <p:nvPr/>
        </p:nvSpPr>
        <p:spPr>
          <a:xfrm>
            <a:off x="485758" y="3651340"/>
            <a:ext cx="314650" cy="1816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E9D3D6"/>
                </a:solidFill>
                <a:latin typeface="Lucida Sans"/>
                <a:ea typeface="Lucida Sans"/>
                <a:cs typeface="Lucida Sans"/>
                <a:sym typeface="Lucida Sans"/>
              </a:rPr>
              <a:t>3</a:t>
            </a:r>
            <a:endParaRPr/>
          </a:p>
        </p:txBody>
      </p:sp>
      <p:sp>
        <p:nvSpPr>
          <p:cNvPr id="139" name="Google Shape;139;p2"/>
          <p:cNvSpPr/>
          <p:nvPr/>
        </p:nvSpPr>
        <p:spPr>
          <a:xfrm>
            <a:off x="444500" y="1336675"/>
            <a:ext cx="317500" cy="830263"/>
          </a:xfrm>
          <a:prstGeom prst="rect">
            <a:avLst/>
          </a:prstGeom>
          <a:gradFill>
            <a:gsLst>
              <a:gs pos="0">
                <a:srgbClr val="136074"/>
              </a:gs>
              <a:gs pos="50000">
                <a:srgbClr val="1B8CA8"/>
              </a:gs>
              <a:gs pos="100000">
                <a:srgbClr val="22A8C9"/>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ucida Sans"/>
                <a:ea typeface="Lucida Sans"/>
                <a:cs typeface="Lucida Sans"/>
                <a:sym typeface="Lucida Sans"/>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224"/>
              <a:buFont typeface="Arial"/>
              <a:buNone/>
            </a:pPr>
            <a:r>
              <a:rPr lang="en-US" sz="1800" b="1">
                <a:solidFill>
                  <a:schemeClr val="dk1"/>
                </a:solidFill>
                <a:latin typeface="Courier New"/>
                <a:ea typeface="Courier New"/>
                <a:cs typeface="Courier New"/>
                <a:sym typeface="Courier New"/>
              </a:rPr>
              <a:t>public static void main(String args[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StaticDemo x = new StaticDemo(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StaticDemo y = new StaticDemo(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x.set(1, 1);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x.show(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y.set(2, 2);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y.show(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x.show( );</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ts val="1224"/>
              <a:buFont typeface="Arial"/>
              <a:buNone/>
            </a:pPr>
            <a:r>
              <a:rPr lang="en-US" sz="1800" b="1">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224"/>
              <a:buFont typeface="Arial"/>
              <a:buNone/>
            </a:pPr>
            <a:endParaRPr sz="1800" b="1">
              <a:solidFill>
                <a:schemeClr val="dk1"/>
              </a:solidFill>
              <a:latin typeface="Courier New"/>
              <a:ea typeface="Courier New"/>
              <a:cs typeface="Courier New"/>
              <a:sym typeface="Courier New"/>
            </a:endParaRPr>
          </a:p>
        </p:txBody>
      </p:sp>
      <p:sp>
        <p:nvSpPr>
          <p:cNvPr id="313" name="Google Shape;313;p20"/>
          <p:cNvSpPr txBox="1">
            <a:spLocks noGrp="1"/>
          </p:cNvSpPr>
          <p:nvPr>
            <p:ph type="title"/>
          </p:nvPr>
        </p:nvSpPr>
        <p:spPr>
          <a:xfrm>
            <a:off x="220663" y="109538"/>
            <a:ext cx="8466137"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Static Class Members – Example (Contd.).</a:t>
            </a:r>
            <a:endParaRPr>
              <a:solidFill>
                <a:schemeClr val="dk1"/>
              </a:solidFill>
            </a:endParaRPr>
          </a:p>
        </p:txBody>
      </p:sp>
      <p:sp>
        <p:nvSpPr>
          <p:cNvPr id="314" name="Google Shape;314;p20"/>
          <p:cNvSpPr/>
          <p:nvPr/>
        </p:nvSpPr>
        <p:spPr>
          <a:xfrm>
            <a:off x="3162300" y="3598863"/>
            <a:ext cx="4622800" cy="2554287"/>
          </a:xfrm>
          <a:prstGeom prst="rect">
            <a:avLst/>
          </a:prstGeom>
          <a:gradFill>
            <a:gsLst>
              <a:gs pos="0">
                <a:srgbClr val="92D3EE"/>
              </a:gs>
              <a:gs pos="65000">
                <a:srgbClr val="C6ECFD"/>
              </a:gs>
              <a:gs pos="100000">
                <a:srgbClr val="D4F2FF"/>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US" sz="1600">
                <a:solidFill>
                  <a:schemeClr val="dk1"/>
                </a:solidFill>
                <a:latin typeface="Verdana"/>
                <a:ea typeface="Verdana"/>
                <a:cs typeface="Verdana"/>
                <a:sym typeface="Verdana"/>
              </a:rPr>
              <a:t>  </a:t>
            </a:r>
            <a:r>
              <a:rPr lang="en-US" sz="1600" u="sng">
                <a:solidFill>
                  <a:schemeClr val="dk1"/>
                </a:solidFill>
                <a:latin typeface="Verdana"/>
                <a:ea typeface="Verdana"/>
                <a:cs typeface="Verdana"/>
                <a:sym typeface="Verdana"/>
              </a:rPr>
              <a:t>Output:</a:t>
            </a:r>
            <a:endParaRPr/>
          </a:p>
          <a:p>
            <a:pPr marL="0" marR="0" lvl="0" indent="0" algn="l" rtl="0">
              <a:spcBef>
                <a:spcPts val="0"/>
              </a:spcBef>
              <a:spcAft>
                <a:spcPts val="0"/>
              </a:spcAft>
              <a:buClr>
                <a:schemeClr val="dk1"/>
              </a:buClr>
              <a:buSzPts val="1600"/>
              <a:buFont typeface="Arial"/>
              <a:buNone/>
            </a:pPr>
            <a:r>
              <a:rPr lang="en-US" sz="1600" b="1">
                <a:solidFill>
                  <a:schemeClr val="dk1"/>
                </a:solidFill>
                <a:latin typeface="Verdana"/>
                <a:ea typeface="Verdana"/>
                <a:cs typeface="Verdana"/>
                <a:sym typeface="Verdana"/>
              </a:rPr>
              <a:t>This is static a: 1</a:t>
            </a:r>
            <a:endParaRPr/>
          </a:p>
          <a:p>
            <a:pPr marL="0" marR="0" lvl="0" indent="0" algn="l" rtl="0">
              <a:spcBef>
                <a:spcPts val="0"/>
              </a:spcBef>
              <a:spcAft>
                <a:spcPts val="0"/>
              </a:spcAft>
              <a:buClr>
                <a:schemeClr val="dk1"/>
              </a:buClr>
              <a:buSzPts val="1600"/>
              <a:buFont typeface="Arial"/>
              <a:buNone/>
            </a:pPr>
            <a:r>
              <a:rPr lang="en-US" sz="1600" b="1">
                <a:solidFill>
                  <a:schemeClr val="dk1"/>
                </a:solidFill>
                <a:latin typeface="Verdana"/>
                <a:ea typeface="Verdana"/>
                <a:cs typeface="Verdana"/>
                <a:sym typeface="Verdana"/>
              </a:rPr>
              <a:t>This is non-static b: 1</a:t>
            </a:r>
            <a:endParaRPr/>
          </a:p>
          <a:p>
            <a:pPr marL="0" marR="0" lvl="0" indent="0" algn="l" rtl="0">
              <a:spcBef>
                <a:spcPts val="0"/>
              </a:spcBef>
              <a:spcAft>
                <a:spcPts val="0"/>
              </a:spcAft>
              <a:buClr>
                <a:schemeClr val="dk1"/>
              </a:buClr>
              <a:buSzPts val="1600"/>
              <a:buFont typeface="Arial"/>
              <a:buNone/>
            </a:pPr>
            <a:endParaRPr sz="1600" b="1" u="sng">
              <a:solidFill>
                <a:schemeClr val="dk1"/>
              </a:solidFill>
              <a:latin typeface="Verdana"/>
              <a:ea typeface="Verdana"/>
              <a:cs typeface="Verdana"/>
              <a:sym typeface="Verdana"/>
            </a:endParaRPr>
          </a:p>
          <a:p>
            <a:pPr marL="0" marR="0" lvl="0" indent="0" algn="l" rtl="0">
              <a:spcBef>
                <a:spcPts val="0"/>
              </a:spcBef>
              <a:spcAft>
                <a:spcPts val="0"/>
              </a:spcAft>
              <a:buClr>
                <a:schemeClr val="dk1"/>
              </a:buClr>
              <a:buSzPts val="1600"/>
              <a:buFont typeface="Arial"/>
              <a:buNone/>
            </a:pPr>
            <a:r>
              <a:rPr lang="en-US" sz="1600" b="1">
                <a:solidFill>
                  <a:schemeClr val="dk1"/>
                </a:solidFill>
                <a:latin typeface="Verdana"/>
                <a:ea typeface="Verdana"/>
                <a:cs typeface="Verdana"/>
                <a:sym typeface="Verdana"/>
              </a:rPr>
              <a:t>This is static a: 2</a:t>
            </a:r>
            <a:endParaRPr/>
          </a:p>
          <a:p>
            <a:pPr marL="0" marR="0" lvl="0" indent="0" algn="l" rtl="0">
              <a:spcBef>
                <a:spcPts val="0"/>
              </a:spcBef>
              <a:spcAft>
                <a:spcPts val="0"/>
              </a:spcAft>
              <a:buClr>
                <a:schemeClr val="dk1"/>
              </a:buClr>
              <a:buSzPts val="1600"/>
              <a:buFont typeface="Arial"/>
              <a:buNone/>
            </a:pPr>
            <a:r>
              <a:rPr lang="en-US" sz="1600" b="1">
                <a:solidFill>
                  <a:schemeClr val="dk1"/>
                </a:solidFill>
                <a:latin typeface="Verdana"/>
                <a:ea typeface="Verdana"/>
                <a:cs typeface="Verdana"/>
                <a:sym typeface="Verdana"/>
              </a:rPr>
              <a:t>This is non-static b: 2</a:t>
            </a:r>
            <a:endParaRPr/>
          </a:p>
          <a:p>
            <a:pPr marL="0" marR="0" lvl="0" indent="0" algn="l" rtl="0">
              <a:spcBef>
                <a:spcPts val="0"/>
              </a:spcBef>
              <a:spcAft>
                <a:spcPts val="0"/>
              </a:spcAft>
              <a:buClr>
                <a:schemeClr val="dk1"/>
              </a:buClr>
              <a:buSzPts val="1600"/>
              <a:buFont typeface="Arial"/>
              <a:buNone/>
            </a:pPr>
            <a:endParaRPr sz="1600" b="1" u="sng">
              <a:solidFill>
                <a:schemeClr val="dk1"/>
              </a:solidFill>
              <a:latin typeface="Verdana"/>
              <a:ea typeface="Verdana"/>
              <a:cs typeface="Verdana"/>
              <a:sym typeface="Verdana"/>
            </a:endParaRPr>
          </a:p>
          <a:p>
            <a:pPr marL="0" marR="0" lvl="0" indent="0" algn="l" rtl="0">
              <a:spcBef>
                <a:spcPts val="0"/>
              </a:spcBef>
              <a:spcAft>
                <a:spcPts val="0"/>
              </a:spcAft>
              <a:buClr>
                <a:schemeClr val="dk1"/>
              </a:buClr>
              <a:buSzPts val="1600"/>
              <a:buFont typeface="Arial"/>
              <a:buNone/>
            </a:pPr>
            <a:r>
              <a:rPr lang="en-US" sz="1600" b="1">
                <a:solidFill>
                  <a:schemeClr val="dk1"/>
                </a:solidFill>
                <a:latin typeface="Verdana"/>
                <a:ea typeface="Verdana"/>
                <a:cs typeface="Verdana"/>
                <a:sym typeface="Verdana"/>
              </a:rPr>
              <a:t>This is static a: 2</a:t>
            </a:r>
            <a:endParaRPr/>
          </a:p>
          <a:p>
            <a:pPr marL="0" marR="0" lvl="0" indent="0" algn="l" rtl="0">
              <a:spcBef>
                <a:spcPts val="0"/>
              </a:spcBef>
              <a:spcAft>
                <a:spcPts val="0"/>
              </a:spcAft>
              <a:buClr>
                <a:schemeClr val="dk1"/>
              </a:buClr>
              <a:buSzPts val="1600"/>
              <a:buFont typeface="Arial"/>
              <a:buNone/>
            </a:pPr>
            <a:r>
              <a:rPr lang="en-US" sz="1600" b="1">
                <a:solidFill>
                  <a:schemeClr val="dk1"/>
                </a:solidFill>
                <a:latin typeface="Verdana"/>
                <a:ea typeface="Verdana"/>
                <a:cs typeface="Verdana"/>
                <a:sym typeface="Verdana"/>
              </a:rPr>
              <a:t>This is non-static b: 1</a:t>
            </a:r>
            <a:endParaRPr sz="1600" u="sng">
              <a:solidFill>
                <a:schemeClr val="dk1"/>
              </a:solidFill>
              <a:latin typeface="Verdana"/>
              <a:ea typeface="Verdana"/>
              <a:cs typeface="Verdana"/>
              <a:sym typeface="Verdana"/>
            </a:endParaRPr>
          </a:p>
          <a:p>
            <a:pPr marL="0" marR="0" lvl="0" indent="0" algn="l" rtl="0">
              <a:spcBef>
                <a:spcPts val="0"/>
              </a:spcBef>
              <a:spcAft>
                <a:spcPts val="0"/>
              </a:spcAft>
              <a:buNone/>
            </a:pPr>
            <a:endParaRPr sz="1600" u="sng">
              <a:solidFill>
                <a:schemeClr val="dk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1"/>
          <p:cNvSpPr txBox="1">
            <a:spLocks noGrp="1"/>
          </p:cNvSpPr>
          <p:nvPr>
            <p:ph type="body" idx="4294967295"/>
          </p:nvPr>
        </p:nvSpPr>
        <p:spPr>
          <a:xfrm>
            <a:off x="0" y="1066800"/>
            <a:ext cx="8229600" cy="54864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904"/>
              <a:buFont typeface="Arial"/>
              <a:buNone/>
            </a:pPr>
            <a:r>
              <a:rPr lang="en-US" sz="2800">
                <a:solidFill>
                  <a:schemeClr val="dk1"/>
                </a:solidFill>
              </a:rPr>
              <a:t>Why is main() method static ?</a:t>
            </a:r>
            <a:endParaRPr/>
          </a:p>
          <a:p>
            <a:pPr marL="365760" lvl="0" indent="-135128" algn="just" rtl="0">
              <a:spcBef>
                <a:spcPts val="400"/>
              </a:spcBef>
              <a:spcAft>
                <a:spcPts val="0"/>
              </a:spcAft>
              <a:buSzPts val="1904"/>
              <a:buNone/>
            </a:pPr>
            <a:endParaRPr sz="2800"/>
          </a:p>
        </p:txBody>
      </p:sp>
      <p:sp>
        <p:nvSpPr>
          <p:cNvPr id="321" name="Google Shape;321;p21"/>
          <p:cNvSpPr txBox="1">
            <a:spLocks noGrp="1"/>
          </p:cNvSpPr>
          <p:nvPr>
            <p:ph type="title" idx="4294967295"/>
          </p:nvPr>
        </p:nvSpPr>
        <p:spPr>
          <a:xfrm>
            <a:off x="0" y="0"/>
            <a:ext cx="8534400" cy="5921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Discussion</a:t>
            </a:r>
            <a:endParaRPr/>
          </a:p>
        </p:txBody>
      </p:sp>
      <p:pic>
        <p:nvPicPr>
          <p:cNvPr id="322" name="Google Shape;322;p21" descr="confused cartoon.jpg"/>
          <p:cNvPicPr preferRelativeResize="0"/>
          <p:nvPr/>
        </p:nvPicPr>
        <p:blipFill rotWithShape="1">
          <a:blip r:embed="rId3">
            <a:alphaModFix/>
          </a:blip>
          <a:srcRect/>
          <a:stretch/>
        </p:blipFill>
        <p:spPr>
          <a:xfrm>
            <a:off x="3124200" y="2057400"/>
            <a:ext cx="2857500" cy="381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2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body" idx="4294967295"/>
          </p:nvPr>
        </p:nvSpPr>
        <p:spPr>
          <a:xfrm>
            <a:off x="1066800" y="990600"/>
            <a:ext cx="8077200" cy="487521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What will be the result, if we try to compile and execute the following code as </a:t>
            </a:r>
            <a:endParaRPr/>
          </a:p>
          <a:p>
            <a:pPr marL="365760" lvl="0" indent="-221487" algn="l" rtl="0">
              <a:spcBef>
                <a:spcPts val="400"/>
              </a:spcBef>
              <a:spcAft>
                <a:spcPts val="0"/>
              </a:spcAft>
              <a:buSzPts val="544"/>
              <a:buNone/>
            </a:pPr>
            <a:endParaRPr sz="800">
              <a:solidFill>
                <a:schemeClr val="dk1"/>
              </a:solidFill>
            </a:endParaRPr>
          </a:p>
          <a:p>
            <a:pPr marL="365760" lvl="0" indent="-256032" algn="l" rtl="0">
              <a:spcBef>
                <a:spcPts val="400"/>
              </a:spcBef>
              <a:spcAft>
                <a:spcPts val="0"/>
              </a:spcAft>
              <a:buSzPts val="1632"/>
              <a:buFont typeface="Arial"/>
              <a:buNone/>
            </a:pPr>
            <a:r>
              <a:rPr lang="en-US" sz="2400">
                <a:solidFill>
                  <a:schemeClr val="dk1"/>
                </a:solidFill>
              </a:rPr>
              <a:t>	java Sample</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class Sample{</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int i_val;</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xyz){</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System.out.println("i_val is :"+this.i_val);</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marL="365760" lvl="0" indent="-161035" algn="l" rtl="0">
              <a:spcBef>
                <a:spcPts val="400"/>
              </a:spcBef>
              <a:spcAft>
                <a:spcPts val="0"/>
              </a:spcAft>
              <a:buSzPts val="1496"/>
              <a:buNone/>
            </a:pPr>
            <a:endParaRPr sz="2200"/>
          </a:p>
        </p:txBody>
      </p:sp>
      <p:sp>
        <p:nvSpPr>
          <p:cNvPr id="329" name="Google Shape;329;p22"/>
          <p:cNvSpPr txBox="1">
            <a:spLocks noGrp="1"/>
          </p:cNvSpPr>
          <p:nvPr>
            <p:ph type="title" idx="4294967295"/>
          </p:nvPr>
        </p:nvSpPr>
        <p:spPr>
          <a:xfrm>
            <a:off x="152400" y="152400"/>
            <a:ext cx="8991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Quiz</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body" idx="4294967295"/>
          </p:nvPr>
        </p:nvSpPr>
        <p:spPr>
          <a:xfrm>
            <a:off x="1066800" y="990600"/>
            <a:ext cx="8077200" cy="58674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What will be the result, if we try to compile and execute the following code as </a:t>
            </a:r>
            <a:endParaRPr/>
          </a:p>
          <a:p>
            <a:pPr marL="365760" lvl="0" indent="-221487" algn="l" rtl="0">
              <a:spcBef>
                <a:spcPts val="400"/>
              </a:spcBef>
              <a:spcAft>
                <a:spcPts val="0"/>
              </a:spcAft>
              <a:buSzPts val="544"/>
              <a:buNone/>
            </a:pPr>
            <a:endParaRPr sz="800">
              <a:solidFill>
                <a:schemeClr val="dk1"/>
              </a:solidFill>
            </a:endParaRPr>
          </a:p>
          <a:p>
            <a:pPr marL="365760" lvl="0" indent="-256032" algn="l" rtl="0">
              <a:spcBef>
                <a:spcPts val="400"/>
              </a:spcBef>
              <a:spcAft>
                <a:spcPts val="0"/>
              </a:spcAft>
              <a:buSzPts val="1632"/>
              <a:buFont typeface="Arial"/>
              <a:buNone/>
            </a:pPr>
            <a:r>
              <a:rPr lang="en-US" sz="2400">
                <a:solidFill>
                  <a:schemeClr val="dk1"/>
                </a:solidFill>
              </a:rPr>
              <a:t>	java Sample</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class Sample{</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int i_val=10;</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Sample(int i_val){</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this.i_val=i_val;</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System.out.println("inside Sample i_val: "+this.i_val);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xyz){</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Sample o = new Sample();}</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marL="365760" lvl="0" indent="-161035" algn="l" rtl="0">
              <a:spcBef>
                <a:spcPts val="400"/>
              </a:spcBef>
              <a:spcAft>
                <a:spcPts val="0"/>
              </a:spcAft>
              <a:buSzPts val="1496"/>
              <a:buNone/>
            </a:pPr>
            <a:endParaRPr sz="2200"/>
          </a:p>
        </p:txBody>
      </p:sp>
      <p:sp>
        <p:nvSpPr>
          <p:cNvPr id="336" name="Google Shape;336;p23"/>
          <p:cNvSpPr txBox="1">
            <a:spLocks noGrp="1"/>
          </p:cNvSpPr>
          <p:nvPr>
            <p:ph type="title" idx="4294967295"/>
          </p:nvPr>
        </p:nvSpPr>
        <p:spPr>
          <a:xfrm>
            <a:off x="0" y="185738"/>
            <a:ext cx="91440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Quiz (Contd.).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body" idx="1"/>
          </p:nvPr>
        </p:nvSpPr>
        <p:spPr>
          <a:xfrm>
            <a:off x="469901" y="2612799"/>
            <a:ext cx="8220074" cy="623887"/>
          </a:xfrm>
          <a:prstGeom prst="rect">
            <a:avLst/>
          </a:prstGeom>
          <a:noFill/>
          <a:ln>
            <a:noFill/>
          </a:ln>
        </p:spPr>
        <p:txBody>
          <a:bodyPr spcFirstLastPara="1" wrap="square" lIns="91425" tIns="45700" rIns="91425" bIns="45700" anchor="t" anchorCtr="0">
            <a:normAutofit/>
          </a:bodyPr>
          <a:lstStyle/>
          <a:p>
            <a:pPr marL="365760" lvl="0" indent="-256032" algn="ctr" rtl="0">
              <a:spcBef>
                <a:spcPts val="0"/>
              </a:spcBef>
              <a:spcAft>
                <a:spcPts val="0"/>
              </a:spcAft>
              <a:buSzPts val="2312"/>
              <a:buNone/>
            </a:pPr>
            <a:r>
              <a:rPr lang="en-US"/>
              <a:t>Static Block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body" idx="4294967295"/>
          </p:nvPr>
        </p:nvSpPr>
        <p:spPr>
          <a:xfrm>
            <a:off x="0" y="1066800"/>
            <a:ext cx="8229600" cy="50292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A static block is a block of code enclosed in braces, preceded by the keyword static</a:t>
            </a:r>
            <a:endParaRPr/>
          </a:p>
          <a:p>
            <a:pPr marL="365760" lvl="0" indent="-152400" algn="just" rtl="0">
              <a:spcBef>
                <a:spcPts val="400"/>
              </a:spcBef>
              <a:spcAft>
                <a:spcPts val="0"/>
              </a:spcAft>
              <a:buSzPts val="1632"/>
              <a:buNone/>
            </a:pPr>
            <a:endParaRPr sz="2400">
              <a:solidFill>
                <a:schemeClr val="dk1"/>
              </a:solidFill>
            </a:endParaRPr>
          </a:p>
          <a:p>
            <a:pPr marL="365760" lvl="0" indent="-256032" algn="just" rtl="0">
              <a:spcBef>
                <a:spcPts val="400"/>
              </a:spcBef>
              <a:spcAft>
                <a:spcPts val="0"/>
              </a:spcAft>
              <a:buSzPts val="1632"/>
              <a:buFont typeface="Arial"/>
              <a:buNone/>
            </a:pPr>
            <a:r>
              <a:rPr lang="en-US" sz="2400">
                <a:solidFill>
                  <a:schemeClr val="dk1"/>
                </a:solidFill>
              </a:rPr>
              <a:t>Ex :</a:t>
            </a:r>
            <a:endParaRPr/>
          </a:p>
          <a:p>
            <a:pPr marL="365760" lvl="0" indent="-212851" algn="just" rtl="0">
              <a:spcBef>
                <a:spcPts val="400"/>
              </a:spcBef>
              <a:spcAft>
                <a:spcPts val="0"/>
              </a:spcAft>
              <a:buSzPts val="680"/>
              <a:buNone/>
            </a:pPr>
            <a:endParaRPr sz="1000">
              <a:solidFill>
                <a:schemeClr val="dk1"/>
              </a:solidFill>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static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System.out.println(“Within static block”);</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a:t>
            </a:r>
            <a:endParaRPr/>
          </a:p>
          <a:p>
            <a:pPr marL="365760" lvl="0" indent="-152400" algn="just" rtl="0">
              <a:spcBef>
                <a:spcPts val="400"/>
              </a:spcBef>
              <a:spcAft>
                <a:spcPts val="0"/>
              </a:spcAft>
              <a:buSzPts val="1632"/>
              <a:buNone/>
            </a:pPr>
            <a:endParaRPr sz="2400">
              <a:solidFill>
                <a:schemeClr val="dk1"/>
              </a:solidFill>
            </a:endParaRPr>
          </a:p>
          <a:p>
            <a:pPr marL="365760" lvl="0" indent="-256032" algn="just" rtl="0">
              <a:spcBef>
                <a:spcPts val="400"/>
              </a:spcBef>
              <a:spcAft>
                <a:spcPts val="0"/>
              </a:spcAft>
              <a:buSzPts val="1632"/>
              <a:buChar char="🞂"/>
            </a:pPr>
            <a:r>
              <a:rPr lang="en-US" sz="2400">
                <a:solidFill>
                  <a:schemeClr val="dk1"/>
                </a:solidFill>
              </a:rPr>
              <a:t>The statements within the static block are executed automatically when the class is loaded into JVM</a:t>
            </a:r>
            <a:endParaRPr/>
          </a:p>
        </p:txBody>
      </p:sp>
      <p:sp>
        <p:nvSpPr>
          <p:cNvPr id="349" name="Google Shape;349;p25"/>
          <p:cNvSpPr txBox="1">
            <a:spLocks noGrp="1"/>
          </p:cNvSpPr>
          <p:nvPr>
            <p:ph type="title" idx="4294967295"/>
          </p:nvPr>
        </p:nvSpPr>
        <p:spPr>
          <a:xfrm>
            <a:off x="0" y="185738"/>
            <a:ext cx="8534400" cy="59372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The “static” block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body" idx="4294967295"/>
          </p:nvPr>
        </p:nvSpPr>
        <p:spPr>
          <a:xfrm>
            <a:off x="0" y="1066800"/>
            <a:ext cx="8229600" cy="50292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A class can have any number of static blocks and they can appear anywhere in the class</a:t>
            </a:r>
            <a:endParaRPr/>
          </a:p>
          <a:p>
            <a:pPr marL="365760" lvl="0" indent="-152400" algn="just" rtl="0">
              <a:spcBef>
                <a:spcPts val="400"/>
              </a:spcBef>
              <a:spcAft>
                <a:spcPts val="0"/>
              </a:spcAft>
              <a:buSzPts val="1632"/>
              <a:buNone/>
            </a:pPr>
            <a:endParaRPr sz="2400">
              <a:solidFill>
                <a:schemeClr val="dk1"/>
              </a:solidFill>
            </a:endParaRPr>
          </a:p>
          <a:p>
            <a:pPr marL="365760" lvl="0" indent="-256032" algn="just" rtl="0">
              <a:spcBef>
                <a:spcPts val="400"/>
              </a:spcBef>
              <a:spcAft>
                <a:spcPts val="0"/>
              </a:spcAft>
              <a:buSzPts val="1632"/>
              <a:buChar char="🞂"/>
            </a:pPr>
            <a:r>
              <a:rPr lang="en-US" sz="2400">
                <a:solidFill>
                  <a:schemeClr val="dk1"/>
                </a:solidFill>
              </a:rPr>
              <a:t>They are executed in the order of their appearance in the class</a:t>
            </a:r>
            <a:endParaRPr/>
          </a:p>
          <a:p>
            <a:pPr marL="365760" lvl="0" indent="-152400" algn="just" rtl="0">
              <a:spcBef>
                <a:spcPts val="400"/>
              </a:spcBef>
              <a:spcAft>
                <a:spcPts val="0"/>
              </a:spcAft>
              <a:buSzPts val="1632"/>
              <a:buNone/>
            </a:pPr>
            <a:endParaRPr sz="2400">
              <a:solidFill>
                <a:schemeClr val="dk1"/>
              </a:solidFill>
            </a:endParaRPr>
          </a:p>
          <a:p>
            <a:pPr marL="365760" lvl="0" indent="-256032" algn="just" rtl="0">
              <a:spcBef>
                <a:spcPts val="400"/>
              </a:spcBef>
              <a:spcAft>
                <a:spcPts val="0"/>
              </a:spcAft>
              <a:buSzPts val="1632"/>
              <a:buChar char="🞂"/>
            </a:pPr>
            <a:r>
              <a:rPr lang="en-US" sz="2400">
                <a:solidFill>
                  <a:schemeClr val="dk1"/>
                </a:solidFill>
              </a:rPr>
              <a:t>JVM combines all the static blocks in a class as single static block and executes them</a:t>
            </a:r>
            <a:endParaRPr/>
          </a:p>
          <a:p>
            <a:pPr marL="365760" lvl="0" indent="-152400" algn="just" rtl="0">
              <a:spcBef>
                <a:spcPts val="400"/>
              </a:spcBef>
              <a:spcAft>
                <a:spcPts val="0"/>
              </a:spcAft>
              <a:buSzPts val="1632"/>
              <a:buNone/>
            </a:pPr>
            <a:endParaRPr sz="2400">
              <a:solidFill>
                <a:schemeClr val="dk1"/>
              </a:solidFill>
            </a:endParaRPr>
          </a:p>
          <a:p>
            <a:pPr marL="365760" lvl="0" indent="-256032" algn="just" rtl="0">
              <a:spcBef>
                <a:spcPts val="400"/>
              </a:spcBef>
              <a:spcAft>
                <a:spcPts val="0"/>
              </a:spcAft>
              <a:buSzPts val="1632"/>
              <a:buChar char="🞂"/>
            </a:pPr>
            <a:r>
              <a:rPr lang="en-US" sz="2400">
                <a:solidFill>
                  <a:schemeClr val="dk1"/>
                </a:solidFill>
              </a:rPr>
              <a:t>You can invoke static methods from the static block and they  will be executed as and when the static block gets executed</a:t>
            </a:r>
            <a:endParaRPr/>
          </a:p>
        </p:txBody>
      </p:sp>
      <p:sp>
        <p:nvSpPr>
          <p:cNvPr id="356" name="Google Shape;356;p26"/>
          <p:cNvSpPr txBox="1">
            <a:spLocks noGrp="1"/>
          </p:cNvSpPr>
          <p:nvPr>
            <p:ph type="title" idx="4294967295"/>
          </p:nvPr>
        </p:nvSpPr>
        <p:spPr>
          <a:xfrm>
            <a:off x="0" y="152400"/>
            <a:ext cx="85344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The “static” block (Contd.).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body" idx="4294967295"/>
          </p:nvPr>
        </p:nvSpPr>
        <p:spPr>
          <a:xfrm>
            <a:off x="0" y="838200"/>
            <a:ext cx="8229600" cy="5791200"/>
          </a:xfrm>
          <a:prstGeom prst="rect">
            <a:avLst/>
          </a:prstGeom>
          <a:noFill/>
          <a:ln>
            <a:noFill/>
          </a:ln>
        </p:spPr>
        <p:txBody>
          <a:bodyPr spcFirstLastPara="1" wrap="square" lIns="91425" tIns="45700" rIns="91425" bIns="45700" anchor="t" anchorCtr="0">
            <a:normAutofit fontScale="77500" lnSpcReduction="20000"/>
          </a:bodyPr>
          <a:lstStyle/>
          <a:p>
            <a:pPr marL="365760" lvl="0" indent="-256032" algn="l" rtl="0">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StaticBlockExample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StaticBlockExample()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constructor");</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static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1st static block");</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static void m1()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static m1 method");</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static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System.out.println("Within 2nd static block");</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m1();</a:t>
            </a:r>
            <a:endParaRPr/>
          </a:p>
          <a:p>
            <a:pPr marL="365760" lvl="0" indent="-256032" algn="l" rtl="0">
              <a:spcBef>
                <a:spcPts val="400"/>
              </a:spcBef>
              <a:spcAft>
                <a:spcPts val="0"/>
              </a:spcAft>
              <a:buSzPct val="76500"/>
              <a:buFont typeface="Arial"/>
              <a:buNone/>
            </a:pPr>
            <a:r>
              <a:rPr lang="en-US">
                <a:solidFill>
                  <a:schemeClr val="dk1"/>
                </a:solidFill>
                <a:latin typeface="Courier New"/>
                <a:ea typeface="Courier New"/>
                <a:cs typeface="Courier New"/>
                <a:sym typeface="Courier New"/>
              </a:rPr>
              <a:t>	}				</a:t>
            </a:r>
            <a:r>
              <a:rPr lang="en-US" sz="2200">
                <a:solidFill>
                  <a:schemeClr val="dk1"/>
                </a:solidFill>
              </a:rPr>
              <a:t>											</a:t>
            </a:r>
            <a:endParaRPr sz="2400"/>
          </a:p>
          <a:p>
            <a:pPr marL="365760" lvl="0" indent="-256032" algn="l" rtl="0">
              <a:spcBef>
                <a:spcPts val="400"/>
              </a:spcBef>
              <a:spcAft>
                <a:spcPts val="0"/>
              </a:spcAft>
              <a:buSzPct val="68000"/>
              <a:buFont typeface="Arial"/>
              <a:buNone/>
            </a:pPr>
            <a:r>
              <a:rPr lang="en-US" sz="2400"/>
              <a:t>	</a:t>
            </a:r>
            <a:endParaRPr/>
          </a:p>
        </p:txBody>
      </p:sp>
      <p:sp>
        <p:nvSpPr>
          <p:cNvPr id="363" name="Google Shape;363;p27"/>
          <p:cNvSpPr txBox="1">
            <a:spLocks noGrp="1"/>
          </p:cNvSpPr>
          <p:nvPr>
            <p:ph type="title" idx="4294967295"/>
          </p:nvPr>
        </p:nvSpPr>
        <p:spPr>
          <a:xfrm>
            <a:off x="0" y="134938"/>
            <a:ext cx="85344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Example on the “static” block (Contd.).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body" idx="4294967295"/>
          </p:nvPr>
        </p:nvSpPr>
        <p:spPr>
          <a:xfrm>
            <a:off x="0" y="838200"/>
            <a:ext cx="8229600" cy="57912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632"/>
              <a:buFont typeface="Arial"/>
              <a:buNone/>
            </a:pPr>
            <a:r>
              <a:rPr lang="en-US" sz="2400">
                <a:latin typeface="Courier New"/>
                <a:ea typeface="Courier New"/>
                <a:cs typeface="Courier New"/>
                <a:sym typeface="Courier New"/>
              </a:rPr>
              <a:t>	</a:t>
            </a:r>
            <a:r>
              <a:rPr lang="en-US">
                <a:solidFill>
                  <a:schemeClr val="dk1"/>
                </a:solidFill>
                <a:latin typeface="Courier New"/>
                <a:ea typeface="Courier New"/>
                <a:cs typeface="Courier New"/>
                <a:sym typeface="Courier New"/>
              </a:rPr>
              <a:t>public static void main(String [] args)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System.out.println("Within main");</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StaticBlockExample x = new StaticBlockExample();</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static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System.out.println("Within 3rd static block");</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a:t>
            </a:r>
            <a:endParaRPr/>
          </a:p>
        </p:txBody>
      </p:sp>
      <p:sp>
        <p:nvSpPr>
          <p:cNvPr id="370" name="Google Shape;370;p28"/>
          <p:cNvSpPr txBox="1">
            <a:spLocks noGrp="1"/>
          </p:cNvSpPr>
          <p:nvPr>
            <p:ph type="title" idx="4294967295"/>
          </p:nvPr>
        </p:nvSpPr>
        <p:spPr>
          <a:xfrm>
            <a:off x="0" y="185738"/>
            <a:ext cx="85344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Example on the “static” block (Contd.).</a:t>
            </a:r>
            <a:endParaRPr/>
          </a:p>
        </p:txBody>
      </p:sp>
      <p:sp>
        <p:nvSpPr>
          <p:cNvPr id="371" name="Google Shape;371;p28"/>
          <p:cNvSpPr/>
          <p:nvPr/>
        </p:nvSpPr>
        <p:spPr>
          <a:xfrm>
            <a:off x="4589463" y="3581400"/>
            <a:ext cx="3962400" cy="2743200"/>
          </a:xfrm>
          <a:prstGeom prst="roundRect">
            <a:avLst>
              <a:gd name="adj" fmla="val 16667"/>
            </a:avLst>
          </a:prstGeom>
          <a:solidFill>
            <a:srgbClr val="D2DEEF"/>
          </a:soli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u="sng">
                <a:solidFill>
                  <a:schemeClr val="accent1"/>
                </a:solidFill>
                <a:latin typeface="Lucida Sans"/>
                <a:ea typeface="Lucida Sans"/>
                <a:cs typeface="Lucida Sans"/>
                <a:sym typeface="Lucida Sans"/>
              </a:rPr>
              <a:t>Output:</a:t>
            </a:r>
            <a:endParaRPr/>
          </a:p>
          <a:p>
            <a:pPr marL="0" marR="0" lvl="0" indent="0" algn="l" rtl="0">
              <a:spcBef>
                <a:spcPts val="0"/>
              </a:spcBef>
              <a:spcAft>
                <a:spcPts val="0"/>
              </a:spcAft>
              <a:buNone/>
            </a:pPr>
            <a:endParaRPr sz="1400" b="1" u="sng">
              <a:solidFill>
                <a:schemeClr val="accent1"/>
              </a:solidFill>
              <a:latin typeface="Lucida Sans"/>
              <a:ea typeface="Lucida Sans"/>
              <a:cs typeface="Lucida Sans"/>
              <a:sym typeface="Lucida Sans"/>
            </a:endParaRPr>
          </a:p>
          <a:p>
            <a:pPr marL="0" marR="0" lvl="0" indent="0" algn="l" rtl="0">
              <a:spcBef>
                <a:spcPts val="0"/>
              </a:spcBef>
              <a:spcAft>
                <a:spcPts val="0"/>
              </a:spcAft>
              <a:buNone/>
            </a:pPr>
            <a:r>
              <a:rPr lang="en-US" sz="2000">
                <a:solidFill>
                  <a:schemeClr val="dk1"/>
                </a:solidFill>
                <a:latin typeface="Lucida Sans"/>
                <a:ea typeface="Lucida Sans"/>
                <a:cs typeface="Lucida Sans"/>
                <a:sym typeface="Lucida Sans"/>
              </a:rPr>
              <a:t>Within 1st static block</a:t>
            </a:r>
            <a:endParaRPr/>
          </a:p>
          <a:p>
            <a:pPr marL="0" marR="0" lvl="0" indent="0" algn="l" rtl="0">
              <a:spcBef>
                <a:spcPts val="0"/>
              </a:spcBef>
              <a:spcAft>
                <a:spcPts val="0"/>
              </a:spcAft>
              <a:buNone/>
            </a:pPr>
            <a:r>
              <a:rPr lang="en-US" sz="2000">
                <a:solidFill>
                  <a:schemeClr val="dk1"/>
                </a:solidFill>
                <a:latin typeface="Lucida Sans"/>
                <a:ea typeface="Lucida Sans"/>
                <a:cs typeface="Lucida Sans"/>
                <a:sym typeface="Lucida Sans"/>
              </a:rPr>
              <a:t>Within 2nd static block</a:t>
            </a:r>
            <a:endParaRPr/>
          </a:p>
          <a:p>
            <a:pPr marL="0" marR="0" lvl="0" indent="0" algn="l" rtl="0">
              <a:spcBef>
                <a:spcPts val="0"/>
              </a:spcBef>
              <a:spcAft>
                <a:spcPts val="0"/>
              </a:spcAft>
              <a:buNone/>
            </a:pPr>
            <a:r>
              <a:rPr lang="en-US" sz="2000">
                <a:solidFill>
                  <a:schemeClr val="dk1"/>
                </a:solidFill>
                <a:latin typeface="Lucida Sans"/>
                <a:ea typeface="Lucida Sans"/>
                <a:cs typeface="Lucida Sans"/>
                <a:sym typeface="Lucida Sans"/>
              </a:rPr>
              <a:t>Within static m1 method</a:t>
            </a:r>
            <a:endParaRPr/>
          </a:p>
          <a:p>
            <a:pPr marL="0" marR="0" lvl="0" indent="0" algn="l" rtl="0">
              <a:spcBef>
                <a:spcPts val="0"/>
              </a:spcBef>
              <a:spcAft>
                <a:spcPts val="0"/>
              </a:spcAft>
              <a:buNone/>
            </a:pPr>
            <a:r>
              <a:rPr lang="en-US" sz="2000">
                <a:solidFill>
                  <a:schemeClr val="dk1"/>
                </a:solidFill>
                <a:latin typeface="Lucida Sans"/>
                <a:ea typeface="Lucida Sans"/>
                <a:cs typeface="Lucida Sans"/>
                <a:sym typeface="Lucida Sans"/>
              </a:rPr>
              <a:t>Within 3rd static block</a:t>
            </a:r>
            <a:endParaRPr/>
          </a:p>
          <a:p>
            <a:pPr marL="0" marR="0" lvl="0" indent="0" algn="l" rtl="0">
              <a:spcBef>
                <a:spcPts val="0"/>
              </a:spcBef>
              <a:spcAft>
                <a:spcPts val="0"/>
              </a:spcAft>
              <a:buNone/>
            </a:pPr>
            <a:r>
              <a:rPr lang="en-US" sz="2000">
                <a:solidFill>
                  <a:schemeClr val="dk1"/>
                </a:solidFill>
                <a:latin typeface="Lucida Sans"/>
                <a:ea typeface="Lucida Sans"/>
                <a:cs typeface="Lucida Sans"/>
                <a:sym typeface="Lucida Sans"/>
              </a:rPr>
              <a:t>Within main</a:t>
            </a:r>
            <a:endParaRPr/>
          </a:p>
          <a:p>
            <a:pPr marL="0" marR="0" lvl="0" indent="0" algn="l" rtl="0">
              <a:spcBef>
                <a:spcPts val="0"/>
              </a:spcBef>
              <a:spcAft>
                <a:spcPts val="0"/>
              </a:spcAft>
              <a:buNone/>
            </a:pPr>
            <a:r>
              <a:rPr lang="en-US" sz="2000">
                <a:solidFill>
                  <a:schemeClr val="dk1"/>
                </a:solidFill>
                <a:latin typeface="Lucida Sans"/>
                <a:ea typeface="Lucida Sans"/>
                <a:cs typeface="Lucida Sans"/>
                <a:sym typeface="Lucida Sans"/>
              </a:rPr>
              <a:t>Within constructor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body" idx="4294967295"/>
          </p:nvPr>
        </p:nvSpPr>
        <p:spPr>
          <a:xfrm>
            <a:off x="1066800" y="990600"/>
            <a:ext cx="8077200" cy="58674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632"/>
              <a:buChar char="🞂"/>
            </a:pPr>
            <a:r>
              <a:rPr lang="en-US" sz="2400">
                <a:solidFill>
                  <a:schemeClr val="dk1"/>
                </a:solidFill>
              </a:rPr>
              <a:t>What will be the result, if we try to compile and execute the following code as </a:t>
            </a:r>
            <a:endParaRPr/>
          </a:p>
          <a:p>
            <a:pPr marL="365760" lvl="0" indent="-221487" algn="l" rtl="0">
              <a:spcBef>
                <a:spcPts val="400"/>
              </a:spcBef>
              <a:spcAft>
                <a:spcPts val="0"/>
              </a:spcAft>
              <a:buSzPts val="544"/>
              <a:buNone/>
            </a:pPr>
            <a:endParaRPr sz="800">
              <a:solidFill>
                <a:schemeClr val="dk1"/>
              </a:solidFill>
            </a:endParaRPr>
          </a:p>
          <a:p>
            <a:pPr marL="365760" lvl="0" indent="-256032" algn="l" rtl="0">
              <a:spcBef>
                <a:spcPts val="400"/>
              </a:spcBef>
              <a:spcAft>
                <a:spcPts val="0"/>
              </a:spcAft>
              <a:buSzPts val="1632"/>
              <a:buFont typeface="Arial"/>
              <a:buNone/>
            </a:pPr>
            <a:r>
              <a:rPr lang="en-US" sz="2400">
                <a:solidFill>
                  <a:schemeClr val="dk1"/>
                </a:solidFill>
              </a:rPr>
              <a:t>	java Sample</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class Sample{</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public static void main(String[] xyz){</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System.out.println("Inside main method line1");</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static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System.out.println("Inside class line1");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632"/>
              <a:buFont typeface="Arial"/>
              <a:buNone/>
            </a:pPr>
            <a:r>
              <a:rPr lang="en-US" sz="2400">
                <a:solidFill>
                  <a:schemeClr val="dk1"/>
                </a:solidFill>
                <a:latin typeface="Courier New"/>
                <a:ea typeface="Courier New"/>
                <a:cs typeface="Courier New"/>
                <a:sym typeface="Courier New"/>
              </a:rPr>
              <a:t>	}</a:t>
            </a:r>
            <a:endParaRPr/>
          </a:p>
          <a:p>
            <a:pPr marL="365760" lvl="0" indent="-161035" algn="l" rtl="0">
              <a:spcBef>
                <a:spcPts val="400"/>
              </a:spcBef>
              <a:spcAft>
                <a:spcPts val="0"/>
              </a:spcAft>
              <a:buSzPts val="1496"/>
              <a:buNone/>
            </a:pPr>
            <a:endParaRPr sz="2200"/>
          </a:p>
        </p:txBody>
      </p:sp>
      <p:sp>
        <p:nvSpPr>
          <p:cNvPr id="378" name="Google Shape;378;p29"/>
          <p:cNvSpPr txBox="1">
            <a:spLocks noGrp="1"/>
          </p:cNvSpPr>
          <p:nvPr>
            <p:ph type="title" idx="4294967295"/>
          </p:nvPr>
        </p:nvSpPr>
        <p:spPr>
          <a:xfrm>
            <a:off x="0" y="152400"/>
            <a:ext cx="91440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Quiz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body" idx="1"/>
          </p:nvPr>
        </p:nvSpPr>
        <p:spPr>
          <a:xfrm>
            <a:off x="206375" y="206375"/>
            <a:ext cx="8229600" cy="554038"/>
          </a:xfrm>
          <a:prstGeom prst="rect">
            <a:avLst/>
          </a:prstGeom>
          <a:noFill/>
          <a:ln>
            <a:noFill/>
          </a:ln>
        </p:spPr>
        <p:txBody>
          <a:bodyPr spcFirstLastPara="1" wrap="square" lIns="91425" tIns="45700" rIns="91425" bIns="45700" anchor="t" anchorCtr="0">
            <a:spAutoFit/>
          </a:bodyPr>
          <a:lstStyle/>
          <a:p>
            <a:pPr marL="365760" lvl="0" indent="-256032" algn="l" rtl="0">
              <a:spcBef>
                <a:spcPts val="0"/>
              </a:spcBef>
              <a:spcAft>
                <a:spcPts val="0"/>
              </a:spcAft>
              <a:buSzPts val="2040"/>
              <a:buFont typeface="Arial"/>
              <a:buNone/>
            </a:pPr>
            <a:r>
              <a:rPr lang="en-US">
                <a:solidFill>
                  <a:schemeClr val="dk1"/>
                </a:solidFill>
              </a:rPr>
              <a:t>Objectives</a:t>
            </a:r>
            <a:endParaRPr/>
          </a:p>
        </p:txBody>
      </p:sp>
      <p:sp>
        <p:nvSpPr>
          <p:cNvPr id="146" name="Google Shape;146;p3"/>
          <p:cNvSpPr txBox="1">
            <a:spLocks noGrp="1"/>
          </p:cNvSpPr>
          <p:nvPr>
            <p:ph type="body" idx="2"/>
          </p:nvPr>
        </p:nvSpPr>
        <p:spPr>
          <a:xfrm>
            <a:off x="457200" y="862013"/>
            <a:ext cx="8269288" cy="5683250"/>
          </a:xfrm>
          <a:prstGeom prst="rect">
            <a:avLst/>
          </a:prstGeom>
          <a:noFill/>
          <a:ln>
            <a:noFill/>
          </a:ln>
        </p:spPr>
        <p:txBody>
          <a:bodyPr spcFirstLastPara="1" wrap="square" lIns="91425" tIns="45700" rIns="91425" bIns="45700" anchor="t" anchorCtr="0">
            <a:normAutofit/>
          </a:bodyPr>
          <a:lstStyle/>
          <a:p>
            <a:pPr marL="365760" lvl="0" indent="-152400" algn="l" rtl="0">
              <a:spcBef>
                <a:spcPts val="0"/>
              </a:spcBef>
              <a:spcAft>
                <a:spcPts val="0"/>
              </a:spcAft>
              <a:buClr>
                <a:srgbClr val="595959"/>
              </a:buClr>
              <a:buSzPts val="1632"/>
              <a:buNone/>
            </a:pPr>
            <a:endParaRPr sz="2400">
              <a:solidFill>
                <a:schemeClr val="dk1"/>
              </a:solidFill>
            </a:endParaRPr>
          </a:p>
          <a:p>
            <a:pPr marL="365760" lvl="0" indent="-256032" algn="l" rtl="0">
              <a:spcBef>
                <a:spcPts val="400"/>
              </a:spcBef>
              <a:spcAft>
                <a:spcPts val="0"/>
              </a:spcAft>
              <a:buClr>
                <a:schemeClr val="dk1"/>
              </a:buClr>
              <a:buSzPts val="1632"/>
              <a:buFont typeface="Arial"/>
              <a:buNone/>
            </a:pPr>
            <a:r>
              <a:rPr lang="en-US" sz="2400">
                <a:solidFill>
                  <a:schemeClr val="dk1"/>
                </a:solidFill>
              </a:rPr>
              <a:t>	At the end of this module, you will be able to:</a:t>
            </a:r>
            <a:endParaRPr/>
          </a:p>
          <a:p>
            <a:pPr marL="621792" lvl="1" indent="-228600" algn="l" rtl="0">
              <a:lnSpc>
                <a:spcPct val="150000"/>
              </a:lnSpc>
              <a:spcBef>
                <a:spcPts val="324"/>
              </a:spcBef>
              <a:spcAft>
                <a:spcPts val="0"/>
              </a:spcAft>
              <a:buClr>
                <a:schemeClr val="dk1"/>
              </a:buClr>
              <a:buSzPts val="2400"/>
              <a:buFont typeface="Arial"/>
              <a:buChar char="•"/>
            </a:pPr>
            <a:r>
              <a:rPr lang="en-US" sz="2400">
                <a:solidFill>
                  <a:schemeClr val="dk1"/>
                </a:solidFill>
              </a:rPr>
              <a:t>Create classes and Objects </a:t>
            </a:r>
            <a:endParaRPr/>
          </a:p>
          <a:p>
            <a:pPr marL="621792" lvl="1" indent="-228600" algn="l" rtl="0">
              <a:lnSpc>
                <a:spcPct val="150000"/>
              </a:lnSpc>
              <a:spcBef>
                <a:spcPts val="324"/>
              </a:spcBef>
              <a:spcAft>
                <a:spcPts val="0"/>
              </a:spcAft>
              <a:buClr>
                <a:schemeClr val="dk1"/>
              </a:buClr>
              <a:buSzPts val="2400"/>
              <a:buFont typeface="Arial"/>
              <a:buChar char="•"/>
            </a:pPr>
            <a:r>
              <a:rPr lang="en-US" sz="2400">
                <a:solidFill>
                  <a:schemeClr val="dk1"/>
                </a:solidFill>
              </a:rPr>
              <a:t>Understand the importance of static block</a:t>
            </a:r>
            <a:endParaRPr/>
          </a:p>
          <a:p>
            <a:pPr marL="621792" lvl="1" indent="-228600" algn="l" rtl="0">
              <a:lnSpc>
                <a:spcPct val="150000"/>
              </a:lnSpc>
              <a:spcBef>
                <a:spcPts val="324"/>
              </a:spcBef>
              <a:spcAft>
                <a:spcPts val="0"/>
              </a:spcAft>
              <a:buClr>
                <a:schemeClr val="dk1"/>
              </a:buClr>
              <a:buSzPts val="2400"/>
              <a:buFont typeface="Arial"/>
              <a:buChar char="•"/>
            </a:pPr>
            <a:r>
              <a:rPr lang="en-US" sz="2400">
                <a:solidFill>
                  <a:schemeClr val="dk1"/>
                </a:solidFill>
              </a:rPr>
              <a:t>Implement String and StringBuffer class methods</a:t>
            </a:r>
            <a:endParaRPr/>
          </a:p>
          <a:p>
            <a:pPr marL="621792" lvl="1" indent="-228600" algn="l" rtl="0">
              <a:lnSpc>
                <a:spcPct val="150000"/>
              </a:lnSpc>
              <a:spcBef>
                <a:spcPts val="324"/>
              </a:spcBef>
              <a:spcAft>
                <a:spcPts val="0"/>
              </a:spcAft>
              <a:buSzPts val="2400"/>
              <a:buFont typeface="Arial"/>
              <a:buChar char="•"/>
            </a:pPr>
            <a:r>
              <a:rPr lang="en-US" sz="2400">
                <a:solidFill>
                  <a:schemeClr val="dk1"/>
                </a:solidFill>
              </a:rPr>
              <a:t>Understand the relevance of Object Oriented Programming techniques</a:t>
            </a:r>
            <a:endParaRPr/>
          </a:p>
          <a:p>
            <a:pPr marL="621792" lvl="1" indent="-228600" algn="l" rtl="0">
              <a:lnSpc>
                <a:spcPct val="150000"/>
              </a:lnSpc>
              <a:spcBef>
                <a:spcPts val="324"/>
              </a:spcBef>
              <a:spcAft>
                <a:spcPts val="0"/>
              </a:spcAft>
              <a:buSzPts val="2400"/>
              <a:buFont typeface="Arial"/>
              <a:buChar char="•"/>
            </a:pPr>
            <a:r>
              <a:rPr lang="en-US" sz="2400">
                <a:solidFill>
                  <a:schemeClr val="dk1"/>
                </a:solidFill>
              </a:rPr>
              <a:t>Implement Encapsulation and Abstraction</a:t>
            </a:r>
            <a:endParaRPr/>
          </a:p>
          <a:p>
            <a:pPr marL="365760" lvl="0" indent="-152400" algn="l" rtl="0">
              <a:lnSpc>
                <a:spcPct val="150000"/>
              </a:lnSpc>
              <a:spcBef>
                <a:spcPts val="400"/>
              </a:spcBef>
              <a:spcAft>
                <a:spcPts val="0"/>
              </a:spcAft>
              <a:buClr>
                <a:srgbClr val="595959"/>
              </a:buClr>
              <a:buSzPts val="1632"/>
              <a:buNone/>
            </a:pPr>
            <a:endParaRPr sz="2400">
              <a:solidFill>
                <a:schemeClr val="dk1"/>
              </a:solidFill>
            </a:endParaRPr>
          </a:p>
          <a:p>
            <a:pPr marL="365760" lvl="0" indent="-152400" algn="l" rtl="0">
              <a:lnSpc>
                <a:spcPct val="150000"/>
              </a:lnSpc>
              <a:spcBef>
                <a:spcPts val="400"/>
              </a:spcBef>
              <a:spcAft>
                <a:spcPts val="0"/>
              </a:spcAft>
              <a:buClr>
                <a:srgbClr val="595959"/>
              </a:buClr>
              <a:buSzPts val="1632"/>
              <a:buNone/>
            </a:pPr>
            <a:endParaRPr sz="2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0"/>
          <p:cNvSpPr txBox="1">
            <a:spLocks noGrp="1"/>
          </p:cNvSpPr>
          <p:nvPr>
            <p:ph type="body" idx="1"/>
          </p:nvPr>
        </p:nvSpPr>
        <p:spPr>
          <a:xfrm>
            <a:off x="469901" y="2612799"/>
            <a:ext cx="8220074" cy="623887"/>
          </a:xfrm>
          <a:prstGeom prst="rect">
            <a:avLst/>
          </a:prstGeom>
          <a:noFill/>
          <a:ln>
            <a:noFill/>
          </a:ln>
        </p:spPr>
        <p:txBody>
          <a:bodyPr spcFirstLastPara="1" wrap="square" lIns="91425" tIns="45700" rIns="91425" bIns="45700" anchor="t" anchorCtr="0">
            <a:normAutofit/>
          </a:bodyPr>
          <a:lstStyle/>
          <a:p>
            <a:pPr marL="365760" lvl="0" indent="-256032" algn="ctr" rtl="0">
              <a:spcBef>
                <a:spcPts val="0"/>
              </a:spcBef>
              <a:spcAft>
                <a:spcPts val="0"/>
              </a:spcAft>
              <a:buSzPts val="2312"/>
              <a:buNone/>
            </a:pPr>
            <a:r>
              <a:rPr lang="en-US"/>
              <a:t>String and StringBuffer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body" idx="4294967295"/>
          </p:nvPr>
        </p:nvSpPr>
        <p:spPr>
          <a:xfrm>
            <a:off x="533400" y="1447800"/>
            <a:ext cx="8610600" cy="46482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String is a group of characters. They are objects of type String.</a:t>
            </a:r>
            <a:endParaRPr/>
          </a:p>
          <a:p>
            <a:pPr marL="365760" lvl="0" indent="-256032" algn="just" rtl="0">
              <a:spcBef>
                <a:spcPts val="400"/>
              </a:spcBef>
              <a:spcAft>
                <a:spcPts val="0"/>
              </a:spcAft>
              <a:buSzPts val="1632"/>
              <a:buChar char="🞂"/>
            </a:pPr>
            <a:r>
              <a:rPr lang="en-US" sz="2400">
                <a:solidFill>
                  <a:schemeClr val="dk1"/>
                </a:solidFill>
              </a:rPr>
              <a:t>Once a String object is created it cannot be changed. Strings are Immutable.</a:t>
            </a:r>
            <a:endParaRPr/>
          </a:p>
          <a:p>
            <a:pPr marL="365760" lvl="0" indent="-256032" algn="just" rtl="0">
              <a:spcBef>
                <a:spcPts val="400"/>
              </a:spcBef>
              <a:spcAft>
                <a:spcPts val="0"/>
              </a:spcAft>
              <a:buSzPts val="1632"/>
              <a:buChar char="🞂"/>
            </a:pPr>
            <a:r>
              <a:rPr lang="en-US" sz="2400">
                <a:solidFill>
                  <a:schemeClr val="dk1"/>
                </a:solidFill>
              </a:rPr>
              <a:t>To get changeable strings use the class called StringBuffer.</a:t>
            </a:r>
            <a:endParaRPr/>
          </a:p>
          <a:p>
            <a:pPr marL="365760" lvl="0" indent="-256032" algn="just" rtl="0">
              <a:spcBef>
                <a:spcPts val="400"/>
              </a:spcBef>
              <a:spcAft>
                <a:spcPts val="0"/>
              </a:spcAft>
              <a:buSzPts val="1632"/>
              <a:buChar char="🞂"/>
            </a:pPr>
            <a:r>
              <a:rPr lang="en-US" sz="2400">
                <a:solidFill>
                  <a:schemeClr val="dk1"/>
                </a:solidFill>
              </a:rPr>
              <a:t>String and StringBuffer classes are declared as final, so there cannot be subclasses of these classes.</a:t>
            </a:r>
            <a:endParaRPr/>
          </a:p>
          <a:p>
            <a:pPr marL="365760" lvl="0" indent="-256032" algn="l" rtl="0">
              <a:spcBef>
                <a:spcPts val="400"/>
              </a:spcBef>
              <a:spcAft>
                <a:spcPts val="0"/>
              </a:spcAft>
              <a:buSzPts val="1632"/>
              <a:buChar char="🞂"/>
            </a:pPr>
            <a:r>
              <a:rPr lang="en-US" sz="2400">
                <a:solidFill>
                  <a:schemeClr val="dk1"/>
                </a:solidFill>
              </a:rPr>
              <a:t>The default constructor creates an empty string.</a:t>
            </a:r>
            <a:endParaRPr/>
          </a:p>
          <a:p>
            <a:pPr marL="365760" lvl="0" indent="-256032" algn="l" rtl="0">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String s = new String();</a:t>
            </a:r>
            <a:endParaRPr/>
          </a:p>
          <a:p>
            <a:pPr marL="365760" lvl="0" indent="-256032" algn="l" rtl="0">
              <a:spcBef>
                <a:spcPts val="400"/>
              </a:spcBef>
              <a:spcAft>
                <a:spcPts val="0"/>
              </a:spcAft>
              <a:buSzPts val="1836"/>
              <a:buFont typeface="Lucida Sans"/>
              <a:buNone/>
            </a:pPr>
            <a:endParaRPr>
              <a:latin typeface="Courier New"/>
              <a:ea typeface="Courier New"/>
              <a:cs typeface="Courier New"/>
              <a:sym typeface="Courier New"/>
            </a:endParaRPr>
          </a:p>
        </p:txBody>
      </p:sp>
      <p:sp>
        <p:nvSpPr>
          <p:cNvPr id="391" name="Google Shape;391;p31"/>
          <p:cNvSpPr txBox="1"/>
          <p:nvPr/>
        </p:nvSpPr>
        <p:spPr>
          <a:xfrm>
            <a:off x="304800" y="152400"/>
            <a:ext cx="8229600" cy="554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chemeClr val="dk1"/>
                </a:solidFill>
                <a:latin typeface="Lucida Sans"/>
                <a:ea typeface="Lucida Sans"/>
                <a:cs typeface="Lucida Sans"/>
                <a:sym typeface="Lucida Sans"/>
              </a:rPr>
              <a:t>String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body" idx="1"/>
          </p:nvPr>
        </p:nvSpPr>
        <p:spPr>
          <a:xfrm>
            <a:off x="457200" y="990600"/>
            <a:ext cx="8229600" cy="5260975"/>
          </a:xfrm>
          <a:prstGeom prst="rect">
            <a:avLst/>
          </a:prstGeom>
          <a:noFill/>
          <a:ln>
            <a:noFill/>
          </a:ln>
        </p:spPr>
        <p:txBody>
          <a:bodyPr spcFirstLastPara="1" wrap="square" lIns="91425" tIns="45700" rIns="91425" bIns="45700" anchor="t" anchorCtr="0">
            <a:normAutofit lnSpcReduction="10000"/>
          </a:bodyPr>
          <a:lstStyle/>
          <a:p>
            <a:pPr marL="365760" lvl="0" indent="-256032" algn="l" rtl="0">
              <a:spcBef>
                <a:spcPts val="0"/>
              </a:spcBef>
              <a:spcAft>
                <a:spcPts val="0"/>
              </a:spcAft>
              <a:buSzPts val="1836"/>
              <a:buChar char="🞂"/>
            </a:pPr>
            <a:r>
              <a:rPr lang="en-US">
                <a:solidFill>
                  <a:schemeClr val="dk1"/>
                </a:solidFill>
                <a:latin typeface="Courier New"/>
                <a:ea typeface="Courier New"/>
                <a:cs typeface="Courier New"/>
                <a:sym typeface="Courier New"/>
              </a:rPr>
              <a:t>To Create a String in JAVA is</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String str = "abc";</a:t>
            </a:r>
            <a:r>
              <a:rPr lang="en-US" sz="2400">
                <a:solidFill>
                  <a:schemeClr val="dk1"/>
                </a:solidFill>
              </a:rPr>
              <a:t> </a:t>
            </a:r>
            <a:endParaRPr/>
          </a:p>
          <a:p>
            <a:pPr marL="365760" lvl="0" indent="-256032" algn="l" rtl="0">
              <a:spcBef>
                <a:spcPts val="400"/>
              </a:spcBef>
              <a:spcAft>
                <a:spcPts val="0"/>
              </a:spcAft>
              <a:buSzPts val="1632"/>
              <a:buFont typeface="Arial"/>
              <a:buNone/>
            </a:pPr>
            <a:r>
              <a:rPr lang="en-US" sz="2400">
                <a:solidFill>
                  <a:schemeClr val="dk1"/>
                </a:solidFill>
              </a:rPr>
              <a:t>is equivalent to: </a:t>
            </a:r>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char data[] = {'a', 'b', 'c'}; </a:t>
            </a:r>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String str = new String(data);</a:t>
            </a:r>
            <a:endParaRPr/>
          </a:p>
          <a:p>
            <a:pPr marL="365760" lvl="0" indent="-256032" algn="l" rtl="0">
              <a:spcBef>
                <a:spcPts val="400"/>
              </a:spcBef>
              <a:spcAft>
                <a:spcPts val="0"/>
              </a:spcAft>
              <a:buSzPts val="1836"/>
              <a:buFont typeface="Lucida Sans"/>
              <a:buNone/>
            </a:pPr>
            <a:endParaRPr>
              <a:solidFill>
                <a:schemeClr val="dk1"/>
              </a:solidFill>
              <a:latin typeface="Courier New"/>
              <a:ea typeface="Courier New"/>
              <a:cs typeface="Courier New"/>
              <a:sym typeface="Courier New"/>
            </a:endParaRPr>
          </a:p>
          <a:p>
            <a:pPr marL="365760" lvl="0" indent="-256032" algn="just" rtl="0">
              <a:spcBef>
                <a:spcPts val="400"/>
              </a:spcBef>
              <a:spcAft>
                <a:spcPts val="0"/>
              </a:spcAft>
              <a:buSzPts val="1632"/>
              <a:buFont typeface="Arial"/>
              <a:buNone/>
            </a:pPr>
            <a:r>
              <a:rPr lang="en-US" sz="2400">
                <a:solidFill>
                  <a:schemeClr val="dk1"/>
                </a:solidFill>
              </a:rPr>
              <a:t>If data array in the above example is modified after the string object str is created, then str remains unchanged.</a:t>
            </a:r>
            <a:endParaRPr/>
          </a:p>
          <a:p>
            <a:pPr marL="365760" lvl="0" indent="-256032" algn="l" rtl="0">
              <a:spcBef>
                <a:spcPts val="400"/>
              </a:spcBef>
              <a:spcAft>
                <a:spcPts val="0"/>
              </a:spcAft>
              <a:buSzPts val="1632"/>
              <a:buFont typeface="Arial"/>
              <a:buNone/>
            </a:pPr>
            <a:endParaRPr sz="2400">
              <a:solidFill>
                <a:schemeClr val="dk1"/>
              </a:solidFill>
            </a:endParaRPr>
          </a:p>
          <a:p>
            <a:pPr marL="365760" lvl="0" indent="-256032" algn="just" rtl="0">
              <a:spcBef>
                <a:spcPts val="400"/>
              </a:spcBef>
              <a:spcAft>
                <a:spcPts val="0"/>
              </a:spcAft>
              <a:buSzPts val="1632"/>
              <a:buFont typeface="Arial"/>
              <a:buNone/>
            </a:pPr>
            <a:r>
              <a:rPr lang="en-US" sz="2400">
                <a:solidFill>
                  <a:schemeClr val="dk1"/>
                </a:solidFill>
              </a:rPr>
              <a:t>Construct a string object by passing another string object. </a:t>
            </a:r>
            <a:endParaRPr/>
          </a:p>
          <a:p>
            <a:pPr marL="365760" lvl="0" indent="-256032" algn="l" rtl="0">
              <a:spcBef>
                <a:spcPts val="400"/>
              </a:spcBef>
              <a:spcAft>
                <a:spcPts val="0"/>
              </a:spcAft>
              <a:buSzPts val="1632"/>
              <a:buFont typeface="Arial"/>
              <a:buNone/>
            </a:pPr>
            <a:r>
              <a:rPr lang="en-US" sz="2400">
                <a:solidFill>
                  <a:schemeClr val="dk1"/>
                </a:solidFill>
              </a:rPr>
              <a:t>	 String str2 = new String(str); </a:t>
            </a:r>
            <a:endParaRPr/>
          </a:p>
        </p:txBody>
      </p:sp>
      <p:sp>
        <p:nvSpPr>
          <p:cNvPr id="398" name="Google Shape;398;p32"/>
          <p:cNvSpPr txBox="1">
            <a:spLocks noGrp="1"/>
          </p:cNvSpPr>
          <p:nvPr>
            <p:ph type="title"/>
          </p:nvPr>
        </p:nvSpPr>
        <p:spPr>
          <a:xfrm>
            <a:off x="304800" y="1524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Creating Strings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3"/>
          <p:cNvSpPr txBox="1">
            <a:spLocks noGrp="1"/>
          </p:cNvSpPr>
          <p:nvPr>
            <p:ph type="body" idx="1"/>
          </p:nvPr>
        </p:nvSpPr>
        <p:spPr>
          <a:xfrm>
            <a:off x="457200" y="990600"/>
            <a:ext cx="8229600" cy="5260975"/>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Font typeface="Arial"/>
              <a:buNone/>
            </a:pPr>
            <a:r>
              <a:rPr lang="en-US" sz="2400">
                <a:solidFill>
                  <a:schemeClr val="dk1"/>
                </a:solidFill>
              </a:rPr>
              <a:t>The length() method returns the length of the string. </a:t>
            </a:r>
            <a:endParaRPr/>
          </a:p>
          <a:p>
            <a:pPr marL="365760" lvl="0" indent="-256032" algn="just" rtl="0">
              <a:spcBef>
                <a:spcPts val="400"/>
              </a:spcBef>
              <a:spcAft>
                <a:spcPts val="0"/>
              </a:spcAft>
              <a:buSzPts val="1632"/>
              <a:buFont typeface="Arial"/>
              <a:buNone/>
            </a:pPr>
            <a:r>
              <a:rPr lang="en-US" sz="2400">
                <a:solidFill>
                  <a:schemeClr val="dk1"/>
                </a:solidFill>
              </a:rPr>
              <a:t>	Eg: System.out.println("Varun".length()); // prints 5</a:t>
            </a:r>
            <a:endParaRPr/>
          </a:p>
          <a:p>
            <a:pPr marL="365760" lvl="0" indent="-256032" algn="just" rtl="0">
              <a:spcBef>
                <a:spcPts val="400"/>
              </a:spcBef>
              <a:spcAft>
                <a:spcPts val="0"/>
              </a:spcAft>
              <a:buSzPts val="1632"/>
              <a:buFont typeface="Arial"/>
              <a:buNone/>
            </a:pPr>
            <a:endParaRPr sz="2400">
              <a:solidFill>
                <a:schemeClr val="dk1"/>
              </a:solidFill>
            </a:endParaRPr>
          </a:p>
          <a:p>
            <a:pPr marL="365760" lvl="0" indent="-256032" algn="just" rtl="0">
              <a:spcBef>
                <a:spcPts val="400"/>
              </a:spcBef>
              <a:spcAft>
                <a:spcPts val="0"/>
              </a:spcAft>
              <a:buSzPts val="1632"/>
              <a:buFont typeface="Arial"/>
              <a:buNone/>
            </a:pPr>
            <a:r>
              <a:rPr lang="en-US" sz="2400">
                <a:solidFill>
                  <a:schemeClr val="dk1"/>
                </a:solidFill>
              </a:rPr>
              <a:t>The + operator is used to concatenate two or more strings.</a:t>
            </a:r>
            <a:endParaRPr/>
          </a:p>
          <a:p>
            <a:pPr marL="365760" lvl="0" indent="-256032" algn="just" rtl="0">
              <a:spcBef>
                <a:spcPts val="400"/>
              </a:spcBef>
              <a:spcAft>
                <a:spcPts val="0"/>
              </a:spcAft>
              <a:buSzPts val="1632"/>
              <a:buFont typeface="Arial"/>
              <a:buNone/>
            </a:pPr>
            <a:r>
              <a:rPr lang="en-US" sz="2400">
                <a:solidFill>
                  <a:schemeClr val="dk1"/>
                </a:solidFill>
              </a:rPr>
              <a:t>	Eg: String myName = "Varun";</a:t>
            </a:r>
            <a:endParaRPr/>
          </a:p>
          <a:p>
            <a:pPr marL="365760" lvl="0" indent="-256032" algn="just" rtl="0">
              <a:spcBef>
                <a:spcPts val="400"/>
              </a:spcBef>
              <a:spcAft>
                <a:spcPts val="0"/>
              </a:spcAft>
              <a:buSzPts val="1632"/>
              <a:buFont typeface="Arial"/>
              <a:buNone/>
            </a:pPr>
            <a:r>
              <a:rPr lang="en-US" sz="2400">
                <a:solidFill>
                  <a:schemeClr val="dk1"/>
                </a:solidFill>
              </a:rPr>
              <a:t>		String s = "My name is" + myName+ ".";</a:t>
            </a:r>
            <a:endParaRPr/>
          </a:p>
          <a:p>
            <a:pPr marL="365760" lvl="0" indent="-256032" algn="just" rtl="0">
              <a:spcBef>
                <a:spcPts val="400"/>
              </a:spcBef>
              <a:spcAft>
                <a:spcPts val="0"/>
              </a:spcAft>
              <a:buSzPts val="1632"/>
              <a:buFont typeface="Arial"/>
              <a:buNone/>
            </a:pPr>
            <a:endParaRPr sz="2400">
              <a:solidFill>
                <a:schemeClr val="dk1"/>
              </a:solidFill>
            </a:endParaRPr>
          </a:p>
          <a:p>
            <a:pPr marL="365760" lvl="0" indent="-256032" algn="just" rtl="0">
              <a:spcBef>
                <a:spcPts val="400"/>
              </a:spcBef>
              <a:spcAft>
                <a:spcPts val="0"/>
              </a:spcAft>
              <a:buSzPts val="1632"/>
              <a:buFont typeface="Arial"/>
              <a:buNone/>
            </a:pPr>
            <a:r>
              <a:rPr lang="en-US" sz="2400">
                <a:solidFill>
                  <a:schemeClr val="dk1"/>
                </a:solidFill>
              </a:rPr>
              <a:t>For string concatenation the Java compiler converts an operand to a String whenever the other operand of the + is a String object.</a:t>
            </a:r>
            <a:endParaRPr/>
          </a:p>
        </p:txBody>
      </p:sp>
      <p:sp>
        <p:nvSpPr>
          <p:cNvPr id="405" name="Google Shape;405;p33"/>
          <p:cNvSpPr txBox="1">
            <a:spLocks noGrp="1"/>
          </p:cNvSpPr>
          <p:nvPr>
            <p:ph type="title"/>
          </p:nvPr>
        </p:nvSpPr>
        <p:spPr>
          <a:xfrm>
            <a:off x="304800" y="1524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4"/>
          <p:cNvSpPr txBox="1">
            <a:spLocks noGrp="1"/>
          </p:cNvSpPr>
          <p:nvPr>
            <p:ph type="body" idx="1"/>
          </p:nvPr>
        </p:nvSpPr>
        <p:spPr>
          <a:xfrm>
            <a:off x="228600" y="1143000"/>
            <a:ext cx="8686800" cy="5108575"/>
          </a:xfrm>
          <a:prstGeom prst="rect">
            <a:avLst/>
          </a:prstGeom>
          <a:noFill/>
          <a:ln>
            <a:noFill/>
          </a:ln>
        </p:spPr>
        <p:txBody>
          <a:bodyPr spcFirstLastPara="1" wrap="square" lIns="91425" tIns="45700" rIns="91425" bIns="45700" anchor="t" anchorCtr="0">
            <a:normAutofit/>
          </a:bodyPr>
          <a:lstStyle/>
          <a:p>
            <a:pPr marL="365760" lvl="0" indent="-152400" algn="l" rtl="0">
              <a:spcBef>
                <a:spcPts val="0"/>
              </a:spcBef>
              <a:spcAft>
                <a:spcPts val="0"/>
              </a:spcAft>
              <a:buSzPts val="1632"/>
              <a:buNone/>
            </a:pPr>
            <a:endParaRPr sz="2400">
              <a:solidFill>
                <a:schemeClr val="dk1"/>
              </a:solidFill>
            </a:endParaRPr>
          </a:p>
          <a:p>
            <a:pPr marL="365760" lvl="0" indent="-256032" algn="just" rtl="0">
              <a:spcBef>
                <a:spcPts val="400"/>
              </a:spcBef>
              <a:spcAft>
                <a:spcPts val="0"/>
              </a:spcAft>
              <a:buSzPts val="1632"/>
              <a:buChar char="🞂"/>
            </a:pPr>
            <a:r>
              <a:rPr lang="en-US" sz="2400">
                <a:solidFill>
                  <a:schemeClr val="dk1"/>
                </a:solidFill>
              </a:rPr>
              <a:t>Characters in a string can be retrieved in a number of ways</a:t>
            </a:r>
            <a:endParaRPr/>
          </a:p>
          <a:p>
            <a:pPr marL="365760" lvl="0" indent="-152400" algn="just" rtl="0">
              <a:spcBef>
                <a:spcPts val="400"/>
              </a:spcBef>
              <a:spcAft>
                <a:spcPts val="0"/>
              </a:spcAft>
              <a:buSzPts val="1632"/>
              <a:buNone/>
            </a:pPr>
            <a:endParaRPr sz="2400" b="1">
              <a:solidFill>
                <a:schemeClr val="dk1"/>
              </a:solidFill>
            </a:endParaRPr>
          </a:p>
          <a:p>
            <a:pPr marL="365760" lvl="0" indent="-256032" algn="just" rtl="0">
              <a:spcBef>
                <a:spcPts val="400"/>
              </a:spcBef>
              <a:spcAft>
                <a:spcPts val="0"/>
              </a:spcAft>
              <a:buSzPts val="1632"/>
              <a:buFont typeface="Lucida Sans"/>
              <a:buNone/>
            </a:pPr>
            <a:r>
              <a:rPr lang="en-US" sz="2400">
                <a:solidFill>
                  <a:schemeClr val="dk1"/>
                </a:solidFill>
              </a:rPr>
              <a:t>public char </a:t>
            </a:r>
            <a:r>
              <a:rPr lang="en-US" sz="2400" b="1">
                <a:solidFill>
                  <a:schemeClr val="dk1"/>
                </a:solidFill>
              </a:rPr>
              <a:t>charAt</a:t>
            </a:r>
            <a:r>
              <a:rPr lang="en-US" sz="2400">
                <a:solidFill>
                  <a:schemeClr val="dk1"/>
                </a:solidFill>
              </a:rPr>
              <a:t>(int index) </a:t>
            </a:r>
            <a:endParaRPr/>
          </a:p>
          <a:p>
            <a:pPr marL="621792" lvl="1" indent="-228600" algn="just" rtl="0">
              <a:spcBef>
                <a:spcPts val="324"/>
              </a:spcBef>
              <a:spcAft>
                <a:spcPts val="0"/>
              </a:spcAft>
              <a:buSzPts val="2400"/>
              <a:buChar char="◦"/>
            </a:pPr>
            <a:r>
              <a:rPr lang="en-US" sz="2400">
                <a:solidFill>
                  <a:schemeClr val="dk1"/>
                </a:solidFill>
              </a:rPr>
              <a:t>Method returns the character at the specified index. An index ranges from 0 to length() - 1</a:t>
            </a:r>
            <a:endParaRPr/>
          </a:p>
          <a:p>
            <a:pPr marL="621792" lvl="1" indent="-228600" algn="l" rtl="0">
              <a:spcBef>
                <a:spcPts val="324"/>
              </a:spcBef>
              <a:spcAft>
                <a:spcPts val="0"/>
              </a:spcAft>
              <a:buSzPts val="3200"/>
              <a:buFont typeface="Lucida Sans"/>
              <a:buNone/>
            </a:pPr>
            <a:r>
              <a:rPr lang="en-US" sz="3200">
                <a:solidFill>
                  <a:schemeClr val="dk1"/>
                </a:solidFill>
              </a:rPr>
              <a:t>	</a:t>
            </a:r>
            <a:r>
              <a:rPr lang="en-US" sz="2000">
                <a:solidFill>
                  <a:schemeClr val="dk1"/>
                </a:solidFill>
                <a:latin typeface="Courier New"/>
                <a:ea typeface="Courier New"/>
                <a:cs typeface="Courier New"/>
                <a:sym typeface="Courier New"/>
              </a:rPr>
              <a:t>char c;</a:t>
            </a:r>
            <a:endParaRPr/>
          </a:p>
          <a:p>
            <a:pPr marL="621792" lvl="1" indent="-228600" algn="l" rtl="0">
              <a:spcBef>
                <a:spcPts val="324"/>
              </a:spcBef>
              <a:spcAft>
                <a:spcPts val="0"/>
              </a:spcAft>
              <a:buSzPts val="2000"/>
              <a:buFont typeface="Courier New"/>
              <a:buNone/>
            </a:pPr>
            <a:r>
              <a:rPr lang="en-US" sz="2000">
                <a:solidFill>
                  <a:schemeClr val="dk1"/>
                </a:solidFill>
                <a:latin typeface="Courier New"/>
                <a:ea typeface="Courier New"/>
                <a:cs typeface="Courier New"/>
                <a:sym typeface="Courier New"/>
              </a:rPr>
              <a:t>	c = "abc".charAt(1); // c = “b” </a:t>
            </a:r>
            <a:endParaRPr/>
          </a:p>
        </p:txBody>
      </p:sp>
      <p:sp>
        <p:nvSpPr>
          <p:cNvPr id="412" name="Google Shape;412;p34"/>
          <p:cNvSpPr txBox="1">
            <a:spLocks noGrp="1"/>
          </p:cNvSpPr>
          <p:nvPr>
            <p:ph type="title"/>
          </p:nvPr>
        </p:nvSpPr>
        <p:spPr>
          <a:xfrm>
            <a:off x="185738" y="131763"/>
            <a:ext cx="8424862"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5"/>
          <p:cNvSpPr txBox="1">
            <a:spLocks noGrp="1"/>
          </p:cNvSpPr>
          <p:nvPr>
            <p:ph type="body" idx="1"/>
          </p:nvPr>
        </p:nvSpPr>
        <p:spPr>
          <a:xfrm>
            <a:off x="381000" y="1143000"/>
            <a:ext cx="8534400" cy="5108575"/>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just" rtl="0">
              <a:lnSpc>
                <a:spcPct val="80000"/>
              </a:lnSpc>
              <a:spcBef>
                <a:spcPts val="0"/>
              </a:spcBef>
              <a:spcAft>
                <a:spcPts val="0"/>
              </a:spcAft>
              <a:buSzPct val="68000"/>
              <a:buFont typeface="Arial"/>
              <a:buNone/>
            </a:pPr>
            <a:r>
              <a:rPr lang="en-US" b="1">
                <a:solidFill>
                  <a:schemeClr val="dk1"/>
                </a:solidFill>
              </a:rPr>
              <a:t>equals() – Method </a:t>
            </a:r>
            <a:r>
              <a:rPr lang="en-US"/>
              <a:t>This method is used to compare the invoking String to the object specified. It will return true, if the argument is not null and it is String object which contains the same sequence of characters as the invoking String.</a:t>
            </a:r>
            <a:endParaRPr b="1">
              <a:solidFill>
                <a:schemeClr val="dk1"/>
              </a:solidFill>
            </a:endParaRPr>
          </a:p>
          <a:p>
            <a:pPr marL="365760" lvl="0" indent="-256032" algn="just"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just"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boolean </a:t>
            </a:r>
            <a:r>
              <a:rPr lang="en-US" b="1">
                <a:solidFill>
                  <a:schemeClr val="dk1"/>
                </a:solidFill>
                <a:latin typeface="Courier New"/>
                <a:ea typeface="Courier New"/>
                <a:cs typeface="Courier New"/>
                <a:sym typeface="Courier New"/>
              </a:rPr>
              <a:t>equals</a:t>
            </a:r>
            <a:r>
              <a:rPr lang="en-US">
                <a:solidFill>
                  <a:schemeClr val="dk1"/>
                </a:solidFill>
                <a:latin typeface="Courier New"/>
                <a:ea typeface="Courier New"/>
                <a:cs typeface="Courier New"/>
                <a:sym typeface="Courier New"/>
              </a:rPr>
              <a:t>(Object anObject)</a:t>
            </a:r>
            <a:r>
              <a:rPr lang="en-US">
                <a:solidFill>
                  <a:schemeClr val="dk1"/>
                </a:solidFill>
              </a:rPr>
              <a:t> </a:t>
            </a:r>
            <a:endParaRPr/>
          </a:p>
          <a:p>
            <a:pPr marL="365760" lvl="0" indent="-256032" algn="just" rtl="0">
              <a:lnSpc>
                <a:spcPct val="80000"/>
              </a:lnSpc>
              <a:spcBef>
                <a:spcPts val="400"/>
              </a:spcBef>
              <a:spcAft>
                <a:spcPts val="0"/>
              </a:spcAft>
              <a:buSzPct val="68000"/>
              <a:buFont typeface="Arial"/>
              <a:buNone/>
            </a:pPr>
            <a:endParaRPr>
              <a:solidFill>
                <a:schemeClr val="dk1"/>
              </a:solidFill>
            </a:endParaRPr>
          </a:p>
          <a:p>
            <a:pPr marL="365760" lvl="0" indent="-256032" algn="just" rtl="0">
              <a:lnSpc>
                <a:spcPct val="80000"/>
              </a:lnSpc>
              <a:spcBef>
                <a:spcPts val="400"/>
              </a:spcBef>
              <a:spcAft>
                <a:spcPts val="0"/>
              </a:spcAft>
              <a:buSzPct val="68000"/>
              <a:buFont typeface="Arial"/>
              <a:buNone/>
            </a:pPr>
            <a:r>
              <a:rPr lang="en-US" b="1">
                <a:solidFill>
                  <a:schemeClr val="dk1"/>
                </a:solidFill>
              </a:rPr>
              <a:t>equalsIgnoreCase()- Method </a:t>
            </a:r>
            <a:r>
              <a:rPr lang="en-US">
                <a:solidFill>
                  <a:schemeClr val="dk1"/>
                </a:solidFill>
              </a:rPr>
              <a:t>Compares this String to another String, ignoring case considerations. Two strings are considered equal ignoring case if they are of the same length, and corresponding characters in the two strings are equal ignoring case. </a:t>
            </a:r>
            <a:endParaRPr b="1">
              <a:solidFill>
                <a:schemeClr val="dk1"/>
              </a:solidFill>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boolean </a:t>
            </a:r>
            <a:r>
              <a:rPr lang="en-US" b="1">
                <a:solidFill>
                  <a:schemeClr val="dk1"/>
                </a:solidFill>
                <a:latin typeface="Courier New"/>
                <a:ea typeface="Courier New"/>
                <a:cs typeface="Courier New"/>
                <a:sym typeface="Courier New"/>
              </a:rPr>
              <a:t>equalsIgnoreCase</a:t>
            </a:r>
            <a:r>
              <a:rPr lang="en-US">
                <a:solidFill>
                  <a:schemeClr val="dk1"/>
                </a:solidFill>
                <a:latin typeface="Courier New"/>
                <a:ea typeface="Courier New"/>
                <a:cs typeface="Courier New"/>
                <a:sym typeface="Courier New"/>
              </a:rPr>
              <a:t>(String anotherString) </a:t>
            </a:r>
            <a:endParaRPr/>
          </a:p>
          <a:p>
            <a:pPr marL="621792" lvl="1" indent="-93535" algn="l" rtl="0">
              <a:lnSpc>
                <a:spcPct val="80000"/>
              </a:lnSpc>
              <a:spcBef>
                <a:spcPts val="324"/>
              </a:spcBef>
              <a:spcAft>
                <a:spcPts val="0"/>
              </a:spcAft>
              <a:buSzPct val="100000"/>
              <a:buNone/>
            </a:pPr>
            <a:endParaRPr>
              <a:solidFill>
                <a:schemeClr val="dk1"/>
              </a:solidFill>
              <a:latin typeface="Courier New"/>
              <a:ea typeface="Courier New"/>
              <a:cs typeface="Courier New"/>
              <a:sym typeface="Courier New"/>
            </a:endParaRPr>
          </a:p>
          <a:p>
            <a:pPr marL="365760" lvl="0" indent="-256032" algn="l" rtl="0">
              <a:lnSpc>
                <a:spcPct val="80000"/>
              </a:lnSpc>
              <a:spcBef>
                <a:spcPts val="400"/>
              </a:spcBef>
              <a:spcAft>
                <a:spcPts val="0"/>
              </a:spcAft>
              <a:buSzPct val="68000"/>
              <a:buFont typeface="Lucida Sans"/>
              <a:buNone/>
            </a:pPr>
            <a:endParaRPr>
              <a:solidFill>
                <a:schemeClr val="dk1"/>
              </a:solidFill>
            </a:endParaRPr>
          </a:p>
        </p:txBody>
      </p:sp>
      <p:sp>
        <p:nvSpPr>
          <p:cNvPr id="419" name="Google Shape;419;p35"/>
          <p:cNvSpPr txBox="1">
            <a:spLocks noGrp="1"/>
          </p:cNvSpPr>
          <p:nvPr>
            <p:ph type="title"/>
          </p:nvPr>
        </p:nvSpPr>
        <p:spPr>
          <a:xfrm>
            <a:off x="381000" y="1524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6"/>
          <p:cNvSpPr txBox="1">
            <a:spLocks noGrp="1"/>
          </p:cNvSpPr>
          <p:nvPr>
            <p:ph type="body" idx="1"/>
          </p:nvPr>
        </p:nvSpPr>
        <p:spPr>
          <a:xfrm>
            <a:off x="457200" y="1066800"/>
            <a:ext cx="8229600" cy="5184775"/>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632"/>
              <a:buChar char="🞂"/>
            </a:pPr>
            <a:r>
              <a:rPr lang="en-US" sz="2400">
                <a:solidFill>
                  <a:schemeClr val="dk1"/>
                </a:solidFill>
              </a:rPr>
              <a:t>String s1 = “HELLO”;</a:t>
            </a:r>
            <a:endParaRPr/>
          </a:p>
          <a:p>
            <a:pPr marL="365760" lvl="0" indent="-256032" algn="l" rtl="0">
              <a:spcBef>
                <a:spcPts val="400"/>
              </a:spcBef>
              <a:spcAft>
                <a:spcPts val="0"/>
              </a:spcAft>
              <a:buSzPts val="1632"/>
              <a:buChar char="🞂"/>
            </a:pPr>
            <a:r>
              <a:rPr lang="en-US" sz="2400">
                <a:solidFill>
                  <a:schemeClr val="dk1"/>
                </a:solidFill>
              </a:rPr>
              <a:t>String s2 = “HELLO”;</a:t>
            </a:r>
            <a:endParaRPr/>
          </a:p>
        </p:txBody>
      </p:sp>
      <p:sp>
        <p:nvSpPr>
          <p:cNvPr id="426" name="Google Shape;426;p36"/>
          <p:cNvSpPr txBox="1">
            <a:spLocks noGrp="1"/>
          </p:cNvSpPr>
          <p:nvPr>
            <p:ph type="title"/>
          </p:nvPr>
        </p:nvSpPr>
        <p:spPr>
          <a:xfrm>
            <a:off x="228600" y="76200"/>
            <a:ext cx="86868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Strings created using assignment operator</a:t>
            </a:r>
            <a:endParaRPr/>
          </a:p>
        </p:txBody>
      </p:sp>
      <p:sp>
        <p:nvSpPr>
          <p:cNvPr id="427" name="Google Shape;427;p36"/>
          <p:cNvSpPr/>
          <p:nvPr/>
        </p:nvSpPr>
        <p:spPr>
          <a:xfrm>
            <a:off x="5334000" y="1981200"/>
            <a:ext cx="3124200" cy="2971800"/>
          </a:xfrm>
          <a:prstGeom prst="rect">
            <a:avLst/>
          </a:prstGeom>
          <a:solidFill>
            <a:srgbClr val="F2F2F2"/>
          </a:soli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28" name="Google Shape;428;p36"/>
          <p:cNvSpPr/>
          <p:nvPr/>
        </p:nvSpPr>
        <p:spPr>
          <a:xfrm>
            <a:off x="1143000" y="2667000"/>
            <a:ext cx="2819400" cy="762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29" name="Google Shape;429;p36"/>
          <p:cNvSpPr/>
          <p:nvPr/>
        </p:nvSpPr>
        <p:spPr>
          <a:xfrm>
            <a:off x="1219200" y="4191000"/>
            <a:ext cx="2819400" cy="762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30" name="Google Shape;430;p36"/>
          <p:cNvSpPr/>
          <p:nvPr/>
        </p:nvSpPr>
        <p:spPr>
          <a:xfrm>
            <a:off x="5562600" y="3657600"/>
            <a:ext cx="2362200" cy="1143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31" name="Google Shape;431;p36"/>
          <p:cNvSpPr/>
          <p:nvPr/>
        </p:nvSpPr>
        <p:spPr>
          <a:xfrm>
            <a:off x="5562600" y="2209800"/>
            <a:ext cx="2362200" cy="1143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32" name="Google Shape;432;p36"/>
          <p:cNvSpPr txBox="1"/>
          <p:nvPr/>
        </p:nvSpPr>
        <p:spPr>
          <a:xfrm>
            <a:off x="5943600" y="2590800"/>
            <a:ext cx="1600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HELLO</a:t>
            </a:r>
            <a:endParaRPr/>
          </a:p>
        </p:txBody>
      </p:sp>
      <p:cxnSp>
        <p:nvCxnSpPr>
          <p:cNvPr id="433" name="Google Shape;433;p36"/>
          <p:cNvCxnSpPr>
            <a:stCxn id="428" idx="3"/>
            <a:endCxn id="431" idx="1"/>
          </p:cNvCxnSpPr>
          <p:nvPr/>
        </p:nvCxnSpPr>
        <p:spPr>
          <a:xfrm rot="10800000" flipH="1">
            <a:off x="3962400" y="2781300"/>
            <a:ext cx="1600200" cy="266700"/>
          </a:xfrm>
          <a:prstGeom prst="straightConnector1">
            <a:avLst/>
          </a:prstGeom>
          <a:noFill/>
          <a:ln w="55000" cap="flat" cmpd="thickThin">
            <a:solidFill>
              <a:schemeClr val="accent1"/>
            </a:solidFill>
            <a:prstDash val="solid"/>
            <a:round/>
            <a:headEnd type="none" w="sm" len="sm"/>
            <a:tailEnd type="none" w="sm" len="sm"/>
          </a:ln>
          <a:effectLst>
            <a:outerShdw blurRad="50800" dist="38100" dir="5400000" rotWithShape="0">
              <a:srgbClr val="000000">
                <a:alpha val="34901"/>
              </a:srgbClr>
            </a:outerShdw>
          </a:effectLst>
        </p:spPr>
      </p:cxnSp>
      <p:cxnSp>
        <p:nvCxnSpPr>
          <p:cNvPr id="434" name="Google Shape;434;p36"/>
          <p:cNvCxnSpPr>
            <a:stCxn id="429" idx="3"/>
          </p:cNvCxnSpPr>
          <p:nvPr/>
        </p:nvCxnSpPr>
        <p:spPr>
          <a:xfrm rot="10800000" flipH="1">
            <a:off x="4038600" y="3048000"/>
            <a:ext cx="1524000" cy="1524000"/>
          </a:xfrm>
          <a:prstGeom prst="straightConnector1">
            <a:avLst/>
          </a:prstGeom>
          <a:noFill/>
          <a:ln w="55000" cap="flat" cmpd="thickThin">
            <a:solidFill>
              <a:schemeClr val="accent1"/>
            </a:solidFill>
            <a:prstDash val="solid"/>
            <a:round/>
            <a:headEnd type="none" w="sm" len="sm"/>
            <a:tailEnd type="none" w="sm" len="sm"/>
          </a:ln>
          <a:effectLst>
            <a:outerShdw blurRad="50800" dist="38100" dir="5400000" rotWithShape="0">
              <a:srgbClr val="000000">
                <a:alpha val="34901"/>
              </a:srgbClr>
            </a:outerShdw>
          </a:effectLst>
        </p:spPr>
      </p:cxnSp>
      <p:sp>
        <p:nvSpPr>
          <p:cNvPr id="435" name="Google Shape;435;p36"/>
          <p:cNvSpPr txBox="1"/>
          <p:nvPr/>
        </p:nvSpPr>
        <p:spPr>
          <a:xfrm>
            <a:off x="1600200" y="2819400"/>
            <a:ext cx="19050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3e25ae</a:t>
            </a:r>
            <a:endParaRPr/>
          </a:p>
        </p:txBody>
      </p:sp>
      <p:sp>
        <p:nvSpPr>
          <p:cNvPr id="436" name="Google Shape;436;p36"/>
          <p:cNvSpPr txBox="1"/>
          <p:nvPr/>
        </p:nvSpPr>
        <p:spPr>
          <a:xfrm>
            <a:off x="1524000" y="4338638"/>
            <a:ext cx="1905000"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3e25ae</a:t>
            </a:r>
            <a:endParaRPr/>
          </a:p>
        </p:txBody>
      </p:sp>
      <p:sp>
        <p:nvSpPr>
          <p:cNvPr id="437" name="Google Shape;437;p36"/>
          <p:cNvSpPr/>
          <p:nvPr/>
        </p:nvSpPr>
        <p:spPr>
          <a:xfrm>
            <a:off x="2286000" y="3581400"/>
            <a:ext cx="609600" cy="381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38" name="Google Shape;438;p36"/>
          <p:cNvSpPr/>
          <p:nvPr/>
        </p:nvSpPr>
        <p:spPr>
          <a:xfrm>
            <a:off x="2286000" y="5105400"/>
            <a:ext cx="609600" cy="381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39" name="Google Shape;439;p36"/>
          <p:cNvSpPr txBox="1"/>
          <p:nvPr/>
        </p:nvSpPr>
        <p:spPr>
          <a:xfrm>
            <a:off x="2362200" y="3505200"/>
            <a:ext cx="6096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s1</a:t>
            </a:r>
            <a:endParaRPr/>
          </a:p>
        </p:txBody>
      </p:sp>
      <p:sp>
        <p:nvSpPr>
          <p:cNvPr id="440" name="Google Shape;440;p36"/>
          <p:cNvSpPr txBox="1"/>
          <p:nvPr/>
        </p:nvSpPr>
        <p:spPr>
          <a:xfrm>
            <a:off x="2286000" y="5029200"/>
            <a:ext cx="5334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s2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7"/>
          <p:cNvSpPr txBox="1">
            <a:spLocks noGrp="1"/>
          </p:cNvSpPr>
          <p:nvPr>
            <p:ph type="body" idx="1"/>
          </p:nvPr>
        </p:nvSpPr>
        <p:spPr>
          <a:xfrm>
            <a:off x="381000" y="1042988"/>
            <a:ext cx="8382000" cy="5308600"/>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l" rtl="0">
              <a:spcBef>
                <a:spcPts val="0"/>
              </a:spcBef>
              <a:spcAft>
                <a:spcPts val="0"/>
              </a:spcAft>
              <a:buSzPct val="68000"/>
              <a:buFont typeface="Arial"/>
              <a:buNone/>
            </a:pPr>
            <a:r>
              <a:rPr lang="en-US" sz="2200" b="1" u="sng">
                <a:solidFill>
                  <a:schemeClr val="dk1"/>
                </a:solidFill>
                <a:latin typeface="Courier New"/>
                <a:ea typeface="Courier New"/>
                <a:cs typeface="Courier New"/>
                <a:sym typeface="Courier New"/>
              </a:rPr>
              <a:t>What is the output ?</a:t>
            </a:r>
            <a:endParaRPr/>
          </a:p>
          <a:p>
            <a:pPr marL="365760" lvl="0" indent="-256032" algn="l" rtl="0">
              <a:spcBef>
                <a:spcPts val="400"/>
              </a:spcBef>
              <a:spcAft>
                <a:spcPts val="0"/>
              </a:spcAft>
              <a:buSzPct val="68000"/>
              <a:buFont typeface="Arial"/>
              <a:buNone/>
            </a:pPr>
            <a:endParaRPr sz="1000" b="1" u="sng">
              <a:solidFill>
                <a:schemeClr val="dk1"/>
              </a:solidFill>
              <a:latin typeface="Courier New"/>
              <a:ea typeface="Courier New"/>
              <a:cs typeface="Courier New"/>
              <a:sym typeface="Courier New"/>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if(s1==s2)</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same");</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not same");</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endParaRPr>
              <a:solidFill>
                <a:schemeClr val="dk1"/>
              </a:solidFill>
            </a:endParaRPr>
          </a:p>
        </p:txBody>
      </p:sp>
      <p:sp>
        <p:nvSpPr>
          <p:cNvPr id="447" name="Google Shape;447;p37"/>
          <p:cNvSpPr txBox="1">
            <a:spLocks noGrp="1"/>
          </p:cNvSpPr>
          <p:nvPr>
            <p:ph type="title"/>
          </p:nvPr>
        </p:nvSpPr>
        <p:spPr>
          <a:xfrm>
            <a:off x="236538" y="152400"/>
            <a:ext cx="8450262"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Comparing Strings using == operator</a:t>
            </a:r>
            <a:endParaRPr/>
          </a:p>
        </p:txBody>
      </p:sp>
      <p:sp>
        <p:nvSpPr>
          <p:cNvPr id="448" name="Google Shape;448;p37"/>
          <p:cNvSpPr/>
          <p:nvPr/>
        </p:nvSpPr>
        <p:spPr>
          <a:xfrm>
            <a:off x="992188" y="5654675"/>
            <a:ext cx="7467600" cy="533400"/>
          </a:xfrm>
          <a:prstGeom prst="rect">
            <a:avLst/>
          </a:prstGeom>
          <a:solidFill>
            <a:srgbClr val="595959"/>
          </a:solidFill>
          <a:ln w="9525" cap="flat" cmpd="sng">
            <a:solidFill>
              <a:schemeClr val="dk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Lucida Sans"/>
                <a:ea typeface="Lucida Sans"/>
                <a:cs typeface="Lucida Sans"/>
                <a:sym typeface="Lucida Sans"/>
              </a:rPr>
              <a:t>Output: String objects referenced are same</a:t>
            </a:r>
            <a:endParaRPr sz="2800">
              <a:solidFill>
                <a:schemeClr val="lt1"/>
              </a:solidFill>
              <a:latin typeface="Lucida Sans"/>
              <a:ea typeface="Lucida Sans"/>
              <a:cs typeface="Lucida Sans"/>
              <a:sym typeface="Lucida Sans"/>
            </a:endParaRPr>
          </a:p>
        </p:txBody>
      </p:sp>
      <p:sp>
        <p:nvSpPr>
          <p:cNvPr id="449" name="Google Shape;449;p37"/>
          <p:cNvSpPr txBox="1"/>
          <p:nvPr/>
        </p:nvSpPr>
        <p:spPr>
          <a:xfrm>
            <a:off x="1752600" y="5715000"/>
            <a:ext cx="45720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F7F7F"/>
              </a:solidFill>
              <a:latin typeface="Lucida Sans"/>
              <a:ea typeface="Lucida Sans"/>
              <a:cs typeface="Lucida Sans"/>
              <a:sym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 calcmode="lin" valueType="num">
                                      <p:cBhvr additive="base">
                                        <p:cTn id="7" dur="500"/>
                                        <p:tgtEl>
                                          <p:spTgt spid="4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8"/>
          <p:cNvSpPr txBox="1">
            <a:spLocks noGrp="1"/>
          </p:cNvSpPr>
          <p:nvPr>
            <p:ph type="body" idx="1"/>
          </p:nvPr>
        </p:nvSpPr>
        <p:spPr>
          <a:xfrm>
            <a:off x="457200" y="990600"/>
            <a:ext cx="8229600" cy="5260975"/>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l" rtl="0">
              <a:spcBef>
                <a:spcPts val="0"/>
              </a:spcBef>
              <a:spcAft>
                <a:spcPts val="0"/>
              </a:spcAft>
              <a:buSzPct val="68000"/>
              <a:buFont typeface="Arial"/>
              <a:buNone/>
            </a:pPr>
            <a:r>
              <a:rPr lang="en-US" sz="2200" b="1" u="sng">
                <a:solidFill>
                  <a:schemeClr val="dk1"/>
                </a:solidFill>
                <a:latin typeface="Courier New"/>
                <a:ea typeface="Courier New"/>
                <a:cs typeface="Courier New"/>
                <a:sym typeface="Courier New"/>
              </a:rPr>
              <a:t>What is the output ?</a:t>
            </a:r>
            <a:endParaRPr/>
          </a:p>
          <a:p>
            <a:pPr marL="365760" lvl="0" indent="-256032" algn="l" rtl="0">
              <a:spcBef>
                <a:spcPts val="400"/>
              </a:spcBef>
              <a:spcAft>
                <a:spcPts val="0"/>
              </a:spcAft>
              <a:buSzPct val="68000"/>
              <a:buFont typeface="Arial"/>
              <a:buNone/>
            </a:pPr>
            <a:endParaRPr sz="1000">
              <a:solidFill>
                <a:schemeClr val="dk1"/>
              </a:solidFill>
              <a:latin typeface="Courier New"/>
              <a:ea typeface="Courier New"/>
              <a:cs typeface="Courier New"/>
              <a:sym typeface="Courier New"/>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if(s1.equals(s2))</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equal");</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not equal");</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456" name="Google Shape;456;p38"/>
          <p:cNvSpPr txBox="1">
            <a:spLocks noGrp="1"/>
          </p:cNvSpPr>
          <p:nvPr>
            <p:ph type="title"/>
          </p:nvPr>
        </p:nvSpPr>
        <p:spPr>
          <a:xfrm>
            <a:off x="457200" y="1524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Comparing Strings using equals method</a:t>
            </a:r>
            <a:endParaRPr/>
          </a:p>
        </p:txBody>
      </p:sp>
      <p:sp>
        <p:nvSpPr>
          <p:cNvPr id="457" name="Google Shape;457;p38"/>
          <p:cNvSpPr/>
          <p:nvPr/>
        </p:nvSpPr>
        <p:spPr>
          <a:xfrm>
            <a:off x="1447800" y="5638800"/>
            <a:ext cx="5334000" cy="533400"/>
          </a:xfrm>
          <a:prstGeom prst="rect">
            <a:avLst/>
          </a:prstGeom>
          <a:solidFill>
            <a:srgbClr val="595959"/>
          </a:solidFill>
          <a:ln w="9525" cap="flat" cmpd="sng">
            <a:solidFill>
              <a:schemeClr val="dk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Lucida Sans"/>
                <a:ea typeface="Lucida Sans"/>
                <a:cs typeface="Lucida Sans"/>
                <a:sym typeface="Lucida Sans"/>
              </a:rPr>
              <a:t>Output: Strings are equal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7"/>
                                        </p:tgtEl>
                                        <p:attrNameLst>
                                          <p:attrName>style.visibility</p:attrName>
                                        </p:attrNameLst>
                                      </p:cBhvr>
                                      <p:to>
                                        <p:strVal val="visible"/>
                                      </p:to>
                                    </p:set>
                                    <p:anim calcmode="lin" valueType="num">
                                      <p:cBhvr additive="base">
                                        <p:cTn id="7" dur="500"/>
                                        <p:tgtEl>
                                          <p:spTgt spid="4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9"/>
          <p:cNvSpPr txBox="1">
            <a:spLocks noGrp="1"/>
          </p:cNvSpPr>
          <p:nvPr>
            <p:ph type="body" idx="1"/>
          </p:nvPr>
        </p:nvSpPr>
        <p:spPr>
          <a:xfrm>
            <a:off x="457200" y="1066800"/>
            <a:ext cx="8229600" cy="5184775"/>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632"/>
              <a:buChar char="🞂"/>
            </a:pPr>
            <a:r>
              <a:rPr lang="en-US" sz="2400">
                <a:solidFill>
                  <a:schemeClr val="dk1"/>
                </a:solidFill>
              </a:rPr>
              <a:t>String s1 = new String(“HELLO”);</a:t>
            </a:r>
            <a:endParaRPr/>
          </a:p>
          <a:p>
            <a:pPr marL="365760" lvl="0" indent="-256032" algn="l" rtl="0">
              <a:spcBef>
                <a:spcPts val="400"/>
              </a:spcBef>
              <a:spcAft>
                <a:spcPts val="0"/>
              </a:spcAft>
              <a:buSzPts val="1632"/>
              <a:buChar char="🞂"/>
            </a:pPr>
            <a:r>
              <a:rPr lang="en-US" sz="2400">
                <a:solidFill>
                  <a:schemeClr val="dk1"/>
                </a:solidFill>
              </a:rPr>
              <a:t>String s2 = new String(“HELLO”);</a:t>
            </a:r>
            <a:endParaRPr/>
          </a:p>
        </p:txBody>
      </p:sp>
      <p:sp>
        <p:nvSpPr>
          <p:cNvPr id="464" name="Google Shape;464;p39"/>
          <p:cNvSpPr txBox="1">
            <a:spLocks noGrp="1"/>
          </p:cNvSpPr>
          <p:nvPr>
            <p:ph type="title"/>
          </p:nvPr>
        </p:nvSpPr>
        <p:spPr>
          <a:xfrm>
            <a:off x="203200" y="76200"/>
            <a:ext cx="8483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Strings created using new keyword</a:t>
            </a:r>
            <a:endParaRPr/>
          </a:p>
        </p:txBody>
      </p:sp>
      <p:sp>
        <p:nvSpPr>
          <p:cNvPr id="465" name="Google Shape;465;p39"/>
          <p:cNvSpPr/>
          <p:nvPr/>
        </p:nvSpPr>
        <p:spPr>
          <a:xfrm>
            <a:off x="5334000" y="1981200"/>
            <a:ext cx="3124200" cy="2971800"/>
          </a:xfrm>
          <a:prstGeom prst="rect">
            <a:avLst/>
          </a:prstGeom>
          <a:solidFill>
            <a:srgbClr val="F2F2F2"/>
          </a:soli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66" name="Google Shape;466;p39"/>
          <p:cNvSpPr/>
          <p:nvPr/>
        </p:nvSpPr>
        <p:spPr>
          <a:xfrm>
            <a:off x="1143000" y="2667000"/>
            <a:ext cx="2819400" cy="762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67" name="Google Shape;467;p39"/>
          <p:cNvSpPr/>
          <p:nvPr/>
        </p:nvSpPr>
        <p:spPr>
          <a:xfrm>
            <a:off x="1219200" y="4191000"/>
            <a:ext cx="2819400" cy="762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68" name="Google Shape;468;p39"/>
          <p:cNvSpPr/>
          <p:nvPr/>
        </p:nvSpPr>
        <p:spPr>
          <a:xfrm>
            <a:off x="5562600" y="2209800"/>
            <a:ext cx="2362200" cy="1143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69" name="Google Shape;469;p39"/>
          <p:cNvSpPr txBox="1"/>
          <p:nvPr/>
        </p:nvSpPr>
        <p:spPr>
          <a:xfrm>
            <a:off x="5943600" y="2590800"/>
            <a:ext cx="1600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HELLO</a:t>
            </a:r>
            <a:endParaRPr/>
          </a:p>
        </p:txBody>
      </p:sp>
      <p:cxnSp>
        <p:nvCxnSpPr>
          <p:cNvPr id="470" name="Google Shape;470;p39"/>
          <p:cNvCxnSpPr>
            <a:stCxn id="466" idx="3"/>
            <a:endCxn id="468" idx="1"/>
          </p:cNvCxnSpPr>
          <p:nvPr/>
        </p:nvCxnSpPr>
        <p:spPr>
          <a:xfrm rot="10800000" flipH="1">
            <a:off x="3962400" y="2781300"/>
            <a:ext cx="1600200" cy="266700"/>
          </a:xfrm>
          <a:prstGeom prst="straightConnector1">
            <a:avLst/>
          </a:prstGeom>
          <a:noFill/>
          <a:ln w="55000" cap="flat" cmpd="thickThin">
            <a:solidFill>
              <a:schemeClr val="accent1"/>
            </a:solidFill>
            <a:prstDash val="solid"/>
            <a:round/>
            <a:headEnd type="none" w="sm" len="sm"/>
            <a:tailEnd type="none" w="sm" len="sm"/>
          </a:ln>
          <a:effectLst>
            <a:outerShdw blurRad="50800" dist="38100" dir="5400000" rotWithShape="0">
              <a:srgbClr val="000000">
                <a:alpha val="34901"/>
              </a:srgbClr>
            </a:outerShdw>
          </a:effectLst>
        </p:spPr>
      </p:cxnSp>
      <p:sp>
        <p:nvSpPr>
          <p:cNvPr id="471" name="Google Shape;471;p39"/>
          <p:cNvSpPr txBox="1"/>
          <p:nvPr/>
        </p:nvSpPr>
        <p:spPr>
          <a:xfrm>
            <a:off x="1600200" y="2819400"/>
            <a:ext cx="19050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3e25ad</a:t>
            </a:r>
            <a:endParaRPr/>
          </a:p>
        </p:txBody>
      </p:sp>
      <p:sp>
        <p:nvSpPr>
          <p:cNvPr id="472" name="Google Shape;472;p39"/>
          <p:cNvSpPr txBox="1"/>
          <p:nvPr/>
        </p:nvSpPr>
        <p:spPr>
          <a:xfrm>
            <a:off x="1524000" y="4338638"/>
            <a:ext cx="1905000"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3e25ae</a:t>
            </a:r>
            <a:endParaRPr/>
          </a:p>
        </p:txBody>
      </p:sp>
      <p:sp>
        <p:nvSpPr>
          <p:cNvPr id="473" name="Google Shape;473;p39"/>
          <p:cNvSpPr/>
          <p:nvPr/>
        </p:nvSpPr>
        <p:spPr>
          <a:xfrm>
            <a:off x="2286000" y="3581400"/>
            <a:ext cx="609600" cy="381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74" name="Google Shape;474;p39"/>
          <p:cNvSpPr/>
          <p:nvPr/>
        </p:nvSpPr>
        <p:spPr>
          <a:xfrm>
            <a:off x="2286000" y="5105400"/>
            <a:ext cx="609600" cy="381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75" name="Google Shape;475;p39"/>
          <p:cNvSpPr txBox="1"/>
          <p:nvPr/>
        </p:nvSpPr>
        <p:spPr>
          <a:xfrm>
            <a:off x="2362200" y="3505200"/>
            <a:ext cx="6096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s1</a:t>
            </a:r>
            <a:endParaRPr/>
          </a:p>
        </p:txBody>
      </p:sp>
      <p:sp>
        <p:nvSpPr>
          <p:cNvPr id="476" name="Google Shape;476;p39"/>
          <p:cNvSpPr txBox="1"/>
          <p:nvPr/>
        </p:nvSpPr>
        <p:spPr>
          <a:xfrm>
            <a:off x="2286000" y="5029200"/>
            <a:ext cx="5334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s2</a:t>
            </a:r>
            <a:endParaRPr/>
          </a:p>
        </p:txBody>
      </p:sp>
      <p:sp>
        <p:nvSpPr>
          <p:cNvPr id="477" name="Google Shape;477;p39"/>
          <p:cNvSpPr/>
          <p:nvPr/>
        </p:nvSpPr>
        <p:spPr>
          <a:xfrm>
            <a:off x="5638800" y="3657600"/>
            <a:ext cx="2362200" cy="11430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78" name="Google Shape;478;p39"/>
          <p:cNvSpPr txBox="1"/>
          <p:nvPr/>
        </p:nvSpPr>
        <p:spPr>
          <a:xfrm>
            <a:off x="6019800" y="3962400"/>
            <a:ext cx="1600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F7F7F"/>
                </a:solidFill>
                <a:latin typeface="Lucida Sans"/>
                <a:ea typeface="Lucida Sans"/>
                <a:cs typeface="Lucida Sans"/>
                <a:sym typeface="Lucida Sans"/>
              </a:rPr>
              <a:t>HELLO</a:t>
            </a:r>
            <a:endParaRPr/>
          </a:p>
        </p:txBody>
      </p:sp>
      <p:cxnSp>
        <p:nvCxnSpPr>
          <p:cNvPr id="479" name="Google Shape;479;p39"/>
          <p:cNvCxnSpPr/>
          <p:nvPr/>
        </p:nvCxnSpPr>
        <p:spPr>
          <a:xfrm rot="10800000" flipH="1">
            <a:off x="4038600" y="4267200"/>
            <a:ext cx="1600200" cy="266700"/>
          </a:xfrm>
          <a:prstGeom prst="straightConnector1">
            <a:avLst/>
          </a:prstGeom>
          <a:noFill/>
          <a:ln w="55000" cap="flat" cmpd="thickThin">
            <a:solidFill>
              <a:schemeClr val="accent1"/>
            </a:solidFill>
            <a:prstDash val="solid"/>
            <a:round/>
            <a:headEnd type="none" w="sm" len="sm"/>
            <a:tailEnd type="none" w="sm" len="sm"/>
          </a:ln>
          <a:effectLst>
            <a:outerShdw blurRad="50800" dist="38100" dir="5400000" rotWithShape="0">
              <a:srgbClr val="000000">
                <a:alpha val="34901"/>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body" idx="1"/>
          </p:nvPr>
        </p:nvSpPr>
        <p:spPr>
          <a:xfrm>
            <a:off x="469901" y="2612799"/>
            <a:ext cx="8220074" cy="623887"/>
          </a:xfrm>
          <a:prstGeom prst="rect">
            <a:avLst/>
          </a:prstGeom>
          <a:noFill/>
          <a:ln>
            <a:noFill/>
          </a:ln>
        </p:spPr>
        <p:txBody>
          <a:bodyPr spcFirstLastPara="1" wrap="square" lIns="91425" tIns="45700" rIns="91425" bIns="45700" anchor="t" anchorCtr="0">
            <a:normAutofit/>
          </a:bodyPr>
          <a:lstStyle/>
          <a:p>
            <a:pPr marL="365760" lvl="0" indent="-256032" algn="ctr" rtl="0">
              <a:spcBef>
                <a:spcPts val="0"/>
              </a:spcBef>
              <a:spcAft>
                <a:spcPts val="0"/>
              </a:spcAft>
              <a:buSzPts val="2312"/>
              <a:buNone/>
            </a:pPr>
            <a:r>
              <a:rPr lang="en-US"/>
              <a:t>Classes &amp; Objects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0"/>
          <p:cNvSpPr txBox="1">
            <a:spLocks noGrp="1"/>
          </p:cNvSpPr>
          <p:nvPr>
            <p:ph type="body" idx="1"/>
          </p:nvPr>
        </p:nvSpPr>
        <p:spPr>
          <a:xfrm>
            <a:off x="381000" y="942975"/>
            <a:ext cx="8382000" cy="5441950"/>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l" rtl="0">
              <a:spcBef>
                <a:spcPts val="0"/>
              </a:spcBef>
              <a:spcAft>
                <a:spcPts val="0"/>
              </a:spcAft>
              <a:buSzPct val="68000"/>
              <a:buFont typeface="Arial"/>
              <a:buNone/>
            </a:pPr>
            <a:r>
              <a:rPr lang="en-US" sz="2200" b="1" u="sng">
                <a:solidFill>
                  <a:schemeClr val="dk1"/>
                </a:solidFill>
                <a:latin typeface="Courier New"/>
                <a:ea typeface="Courier New"/>
                <a:cs typeface="Courier New"/>
                <a:sym typeface="Courier New"/>
              </a:rPr>
              <a:t>What is the output ?</a:t>
            </a:r>
            <a:endParaRPr/>
          </a:p>
          <a:p>
            <a:pPr marL="365760" lvl="0" indent="-256032" algn="l" rtl="0">
              <a:spcBef>
                <a:spcPts val="400"/>
              </a:spcBef>
              <a:spcAft>
                <a:spcPts val="0"/>
              </a:spcAft>
              <a:buSzPct val="68000"/>
              <a:buFont typeface="Arial"/>
              <a:buNone/>
            </a:pPr>
            <a:endParaRPr sz="1000">
              <a:solidFill>
                <a:schemeClr val="dk1"/>
              </a:solidFill>
              <a:latin typeface="Courier New"/>
              <a:ea typeface="Courier New"/>
              <a:cs typeface="Courier New"/>
              <a:sym typeface="Courier New"/>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 new String("Hello");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 new String("Hello");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if(s1==s2)</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same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 objects referenced are not same");</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ct val="68000"/>
              <a:buFont typeface="Arial"/>
              <a:buNone/>
            </a:pPr>
            <a:endParaRPr>
              <a:solidFill>
                <a:schemeClr val="dk1"/>
              </a:solidFill>
            </a:endParaRPr>
          </a:p>
        </p:txBody>
      </p:sp>
      <p:sp>
        <p:nvSpPr>
          <p:cNvPr id="486" name="Google Shape;486;p40"/>
          <p:cNvSpPr txBox="1">
            <a:spLocks noGrp="1"/>
          </p:cNvSpPr>
          <p:nvPr>
            <p:ph type="title"/>
          </p:nvPr>
        </p:nvSpPr>
        <p:spPr>
          <a:xfrm>
            <a:off x="236538" y="76200"/>
            <a:ext cx="8450262"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Comparing Strings using == operator</a:t>
            </a:r>
            <a:endParaRPr/>
          </a:p>
        </p:txBody>
      </p:sp>
      <p:sp>
        <p:nvSpPr>
          <p:cNvPr id="487" name="Google Shape;487;p40"/>
          <p:cNvSpPr/>
          <p:nvPr/>
        </p:nvSpPr>
        <p:spPr>
          <a:xfrm>
            <a:off x="723900" y="5589588"/>
            <a:ext cx="7772400" cy="533400"/>
          </a:xfrm>
          <a:prstGeom prst="rect">
            <a:avLst/>
          </a:prstGeom>
          <a:solidFill>
            <a:srgbClr val="595959"/>
          </a:solidFill>
          <a:ln w="9525" cap="flat" cmpd="sng">
            <a:solidFill>
              <a:schemeClr val="dk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Lucida Sans"/>
                <a:ea typeface="Lucida Sans"/>
                <a:cs typeface="Lucida Sans"/>
                <a:sym typeface="Lucida Sans"/>
              </a:rPr>
              <a:t>Output: String objects referenced are not same</a:t>
            </a:r>
            <a:endParaRPr sz="2800">
              <a:solidFill>
                <a:schemeClr val="lt1"/>
              </a:solidFill>
              <a:latin typeface="Lucida Sans"/>
              <a:ea typeface="Lucida Sans"/>
              <a:cs typeface="Lucida Sans"/>
              <a:sym typeface="Lucida Sans"/>
            </a:endParaRPr>
          </a:p>
        </p:txBody>
      </p:sp>
      <p:sp>
        <p:nvSpPr>
          <p:cNvPr id="488" name="Google Shape;488;p40"/>
          <p:cNvSpPr txBox="1"/>
          <p:nvPr/>
        </p:nvSpPr>
        <p:spPr>
          <a:xfrm>
            <a:off x="1752600" y="5715000"/>
            <a:ext cx="45720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F7F7F"/>
              </a:solidFill>
              <a:latin typeface="Lucida Sans"/>
              <a:ea typeface="Lucida Sans"/>
              <a:cs typeface="Lucida Sans"/>
              <a:sym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7"/>
                                        </p:tgtEl>
                                        <p:attrNameLst>
                                          <p:attrName>style.visibility</p:attrName>
                                        </p:attrNameLst>
                                      </p:cBhvr>
                                      <p:to>
                                        <p:strVal val="visible"/>
                                      </p:to>
                                    </p:set>
                                    <p:anim calcmode="lin" valueType="num">
                                      <p:cBhvr additive="base">
                                        <p:cTn id="7" dur="500"/>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1"/>
          <p:cNvSpPr txBox="1">
            <a:spLocks noGrp="1"/>
          </p:cNvSpPr>
          <p:nvPr>
            <p:ph type="body" idx="1"/>
          </p:nvPr>
        </p:nvSpPr>
        <p:spPr>
          <a:xfrm>
            <a:off x="457200" y="990600"/>
            <a:ext cx="8229600" cy="5260975"/>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l" rtl="0">
              <a:spcBef>
                <a:spcPts val="0"/>
              </a:spcBef>
              <a:spcAft>
                <a:spcPts val="0"/>
              </a:spcAft>
              <a:buSzPct val="68000"/>
              <a:buFont typeface="Arial"/>
              <a:buNone/>
            </a:pPr>
            <a:r>
              <a:rPr lang="en-US" sz="2200" b="1" u="sng">
                <a:solidFill>
                  <a:schemeClr val="dk1"/>
                </a:solidFill>
                <a:latin typeface="Courier New"/>
                <a:ea typeface="Courier New"/>
                <a:cs typeface="Courier New"/>
                <a:sym typeface="Courier New"/>
              </a:rPr>
              <a:t>What is the output ?</a:t>
            </a:r>
            <a:endParaRPr/>
          </a:p>
          <a:p>
            <a:pPr marL="365760" lvl="0" indent="-256032" algn="l" rtl="0">
              <a:spcBef>
                <a:spcPts val="400"/>
              </a:spcBef>
              <a:spcAft>
                <a:spcPts val="0"/>
              </a:spcAft>
              <a:buSzPct val="68000"/>
              <a:buFont typeface="Arial"/>
              <a:buNone/>
            </a:pPr>
            <a:endParaRPr sz="1000">
              <a:solidFill>
                <a:schemeClr val="dk1"/>
              </a:solidFill>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class StringTest{</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s1= new  String("Hello");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String s2= new String("Hello");</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if(s1.equals(s2))</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equal");</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else</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System.out.println("Strings are not equal");</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495" name="Google Shape;495;p41"/>
          <p:cNvSpPr txBox="1">
            <a:spLocks noGrp="1"/>
          </p:cNvSpPr>
          <p:nvPr>
            <p:ph type="title"/>
          </p:nvPr>
        </p:nvSpPr>
        <p:spPr>
          <a:xfrm>
            <a:off x="304800" y="152400"/>
            <a:ext cx="83820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Comparing Strings using equals method</a:t>
            </a:r>
            <a:endParaRPr/>
          </a:p>
        </p:txBody>
      </p:sp>
      <p:sp>
        <p:nvSpPr>
          <p:cNvPr id="496" name="Google Shape;496;p41"/>
          <p:cNvSpPr/>
          <p:nvPr/>
        </p:nvSpPr>
        <p:spPr>
          <a:xfrm>
            <a:off x="1447800" y="5638800"/>
            <a:ext cx="5334000" cy="533400"/>
          </a:xfrm>
          <a:prstGeom prst="rect">
            <a:avLst/>
          </a:prstGeom>
          <a:solidFill>
            <a:srgbClr val="595959"/>
          </a:solidFill>
          <a:ln w="9525" cap="flat" cmpd="sng">
            <a:solidFill>
              <a:schemeClr val="dk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Lucida Sans"/>
                <a:ea typeface="Lucida Sans"/>
                <a:cs typeface="Lucida Sans"/>
                <a:sym typeface="Lucida Sans"/>
              </a:rPr>
              <a:t>Output: Strings are equal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 calcmode="lin" valueType="num">
                                      <p:cBhvr additive="base">
                                        <p:cTn id="7" dur="500"/>
                                        <p:tgtEl>
                                          <p:spTgt spid="4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Font typeface="Arial"/>
              <a:buNone/>
            </a:pPr>
            <a:r>
              <a:rPr lang="en-US" sz="2400" b="1">
                <a:solidFill>
                  <a:schemeClr val="dk1"/>
                </a:solidFill>
              </a:rPr>
              <a:t>startsWith()</a:t>
            </a:r>
            <a:r>
              <a:rPr lang="en-US" sz="2400">
                <a:solidFill>
                  <a:schemeClr val="dk1"/>
                </a:solidFill>
              </a:rPr>
              <a:t> – Tests if this string starts with the specified prefix.</a:t>
            </a:r>
            <a:endParaRPr/>
          </a:p>
          <a:p>
            <a:pPr marL="621792" lvl="1" indent="-228600" algn="l" rtl="0">
              <a:spcBef>
                <a:spcPts val="324"/>
              </a:spcBef>
              <a:spcAft>
                <a:spcPts val="0"/>
              </a:spcAft>
              <a:buSzPts val="2000"/>
              <a:buFont typeface="Courier New"/>
              <a:buNone/>
            </a:pPr>
            <a:r>
              <a:rPr lang="en-US" sz="2000">
                <a:solidFill>
                  <a:schemeClr val="dk1"/>
                </a:solidFill>
                <a:latin typeface="Courier New"/>
                <a:ea typeface="Courier New"/>
                <a:cs typeface="Courier New"/>
                <a:sym typeface="Courier New"/>
              </a:rPr>
              <a:t>public boolean </a:t>
            </a:r>
            <a:r>
              <a:rPr lang="en-US" sz="2000" b="1">
                <a:solidFill>
                  <a:schemeClr val="dk1"/>
                </a:solidFill>
                <a:latin typeface="Courier New"/>
                <a:ea typeface="Courier New"/>
                <a:cs typeface="Courier New"/>
                <a:sym typeface="Courier New"/>
              </a:rPr>
              <a:t>startsWith</a:t>
            </a:r>
            <a:r>
              <a:rPr lang="en-US" sz="2000">
                <a:solidFill>
                  <a:schemeClr val="dk1"/>
                </a:solidFill>
                <a:latin typeface="Courier New"/>
                <a:ea typeface="Courier New"/>
                <a:cs typeface="Courier New"/>
                <a:sym typeface="Courier New"/>
              </a:rPr>
              <a:t>(String prefix)</a:t>
            </a:r>
            <a:endParaRPr/>
          </a:p>
          <a:p>
            <a:pPr marL="621792" lvl="1" indent="-228600" algn="l" rtl="0">
              <a:spcBef>
                <a:spcPts val="324"/>
              </a:spcBef>
              <a:spcAft>
                <a:spcPts val="0"/>
              </a:spcAft>
              <a:buSzPts val="2300"/>
              <a:buFont typeface="Courier New"/>
              <a:buNone/>
            </a:pPr>
            <a:r>
              <a:rPr lang="en-US">
                <a:solidFill>
                  <a:schemeClr val="dk1"/>
                </a:solidFill>
                <a:latin typeface="Courier New"/>
                <a:ea typeface="Courier New"/>
                <a:cs typeface="Courier New"/>
                <a:sym typeface="Courier New"/>
              </a:rPr>
              <a:t>"January".startsWith("Jan"); // true</a:t>
            </a:r>
            <a:endParaRPr/>
          </a:p>
          <a:p>
            <a:pPr marL="621792" lvl="1" indent="-228600" algn="l" rtl="0">
              <a:spcBef>
                <a:spcPts val="324"/>
              </a:spcBef>
              <a:spcAft>
                <a:spcPts val="0"/>
              </a:spcAft>
              <a:buSzPts val="2300"/>
              <a:buFont typeface="Lucida Sans"/>
              <a:buNone/>
            </a:pPr>
            <a:endParaRPr>
              <a:solidFill>
                <a:schemeClr val="dk1"/>
              </a:solidFill>
              <a:latin typeface="Courier New"/>
              <a:ea typeface="Courier New"/>
              <a:cs typeface="Courier New"/>
              <a:sym typeface="Courier New"/>
            </a:endParaRPr>
          </a:p>
          <a:p>
            <a:pPr marL="365760" lvl="0" indent="-256032" algn="just" rtl="0">
              <a:spcBef>
                <a:spcPts val="400"/>
              </a:spcBef>
              <a:spcAft>
                <a:spcPts val="0"/>
              </a:spcAft>
              <a:buSzPts val="1632"/>
              <a:buFont typeface="Arial"/>
              <a:buNone/>
            </a:pPr>
            <a:r>
              <a:rPr lang="en-US" sz="2400" b="1">
                <a:solidFill>
                  <a:schemeClr val="dk1"/>
                </a:solidFill>
              </a:rPr>
              <a:t>endsWith() - </a:t>
            </a:r>
            <a:r>
              <a:rPr lang="en-US" sz="2400">
                <a:solidFill>
                  <a:schemeClr val="dk1"/>
                </a:solidFill>
              </a:rPr>
              <a:t>Tests if this string ends with the specified suffix.</a:t>
            </a:r>
            <a:r>
              <a:rPr lang="en-US" sz="2800">
                <a:solidFill>
                  <a:schemeClr val="dk1"/>
                </a:solidFill>
              </a:rPr>
              <a:t> </a:t>
            </a:r>
            <a:endParaRPr/>
          </a:p>
          <a:p>
            <a:pPr marL="365760" lvl="0" indent="-256032" algn="l" rtl="0">
              <a:spcBef>
                <a:spcPts val="400"/>
              </a:spcBef>
              <a:spcAft>
                <a:spcPts val="0"/>
              </a:spcAft>
              <a:buSzPts val="1904"/>
              <a:buFont typeface="Lucida Sans"/>
              <a:buNone/>
            </a:pPr>
            <a:r>
              <a:rPr lang="en-US" sz="2800">
                <a:solidFill>
                  <a:schemeClr val="dk1"/>
                </a:solidFill>
              </a:rPr>
              <a:t>	</a:t>
            </a:r>
            <a:r>
              <a:rPr lang="en-US" sz="1800">
                <a:solidFill>
                  <a:schemeClr val="dk1"/>
                </a:solidFill>
                <a:latin typeface="Courier New"/>
                <a:ea typeface="Courier New"/>
                <a:cs typeface="Courier New"/>
                <a:sym typeface="Courier New"/>
              </a:rPr>
              <a:t>public boolean </a:t>
            </a:r>
            <a:r>
              <a:rPr lang="en-US" sz="1800" b="1">
                <a:solidFill>
                  <a:schemeClr val="dk1"/>
                </a:solidFill>
                <a:latin typeface="Courier New"/>
                <a:ea typeface="Courier New"/>
                <a:cs typeface="Courier New"/>
                <a:sym typeface="Courier New"/>
              </a:rPr>
              <a:t>endsWith</a:t>
            </a:r>
            <a:r>
              <a:rPr lang="en-US" sz="1800">
                <a:solidFill>
                  <a:schemeClr val="dk1"/>
                </a:solidFill>
                <a:latin typeface="Courier New"/>
                <a:ea typeface="Courier New"/>
                <a:cs typeface="Courier New"/>
                <a:sym typeface="Courier New"/>
              </a:rPr>
              <a:t>(String suffix)</a:t>
            </a:r>
            <a:endParaRPr/>
          </a:p>
          <a:p>
            <a:pPr marL="365760" lvl="0" indent="-256032" algn="l" rtl="0">
              <a:spcBef>
                <a:spcPts val="400"/>
              </a:spcBef>
              <a:spcAft>
                <a:spcPts val="0"/>
              </a:spcAft>
              <a:buSzPts val="1224"/>
              <a:buFont typeface="Courier New"/>
              <a:buNone/>
            </a:pPr>
            <a:r>
              <a:rPr lang="en-US" sz="1800">
                <a:solidFill>
                  <a:schemeClr val="dk1"/>
                </a:solidFill>
                <a:latin typeface="Courier New"/>
                <a:ea typeface="Courier New"/>
                <a:cs typeface="Courier New"/>
                <a:sym typeface="Courier New"/>
              </a:rPr>
              <a:t>	</a:t>
            </a:r>
            <a:r>
              <a:rPr lang="en-US">
                <a:solidFill>
                  <a:schemeClr val="dk1"/>
                </a:solidFill>
                <a:latin typeface="Courier New"/>
                <a:ea typeface="Courier New"/>
                <a:cs typeface="Courier New"/>
                <a:sym typeface="Courier New"/>
              </a:rPr>
              <a:t>"January".endsWith("ry"); // true</a:t>
            </a:r>
            <a:endParaRPr/>
          </a:p>
          <a:p>
            <a:pPr marL="365760" lvl="0" indent="-256032" algn="l" rtl="0">
              <a:spcBef>
                <a:spcPts val="400"/>
              </a:spcBef>
              <a:spcAft>
                <a:spcPts val="0"/>
              </a:spcAft>
              <a:buSzPts val="1904"/>
              <a:buFont typeface="Lucida Sans"/>
              <a:buNone/>
            </a:pPr>
            <a:r>
              <a:rPr lang="en-US" sz="2800">
                <a:solidFill>
                  <a:schemeClr val="dk1"/>
                </a:solidFill>
              </a:rPr>
              <a:t> </a:t>
            </a:r>
            <a:endParaRPr/>
          </a:p>
          <a:p>
            <a:pPr marL="365760" lvl="0" indent="-256032" algn="l" rtl="0">
              <a:spcBef>
                <a:spcPts val="400"/>
              </a:spcBef>
              <a:spcAft>
                <a:spcPts val="0"/>
              </a:spcAft>
              <a:buSzPts val="1836"/>
              <a:buFont typeface="Lucida Sans"/>
              <a:buNone/>
            </a:pPr>
            <a:endParaRPr>
              <a:solidFill>
                <a:schemeClr val="dk1"/>
              </a:solidFill>
              <a:latin typeface="Courier New"/>
              <a:ea typeface="Courier New"/>
              <a:cs typeface="Courier New"/>
              <a:sym typeface="Courier New"/>
            </a:endParaRPr>
          </a:p>
        </p:txBody>
      </p:sp>
      <p:sp>
        <p:nvSpPr>
          <p:cNvPr id="503" name="Google Shape;503;p42"/>
          <p:cNvSpPr txBox="1">
            <a:spLocks noGrp="1"/>
          </p:cNvSpPr>
          <p:nvPr>
            <p:ph type="title"/>
          </p:nvPr>
        </p:nvSpPr>
        <p:spPr>
          <a:xfrm>
            <a:off x="304800" y="1524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3"/>
          <p:cNvSpPr txBox="1">
            <a:spLocks noGrp="1"/>
          </p:cNvSpPr>
          <p:nvPr>
            <p:ph type="body" idx="1"/>
          </p:nvPr>
        </p:nvSpPr>
        <p:spPr>
          <a:xfrm>
            <a:off x="398463" y="998538"/>
            <a:ext cx="8356600" cy="5181600"/>
          </a:xfrm>
          <a:prstGeom prst="rect">
            <a:avLst/>
          </a:prstGeom>
          <a:noFill/>
          <a:ln>
            <a:noFill/>
          </a:ln>
        </p:spPr>
        <p:txBody>
          <a:bodyPr spcFirstLastPara="1" wrap="square" lIns="91425" tIns="45700" rIns="91425" bIns="45700" anchor="t" anchorCtr="0">
            <a:normAutofit/>
          </a:bodyPr>
          <a:lstStyle/>
          <a:p>
            <a:pPr marL="365760" lvl="0" indent="-256031" algn="just" rtl="0">
              <a:spcBef>
                <a:spcPts val="0"/>
              </a:spcBef>
              <a:spcAft>
                <a:spcPts val="0"/>
              </a:spcAft>
              <a:buSzPts val="1496"/>
              <a:buChar char="🞂"/>
            </a:pPr>
            <a:r>
              <a:rPr lang="en-US" sz="2200" b="1">
                <a:solidFill>
                  <a:schemeClr val="dk1"/>
                </a:solidFill>
              </a:rPr>
              <a:t>compareTo()</a:t>
            </a:r>
            <a:r>
              <a:rPr lang="en-US" sz="2200">
                <a:solidFill>
                  <a:schemeClr val="dk1"/>
                </a:solidFill>
              </a:rPr>
              <a:t> - Compares two strings and to know which string is bigger or smaller</a:t>
            </a:r>
            <a:endParaRPr/>
          </a:p>
          <a:p>
            <a:pPr marL="621792" lvl="1" indent="-228600" algn="just" rtl="0">
              <a:spcBef>
                <a:spcPts val="324"/>
              </a:spcBef>
              <a:spcAft>
                <a:spcPts val="0"/>
              </a:spcAft>
              <a:buSzPts val="2200"/>
              <a:buChar char="◦"/>
            </a:pPr>
            <a:r>
              <a:rPr lang="en-US" sz="2200">
                <a:solidFill>
                  <a:schemeClr val="dk1"/>
                </a:solidFill>
              </a:rPr>
              <a:t>We will get a negative integer, if this String object is less than the argument string </a:t>
            </a:r>
            <a:endParaRPr/>
          </a:p>
          <a:p>
            <a:pPr marL="621792" lvl="1" indent="-228600" algn="just" rtl="0">
              <a:spcBef>
                <a:spcPts val="324"/>
              </a:spcBef>
              <a:spcAft>
                <a:spcPts val="0"/>
              </a:spcAft>
              <a:buSzPts val="2200"/>
              <a:buChar char="◦"/>
            </a:pPr>
            <a:r>
              <a:rPr lang="en-US" sz="2200">
                <a:solidFill>
                  <a:schemeClr val="dk1"/>
                </a:solidFill>
              </a:rPr>
              <a:t>We will get a positive integer if this String object is greater than the argument string. </a:t>
            </a:r>
            <a:endParaRPr/>
          </a:p>
          <a:p>
            <a:pPr marL="621792" lvl="1" indent="-228600" algn="just" rtl="0">
              <a:spcBef>
                <a:spcPts val="324"/>
              </a:spcBef>
              <a:spcAft>
                <a:spcPts val="0"/>
              </a:spcAft>
              <a:buSzPts val="2200"/>
              <a:buChar char="◦"/>
            </a:pPr>
            <a:r>
              <a:rPr lang="en-US" sz="2200">
                <a:solidFill>
                  <a:schemeClr val="dk1"/>
                </a:solidFill>
              </a:rPr>
              <a:t>We will get a return value 0(zero), if these strings are equal.</a:t>
            </a:r>
            <a:endParaRPr/>
          </a:p>
          <a:p>
            <a:pPr marL="365760" lvl="0" indent="-256032" algn="just" rtl="0">
              <a:spcBef>
                <a:spcPts val="400"/>
              </a:spcBef>
              <a:spcAft>
                <a:spcPts val="0"/>
              </a:spcAft>
              <a:buSzPts val="1496"/>
              <a:buFont typeface="Lucida Sans"/>
              <a:buNone/>
            </a:pPr>
            <a:endParaRPr sz="2200">
              <a:solidFill>
                <a:schemeClr val="dk1"/>
              </a:solidFill>
            </a:endParaRPr>
          </a:p>
          <a:p>
            <a:pPr marL="365760" lvl="0" indent="-256032" algn="just" rtl="0">
              <a:spcBef>
                <a:spcPts val="400"/>
              </a:spcBef>
              <a:spcAft>
                <a:spcPts val="0"/>
              </a:spcAft>
              <a:buSzPts val="1496"/>
              <a:buFont typeface="Lucida Sans"/>
              <a:buNone/>
            </a:pPr>
            <a:r>
              <a:rPr lang="en-US" sz="2200">
                <a:solidFill>
                  <a:schemeClr val="dk1"/>
                </a:solidFill>
              </a:rPr>
              <a:t>	public int </a:t>
            </a:r>
            <a:r>
              <a:rPr lang="en-US" sz="2200" b="1">
                <a:solidFill>
                  <a:schemeClr val="dk1"/>
                </a:solidFill>
              </a:rPr>
              <a:t>compareTo</a:t>
            </a:r>
            <a:r>
              <a:rPr lang="en-US" sz="2200">
                <a:solidFill>
                  <a:schemeClr val="dk1"/>
                </a:solidFill>
              </a:rPr>
              <a:t>(String anotherString)</a:t>
            </a:r>
            <a:endParaRPr/>
          </a:p>
          <a:p>
            <a:pPr marL="365760" lvl="0" indent="-256032" algn="just" rtl="0">
              <a:spcBef>
                <a:spcPts val="400"/>
              </a:spcBef>
              <a:spcAft>
                <a:spcPts val="0"/>
              </a:spcAft>
              <a:buSzPts val="1496"/>
              <a:buFont typeface="Lucida Sans"/>
              <a:buNone/>
            </a:pPr>
            <a:r>
              <a:rPr lang="en-US" sz="2200">
                <a:solidFill>
                  <a:schemeClr val="dk1"/>
                </a:solidFill>
              </a:rPr>
              <a:t>	public int </a:t>
            </a:r>
            <a:r>
              <a:rPr lang="en-US" sz="2200" b="1">
                <a:solidFill>
                  <a:schemeClr val="dk1"/>
                </a:solidFill>
              </a:rPr>
              <a:t>compareToIgnoreCase</a:t>
            </a:r>
            <a:r>
              <a:rPr lang="en-US" sz="2200">
                <a:solidFill>
                  <a:schemeClr val="dk1"/>
                </a:solidFill>
              </a:rPr>
              <a:t>(String str) </a:t>
            </a:r>
            <a:endParaRPr/>
          </a:p>
          <a:p>
            <a:pPr marL="365760" lvl="0" indent="-256032" algn="just" rtl="0">
              <a:spcBef>
                <a:spcPts val="400"/>
              </a:spcBef>
              <a:spcAft>
                <a:spcPts val="0"/>
              </a:spcAft>
              <a:buSzPts val="1496"/>
              <a:buFont typeface="Lucida Sans"/>
              <a:buNone/>
            </a:pPr>
            <a:endParaRPr sz="2200">
              <a:solidFill>
                <a:schemeClr val="dk1"/>
              </a:solidFill>
            </a:endParaRPr>
          </a:p>
          <a:p>
            <a:pPr marL="365760" lvl="0" indent="-256032" algn="just" rtl="0">
              <a:spcBef>
                <a:spcPts val="400"/>
              </a:spcBef>
              <a:spcAft>
                <a:spcPts val="0"/>
              </a:spcAft>
              <a:buSzPts val="1496"/>
              <a:buFont typeface="Lucida Sans"/>
              <a:buNone/>
            </a:pPr>
            <a:r>
              <a:rPr lang="en-US" sz="2200">
                <a:solidFill>
                  <a:schemeClr val="dk1"/>
                </a:solidFill>
              </a:rPr>
              <a:t>This method is similar to compareTo() method but this does not take the case of strings into consideration.</a:t>
            </a:r>
            <a:endParaRPr/>
          </a:p>
        </p:txBody>
      </p:sp>
      <p:sp>
        <p:nvSpPr>
          <p:cNvPr id="510" name="Google Shape;510;p43"/>
          <p:cNvSpPr txBox="1">
            <a:spLocks noGrp="1"/>
          </p:cNvSpPr>
          <p:nvPr>
            <p:ph type="title"/>
          </p:nvPr>
        </p:nvSpPr>
        <p:spPr>
          <a:xfrm>
            <a:off x="185738" y="131763"/>
            <a:ext cx="8424862"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just" rtl="0">
              <a:lnSpc>
                <a:spcPct val="90000"/>
              </a:lnSpc>
              <a:spcBef>
                <a:spcPts val="0"/>
              </a:spcBef>
              <a:spcAft>
                <a:spcPts val="0"/>
              </a:spcAft>
              <a:buSzPct val="68000"/>
              <a:buFont typeface="Lucida Sans"/>
              <a:buNone/>
            </a:pPr>
            <a:r>
              <a:rPr lang="en-US" sz="2200" b="1">
                <a:solidFill>
                  <a:schemeClr val="dk1"/>
                </a:solidFill>
              </a:rPr>
              <a:t>indexOf – </a:t>
            </a:r>
            <a:r>
              <a:rPr lang="en-US" sz="2200">
                <a:solidFill>
                  <a:schemeClr val="dk1"/>
                </a:solidFill>
              </a:rPr>
              <a:t>Searches for the first occurrence of a character or substring. Returns -1 if the character does not occur</a:t>
            </a:r>
            <a:endParaRPr/>
          </a:p>
          <a:p>
            <a:pPr marL="365760" lvl="0" indent="-256032" algn="just" rtl="0">
              <a:lnSpc>
                <a:spcPct val="90000"/>
              </a:lnSpc>
              <a:spcBef>
                <a:spcPts val="400"/>
              </a:spcBef>
              <a:spcAft>
                <a:spcPts val="0"/>
              </a:spcAft>
              <a:buSzPct val="68000"/>
              <a:buFont typeface="Lucida Sans"/>
              <a:buNone/>
            </a:pPr>
            <a:endParaRPr sz="2200">
              <a:solidFill>
                <a:schemeClr val="dk1"/>
              </a:solidFill>
            </a:endParaRPr>
          </a:p>
          <a:p>
            <a:pPr marL="365760" lvl="0" indent="-256032" algn="just" rtl="0">
              <a:lnSpc>
                <a:spcPct val="90000"/>
              </a:lnSpc>
              <a:spcBef>
                <a:spcPts val="400"/>
              </a:spcBef>
              <a:spcAft>
                <a:spcPts val="0"/>
              </a:spcAft>
              <a:buSzPct val="68000"/>
              <a:buFont typeface="Arial"/>
              <a:buNone/>
            </a:pPr>
            <a:r>
              <a:rPr lang="en-US" sz="2200">
                <a:solidFill>
                  <a:schemeClr val="dk1"/>
                </a:solidFill>
              </a:rPr>
              <a:t>	public int </a:t>
            </a:r>
            <a:r>
              <a:rPr lang="en-US" sz="2200" b="1">
                <a:solidFill>
                  <a:schemeClr val="dk1"/>
                </a:solidFill>
              </a:rPr>
              <a:t>indexOf</a:t>
            </a:r>
            <a:r>
              <a:rPr lang="en-US" sz="2200">
                <a:solidFill>
                  <a:schemeClr val="dk1"/>
                </a:solidFill>
              </a:rPr>
              <a:t>(int ch)- It searches for the character represented by ch within this string and returns the index of first occurrence of this character</a:t>
            </a:r>
            <a:endParaRPr/>
          </a:p>
          <a:p>
            <a:pPr marL="365760" lvl="0" indent="-256032" algn="just" rtl="0">
              <a:lnSpc>
                <a:spcPct val="90000"/>
              </a:lnSpc>
              <a:spcBef>
                <a:spcPts val="400"/>
              </a:spcBef>
              <a:spcAft>
                <a:spcPts val="0"/>
              </a:spcAft>
              <a:buSzPct val="68000"/>
              <a:buFont typeface="Lucida Sans"/>
              <a:buNone/>
            </a:pPr>
            <a:endParaRPr sz="2200">
              <a:solidFill>
                <a:schemeClr val="dk1"/>
              </a:solidFill>
            </a:endParaRPr>
          </a:p>
          <a:p>
            <a:pPr marL="365760" lvl="0" indent="-256032" algn="just" rtl="0">
              <a:spcBef>
                <a:spcPts val="400"/>
              </a:spcBef>
              <a:spcAft>
                <a:spcPts val="0"/>
              </a:spcAft>
              <a:buSzPct val="68000"/>
              <a:buChar char="🞂"/>
            </a:pPr>
            <a:r>
              <a:rPr lang="en-US" sz="2200">
                <a:solidFill>
                  <a:schemeClr val="dk1"/>
                </a:solidFill>
              </a:rPr>
              <a:t>	public int </a:t>
            </a:r>
            <a:r>
              <a:rPr lang="en-US" sz="2200" b="1">
                <a:solidFill>
                  <a:schemeClr val="dk1"/>
                </a:solidFill>
              </a:rPr>
              <a:t>indexOf</a:t>
            </a:r>
            <a:r>
              <a:rPr lang="en-US" sz="2200">
                <a:solidFill>
                  <a:schemeClr val="dk1"/>
                </a:solidFill>
              </a:rPr>
              <a:t>(String str) - It searches for the substring specified by str within this string and returns the index of first occurrence of this substring</a:t>
            </a:r>
            <a:endParaRPr/>
          </a:p>
          <a:p>
            <a:pPr marL="365760" lvl="0" indent="-256032" algn="l" rtl="0">
              <a:lnSpc>
                <a:spcPct val="90000"/>
              </a:lnSpc>
              <a:spcBef>
                <a:spcPts val="400"/>
              </a:spcBef>
              <a:spcAft>
                <a:spcPts val="0"/>
              </a:spcAft>
              <a:buSzPct val="68000"/>
              <a:buFont typeface="Lucida Sans"/>
              <a:buNone/>
            </a:pPr>
            <a:endParaRPr sz="2200">
              <a:solidFill>
                <a:schemeClr val="dk1"/>
              </a:solidFill>
            </a:endParaRPr>
          </a:p>
          <a:p>
            <a:pPr marL="365760" lvl="0" indent="-256032" algn="l" rtl="0">
              <a:lnSpc>
                <a:spcPct val="90000"/>
              </a:lnSpc>
              <a:spcBef>
                <a:spcPts val="400"/>
              </a:spcBef>
              <a:spcAft>
                <a:spcPts val="0"/>
              </a:spcAft>
              <a:buSzPct val="68000"/>
              <a:buFont typeface="Lucida Sans"/>
              <a:buNone/>
            </a:pPr>
            <a:r>
              <a:rPr lang="en-US" sz="2200">
                <a:solidFill>
                  <a:schemeClr val="dk1"/>
                </a:solidFill>
              </a:rPr>
              <a:t>	String str = “How was your day today?”;</a:t>
            </a:r>
            <a:endParaRPr/>
          </a:p>
          <a:p>
            <a:pPr marL="365760" lvl="0" indent="-256032" algn="l" rtl="0">
              <a:lnSpc>
                <a:spcPct val="90000"/>
              </a:lnSpc>
              <a:spcBef>
                <a:spcPts val="0"/>
              </a:spcBef>
              <a:spcAft>
                <a:spcPts val="0"/>
              </a:spcAft>
              <a:buSzPct val="68000"/>
              <a:buFont typeface="Lucida Sans"/>
              <a:buNone/>
            </a:pPr>
            <a:r>
              <a:rPr lang="en-US" sz="2200">
                <a:solidFill>
                  <a:schemeClr val="dk1"/>
                </a:solidFill>
              </a:rPr>
              <a:t>	str.indexof(‘t’); </a:t>
            </a:r>
            <a:endParaRPr/>
          </a:p>
          <a:p>
            <a:pPr marL="365760" lvl="0" indent="-256032" algn="l" rtl="0">
              <a:lnSpc>
                <a:spcPct val="90000"/>
              </a:lnSpc>
              <a:spcBef>
                <a:spcPts val="0"/>
              </a:spcBef>
              <a:spcAft>
                <a:spcPts val="0"/>
              </a:spcAft>
              <a:buSzPct val="68000"/>
              <a:buFont typeface="Lucida Sans"/>
              <a:buNone/>
            </a:pPr>
            <a:r>
              <a:rPr lang="en-US" sz="2200">
                <a:solidFill>
                  <a:schemeClr val="dk1"/>
                </a:solidFill>
              </a:rPr>
              <a:t>	str(“was”); </a:t>
            </a:r>
            <a:endParaRPr/>
          </a:p>
          <a:p>
            <a:pPr marL="365760" lvl="0" indent="-256032" algn="l" rtl="0">
              <a:lnSpc>
                <a:spcPct val="90000"/>
              </a:lnSpc>
              <a:spcBef>
                <a:spcPts val="0"/>
              </a:spcBef>
              <a:spcAft>
                <a:spcPts val="0"/>
              </a:spcAft>
              <a:buSzPct val="68000"/>
              <a:buFont typeface="Lucida Sans"/>
              <a:buNone/>
            </a:pPr>
            <a:endParaRPr>
              <a:solidFill>
                <a:schemeClr val="dk1"/>
              </a:solidFill>
              <a:latin typeface="Courier New"/>
              <a:ea typeface="Courier New"/>
              <a:cs typeface="Courier New"/>
              <a:sym typeface="Courier New"/>
            </a:endParaRPr>
          </a:p>
          <a:p>
            <a:pPr marL="365760" lvl="0" indent="-256032" algn="l" rtl="0">
              <a:lnSpc>
                <a:spcPct val="90000"/>
              </a:lnSpc>
              <a:spcBef>
                <a:spcPts val="400"/>
              </a:spcBef>
              <a:spcAft>
                <a:spcPts val="0"/>
              </a:spcAft>
              <a:buSzPct val="68000"/>
              <a:buFont typeface="Courier New"/>
              <a:buNone/>
            </a:pPr>
            <a:r>
              <a:rPr lang="en-US" sz="1800">
                <a:solidFill>
                  <a:schemeClr val="dk1"/>
                </a:solidFill>
                <a:latin typeface="Courier New"/>
                <a:ea typeface="Courier New"/>
                <a:cs typeface="Courier New"/>
                <a:sym typeface="Courier New"/>
              </a:rPr>
              <a:t>	</a:t>
            </a:r>
            <a:endParaRPr/>
          </a:p>
          <a:p>
            <a:pPr marL="365760" lvl="0" indent="-256032" algn="l" rtl="0">
              <a:lnSpc>
                <a:spcPct val="90000"/>
              </a:lnSpc>
              <a:spcBef>
                <a:spcPts val="400"/>
              </a:spcBef>
              <a:spcAft>
                <a:spcPts val="0"/>
              </a:spcAft>
              <a:buSzPct val="68000"/>
              <a:buFont typeface="Lucida Sans"/>
              <a:buNone/>
            </a:pPr>
            <a:endParaRPr sz="1800">
              <a:solidFill>
                <a:schemeClr val="dk1"/>
              </a:solidFill>
              <a:latin typeface="Courier New"/>
              <a:ea typeface="Courier New"/>
              <a:cs typeface="Courier New"/>
              <a:sym typeface="Courier New"/>
            </a:endParaRPr>
          </a:p>
        </p:txBody>
      </p:sp>
      <p:sp>
        <p:nvSpPr>
          <p:cNvPr id="517" name="Google Shape;517;p44"/>
          <p:cNvSpPr txBox="1">
            <a:spLocks noGrp="1"/>
          </p:cNvSpPr>
          <p:nvPr>
            <p:ph type="title"/>
          </p:nvPr>
        </p:nvSpPr>
        <p:spPr>
          <a:xfrm>
            <a:off x="381000" y="762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65760" lvl="0" indent="-256032" algn="just" rtl="0">
              <a:spcBef>
                <a:spcPts val="0"/>
              </a:spcBef>
              <a:spcAft>
                <a:spcPts val="0"/>
              </a:spcAft>
              <a:buSzPct val="68000"/>
              <a:buFont typeface="Arial"/>
              <a:buNone/>
            </a:pPr>
            <a:r>
              <a:rPr lang="en-US">
                <a:solidFill>
                  <a:schemeClr val="dk1"/>
                </a:solidFill>
                <a:latin typeface="Courier New"/>
                <a:ea typeface="Courier New"/>
                <a:cs typeface="Courier New"/>
                <a:sym typeface="Courier New"/>
              </a:rPr>
              <a:t>public int </a:t>
            </a:r>
            <a:r>
              <a:rPr lang="en-US" b="1">
                <a:solidFill>
                  <a:schemeClr val="dk1"/>
                </a:solidFill>
                <a:latin typeface="Courier New"/>
                <a:ea typeface="Courier New"/>
                <a:cs typeface="Courier New"/>
                <a:sym typeface="Courier New"/>
              </a:rPr>
              <a:t>indexOf</a:t>
            </a:r>
            <a:r>
              <a:rPr lang="en-US">
                <a:solidFill>
                  <a:schemeClr val="dk1"/>
                </a:solidFill>
                <a:latin typeface="Courier New"/>
                <a:ea typeface="Courier New"/>
                <a:cs typeface="Courier New"/>
                <a:sym typeface="Courier New"/>
              </a:rPr>
              <a:t>(int ch, int fromIndex)- </a:t>
            </a:r>
            <a:r>
              <a:rPr lang="en-US"/>
              <a:t>It searches for the character represented by ch within this string and returns the index of first occurrence of this character starting from the position specified by fromIndex</a:t>
            </a:r>
            <a:endParaRPr/>
          </a:p>
          <a:p>
            <a:pPr marL="365760" lvl="0" indent="-256032" algn="just" rtl="0">
              <a:spcBef>
                <a:spcPts val="0"/>
              </a:spcBef>
              <a:spcAft>
                <a:spcPts val="0"/>
              </a:spcAft>
              <a:buSzPct val="68000"/>
              <a:buFont typeface="Lucida Sans"/>
              <a:buNone/>
            </a:pPr>
            <a:endParaRPr sz="1100">
              <a:solidFill>
                <a:schemeClr val="dk1"/>
              </a:solidFill>
            </a:endParaRPr>
          </a:p>
          <a:p>
            <a:pPr marL="365760" lvl="0" indent="-256032" algn="just" rtl="0">
              <a:spcBef>
                <a:spcPts val="0"/>
              </a:spcBef>
              <a:spcAft>
                <a:spcPts val="0"/>
              </a:spcAft>
              <a:buSzPct val="68000"/>
              <a:buFont typeface="Lucida Sans"/>
              <a:buNone/>
            </a:pPr>
            <a:endParaRPr>
              <a:solidFill>
                <a:schemeClr val="dk1"/>
              </a:solidFill>
            </a:endParaRPr>
          </a:p>
          <a:p>
            <a:pPr marL="365760" lvl="0" indent="-256032" algn="just" rtl="0">
              <a:spcBef>
                <a:spcPts val="0"/>
              </a:spcBef>
              <a:spcAft>
                <a:spcPts val="0"/>
              </a:spcAft>
              <a:buSzPct val="68000"/>
              <a:buFont typeface="Courier New"/>
              <a:buNone/>
            </a:pPr>
            <a:r>
              <a:rPr lang="en-US">
                <a:solidFill>
                  <a:schemeClr val="dk1"/>
                </a:solidFill>
                <a:latin typeface="Courier New"/>
                <a:ea typeface="Courier New"/>
                <a:cs typeface="Courier New"/>
                <a:sym typeface="Courier New"/>
              </a:rPr>
              <a:t>public int </a:t>
            </a:r>
            <a:r>
              <a:rPr lang="en-US" b="1">
                <a:solidFill>
                  <a:schemeClr val="dk1"/>
                </a:solidFill>
                <a:latin typeface="Courier New"/>
                <a:ea typeface="Courier New"/>
                <a:cs typeface="Courier New"/>
                <a:sym typeface="Courier New"/>
              </a:rPr>
              <a:t>indexOf</a:t>
            </a:r>
            <a:r>
              <a:rPr lang="en-US">
                <a:solidFill>
                  <a:schemeClr val="dk1"/>
                </a:solidFill>
                <a:latin typeface="Courier New"/>
                <a:ea typeface="Courier New"/>
                <a:cs typeface="Courier New"/>
                <a:sym typeface="Courier New"/>
              </a:rPr>
              <a:t>(String str, int fromIndex)</a:t>
            </a:r>
            <a:r>
              <a:rPr lang="en-US">
                <a:solidFill>
                  <a:schemeClr val="dk1"/>
                </a:solidFill>
              </a:rPr>
              <a:t> - Returns the index within this string of the first occurrence of the specified substring, starting at the specified index.  </a:t>
            </a:r>
            <a:endParaRPr/>
          </a:p>
          <a:p>
            <a:pPr marL="365760" lvl="0" indent="-256032" algn="just" rtl="0">
              <a:spcBef>
                <a:spcPts val="0"/>
              </a:spcBef>
              <a:spcAft>
                <a:spcPts val="0"/>
              </a:spcAft>
              <a:buSzPct val="68000"/>
              <a:buFont typeface="Lucida Sans"/>
              <a:buNone/>
            </a:pPr>
            <a:endParaRPr>
              <a:solidFill>
                <a:schemeClr val="dk1"/>
              </a:solidFill>
            </a:endParaRPr>
          </a:p>
          <a:p>
            <a:pPr marL="365760" lvl="0" indent="-256032" algn="just" rtl="0">
              <a:spcBef>
                <a:spcPts val="0"/>
              </a:spcBef>
              <a:spcAft>
                <a:spcPts val="0"/>
              </a:spcAft>
              <a:buSzPct val="68000"/>
              <a:buFont typeface="Lucida Sans"/>
              <a:buNone/>
            </a:pPr>
            <a:r>
              <a:rPr lang="en-US">
                <a:solidFill>
                  <a:schemeClr val="dk1"/>
                </a:solidFill>
              </a:rPr>
              <a:t>String str = “How was your day today?”;</a:t>
            </a:r>
            <a:endParaRPr/>
          </a:p>
          <a:p>
            <a:pPr marL="365760" lvl="0" indent="-256032" algn="just" rtl="0">
              <a:spcBef>
                <a:spcPts val="0"/>
              </a:spcBef>
              <a:spcAft>
                <a:spcPts val="0"/>
              </a:spcAft>
              <a:buSzPct val="68000"/>
              <a:buFont typeface="Lucida Sans"/>
              <a:buNone/>
            </a:pPr>
            <a:r>
              <a:rPr lang="en-US">
                <a:solidFill>
                  <a:schemeClr val="dk1"/>
                </a:solidFill>
              </a:rPr>
              <a:t>str.indexof(‘a’, 6);</a:t>
            </a:r>
            <a:endParaRPr/>
          </a:p>
          <a:p>
            <a:pPr marL="365760" lvl="0" indent="-256032" algn="l" rtl="0">
              <a:spcBef>
                <a:spcPts val="0"/>
              </a:spcBef>
              <a:spcAft>
                <a:spcPts val="0"/>
              </a:spcAft>
              <a:buSzPct val="68000"/>
              <a:buFont typeface="Lucida Sans"/>
              <a:buNone/>
            </a:pPr>
            <a:r>
              <a:rPr lang="en-US">
                <a:solidFill>
                  <a:schemeClr val="dk1"/>
                </a:solidFill>
              </a:rPr>
              <a:t> str(“was”, 2); </a:t>
            </a:r>
            <a:endParaRPr/>
          </a:p>
        </p:txBody>
      </p:sp>
      <p:sp>
        <p:nvSpPr>
          <p:cNvPr id="524" name="Google Shape;524;p45"/>
          <p:cNvSpPr txBox="1">
            <a:spLocks noGrp="1"/>
          </p:cNvSpPr>
          <p:nvPr>
            <p:ph type="title"/>
          </p:nvPr>
        </p:nvSpPr>
        <p:spPr>
          <a:xfrm>
            <a:off x="381000" y="1524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Font typeface="Lucida Sans"/>
              <a:buNone/>
            </a:pPr>
            <a:r>
              <a:rPr lang="en-US" sz="2400" b="1">
                <a:solidFill>
                  <a:schemeClr val="dk1"/>
                </a:solidFill>
              </a:rPr>
              <a:t>lastIndexOf()</a:t>
            </a:r>
            <a:r>
              <a:rPr lang="en-US" sz="2400">
                <a:solidFill>
                  <a:schemeClr val="dk1"/>
                </a:solidFill>
              </a:rPr>
              <a:t> –It searches for the last occurrence of a particular character or substring</a:t>
            </a:r>
            <a:endParaRPr/>
          </a:p>
          <a:p>
            <a:pPr marL="365760" lvl="0" indent="-256032" algn="just" rtl="0">
              <a:spcBef>
                <a:spcPts val="400"/>
              </a:spcBef>
              <a:spcAft>
                <a:spcPts val="0"/>
              </a:spcAft>
              <a:buSzPts val="680"/>
              <a:buFont typeface="Lucida Sans"/>
              <a:buNone/>
            </a:pPr>
            <a:endParaRPr sz="1000">
              <a:solidFill>
                <a:schemeClr val="dk1"/>
              </a:solidFill>
            </a:endParaRPr>
          </a:p>
          <a:p>
            <a:pPr marL="365760" lvl="0" indent="-256032" algn="just" rtl="0">
              <a:spcBef>
                <a:spcPts val="400"/>
              </a:spcBef>
              <a:spcAft>
                <a:spcPts val="0"/>
              </a:spcAft>
              <a:buSzPts val="1632"/>
              <a:buFont typeface="Lucida Sans"/>
              <a:buNone/>
            </a:pPr>
            <a:r>
              <a:rPr lang="en-US" sz="2400" b="1">
                <a:solidFill>
                  <a:schemeClr val="dk1"/>
                </a:solidFill>
              </a:rPr>
              <a:t>substring()</a:t>
            </a:r>
            <a:r>
              <a:rPr lang="en-US" sz="2400">
                <a:solidFill>
                  <a:schemeClr val="dk1"/>
                </a:solidFill>
              </a:rPr>
              <a:t> - This method returns a new string which is actually a substring of this string. It extracts characters starting from the specified index all the way till the end of the string</a:t>
            </a:r>
            <a:endParaRPr/>
          </a:p>
          <a:p>
            <a:pPr marL="365760" lvl="0" indent="-256032" algn="l" rtl="0">
              <a:spcBef>
                <a:spcPts val="400"/>
              </a:spcBef>
              <a:spcAft>
                <a:spcPts val="0"/>
              </a:spcAft>
              <a:buSzPts val="680"/>
              <a:buFont typeface="Lucida Sans"/>
              <a:buNone/>
            </a:pPr>
            <a:endParaRPr sz="1000">
              <a:solidFill>
                <a:schemeClr val="dk1"/>
              </a:solidFill>
            </a:endParaRPr>
          </a:p>
          <a:p>
            <a:pPr marL="365760" lvl="0" indent="-256032" algn="l" rtl="0">
              <a:spcBef>
                <a:spcPts val="400"/>
              </a:spcBef>
              <a:spcAft>
                <a:spcPts val="0"/>
              </a:spcAft>
              <a:buSzPts val="1632"/>
              <a:buFont typeface="Lucida Sans"/>
              <a:buNone/>
            </a:pPr>
            <a:r>
              <a:rPr lang="en-US" sz="2400">
                <a:solidFill>
                  <a:schemeClr val="dk1"/>
                </a:solidFill>
              </a:rPr>
              <a:t> </a:t>
            </a:r>
            <a:r>
              <a:rPr lang="en-US" sz="2400">
                <a:solidFill>
                  <a:schemeClr val="dk1"/>
                </a:solidFill>
                <a:latin typeface="Courier New"/>
                <a:ea typeface="Courier New"/>
                <a:cs typeface="Courier New"/>
                <a:sym typeface="Courier New"/>
              </a:rPr>
              <a:t>public String </a:t>
            </a:r>
            <a:r>
              <a:rPr lang="en-US" sz="2400" b="1">
                <a:solidFill>
                  <a:schemeClr val="dk1"/>
                </a:solidFill>
                <a:latin typeface="Courier New"/>
                <a:ea typeface="Courier New"/>
                <a:cs typeface="Courier New"/>
                <a:sym typeface="Courier New"/>
              </a:rPr>
              <a:t>substring</a:t>
            </a:r>
            <a:r>
              <a:rPr lang="en-US" sz="2400">
                <a:solidFill>
                  <a:schemeClr val="dk1"/>
                </a:solidFill>
                <a:latin typeface="Courier New"/>
                <a:ea typeface="Courier New"/>
                <a:cs typeface="Courier New"/>
                <a:sym typeface="Courier New"/>
              </a:rPr>
              <a:t>(int beginIndex)</a:t>
            </a:r>
            <a:endParaRPr/>
          </a:p>
          <a:p>
            <a:pPr marL="365760" lvl="0" indent="-256032" algn="l" rtl="0">
              <a:spcBef>
                <a:spcPts val="400"/>
              </a:spcBef>
              <a:spcAft>
                <a:spcPts val="0"/>
              </a:spcAft>
              <a:buSzPts val="1632"/>
              <a:buFont typeface="Lucida Sans"/>
              <a:buNone/>
            </a:pPr>
            <a:r>
              <a:rPr lang="en-US" sz="2400">
                <a:solidFill>
                  <a:schemeClr val="dk1"/>
                </a:solidFill>
              </a:rPr>
              <a:t> Eg: </a:t>
            </a:r>
            <a:r>
              <a:rPr lang="en-US" sz="2400">
                <a:solidFill>
                  <a:schemeClr val="dk1"/>
                </a:solidFill>
                <a:latin typeface="Courier New"/>
                <a:ea typeface="Courier New"/>
                <a:cs typeface="Courier New"/>
                <a:sym typeface="Courier New"/>
              </a:rPr>
              <a:t>"unhappy".substring(2) returns "happy" </a:t>
            </a:r>
            <a:endParaRPr/>
          </a:p>
        </p:txBody>
      </p:sp>
      <p:sp>
        <p:nvSpPr>
          <p:cNvPr id="531" name="Google Shape;531;p46"/>
          <p:cNvSpPr txBox="1">
            <a:spLocks noGrp="1"/>
          </p:cNvSpPr>
          <p:nvPr>
            <p:ph type="title"/>
          </p:nvPr>
        </p:nvSpPr>
        <p:spPr>
          <a:xfrm>
            <a:off x="381000" y="131763"/>
            <a:ext cx="82296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904"/>
              <a:buChar char="🞂"/>
            </a:pPr>
            <a:r>
              <a:rPr lang="en-US" sz="2800">
                <a:solidFill>
                  <a:schemeClr val="dk1"/>
                </a:solidFill>
                <a:latin typeface="Courier New"/>
                <a:ea typeface="Courier New"/>
                <a:cs typeface="Courier New"/>
                <a:sym typeface="Courier New"/>
              </a:rPr>
              <a:t>public String </a:t>
            </a:r>
            <a:r>
              <a:rPr lang="en-US" sz="2800" b="1">
                <a:solidFill>
                  <a:schemeClr val="dk1"/>
                </a:solidFill>
                <a:latin typeface="Courier New"/>
                <a:ea typeface="Courier New"/>
                <a:cs typeface="Courier New"/>
                <a:sym typeface="Courier New"/>
              </a:rPr>
              <a:t>substring</a:t>
            </a:r>
            <a:r>
              <a:rPr lang="en-US" sz="2800">
                <a:solidFill>
                  <a:schemeClr val="dk1"/>
                </a:solidFill>
                <a:latin typeface="Courier New"/>
                <a:ea typeface="Courier New"/>
                <a:cs typeface="Courier New"/>
                <a:sym typeface="Courier New"/>
              </a:rPr>
              <a:t>(int beginIndex, int endIndex)</a:t>
            </a:r>
            <a:endParaRPr/>
          </a:p>
          <a:p>
            <a:pPr marL="365760" lvl="0" indent="-256032" algn="l" rtl="0">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Eg: "smiles".substring(1, 5) returns "mile“</a:t>
            </a:r>
            <a:endParaRPr/>
          </a:p>
          <a:p>
            <a:pPr marL="365760" lvl="0" indent="-256032" algn="l" rtl="0">
              <a:spcBef>
                <a:spcPts val="400"/>
              </a:spcBef>
              <a:spcAft>
                <a:spcPts val="0"/>
              </a:spcAft>
              <a:buSzPts val="1836"/>
              <a:buFont typeface="Lucida Sans"/>
              <a:buNone/>
            </a:pPr>
            <a:endParaRPr>
              <a:solidFill>
                <a:schemeClr val="dk1"/>
              </a:solidFill>
            </a:endParaRPr>
          </a:p>
          <a:p>
            <a:pPr marL="621792" lvl="1" indent="0" algn="l" rtl="0">
              <a:spcBef>
                <a:spcPts val="324"/>
              </a:spcBef>
              <a:spcAft>
                <a:spcPts val="0"/>
              </a:spcAft>
              <a:buSzPts val="3600"/>
              <a:buNone/>
            </a:pPr>
            <a:endParaRPr sz="3600">
              <a:solidFill>
                <a:schemeClr val="dk1"/>
              </a:solidFill>
            </a:endParaRPr>
          </a:p>
          <a:p>
            <a:pPr marL="365760" lvl="0" indent="-256032" algn="l" rtl="0">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 </a:t>
            </a:r>
            <a:endParaRPr/>
          </a:p>
        </p:txBody>
      </p:sp>
      <p:sp>
        <p:nvSpPr>
          <p:cNvPr id="538" name="Google Shape;538;p47"/>
          <p:cNvSpPr txBox="1">
            <a:spLocks noGrp="1"/>
          </p:cNvSpPr>
          <p:nvPr>
            <p:ph type="title"/>
          </p:nvPr>
        </p:nvSpPr>
        <p:spPr>
          <a:xfrm>
            <a:off x="381000" y="762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lnSpc>
                <a:spcPct val="90000"/>
              </a:lnSpc>
              <a:spcBef>
                <a:spcPts val="0"/>
              </a:spcBef>
              <a:spcAft>
                <a:spcPts val="0"/>
              </a:spcAft>
              <a:buSzPts val="1632"/>
              <a:buFont typeface="Lucida Sans"/>
              <a:buNone/>
            </a:pPr>
            <a:r>
              <a:rPr lang="en-US" sz="2400" b="1">
                <a:solidFill>
                  <a:schemeClr val="dk1"/>
                </a:solidFill>
              </a:rPr>
              <a:t>concat()</a:t>
            </a:r>
            <a:r>
              <a:rPr lang="en-US" sz="2400">
                <a:solidFill>
                  <a:schemeClr val="dk1"/>
                </a:solidFill>
              </a:rPr>
              <a:t> -</a:t>
            </a:r>
            <a:r>
              <a:rPr lang="en-US">
                <a:solidFill>
                  <a:schemeClr val="dk1"/>
                </a:solidFill>
              </a:rPr>
              <a:t> </a:t>
            </a:r>
            <a:r>
              <a:rPr lang="en-US" sz="2400">
                <a:solidFill>
                  <a:schemeClr val="dk1"/>
                </a:solidFill>
              </a:rPr>
              <a:t>Concatenates the specified string to the end of this string</a:t>
            </a:r>
            <a:endParaRPr/>
          </a:p>
          <a:p>
            <a:pPr marL="365760" lvl="0" indent="-256032" algn="l" rtl="0">
              <a:lnSpc>
                <a:spcPct val="90000"/>
              </a:lnSpc>
              <a:spcBef>
                <a:spcPts val="400"/>
              </a:spcBef>
              <a:spcAft>
                <a:spcPts val="0"/>
              </a:spcAft>
              <a:buSzPts val="1632"/>
              <a:buFont typeface="Lucida Sans"/>
              <a:buNone/>
            </a:pPr>
            <a:r>
              <a:rPr lang="en-US" sz="2400">
                <a:solidFill>
                  <a:schemeClr val="dk1"/>
                </a:solidFill>
              </a:rPr>
              <a:t>	</a:t>
            </a:r>
            <a:endParaRPr>
              <a:solidFill>
                <a:schemeClr val="dk1"/>
              </a:solidFill>
            </a:endParaRPr>
          </a:p>
          <a:p>
            <a:pPr marL="365760" lvl="0" indent="-256032" algn="l" rtl="0">
              <a:lnSpc>
                <a:spcPct val="90000"/>
              </a:lnSpc>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a:t>
            </a:r>
            <a:r>
              <a:rPr lang="en-US" b="1">
                <a:solidFill>
                  <a:schemeClr val="dk1"/>
                </a:solidFill>
                <a:latin typeface="Courier New"/>
                <a:ea typeface="Courier New"/>
                <a:cs typeface="Courier New"/>
                <a:sym typeface="Courier New"/>
              </a:rPr>
              <a:t>concat</a:t>
            </a:r>
            <a:r>
              <a:rPr lang="en-US">
                <a:solidFill>
                  <a:schemeClr val="dk1"/>
                </a:solidFill>
                <a:latin typeface="Courier New"/>
                <a:ea typeface="Courier New"/>
                <a:cs typeface="Courier New"/>
                <a:sym typeface="Courier New"/>
              </a:rPr>
              <a:t>(String str)</a:t>
            </a:r>
            <a:endParaRPr/>
          </a:p>
          <a:p>
            <a:pPr marL="365760" lvl="0" indent="-256032" algn="l" rtl="0">
              <a:lnSpc>
                <a:spcPct val="90000"/>
              </a:lnSpc>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"to".concat("get").concat("her") returns "together"</a:t>
            </a:r>
            <a:r>
              <a:rPr lang="en-US" sz="2400">
                <a:solidFill>
                  <a:schemeClr val="dk1"/>
                </a:solidFill>
              </a:rPr>
              <a:t> </a:t>
            </a:r>
            <a:endParaRPr sz="2400">
              <a:solidFill>
                <a:schemeClr val="dk1"/>
              </a:solidFill>
              <a:latin typeface="Courier New"/>
              <a:ea typeface="Courier New"/>
              <a:cs typeface="Courier New"/>
              <a:sym typeface="Courier New"/>
            </a:endParaRPr>
          </a:p>
          <a:p>
            <a:pPr marL="365760" lvl="0" indent="-256032" algn="l" rtl="0">
              <a:lnSpc>
                <a:spcPct val="90000"/>
              </a:lnSpc>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		</a:t>
            </a:r>
            <a:endParaRPr/>
          </a:p>
          <a:p>
            <a:pPr marL="365760" lvl="0" indent="-135128" algn="l" rtl="0">
              <a:lnSpc>
                <a:spcPct val="90000"/>
              </a:lnSpc>
              <a:spcBef>
                <a:spcPts val="400"/>
              </a:spcBef>
              <a:spcAft>
                <a:spcPts val="0"/>
              </a:spcAft>
              <a:buSzPts val="1904"/>
              <a:buNone/>
            </a:pPr>
            <a:endParaRPr sz="2800">
              <a:solidFill>
                <a:schemeClr val="dk1"/>
              </a:solidFill>
            </a:endParaRPr>
          </a:p>
        </p:txBody>
      </p:sp>
      <p:sp>
        <p:nvSpPr>
          <p:cNvPr id="545" name="Google Shape;545;p48"/>
          <p:cNvSpPr txBox="1">
            <a:spLocks noGrp="1"/>
          </p:cNvSpPr>
          <p:nvPr>
            <p:ph type="title"/>
          </p:nvPr>
        </p:nvSpPr>
        <p:spPr>
          <a:xfrm>
            <a:off x="203200" y="76200"/>
            <a:ext cx="84074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p49"/>
          <p:cNvPicPr preferRelativeResize="0">
            <a:picLocks noGrp="1"/>
          </p:cNvPicPr>
          <p:nvPr>
            <p:ph type="body" idx="1"/>
          </p:nvPr>
        </p:nvPicPr>
        <p:blipFill rotWithShape="1">
          <a:blip r:embed="rId3">
            <a:alphaModFix/>
          </a:blip>
          <a:srcRect/>
          <a:stretch/>
        </p:blipFill>
        <p:spPr>
          <a:xfrm>
            <a:off x="736600" y="1074738"/>
            <a:ext cx="7620000" cy="5334000"/>
          </a:xfrm>
          <a:prstGeom prst="rect">
            <a:avLst/>
          </a:prstGeom>
          <a:noFill/>
          <a:ln>
            <a:noFill/>
          </a:ln>
        </p:spPr>
      </p:pic>
      <p:sp>
        <p:nvSpPr>
          <p:cNvPr id="552" name="Google Shape;552;p49"/>
          <p:cNvSpPr txBox="1">
            <a:spLocks noGrp="1"/>
          </p:cNvSpPr>
          <p:nvPr>
            <p:ph type="title"/>
          </p:nvPr>
        </p:nvSpPr>
        <p:spPr>
          <a:xfrm>
            <a:off x="304800" y="131763"/>
            <a:ext cx="83820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Example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Font typeface="Noto Sans Symbols"/>
              <a:buNone/>
            </a:pPr>
            <a:r>
              <a:rPr lang="en-US">
                <a:solidFill>
                  <a:schemeClr val="dk1"/>
                </a:solidFill>
              </a:rPr>
              <a:t>A class contains variable declarations and method definitions</a:t>
            </a:r>
            <a:endParaRPr/>
          </a:p>
          <a:p>
            <a:pPr marL="365760" lvl="0" indent="-139446" algn="l" rtl="0">
              <a:spcBef>
                <a:spcPts val="400"/>
              </a:spcBef>
              <a:spcAft>
                <a:spcPts val="0"/>
              </a:spcAft>
              <a:buSzPts val="1836"/>
              <a:buNone/>
            </a:pPr>
            <a:endParaRPr/>
          </a:p>
        </p:txBody>
      </p:sp>
      <p:sp>
        <p:nvSpPr>
          <p:cNvPr id="160" name="Google Shape;16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Lucida Sans"/>
              <a:buNone/>
            </a:pPr>
            <a:r>
              <a:rPr lang="en-US">
                <a:solidFill>
                  <a:schemeClr val="dk1"/>
                </a:solidFill>
              </a:rPr>
              <a:t>Classes</a:t>
            </a:r>
            <a:endParaRPr/>
          </a:p>
        </p:txBody>
      </p:sp>
      <p:grpSp>
        <p:nvGrpSpPr>
          <p:cNvPr id="161" name="Google Shape;161;p5"/>
          <p:cNvGrpSpPr/>
          <p:nvPr/>
        </p:nvGrpSpPr>
        <p:grpSpPr>
          <a:xfrm>
            <a:off x="901700" y="2209800"/>
            <a:ext cx="2362200" cy="3810000"/>
            <a:chOff x="864" y="1392"/>
            <a:chExt cx="1488" cy="2400"/>
          </a:xfrm>
        </p:grpSpPr>
        <p:sp>
          <p:nvSpPr>
            <p:cNvPr id="162" name="Google Shape;162;p5"/>
            <p:cNvSpPr/>
            <p:nvPr/>
          </p:nvSpPr>
          <p:spPr>
            <a:xfrm>
              <a:off x="864" y="1392"/>
              <a:ext cx="1488" cy="2400"/>
            </a:xfrm>
            <a:prstGeom prst="flowChartAlternateProcess">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63" name="Google Shape;163;p5"/>
            <p:cNvSpPr/>
            <p:nvPr/>
          </p:nvSpPr>
          <p:spPr>
            <a:xfrm>
              <a:off x="1056" y="2448"/>
              <a:ext cx="1104" cy="1152"/>
            </a:xfrm>
            <a:prstGeom prst="rect">
              <a:avLst/>
            </a:prstGeom>
            <a:solidFill>
              <a:schemeClr val="lt1"/>
            </a:solidFill>
            <a:ln w="127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Lucida Sans"/>
                  <a:ea typeface="Lucida Sans"/>
                  <a:cs typeface="Lucida Sans"/>
                  <a:sym typeface="Lucida Sans"/>
                </a:rPr>
                <a:t>Methods </a:t>
              </a:r>
              <a:endParaRPr/>
            </a:p>
            <a:p>
              <a:pPr marL="0" marR="0" lvl="0" indent="0" algn="l" rtl="0">
                <a:spcBef>
                  <a:spcPts val="0"/>
                </a:spcBef>
                <a:spcAft>
                  <a:spcPts val="0"/>
                </a:spcAft>
                <a:buNone/>
              </a:pPr>
              <a:r>
                <a:rPr lang="en-US" sz="1800">
                  <a:solidFill>
                    <a:schemeClr val="dk1"/>
                  </a:solidFill>
                  <a:latin typeface="Lucida Sans"/>
                  <a:ea typeface="Lucida Sans"/>
                  <a:cs typeface="Lucida Sans"/>
                  <a:sym typeface="Lucida Sans"/>
                </a:rPr>
                <a:t>definitions</a:t>
              </a:r>
              <a:endParaRPr/>
            </a:p>
          </p:txBody>
        </p:sp>
        <p:sp>
          <p:nvSpPr>
            <p:cNvPr id="164" name="Google Shape;164;p5"/>
            <p:cNvSpPr txBox="1"/>
            <p:nvPr/>
          </p:nvSpPr>
          <p:spPr>
            <a:xfrm>
              <a:off x="1104" y="1736"/>
              <a:ext cx="1024" cy="407"/>
            </a:xfrm>
            <a:prstGeom prst="rect">
              <a:avLst/>
            </a:prstGeom>
            <a:solidFill>
              <a:schemeClr val="lt1"/>
            </a:solidFill>
            <a:ln w="55000" cap="flat" cmpd="thickThin">
              <a:solidFill>
                <a:schemeClr val="accent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800">
                  <a:solidFill>
                    <a:schemeClr val="dk1"/>
                  </a:solidFill>
                  <a:latin typeface="Lucida Sans"/>
                  <a:ea typeface="Lucida Sans"/>
                  <a:cs typeface="Lucida Sans"/>
                  <a:sym typeface="Lucida Sans"/>
                </a:rPr>
                <a:t>Variable declarations</a:t>
              </a:r>
              <a:endParaRPr/>
            </a:p>
          </p:txBody>
        </p:sp>
      </p:grpSp>
      <p:sp>
        <p:nvSpPr>
          <p:cNvPr id="165" name="Google Shape;165;p5"/>
          <p:cNvSpPr txBox="1"/>
          <p:nvPr/>
        </p:nvSpPr>
        <p:spPr>
          <a:xfrm>
            <a:off x="3911600" y="2636838"/>
            <a:ext cx="4940300" cy="11811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a:solidFill>
                  <a:schemeClr val="dk1"/>
                </a:solidFill>
                <a:latin typeface="Lucida Sans"/>
                <a:ea typeface="Lucida Sans"/>
                <a:cs typeface="Lucida Sans"/>
                <a:sym typeface="Lucida Sans"/>
              </a:rPr>
              <a:t>Variable declarations</a:t>
            </a:r>
            <a:endParaRPr/>
          </a:p>
          <a:p>
            <a:pPr marL="0" marR="0" lvl="0" indent="0" algn="ctr" rtl="0">
              <a:spcBef>
                <a:spcPts val="480"/>
              </a:spcBef>
              <a:spcAft>
                <a:spcPts val="0"/>
              </a:spcAft>
              <a:buClr>
                <a:srgbClr val="FFCC00"/>
              </a:buClr>
              <a:buSzPts val="2400"/>
              <a:buFont typeface="Noto Sans Symbols"/>
              <a:buNone/>
            </a:pPr>
            <a:r>
              <a:rPr lang="en-US" sz="2400" b="1">
                <a:solidFill>
                  <a:schemeClr val="dk1"/>
                </a:solidFill>
                <a:latin typeface="Lucida Sans"/>
                <a:ea typeface="Lucida Sans"/>
                <a:cs typeface="Lucida Sans"/>
                <a:sym typeface="Lucida Sans"/>
              </a:rPr>
              <a:t>(variable describes the attributes)</a:t>
            </a:r>
            <a:endParaRPr sz="2400">
              <a:solidFill>
                <a:schemeClr val="dk1"/>
              </a:solidFill>
              <a:latin typeface="Lucida Sans"/>
              <a:ea typeface="Lucida Sans"/>
              <a:cs typeface="Lucida Sans"/>
              <a:sym typeface="Lucida Sans"/>
            </a:endParaRPr>
          </a:p>
        </p:txBody>
      </p:sp>
      <p:sp>
        <p:nvSpPr>
          <p:cNvPr id="166" name="Google Shape;166;p5"/>
          <p:cNvSpPr txBox="1"/>
          <p:nvPr/>
        </p:nvSpPr>
        <p:spPr>
          <a:xfrm>
            <a:off x="4041775" y="4600575"/>
            <a:ext cx="4660900" cy="11811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a:solidFill>
                  <a:schemeClr val="dk1"/>
                </a:solidFill>
                <a:latin typeface="Lucida Sans"/>
                <a:ea typeface="Lucida Sans"/>
                <a:cs typeface="Lucida Sans"/>
                <a:sym typeface="Lucida Sans"/>
              </a:rPr>
              <a:t>Method definitions</a:t>
            </a:r>
            <a:endParaRPr/>
          </a:p>
          <a:p>
            <a:pPr marL="0" marR="0" lvl="0" indent="0" algn="ctr" rtl="0">
              <a:spcBef>
                <a:spcPts val="480"/>
              </a:spcBef>
              <a:spcAft>
                <a:spcPts val="0"/>
              </a:spcAft>
              <a:buClr>
                <a:srgbClr val="FFCC00"/>
              </a:buClr>
              <a:buSzPts val="2400"/>
              <a:buFont typeface="Noto Sans Symbols"/>
              <a:buNone/>
            </a:pPr>
            <a:r>
              <a:rPr lang="en-US" sz="2400" b="1">
                <a:solidFill>
                  <a:schemeClr val="dk1"/>
                </a:solidFill>
                <a:latin typeface="Lucida Sans"/>
                <a:ea typeface="Lucida Sans"/>
                <a:cs typeface="Lucida Sans"/>
                <a:sym typeface="Lucida Sans"/>
              </a:rPr>
              <a:t>(methods handle the behavior)</a:t>
            </a:r>
            <a:endParaRPr/>
          </a:p>
          <a:p>
            <a:pPr marL="0" marR="0" lvl="0" indent="0" algn="ctr" rtl="0">
              <a:spcBef>
                <a:spcPts val="0"/>
              </a:spcBef>
              <a:spcAft>
                <a:spcPts val="0"/>
              </a:spcAft>
              <a:buNone/>
            </a:pPr>
            <a:endParaRPr sz="2400">
              <a:solidFill>
                <a:schemeClr val="hlink"/>
              </a:solidFill>
              <a:latin typeface="Lucida Sans"/>
              <a:ea typeface="Lucida Sans"/>
              <a:cs typeface="Lucida Sans"/>
              <a:sym typeface="Lucida Sans"/>
            </a:endParaRPr>
          </a:p>
        </p:txBody>
      </p:sp>
      <p:cxnSp>
        <p:nvCxnSpPr>
          <p:cNvPr id="167" name="Google Shape;167;p5"/>
          <p:cNvCxnSpPr/>
          <p:nvPr/>
        </p:nvCxnSpPr>
        <p:spPr>
          <a:xfrm rot="10800000">
            <a:off x="3086100" y="3022600"/>
            <a:ext cx="1371600" cy="0"/>
          </a:xfrm>
          <a:prstGeom prst="straightConnector1">
            <a:avLst/>
          </a:prstGeom>
          <a:noFill/>
          <a:ln w="55000" cap="flat" cmpd="thickThin">
            <a:solidFill>
              <a:schemeClr val="dk1"/>
            </a:solidFill>
            <a:prstDash val="solid"/>
            <a:round/>
            <a:headEnd type="none" w="sm" len="sm"/>
            <a:tailEnd type="triangle" w="med" len="med"/>
          </a:ln>
          <a:effectLst>
            <a:outerShdw blurRad="50800" dist="38100" dir="5400000" rotWithShape="0">
              <a:srgbClr val="000000">
                <a:alpha val="34901"/>
              </a:srgbClr>
            </a:outerShdw>
          </a:effectLst>
        </p:spPr>
      </p:cxnSp>
      <p:grpSp>
        <p:nvGrpSpPr>
          <p:cNvPr id="168" name="Google Shape;168;p5"/>
          <p:cNvGrpSpPr/>
          <p:nvPr/>
        </p:nvGrpSpPr>
        <p:grpSpPr>
          <a:xfrm>
            <a:off x="3352800" y="3581400"/>
            <a:ext cx="1143000" cy="2438400"/>
            <a:chOff x="2256" y="2064"/>
            <a:chExt cx="960" cy="1536"/>
          </a:xfrm>
        </p:grpSpPr>
        <p:sp>
          <p:nvSpPr>
            <p:cNvPr id="169" name="Google Shape;169;p5"/>
            <p:cNvSpPr/>
            <p:nvPr/>
          </p:nvSpPr>
          <p:spPr>
            <a:xfrm>
              <a:off x="2256" y="2064"/>
              <a:ext cx="528" cy="1536"/>
            </a:xfrm>
            <a:prstGeom prst="rightBrace">
              <a:avLst>
                <a:gd name="adj1" fmla="val 24242"/>
                <a:gd name="adj2" fmla="val 50000"/>
              </a:avLst>
            </a:prstGeom>
            <a:noFill/>
            <a:ln w="550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cxnSp>
          <p:nvCxnSpPr>
            <p:cNvPr id="170" name="Google Shape;170;p5"/>
            <p:cNvCxnSpPr/>
            <p:nvPr/>
          </p:nvCxnSpPr>
          <p:spPr>
            <a:xfrm rot="10800000">
              <a:off x="2784" y="2832"/>
              <a:ext cx="432" cy="0"/>
            </a:xfrm>
            <a:prstGeom prst="straightConnector1">
              <a:avLst/>
            </a:prstGeom>
            <a:noFill/>
            <a:ln w="55000" cap="flat" cmpd="thickThin">
              <a:solidFill>
                <a:schemeClr val="dk1"/>
              </a:solidFill>
              <a:prstDash val="solid"/>
              <a:round/>
              <a:headEnd type="none" w="sm" len="sm"/>
              <a:tailEnd type="none" w="sm" len="sm"/>
            </a:ln>
            <a:effectLst>
              <a:outerShdw blurRad="50800" dist="38100" dir="5400000" rotWithShape="0">
                <a:srgbClr val="000000">
                  <a:alpha val="34901"/>
                </a:srgbClr>
              </a:outerShdw>
            </a:effectLst>
          </p:spPr>
        </p:cxnSp>
      </p:grpSp>
      <p:sp>
        <p:nvSpPr>
          <p:cNvPr id="171" name="Google Shape;171;p5"/>
          <p:cNvSpPr txBox="1"/>
          <p:nvPr/>
        </p:nvSpPr>
        <p:spPr>
          <a:xfrm>
            <a:off x="4140200" y="3832225"/>
            <a:ext cx="44196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chemeClr val="dk1"/>
                </a:solidFill>
                <a:latin typeface="Lucida Sans"/>
                <a:ea typeface="Lucida Sans"/>
                <a:cs typeface="Lucida Sans"/>
                <a:sym typeface="Lucida Sans"/>
              </a:rPr>
              <a:t>Variable may be: instance variables or  static variables or  final variables</a:t>
            </a:r>
            <a:endParaRPr/>
          </a:p>
        </p:txBody>
      </p:sp>
      <p:sp>
        <p:nvSpPr>
          <p:cNvPr id="172" name="Google Shape;172;p5"/>
          <p:cNvSpPr txBox="1"/>
          <p:nvPr/>
        </p:nvSpPr>
        <p:spPr>
          <a:xfrm>
            <a:off x="4038600" y="5410200"/>
            <a:ext cx="4648200" cy="2746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chemeClr val="dk1"/>
                </a:solidFill>
                <a:latin typeface="Verdana"/>
                <a:ea typeface="Verdana"/>
                <a:cs typeface="Verdana"/>
                <a:sym typeface="Verdana"/>
              </a:rPr>
              <a:t>Methods may be: instance methods or static methods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904"/>
              <a:buChar char="🞂"/>
            </a:pPr>
            <a:r>
              <a:rPr lang="en-US" sz="2800">
                <a:solidFill>
                  <a:schemeClr val="dk1"/>
                </a:solidFill>
              </a:rPr>
              <a:t>replace()- Returns a new string resulting from replacing all occurrences of oldChar in this string with newChar</a:t>
            </a:r>
            <a:endParaRPr sz="2800">
              <a:solidFill>
                <a:schemeClr val="dk1"/>
              </a:solidFill>
            </a:endParaRPr>
          </a:p>
          <a:p>
            <a:pPr marL="365760" lvl="0" indent="-256032" algn="l" rtl="0">
              <a:spcBef>
                <a:spcPts val="400"/>
              </a:spcBef>
              <a:spcAft>
                <a:spcPts val="0"/>
              </a:spcAft>
              <a:buSzPts val="816"/>
              <a:buFont typeface="Arial"/>
              <a:buNone/>
            </a:pPr>
            <a:r>
              <a:rPr lang="en-US" sz="1200">
                <a:solidFill>
                  <a:schemeClr val="dk1"/>
                </a:solidFill>
              </a:rPr>
              <a:t> 	 </a:t>
            </a:r>
            <a:endParaRPr/>
          </a:p>
          <a:p>
            <a:pPr marL="365760" lvl="0" indent="-256032" algn="l" rtl="0">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public String </a:t>
            </a:r>
            <a:r>
              <a:rPr lang="en-US" sz="2800" b="1">
                <a:solidFill>
                  <a:schemeClr val="dk1"/>
                </a:solidFill>
                <a:latin typeface="Courier New"/>
                <a:ea typeface="Courier New"/>
                <a:cs typeface="Courier New"/>
                <a:sym typeface="Courier New"/>
              </a:rPr>
              <a:t>replace</a:t>
            </a:r>
            <a:r>
              <a:rPr lang="en-US" sz="2800">
                <a:solidFill>
                  <a:schemeClr val="dk1"/>
                </a:solidFill>
                <a:latin typeface="Courier New"/>
                <a:ea typeface="Courier New"/>
                <a:cs typeface="Courier New"/>
                <a:sym typeface="Courier New"/>
              </a:rPr>
              <a:t>(char oldChar, char newChar)</a:t>
            </a:r>
            <a:endParaRPr/>
          </a:p>
          <a:p>
            <a:pPr marL="365760" lvl="0" indent="-256032" algn="l" rtl="0">
              <a:spcBef>
                <a:spcPts val="400"/>
              </a:spcBef>
              <a:spcAft>
                <a:spcPts val="0"/>
              </a:spcAft>
              <a:buSzPts val="816"/>
              <a:buFont typeface="Lucida Sans"/>
              <a:buNone/>
            </a:pPr>
            <a:endParaRPr sz="1200">
              <a:solidFill>
                <a:schemeClr val="dk1"/>
              </a:solidFill>
              <a:latin typeface="Courier New"/>
              <a:ea typeface="Courier New"/>
              <a:cs typeface="Courier New"/>
              <a:sym typeface="Courier New"/>
            </a:endParaRPr>
          </a:p>
          <a:p>
            <a:pPr marL="365760" lvl="0" indent="-256032" algn="l" rtl="0">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a:t>
            </a:r>
            <a:r>
              <a:rPr lang="en-US" sz="2800">
                <a:latin typeface="Courier New"/>
                <a:ea typeface="Courier New"/>
                <a:cs typeface="Courier New"/>
                <a:sym typeface="Courier New"/>
              </a:rPr>
              <a:t>abc</a:t>
            </a:r>
            <a:r>
              <a:rPr lang="en-US" sz="2800">
                <a:solidFill>
                  <a:schemeClr val="dk1"/>
                </a:solidFill>
                <a:latin typeface="Courier New"/>
                <a:ea typeface="Courier New"/>
                <a:cs typeface="Courier New"/>
                <a:sym typeface="Courier New"/>
              </a:rPr>
              <a:t> technalagies".replace('a', 'o') returns "</a:t>
            </a:r>
            <a:r>
              <a:rPr lang="en-US" sz="2800">
                <a:latin typeface="Courier New"/>
                <a:ea typeface="Courier New"/>
                <a:cs typeface="Courier New"/>
                <a:sym typeface="Courier New"/>
              </a:rPr>
              <a:t>obc</a:t>
            </a:r>
            <a:r>
              <a:rPr lang="en-US" sz="2800">
                <a:solidFill>
                  <a:schemeClr val="dk1"/>
                </a:solidFill>
                <a:latin typeface="Courier New"/>
                <a:ea typeface="Courier New"/>
                <a:cs typeface="Courier New"/>
                <a:sym typeface="Courier New"/>
              </a:rPr>
              <a:t> technologies"</a:t>
            </a:r>
            <a:r>
              <a:rPr lang="en-US" sz="2800">
                <a:solidFill>
                  <a:schemeClr val="dk1"/>
                </a:solidFill>
              </a:rPr>
              <a:t>  </a:t>
            </a:r>
            <a:endParaRPr/>
          </a:p>
          <a:p>
            <a:pPr marL="365760" lvl="0" indent="-256032" algn="l" rtl="0">
              <a:spcBef>
                <a:spcPts val="400"/>
              </a:spcBef>
              <a:spcAft>
                <a:spcPts val="0"/>
              </a:spcAft>
              <a:buSzPts val="1904"/>
              <a:buFont typeface="Lucida Sans"/>
              <a:buNone/>
            </a:pPr>
            <a:endParaRPr sz="2800">
              <a:solidFill>
                <a:schemeClr val="dk1"/>
              </a:solidFill>
            </a:endParaRPr>
          </a:p>
        </p:txBody>
      </p:sp>
      <p:sp>
        <p:nvSpPr>
          <p:cNvPr id="559" name="Google Shape;559;p50"/>
          <p:cNvSpPr txBox="1">
            <a:spLocks noGrp="1"/>
          </p:cNvSpPr>
          <p:nvPr>
            <p:ph type="title"/>
          </p:nvPr>
        </p:nvSpPr>
        <p:spPr>
          <a:xfrm>
            <a:off x="381000" y="762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5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lnSpcReduction="10000"/>
          </a:bodyPr>
          <a:lstStyle/>
          <a:p>
            <a:pPr marL="365760" lvl="0" indent="-256032" algn="just" rtl="0">
              <a:lnSpc>
                <a:spcPct val="80000"/>
              </a:lnSpc>
              <a:spcBef>
                <a:spcPts val="0"/>
              </a:spcBef>
              <a:spcAft>
                <a:spcPts val="0"/>
              </a:spcAft>
              <a:buSzPts val="1632"/>
              <a:buChar char="🞂"/>
            </a:pPr>
            <a:r>
              <a:rPr lang="en-US" sz="2400" b="1">
                <a:solidFill>
                  <a:schemeClr val="dk1"/>
                </a:solidFill>
              </a:rPr>
              <a:t>trim() - </a:t>
            </a:r>
            <a:r>
              <a:rPr lang="en-US" sz="2400">
                <a:solidFill>
                  <a:schemeClr val="dk1"/>
                </a:solidFill>
              </a:rPr>
              <a:t>Returns a copy of the string, with leading and trailing whitespace omitted</a:t>
            </a:r>
            <a:endParaRPr/>
          </a:p>
          <a:p>
            <a:pPr marL="365760" lvl="0" indent="-152400" algn="just" rtl="0">
              <a:lnSpc>
                <a:spcPct val="80000"/>
              </a:lnSpc>
              <a:spcBef>
                <a:spcPts val="400"/>
              </a:spcBef>
              <a:spcAft>
                <a:spcPts val="0"/>
              </a:spcAft>
              <a:buSzPts val="1632"/>
              <a:buNone/>
            </a:pPr>
            <a:endParaRPr sz="2400">
              <a:solidFill>
                <a:schemeClr val="dk1"/>
              </a:solidFill>
            </a:endParaRPr>
          </a:p>
          <a:p>
            <a:pPr marL="365760" lvl="0" indent="-256032" algn="just" rtl="0">
              <a:lnSpc>
                <a:spcPct val="80000"/>
              </a:lnSpc>
              <a:spcBef>
                <a:spcPts val="400"/>
              </a:spcBef>
              <a:spcAft>
                <a:spcPts val="0"/>
              </a:spcAft>
              <a:buSzPts val="1632"/>
              <a:buFont typeface="Lucida Sans"/>
              <a:buNone/>
            </a:pPr>
            <a:r>
              <a:rPr lang="en-US" sz="2400" b="1">
                <a:solidFill>
                  <a:schemeClr val="dk1"/>
                </a:solidFill>
              </a:rPr>
              <a:t>	</a:t>
            </a:r>
            <a:r>
              <a:rPr lang="en-US" sz="2400">
                <a:solidFill>
                  <a:schemeClr val="dk1"/>
                </a:solidFill>
                <a:latin typeface="Courier New"/>
                <a:ea typeface="Courier New"/>
                <a:cs typeface="Courier New"/>
                <a:sym typeface="Courier New"/>
              </a:rPr>
              <a:t>public String trim()</a:t>
            </a:r>
            <a:endParaRPr/>
          </a:p>
          <a:p>
            <a:pPr marL="365760" lvl="0" indent="-256032" algn="just" rtl="0">
              <a:lnSpc>
                <a:spcPct val="80000"/>
              </a:lnSpc>
              <a:spcBef>
                <a:spcPts val="400"/>
              </a:spcBef>
              <a:spcAft>
                <a:spcPts val="0"/>
              </a:spcAft>
              <a:buSzPts val="1632"/>
              <a:buFont typeface="Lucida Sans"/>
              <a:buNone/>
            </a:pPr>
            <a:endParaRPr sz="2400">
              <a:solidFill>
                <a:schemeClr val="dk1"/>
              </a:solidFill>
              <a:latin typeface="Courier New"/>
              <a:ea typeface="Courier New"/>
              <a:cs typeface="Courier New"/>
              <a:sym typeface="Courier New"/>
            </a:endParaRPr>
          </a:p>
          <a:p>
            <a:pPr marL="365760" lvl="0" indent="-256032" algn="just" rtl="0">
              <a:lnSpc>
                <a:spcPct val="8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String s = “  Hi Mom!  “.trim();</a:t>
            </a:r>
            <a:endParaRPr/>
          </a:p>
          <a:p>
            <a:pPr marL="365760" lvl="0" indent="-256032" algn="just" rtl="0">
              <a:lnSpc>
                <a:spcPct val="8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S = “Hi Mom!”</a:t>
            </a:r>
            <a:endParaRPr/>
          </a:p>
          <a:p>
            <a:pPr marL="365760" lvl="0" indent="-256032" algn="just" rtl="0">
              <a:lnSpc>
                <a:spcPct val="8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 </a:t>
            </a:r>
            <a:endParaRPr/>
          </a:p>
          <a:p>
            <a:pPr marL="365760" lvl="0" indent="-256032" algn="just" rtl="0">
              <a:lnSpc>
                <a:spcPct val="80000"/>
              </a:lnSpc>
              <a:spcBef>
                <a:spcPts val="400"/>
              </a:spcBef>
              <a:spcAft>
                <a:spcPts val="0"/>
              </a:spcAft>
              <a:buSzPts val="1632"/>
              <a:buChar char="🞂"/>
            </a:pPr>
            <a:r>
              <a:rPr lang="en-US" sz="2400" b="1">
                <a:solidFill>
                  <a:schemeClr val="dk1"/>
                </a:solidFill>
              </a:rPr>
              <a:t>valueOf() – </a:t>
            </a:r>
            <a:r>
              <a:rPr lang="en-US" sz="2400">
                <a:solidFill>
                  <a:schemeClr val="dk1"/>
                </a:solidFill>
              </a:rPr>
              <a:t>This method is used to convert a character array into String. The result is a String representation of argument passed as character array</a:t>
            </a:r>
            <a:endParaRPr/>
          </a:p>
          <a:p>
            <a:pPr marL="365760" lvl="0" indent="-152400" algn="just" rtl="0">
              <a:lnSpc>
                <a:spcPct val="80000"/>
              </a:lnSpc>
              <a:spcBef>
                <a:spcPts val="400"/>
              </a:spcBef>
              <a:spcAft>
                <a:spcPts val="0"/>
              </a:spcAft>
              <a:buSzPts val="1632"/>
              <a:buNone/>
            </a:pPr>
            <a:endParaRPr sz="2400">
              <a:solidFill>
                <a:schemeClr val="dk1"/>
              </a:solidFill>
            </a:endParaRPr>
          </a:p>
          <a:p>
            <a:pPr marL="365760" lvl="0" indent="-256032" algn="l" rtl="0">
              <a:lnSpc>
                <a:spcPct val="80000"/>
              </a:lnSpc>
              <a:spcBef>
                <a:spcPts val="400"/>
              </a:spcBef>
              <a:spcAft>
                <a:spcPts val="0"/>
              </a:spcAft>
              <a:buSzPts val="1632"/>
              <a:buFont typeface="Lucida Sans"/>
              <a:buNone/>
            </a:pPr>
            <a:endParaRPr sz="2400">
              <a:solidFill>
                <a:schemeClr val="dk1"/>
              </a:solidFill>
            </a:endParaRPr>
          </a:p>
          <a:p>
            <a:pPr marL="365760" lvl="0" indent="-256032" algn="l" rtl="0">
              <a:lnSpc>
                <a:spcPct val="80000"/>
              </a:lnSpc>
              <a:spcBef>
                <a:spcPts val="400"/>
              </a:spcBef>
              <a:spcAft>
                <a:spcPts val="0"/>
              </a:spcAft>
              <a:buSzPts val="1632"/>
              <a:buFont typeface="Lucida Sans"/>
              <a:buNone/>
            </a:pPr>
            <a:r>
              <a:rPr lang="en-US" sz="2400">
                <a:solidFill>
                  <a:schemeClr val="dk1"/>
                </a:solidFill>
              </a:rPr>
              <a:t>	</a:t>
            </a:r>
            <a:r>
              <a:rPr lang="en-US" sz="2400">
                <a:solidFill>
                  <a:schemeClr val="dk1"/>
                </a:solidFill>
                <a:latin typeface="Courier New"/>
                <a:ea typeface="Courier New"/>
                <a:cs typeface="Courier New"/>
                <a:sym typeface="Courier New"/>
              </a:rPr>
              <a:t>public static String </a:t>
            </a:r>
            <a:r>
              <a:rPr lang="en-US" sz="2400" b="1">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(char[] data) </a:t>
            </a:r>
            <a:endParaRPr/>
          </a:p>
          <a:p>
            <a:pPr marL="365760" lvl="0" indent="-256032" algn="l" rtl="0">
              <a:lnSpc>
                <a:spcPct val="80000"/>
              </a:lnSpc>
              <a:spcBef>
                <a:spcPts val="400"/>
              </a:spcBef>
              <a:spcAft>
                <a:spcPts val="0"/>
              </a:spcAft>
              <a:buSzPts val="1632"/>
              <a:buFont typeface="Lucida Sans"/>
              <a:buNone/>
            </a:pPr>
            <a:endParaRPr sz="2400">
              <a:solidFill>
                <a:schemeClr val="dk1"/>
              </a:solidFill>
              <a:latin typeface="Courier New"/>
              <a:ea typeface="Courier New"/>
              <a:cs typeface="Courier New"/>
              <a:sym typeface="Courier New"/>
            </a:endParaRPr>
          </a:p>
          <a:p>
            <a:pPr marL="365760" lvl="0" indent="-152400" algn="l" rtl="0">
              <a:lnSpc>
                <a:spcPct val="80000"/>
              </a:lnSpc>
              <a:spcBef>
                <a:spcPts val="400"/>
              </a:spcBef>
              <a:spcAft>
                <a:spcPts val="0"/>
              </a:spcAft>
              <a:buSzPts val="1632"/>
              <a:buNone/>
            </a:pPr>
            <a:endParaRPr sz="2400">
              <a:solidFill>
                <a:schemeClr val="dk1"/>
              </a:solidFill>
            </a:endParaRPr>
          </a:p>
        </p:txBody>
      </p:sp>
      <p:sp>
        <p:nvSpPr>
          <p:cNvPr id="566" name="Google Shape;566;p51"/>
          <p:cNvSpPr txBox="1">
            <a:spLocks noGrp="1"/>
          </p:cNvSpPr>
          <p:nvPr>
            <p:ph type="title"/>
          </p:nvPr>
        </p:nvSpPr>
        <p:spPr>
          <a:xfrm>
            <a:off x="185738" y="76200"/>
            <a:ext cx="8501062"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lnSpc>
                <a:spcPct val="90000"/>
              </a:lnSpc>
              <a:spcBef>
                <a:spcPts val="0"/>
              </a:spcBef>
              <a:spcAft>
                <a:spcPts val="0"/>
              </a:spcAft>
              <a:buSzPts val="1904"/>
              <a:buFont typeface="Lucida Sans"/>
              <a:buNone/>
            </a:pPr>
            <a:r>
              <a:rPr lang="en-US" sz="2800">
                <a:solidFill>
                  <a:schemeClr val="dk1"/>
                </a:solidFill>
              </a:rPr>
              <a:t>Other forms are:</a:t>
            </a:r>
            <a:endParaRPr/>
          </a:p>
          <a:p>
            <a:pPr marL="365760" lvl="0" indent="-256032" algn="l" rtl="0">
              <a:lnSpc>
                <a:spcPct val="90000"/>
              </a:lnSpc>
              <a:spcBef>
                <a:spcPts val="400"/>
              </a:spcBef>
              <a:spcAft>
                <a:spcPts val="0"/>
              </a:spcAft>
              <a:buSzPts val="680"/>
              <a:buFont typeface="Lucida Sans"/>
              <a:buNone/>
            </a:pPr>
            <a:endParaRPr sz="1000">
              <a:solidFill>
                <a:schemeClr val="dk1"/>
              </a:solidFill>
            </a:endParaRPr>
          </a:p>
          <a:p>
            <a:pPr marL="365760" lvl="0" indent="-256032" algn="l" rtl="0">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lang="en-US" sz="2400" b="1">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(char c)</a:t>
            </a:r>
            <a:endParaRPr/>
          </a:p>
          <a:p>
            <a:pPr marL="365760" lvl="0" indent="-256032" algn="l" rtl="0">
              <a:lnSpc>
                <a:spcPct val="90000"/>
              </a:lnSpc>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l" rtl="0">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lang="en-US" sz="2400" b="1">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(boolean b)</a:t>
            </a:r>
            <a:endParaRPr/>
          </a:p>
          <a:p>
            <a:pPr marL="365760" lvl="0" indent="-256032" algn="l" rtl="0">
              <a:lnSpc>
                <a:spcPct val="90000"/>
              </a:lnSpc>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l" rtl="0">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lang="en-US" sz="2400" b="1">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(int i)</a:t>
            </a:r>
            <a:endParaRPr/>
          </a:p>
          <a:p>
            <a:pPr marL="365760" lvl="0" indent="-256032" algn="l" rtl="0">
              <a:lnSpc>
                <a:spcPct val="90000"/>
              </a:lnSpc>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l" rtl="0">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lang="en-US" sz="2400" b="1">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(long l)</a:t>
            </a:r>
            <a:endParaRPr/>
          </a:p>
          <a:p>
            <a:pPr marL="365760" lvl="0" indent="-256032" algn="l" rtl="0">
              <a:lnSpc>
                <a:spcPct val="90000"/>
              </a:lnSpc>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l" rtl="0">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lang="en-US" sz="2400" b="1">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(float f)</a:t>
            </a:r>
            <a:endParaRPr/>
          </a:p>
          <a:p>
            <a:pPr marL="365760" lvl="0" indent="-256032" algn="l" rtl="0">
              <a:lnSpc>
                <a:spcPct val="90000"/>
              </a:lnSpc>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l" rtl="0">
              <a:lnSpc>
                <a:spcPct val="90000"/>
              </a:lnSpc>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static String </a:t>
            </a:r>
            <a:r>
              <a:rPr lang="en-US" sz="2400" b="1">
                <a:solidFill>
                  <a:schemeClr val="dk1"/>
                </a:solidFill>
                <a:latin typeface="Courier New"/>
                <a:ea typeface="Courier New"/>
                <a:cs typeface="Courier New"/>
                <a:sym typeface="Courier New"/>
              </a:rPr>
              <a:t>valueOf</a:t>
            </a:r>
            <a:r>
              <a:rPr lang="en-US" sz="2400">
                <a:solidFill>
                  <a:schemeClr val="dk1"/>
                </a:solidFill>
                <a:latin typeface="Courier New"/>
                <a:ea typeface="Courier New"/>
                <a:cs typeface="Courier New"/>
                <a:sym typeface="Courier New"/>
              </a:rPr>
              <a:t>(double d) </a:t>
            </a:r>
            <a:endParaRPr/>
          </a:p>
        </p:txBody>
      </p:sp>
      <p:sp>
        <p:nvSpPr>
          <p:cNvPr id="573" name="Google Shape;573;p52"/>
          <p:cNvSpPr txBox="1">
            <a:spLocks noGrp="1"/>
          </p:cNvSpPr>
          <p:nvPr>
            <p:ph type="title"/>
          </p:nvPr>
        </p:nvSpPr>
        <p:spPr>
          <a:xfrm>
            <a:off x="381000" y="131763"/>
            <a:ext cx="82296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b="1">
                <a:solidFill>
                  <a:schemeClr val="dk1"/>
                </a:solidFill>
              </a:rPr>
              <a:t>toLowerCase():</a:t>
            </a:r>
            <a:r>
              <a:rPr lang="en-US" sz="2400">
                <a:solidFill>
                  <a:schemeClr val="dk1"/>
                </a:solidFill>
              </a:rPr>
              <a:t> Method converts all of the characters in a String to lower case</a:t>
            </a:r>
            <a:endParaRPr/>
          </a:p>
          <a:p>
            <a:pPr marL="365760" lvl="0" indent="-256032" algn="just" rtl="0">
              <a:spcBef>
                <a:spcPts val="400"/>
              </a:spcBef>
              <a:spcAft>
                <a:spcPts val="0"/>
              </a:spcAft>
              <a:buSzPts val="1632"/>
              <a:buChar char="🞂"/>
            </a:pPr>
            <a:r>
              <a:rPr lang="en-US" sz="2400" b="1">
                <a:solidFill>
                  <a:schemeClr val="dk1"/>
                </a:solidFill>
              </a:rPr>
              <a:t>toUpperCase():</a:t>
            </a:r>
            <a:r>
              <a:rPr lang="en-US" sz="2400">
                <a:solidFill>
                  <a:schemeClr val="dk1"/>
                </a:solidFill>
              </a:rPr>
              <a:t> Method converts all of the characters in a String to upper case</a:t>
            </a:r>
            <a:endParaRPr/>
          </a:p>
          <a:p>
            <a:pPr marL="365760" lvl="0" indent="-256032" algn="l" rtl="0">
              <a:spcBef>
                <a:spcPts val="400"/>
              </a:spcBef>
              <a:spcAft>
                <a:spcPts val="0"/>
              </a:spcAft>
              <a:buSzPts val="1632"/>
              <a:buFont typeface="Lucida Sans"/>
              <a:buNone/>
            </a:pPr>
            <a:r>
              <a:rPr lang="en-US" sz="2400">
                <a:solidFill>
                  <a:schemeClr val="dk1"/>
                </a:solidFill>
              </a:rPr>
              <a:t>	</a:t>
            </a:r>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a:t>
            </a:r>
            <a:r>
              <a:rPr lang="en-US" b="1">
                <a:solidFill>
                  <a:schemeClr val="dk1"/>
                </a:solidFill>
                <a:latin typeface="Courier New"/>
                <a:ea typeface="Courier New"/>
                <a:cs typeface="Courier New"/>
                <a:sym typeface="Courier New"/>
              </a:rPr>
              <a:t>toLowerCase</a:t>
            </a:r>
            <a:r>
              <a:rPr lang="en-US">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a:t>
            </a:r>
            <a:r>
              <a:rPr lang="en-US" b="1">
                <a:solidFill>
                  <a:schemeClr val="dk1"/>
                </a:solidFill>
                <a:latin typeface="Courier New"/>
                <a:ea typeface="Courier New"/>
                <a:cs typeface="Courier New"/>
                <a:sym typeface="Courier New"/>
              </a:rPr>
              <a:t>toUpperCase</a:t>
            </a:r>
            <a:r>
              <a:rPr lang="en-US">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ts val="1836"/>
              <a:buFont typeface="Lucida Sans"/>
              <a:buNone/>
            </a:pPr>
            <a:endParaRPr>
              <a:solidFill>
                <a:schemeClr val="dk1"/>
              </a:solidFill>
              <a:latin typeface="Courier New"/>
              <a:ea typeface="Courier New"/>
              <a:cs typeface="Courier New"/>
              <a:sym typeface="Courier New"/>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Eg: "HELLO WORLD".toLowerCase();</a:t>
            </a:r>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		"hello world".toUpperCase();</a:t>
            </a:r>
            <a:endParaRPr/>
          </a:p>
        </p:txBody>
      </p:sp>
      <p:sp>
        <p:nvSpPr>
          <p:cNvPr id="580" name="Google Shape;580;p53"/>
          <p:cNvSpPr txBox="1">
            <a:spLocks noGrp="1"/>
          </p:cNvSpPr>
          <p:nvPr>
            <p:ph type="title"/>
          </p:nvPr>
        </p:nvSpPr>
        <p:spPr>
          <a:xfrm>
            <a:off x="254000" y="76200"/>
            <a:ext cx="8356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class Methods (Contd.).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4"/>
          <p:cNvSpPr txBox="1">
            <a:spLocks noGrp="1"/>
          </p:cNvSpPr>
          <p:nvPr>
            <p:ph type="body" idx="1"/>
          </p:nvPr>
        </p:nvSpPr>
        <p:spPr>
          <a:xfrm>
            <a:off x="457200" y="1143000"/>
            <a:ext cx="8382000" cy="52578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StringBuffer class objects are mutable, so they can be modified</a:t>
            </a:r>
            <a:endParaRPr>
              <a:solidFill>
                <a:schemeClr val="dk1"/>
              </a:solidFill>
            </a:endParaRPr>
          </a:p>
          <a:p>
            <a:pPr marL="365760" lvl="0" indent="-186943" algn="just" rtl="0">
              <a:spcBef>
                <a:spcPts val="400"/>
              </a:spcBef>
              <a:spcAft>
                <a:spcPts val="0"/>
              </a:spcAft>
              <a:buSzPts val="1088"/>
              <a:buNone/>
            </a:pPr>
            <a:endParaRPr sz="1600">
              <a:solidFill>
                <a:schemeClr val="dk1"/>
              </a:solidFill>
            </a:endParaRPr>
          </a:p>
          <a:p>
            <a:pPr marL="365760" lvl="0" indent="-256032" algn="just" rtl="0">
              <a:spcBef>
                <a:spcPts val="400"/>
              </a:spcBef>
              <a:spcAft>
                <a:spcPts val="0"/>
              </a:spcAft>
              <a:buSzPts val="1632"/>
              <a:buChar char="🞂"/>
            </a:pPr>
            <a:r>
              <a:rPr lang="en-US" sz="2400">
                <a:solidFill>
                  <a:schemeClr val="dk1"/>
                </a:solidFill>
              </a:rPr>
              <a:t>The length and content of the StringBuffer sequence can be changed through certain method calls</a:t>
            </a:r>
            <a:endParaRPr/>
          </a:p>
          <a:p>
            <a:pPr marL="365760" lvl="0" indent="-195579" algn="just" rtl="0">
              <a:spcBef>
                <a:spcPts val="400"/>
              </a:spcBef>
              <a:spcAft>
                <a:spcPts val="0"/>
              </a:spcAft>
              <a:buSzPts val="952"/>
              <a:buNone/>
            </a:pPr>
            <a:endParaRPr sz="1400">
              <a:solidFill>
                <a:schemeClr val="dk1"/>
              </a:solidFill>
            </a:endParaRPr>
          </a:p>
          <a:p>
            <a:pPr marL="365760" lvl="0" indent="-256032" algn="just" rtl="0">
              <a:spcBef>
                <a:spcPts val="400"/>
              </a:spcBef>
              <a:spcAft>
                <a:spcPts val="0"/>
              </a:spcAft>
              <a:buSzPts val="1632"/>
              <a:buChar char="🞂"/>
            </a:pPr>
            <a:r>
              <a:rPr lang="en-US" sz="2400">
                <a:solidFill>
                  <a:schemeClr val="dk1"/>
                </a:solidFill>
              </a:rPr>
              <a:t>StringBuffer class defines three constructors:</a:t>
            </a:r>
            <a:endParaRPr/>
          </a:p>
          <a:p>
            <a:pPr marL="365760" lvl="0" indent="-256032" algn="just" rtl="0">
              <a:spcBef>
                <a:spcPts val="400"/>
              </a:spcBef>
              <a:spcAft>
                <a:spcPts val="0"/>
              </a:spcAft>
              <a:buSzPts val="1088"/>
              <a:buFont typeface="Lucida Sans"/>
              <a:buNone/>
            </a:pPr>
            <a:endParaRPr sz="1600">
              <a:solidFill>
                <a:schemeClr val="dk1"/>
              </a:solidFill>
            </a:endParaRPr>
          </a:p>
          <a:p>
            <a:pPr marL="621792" lvl="1" indent="-228600" algn="just" rtl="0">
              <a:spcBef>
                <a:spcPts val="324"/>
              </a:spcBef>
              <a:spcAft>
                <a:spcPts val="0"/>
              </a:spcAft>
              <a:buSzPts val="2000"/>
              <a:buChar char="◦"/>
            </a:pPr>
            <a:r>
              <a:rPr lang="en-US" sz="2000">
                <a:solidFill>
                  <a:schemeClr val="dk1"/>
                </a:solidFill>
              </a:rPr>
              <a:t>StringBuffer()//empty object</a:t>
            </a:r>
            <a:endParaRPr/>
          </a:p>
          <a:p>
            <a:pPr marL="621792" lvl="1" indent="-228600" algn="just" rtl="0">
              <a:spcBef>
                <a:spcPts val="324"/>
              </a:spcBef>
              <a:spcAft>
                <a:spcPts val="0"/>
              </a:spcAft>
              <a:buSzPts val="2000"/>
              <a:buChar char="◦"/>
            </a:pPr>
            <a:r>
              <a:rPr lang="en-US" sz="2000">
                <a:solidFill>
                  <a:schemeClr val="dk1"/>
                </a:solidFill>
              </a:rPr>
              <a:t>StringBuffer(int capacity)//creates an empty object with a capacity for storing a string</a:t>
            </a:r>
            <a:endParaRPr/>
          </a:p>
          <a:p>
            <a:pPr marL="621792" lvl="1" indent="-228600" algn="just" rtl="0">
              <a:spcBef>
                <a:spcPts val="324"/>
              </a:spcBef>
              <a:spcAft>
                <a:spcPts val="0"/>
              </a:spcAft>
              <a:buSzPts val="2000"/>
              <a:buChar char="◦"/>
            </a:pPr>
            <a:r>
              <a:rPr lang="en-US" sz="2000">
                <a:solidFill>
                  <a:schemeClr val="dk1"/>
                </a:solidFill>
              </a:rPr>
              <a:t>StringBuffer(String str)//create StringBuffer object by using a string</a:t>
            </a:r>
            <a:endParaRPr/>
          </a:p>
          <a:p>
            <a:pPr marL="365760" lvl="0" indent="-256032" algn="l" rtl="0">
              <a:spcBef>
                <a:spcPts val="400"/>
              </a:spcBef>
              <a:spcAft>
                <a:spcPts val="0"/>
              </a:spcAft>
              <a:buSzPts val="1632"/>
              <a:buFont typeface="Lucida Sans"/>
              <a:buNone/>
            </a:pPr>
            <a:endParaRPr sz="2400">
              <a:solidFill>
                <a:schemeClr val="dk1"/>
              </a:solidFill>
            </a:endParaRPr>
          </a:p>
        </p:txBody>
      </p:sp>
      <p:sp>
        <p:nvSpPr>
          <p:cNvPr id="587" name="Google Shape;587;p54"/>
          <p:cNvSpPr txBox="1">
            <a:spLocks noGrp="1"/>
          </p:cNvSpPr>
          <p:nvPr>
            <p:ph type="title"/>
          </p:nvPr>
        </p:nvSpPr>
        <p:spPr>
          <a:xfrm>
            <a:off x="457200" y="762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StringBuffer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5"/>
          <p:cNvSpPr txBox="1">
            <a:spLocks noGrp="1"/>
          </p:cNvSpPr>
          <p:nvPr>
            <p:ph type="body" idx="1"/>
          </p:nvPr>
        </p:nvSpPr>
        <p:spPr>
          <a:xfrm>
            <a:off x="457200" y="992188"/>
            <a:ext cx="8229600" cy="5148262"/>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StringBuffer has two main operations methods – append and insert </a:t>
            </a:r>
            <a:endParaRPr/>
          </a:p>
          <a:p>
            <a:pPr marL="365760" lvl="0" indent="-152400" algn="just" rtl="0">
              <a:spcBef>
                <a:spcPts val="400"/>
              </a:spcBef>
              <a:spcAft>
                <a:spcPts val="0"/>
              </a:spcAft>
              <a:buSzPts val="1632"/>
              <a:buNone/>
            </a:pPr>
            <a:endParaRPr sz="2400">
              <a:solidFill>
                <a:schemeClr val="dk1"/>
              </a:solidFill>
            </a:endParaRPr>
          </a:p>
          <a:p>
            <a:pPr marL="365760" lvl="0" indent="-256032" algn="just" rtl="0">
              <a:spcBef>
                <a:spcPts val="400"/>
              </a:spcBef>
              <a:spcAft>
                <a:spcPts val="0"/>
              </a:spcAft>
              <a:buSzPts val="1632"/>
              <a:buChar char="🞂"/>
            </a:pPr>
            <a:r>
              <a:rPr lang="en-US" sz="2400">
                <a:solidFill>
                  <a:schemeClr val="dk1"/>
                </a:solidFill>
              </a:rPr>
              <a:t>Both these methods are overloaded so that they can accept any type of data</a:t>
            </a:r>
            <a:endParaRPr/>
          </a:p>
          <a:p>
            <a:pPr marL="365760" lvl="0" indent="-256032" algn="l" rtl="0">
              <a:spcBef>
                <a:spcPts val="0"/>
              </a:spcBef>
              <a:spcAft>
                <a:spcPts val="0"/>
              </a:spcAft>
              <a:buSzPts val="1632"/>
              <a:buFont typeface="Lucida Sans"/>
              <a:buNone/>
            </a:pPr>
            <a:endParaRPr sz="2400">
              <a:solidFill>
                <a:schemeClr val="dk1"/>
              </a:solidFill>
            </a:endParaRPr>
          </a:p>
          <a:p>
            <a:pPr marL="365760" lvl="0" indent="-256032" algn="l" rtl="0">
              <a:spcBef>
                <a:spcPts val="0"/>
              </a:spcBef>
              <a:spcAft>
                <a:spcPts val="0"/>
              </a:spcAft>
              <a:buSzPts val="1632"/>
              <a:buFont typeface="Lucida Sans"/>
              <a:buNone/>
            </a:pPr>
            <a:r>
              <a:rPr lang="en-US" sz="2400">
                <a:solidFill>
                  <a:schemeClr val="dk1"/>
                </a:solidFill>
              </a:rPr>
              <a:t>Here are few append methods:</a:t>
            </a:r>
            <a:endParaRPr/>
          </a:p>
          <a:p>
            <a:pPr marL="365760" lvl="0" indent="-256032" algn="l" rtl="0">
              <a:spcBef>
                <a:spcPts val="0"/>
              </a:spcBef>
              <a:spcAft>
                <a:spcPts val="0"/>
              </a:spcAft>
              <a:buSzPts val="1632"/>
              <a:buFont typeface="Lucida Sans"/>
              <a:buNone/>
            </a:pPr>
            <a:r>
              <a:rPr lang="en-US" sz="2400">
                <a:solidFill>
                  <a:schemeClr val="dk1"/>
                </a:solidFill>
              </a:rPr>
              <a:t>	</a:t>
            </a:r>
            <a:r>
              <a:rPr lang="en-US">
                <a:solidFill>
                  <a:schemeClr val="dk1"/>
                </a:solidFill>
                <a:latin typeface="Courier New"/>
                <a:ea typeface="Courier New"/>
                <a:cs typeface="Courier New"/>
                <a:sym typeface="Courier New"/>
              </a:rPr>
              <a:t>StringBuffer append(String str)</a:t>
            </a:r>
            <a:endParaRPr/>
          </a:p>
          <a:p>
            <a:pPr marL="365760" lvl="0" indent="-256032" algn="l" rtl="0">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StringBuffer append(int num)</a:t>
            </a:r>
            <a:endParaRPr/>
          </a:p>
          <a:p>
            <a:pPr marL="365760" lvl="0" indent="-256032" algn="l" rtl="0">
              <a:spcBef>
                <a:spcPts val="0"/>
              </a:spcBef>
              <a:spcAft>
                <a:spcPts val="0"/>
              </a:spcAft>
              <a:buSzPts val="1836"/>
              <a:buFont typeface="Lucida Sans"/>
              <a:buNone/>
            </a:pPr>
            <a:endParaRPr>
              <a:solidFill>
                <a:schemeClr val="dk1"/>
              </a:solidFill>
              <a:latin typeface="Courier New"/>
              <a:ea typeface="Courier New"/>
              <a:cs typeface="Courier New"/>
              <a:sym typeface="Courier New"/>
            </a:endParaRPr>
          </a:p>
          <a:p>
            <a:pPr marL="365760" lvl="0" indent="-256032" algn="just" rtl="0">
              <a:spcBef>
                <a:spcPts val="400"/>
              </a:spcBef>
              <a:spcAft>
                <a:spcPts val="0"/>
              </a:spcAft>
              <a:buSzPts val="1632"/>
              <a:buChar char="🞂"/>
            </a:pPr>
            <a:r>
              <a:rPr lang="en-US" sz="2400">
                <a:solidFill>
                  <a:schemeClr val="dk1"/>
                </a:solidFill>
              </a:rPr>
              <a:t>As the name suggests, the append method adds the specified characters at the end of the StringBuffer object</a:t>
            </a:r>
            <a:endParaRPr/>
          </a:p>
        </p:txBody>
      </p:sp>
      <p:sp>
        <p:nvSpPr>
          <p:cNvPr id="594" name="Google Shape;594;p55"/>
          <p:cNvSpPr txBox="1">
            <a:spLocks noGrp="1"/>
          </p:cNvSpPr>
          <p:nvPr>
            <p:ph type="title"/>
          </p:nvPr>
        </p:nvSpPr>
        <p:spPr>
          <a:xfrm>
            <a:off x="381000" y="131763"/>
            <a:ext cx="82296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 Buffer Operations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6"/>
          <p:cNvSpPr txBox="1">
            <a:spLocks noGrp="1"/>
          </p:cNvSpPr>
          <p:nvPr>
            <p:ph type="body" idx="1"/>
          </p:nvPr>
        </p:nvSpPr>
        <p:spPr>
          <a:xfrm>
            <a:off x="228600" y="1295400"/>
            <a:ext cx="8686800" cy="4956175"/>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The insert methods are used to insert characters at the specified index location</a:t>
            </a:r>
            <a:endParaRPr/>
          </a:p>
          <a:p>
            <a:pPr marL="365760" lvl="0" indent="-256032" algn="l" rtl="0">
              <a:spcBef>
                <a:spcPts val="0"/>
              </a:spcBef>
              <a:spcAft>
                <a:spcPts val="0"/>
              </a:spcAft>
              <a:buSzPts val="1632"/>
              <a:buFont typeface="Lucida Sans"/>
              <a:buNone/>
            </a:pPr>
            <a:endParaRPr sz="2400">
              <a:solidFill>
                <a:schemeClr val="dk1"/>
              </a:solidFill>
            </a:endParaRPr>
          </a:p>
          <a:p>
            <a:pPr marL="365760" lvl="0" indent="-256032" algn="l" rtl="0">
              <a:spcBef>
                <a:spcPts val="0"/>
              </a:spcBef>
              <a:spcAft>
                <a:spcPts val="0"/>
              </a:spcAft>
              <a:buSzPts val="1632"/>
              <a:buFont typeface="Lucida Sans"/>
              <a:buNone/>
            </a:pPr>
            <a:r>
              <a:rPr lang="en-US" sz="2400">
                <a:solidFill>
                  <a:schemeClr val="dk1"/>
                </a:solidFill>
              </a:rPr>
              <a:t>Here are few insert methods: </a:t>
            </a:r>
            <a:endParaRPr/>
          </a:p>
          <a:p>
            <a:pPr marL="365760" lvl="0" indent="-256032" algn="l" rtl="0">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a:t>
            </a:r>
            <a:endParaRPr/>
          </a:p>
          <a:p>
            <a:pPr marL="365760" lvl="0" indent="-256032" algn="l" rtl="0">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StringBuffer insert(int index, String str)</a:t>
            </a:r>
            <a:endParaRPr/>
          </a:p>
          <a:p>
            <a:pPr marL="365760" lvl="0" indent="-256032" algn="l" rtl="0">
              <a:spcBef>
                <a:spcPts val="0"/>
              </a:spcBef>
              <a:spcAft>
                <a:spcPts val="0"/>
              </a:spcAft>
              <a:buSzPts val="1836"/>
              <a:buFont typeface="Courier New"/>
              <a:buNone/>
            </a:pPr>
            <a:r>
              <a:rPr lang="en-US">
                <a:solidFill>
                  <a:schemeClr val="dk1"/>
                </a:solidFill>
                <a:latin typeface="Courier New"/>
                <a:ea typeface="Courier New"/>
                <a:cs typeface="Courier New"/>
                <a:sym typeface="Courier New"/>
              </a:rPr>
              <a:t>	StringBuffer append(int index, char ch)</a:t>
            </a:r>
            <a:endParaRPr/>
          </a:p>
          <a:p>
            <a:pPr marL="365760" lvl="0" indent="-256032" algn="l" rtl="0">
              <a:spcBef>
                <a:spcPts val="0"/>
              </a:spcBef>
              <a:spcAft>
                <a:spcPts val="0"/>
              </a:spcAft>
              <a:buSzPts val="1836"/>
              <a:buFont typeface="Lucida Sans"/>
              <a:buNone/>
            </a:pPr>
            <a:endParaRPr>
              <a:solidFill>
                <a:schemeClr val="dk1"/>
              </a:solidFill>
              <a:latin typeface="Courier New"/>
              <a:ea typeface="Courier New"/>
              <a:cs typeface="Courier New"/>
              <a:sym typeface="Courier New"/>
            </a:endParaRPr>
          </a:p>
          <a:p>
            <a:pPr marL="365760" lvl="0" indent="-256032" algn="just" rtl="0">
              <a:spcBef>
                <a:spcPts val="0"/>
              </a:spcBef>
              <a:spcAft>
                <a:spcPts val="0"/>
              </a:spcAft>
              <a:buSzPts val="1632"/>
              <a:buChar char="🞂"/>
            </a:pPr>
            <a:r>
              <a:rPr lang="en-US" sz="2400">
                <a:solidFill>
                  <a:schemeClr val="dk1"/>
                </a:solidFill>
              </a:rPr>
              <a:t>Index specifies at which point the string will be inserted into the invoking StringBuffer object</a:t>
            </a:r>
            <a:endParaRPr/>
          </a:p>
        </p:txBody>
      </p:sp>
      <p:sp>
        <p:nvSpPr>
          <p:cNvPr id="601" name="Google Shape;601;p56"/>
          <p:cNvSpPr txBox="1">
            <a:spLocks noGrp="1"/>
          </p:cNvSpPr>
          <p:nvPr>
            <p:ph type="title"/>
          </p:nvPr>
        </p:nvSpPr>
        <p:spPr>
          <a:xfrm>
            <a:off x="381000" y="76200"/>
            <a:ext cx="83058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7"/>
          <p:cNvSpPr txBox="1">
            <a:spLocks noGrp="1"/>
          </p:cNvSpPr>
          <p:nvPr>
            <p:ph type="body" idx="1"/>
          </p:nvPr>
        </p:nvSpPr>
        <p:spPr>
          <a:xfrm>
            <a:off x="457200" y="1219200"/>
            <a:ext cx="8229600" cy="52578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904"/>
              <a:buChar char="🞂"/>
            </a:pPr>
            <a:r>
              <a:rPr lang="en-US" sz="2800" b="1">
                <a:solidFill>
                  <a:schemeClr val="dk1"/>
                </a:solidFill>
              </a:rPr>
              <a:t>delete() -  </a:t>
            </a:r>
            <a:r>
              <a:rPr lang="en-US" sz="2800">
                <a:solidFill>
                  <a:schemeClr val="dk1"/>
                </a:solidFill>
              </a:rPr>
              <a:t>This method is used to delete specified substring within the StringBuffer object</a:t>
            </a:r>
            <a:endParaRPr/>
          </a:p>
          <a:p>
            <a:pPr marL="365760" lvl="0" indent="-256032" algn="l" rtl="0">
              <a:spcBef>
                <a:spcPts val="400"/>
              </a:spcBef>
              <a:spcAft>
                <a:spcPts val="0"/>
              </a:spcAft>
              <a:buSzPts val="1632"/>
              <a:buFont typeface="Arial"/>
              <a:buNone/>
            </a:pPr>
            <a:endParaRPr sz="2400">
              <a:solidFill>
                <a:schemeClr val="dk1"/>
              </a:solidFill>
            </a:endParaRPr>
          </a:p>
          <a:p>
            <a:pPr marL="365760" lvl="0" indent="-256032" algn="l" rtl="0">
              <a:spcBef>
                <a:spcPts val="400"/>
              </a:spcBef>
              <a:spcAft>
                <a:spcPts val="0"/>
              </a:spcAft>
              <a:buSzPts val="1632"/>
              <a:buFont typeface="Lucida Sans"/>
              <a:buNone/>
            </a:pPr>
            <a:endParaRPr sz="2400">
              <a:solidFill>
                <a:schemeClr val="dk1"/>
              </a:solidFill>
            </a:endParaRPr>
          </a:p>
          <a:p>
            <a:pPr marL="365760" lvl="0" indent="-256032" algn="l" rtl="0">
              <a:spcBef>
                <a:spcPts val="400"/>
              </a:spcBef>
              <a:spcAft>
                <a:spcPts val="0"/>
              </a:spcAft>
              <a:buSzPts val="1904"/>
              <a:buFont typeface="Courier New"/>
              <a:buNone/>
            </a:pPr>
            <a:r>
              <a:rPr lang="en-US" sz="2800">
                <a:solidFill>
                  <a:schemeClr val="dk1"/>
                </a:solidFill>
                <a:latin typeface="Courier New"/>
                <a:ea typeface="Courier New"/>
                <a:cs typeface="Courier New"/>
                <a:sym typeface="Courier New"/>
              </a:rPr>
              <a:t>public StringBuffer </a:t>
            </a:r>
            <a:r>
              <a:rPr lang="en-US" sz="2800" b="1">
                <a:solidFill>
                  <a:schemeClr val="dk1"/>
                </a:solidFill>
                <a:latin typeface="Courier New"/>
                <a:ea typeface="Courier New"/>
                <a:cs typeface="Courier New"/>
                <a:sym typeface="Courier New"/>
              </a:rPr>
              <a:t>delete</a:t>
            </a:r>
            <a:r>
              <a:rPr lang="en-US" sz="2800">
                <a:solidFill>
                  <a:schemeClr val="dk1"/>
                </a:solidFill>
                <a:latin typeface="Courier New"/>
                <a:ea typeface="Courier New"/>
                <a:cs typeface="Courier New"/>
                <a:sym typeface="Courier New"/>
              </a:rPr>
              <a:t>(int start, int end)</a:t>
            </a:r>
            <a:endParaRPr/>
          </a:p>
        </p:txBody>
      </p:sp>
      <p:sp>
        <p:nvSpPr>
          <p:cNvPr id="608" name="Google Shape;608;p57"/>
          <p:cNvSpPr txBox="1">
            <a:spLocks noGrp="1"/>
          </p:cNvSpPr>
          <p:nvPr>
            <p:ph type="title"/>
          </p:nvPr>
        </p:nvSpPr>
        <p:spPr>
          <a:xfrm>
            <a:off x="457200" y="1524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lnSpcReduction="10000"/>
          </a:bodyPr>
          <a:lstStyle/>
          <a:p>
            <a:pPr marL="365760" lvl="0" indent="-256032" algn="just" rtl="0">
              <a:spcBef>
                <a:spcPts val="0"/>
              </a:spcBef>
              <a:spcAft>
                <a:spcPts val="0"/>
              </a:spcAft>
              <a:buSzPts val="1632"/>
              <a:buFont typeface="Arial"/>
              <a:buNone/>
            </a:pPr>
            <a:r>
              <a:rPr lang="en-US" sz="2400" b="1">
                <a:solidFill>
                  <a:schemeClr val="dk1"/>
                </a:solidFill>
              </a:rPr>
              <a:t>replace() - </a:t>
            </a:r>
            <a:r>
              <a:rPr lang="en-US" sz="2400">
                <a:solidFill>
                  <a:schemeClr val="dk1"/>
                </a:solidFill>
              </a:rPr>
              <a:t>This method is used to replace part of this StringBuffer(substring) with another substring</a:t>
            </a:r>
            <a:endParaRPr/>
          </a:p>
          <a:p>
            <a:pPr marL="365760" lvl="0" indent="-256032" algn="l" rtl="0">
              <a:spcBef>
                <a:spcPts val="400"/>
              </a:spcBef>
              <a:spcAft>
                <a:spcPts val="0"/>
              </a:spcAft>
              <a:buSzPts val="1836"/>
              <a:buFont typeface="Arial"/>
              <a:buNone/>
            </a:pPr>
            <a:r>
              <a:rPr lang="en-US">
                <a:solidFill>
                  <a:schemeClr val="dk1"/>
                </a:solidFill>
              </a:rPr>
              <a:t> </a:t>
            </a:r>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StringBuffer </a:t>
            </a:r>
            <a:r>
              <a:rPr lang="en-US" b="1">
                <a:solidFill>
                  <a:schemeClr val="dk1"/>
                </a:solidFill>
                <a:latin typeface="Courier New"/>
                <a:ea typeface="Courier New"/>
                <a:cs typeface="Courier New"/>
                <a:sym typeface="Courier New"/>
              </a:rPr>
              <a:t>replace</a:t>
            </a:r>
            <a:r>
              <a:rPr lang="en-US">
                <a:solidFill>
                  <a:schemeClr val="dk1"/>
                </a:solidFill>
                <a:latin typeface="Courier New"/>
                <a:ea typeface="Courier New"/>
                <a:cs typeface="Courier New"/>
                <a:sym typeface="Courier New"/>
              </a:rPr>
              <a:t>(int start, int end, String str)</a:t>
            </a:r>
            <a:endParaRPr/>
          </a:p>
          <a:p>
            <a:pPr marL="365760" lvl="0" indent="-256032" algn="l" rtl="0">
              <a:spcBef>
                <a:spcPts val="400"/>
              </a:spcBef>
              <a:spcAft>
                <a:spcPts val="0"/>
              </a:spcAft>
              <a:buSzPts val="1836"/>
              <a:buFont typeface="Lucida Sans"/>
              <a:buNone/>
            </a:pPr>
            <a:endParaRPr>
              <a:solidFill>
                <a:schemeClr val="dk1"/>
              </a:solidFill>
            </a:endParaRPr>
          </a:p>
          <a:p>
            <a:pPr marL="365760" lvl="0" indent="-256032" algn="just" rtl="0">
              <a:spcBef>
                <a:spcPts val="400"/>
              </a:spcBef>
              <a:spcAft>
                <a:spcPts val="0"/>
              </a:spcAft>
              <a:buSzPts val="1632"/>
              <a:buFont typeface="Arial"/>
              <a:buNone/>
            </a:pPr>
            <a:r>
              <a:rPr lang="en-US" sz="2400" b="1">
                <a:solidFill>
                  <a:schemeClr val="dk1"/>
                </a:solidFill>
              </a:rPr>
              <a:t>substring() - </a:t>
            </a:r>
            <a:r>
              <a:rPr lang="en-US" sz="2400">
                <a:solidFill>
                  <a:schemeClr val="dk1"/>
                </a:solidFill>
              </a:rPr>
              <a:t>This method returns a new string which is actually a substring of this StringBuffer. It extracts characters starting from the specified index all the way till the end of the StringBuffer</a:t>
            </a:r>
            <a:endParaRPr/>
          </a:p>
          <a:p>
            <a:pPr marL="365760" lvl="0" indent="-256032" algn="l" rtl="0">
              <a:spcBef>
                <a:spcPts val="400"/>
              </a:spcBef>
              <a:spcAft>
                <a:spcPts val="0"/>
              </a:spcAft>
              <a:buSzPts val="680"/>
              <a:buFont typeface="Arial"/>
              <a:buNone/>
            </a:pPr>
            <a:endParaRPr sz="1000">
              <a:solidFill>
                <a:schemeClr val="dk1"/>
              </a:solidFill>
            </a:endParaRPr>
          </a:p>
          <a:p>
            <a:pPr marL="365760" lvl="0" indent="-256032" algn="l"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String substring(int start)</a:t>
            </a:r>
            <a:endParaRPr/>
          </a:p>
          <a:p>
            <a:pPr marL="365760" lvl="0" indent="-256032" algn="l" rtl="0">
              <a:spcBef>
                <a:spcPts val="400"/>
              </a:spcBef>
              <a:spcAft>
                <a:spcPts val="0"/>
              </a:spcAft>
              <a:buSzPts val="1836"/>
              <a:buFont typeface="Lucida Sans"/>
              <a:buNone/>
            </a:pPr>
            <a:endParaRPr>
              <a:solidFill>
                <a:schemeClr val="dk1"/>
              </a:solidFill>
            </a:endParaRPr>
          </a:p>
        </p:txBody>
      </p:sp>
      <p:sp>
        <p:nvSpPr>
          <p:cNvPr id="615" name="Google Shape;615;p58"/>
          <p:cNvSpPr txBox="1">
            <a:spLocks noGrp="1"/>
          </p:cNvSpPr>
          <p:nvPr>
            <p:ph type="title"/>
          </p:nvPr>
        </p:nvSpPr>
        <p:spPr>
          <a:xfrm>
            <a:off x="457200" y="762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StringBuffer Operations (Contd.). </a:t>
            </a:r>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b="1">
                <a:solidFill>
                  <a:schemeClr val="dk1"/>
                </a:solidFill>
              </a:rPr>
              <a:t>reverse() - </a:t>
            </a:r>
            <a:r>
              <a:rPr lang="en-US" sz="2400">
                <a:solidFill>
                  <a:schemeClr val="dk1"/>
                </a:solidFill>
              </a:rPr>
              <a:t>As the name suggests, the character sequence is reversed with this method</a:t>
            </a:r>
            <a:endParaRPr/>
          </a:p>
          <a:p>
            <a:pPr marL="365760" lvl="0" indent="-212851" algn="l" rtl="0">
              <a:spcBef>
                <a:spcPts val="400"/>
              </a:spcBef>
              <a:spcAft>
                <a:spcPts val="0"/>
              </a:spcAft>
              <a:buSzPts val="680"/>
              <a:buNone/>
            </a:pPr>
            <a:endParaRPr sz="1000">
              <a:solidFill>
                <a:schemeClr val="dk1"/>
              </a:solidFill>
            </a:endParaRPr>
          </a:p>
          <a:p>
            <a:pPr marL="365760" lvl="0" indent="-256032" algn="l" rtl="0">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StringBuffer </a:t>
            </a:r>
            <a:r>
              <a:rPr lang="en-US" sz="2400" b="1">
                <a:solidFill>
                  <a:schemeClr val="dk1"/>
                </a:solidFill>
                <a:latin typeface="Courier New"/>
                <a:ea typeface="Courier New"/>
                <a:cs typeface="Courier New"/>
                <a:sym typeface="Courier New"/>
              </a:rPr>
              <a:t>reverse</a:t>
            </a:r>
            <a:r>
              <a:rPr lang="en-US" sz="2400">
                <a:solidFill>
                  <a:schemeClr val="dk1"/>
                </a:solidFill>
                <a:latin typeface="Courier New"/>
                <a:ea typeface="Courier New"/>
                <a:cs typeface="Courier New"/>
                <a:sym typeface="Courier New"/>
              </a:rPr>
              <a:t>()</a:t>
            </a:r>
            <a:endParaRPr sz="2400">
              <a:solidFill>
                <a:schemeClr val="dk1"/>
              </a:solidFill>
            </a:endParaRPr>
          </a:p>
          <a:p>
            <a:pPr marL="365760" lvl="0" indent="-256032" algn="l" rtl="0">
              <a:spcBef>
                <a:spcPts val="400"/>
              </a:spcBef>
              <a:spcAft>
                <a:spcPts val="0"/>
              </a:spcAft>
              <a:buSzPts val="1836"/>
              <a:buFont typeface="Lucida Sans"/>
              <a:buNone/>
            </a:pPr>
            <a:endParaRPr>
              <a:solidFill>
                <a:schemeClr val="dk1"/>
              </a:solidFill>
            </a:endParaRPr>
          </a:p>
          <a:p>
            <a:pPr marL="365760" lvl="0" indent="-256032" algn="l" rtl="0">
              <a:spcBef>
                <a:spcPts val="400"/>
              </a:spcBef>
              <a:spcAft>
                <a:spcPts val="0"/>
              </a:spcAft>
              <a:buSzPts val="1632"/>
              <a:buChar char="🞂"/>
            </a:pPr>
            <a:r>
              <a:rPr lang="en-US" sz="2400" b="1">
                <a:solidFill>
                  <a:schemeClr val="dk1"/>
                </a:solidFill>
              </a:rPr>
              <a:t>length() – </a:t>
            </a:r>
            <a:r>
              <a:rPr lang="en-US" sz="2400">
                <a:solidFill>
                  <a:schemeClr val="dk1"/>
                </a:solidFill>
              </a:rPr>
              <a:t>Used to find the length of the StringBuffer</a:t>
            </a:r>
            <a:endParaRPr/>
          </a:p>
          <a:p>
            <a:pPr marL="365760" lvl="0" indent="-256032" algn="l" rtl="0">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l" rtl="0">
              <a:spcBef>
                <a:spcPts val="400"/>
              </a:spcBef>
              <a:spcAft>
                <a:spcPts val="0"/>
              </a:spcAft>
              <a:buSzPts val="1632"/>
              <a:buFont typeface="Courier New"/>
              <a:buNone/>
            </a:pPr>
            <a:r>
              <a:rPr lang="en-US" sz="2400">
                <a:solidFill>
                  <a:schemeClr val="dk1"/>
                </a:solidFill>
                <a:latin typeface="Courier New"/>
                <a:ea typeface="Courier New"/>
                <a:cs typeface="Courier New"/>
                <a:sym typeface="Courier New"/>
              </a:rPr>
              <a:t>public int </a:t>
            </a:r>
            <a:r>
              <a:rPr lang="en-US" sz="2400" b="1">
                <a:solidFill>
                  <a:schemeClr val="dk1"/>
                </a:solidFill>
                <a:latin typeface="Courier New"/>
                <a:ea typeface="Courier New"/>
                <a:cs typeface="Courier New"/>
                <a:sym typeface="Courier New"/>
              </a:rPr>
              <a:t>length</a:t>
            </a:r>
            <a:r>
              <a:rPr lang="en-US" sz="2400">
                <a:solidFill>
                  <a:schemeClr val="dk1"/>
                </a:solidFill>
                <a:latin typeface="Courier New"/>
                <a:ea typeface="Courier New"/>
                <a:cs typeface="Courier New"/>
                <a:sym typeface="Courier New"/>
              </a:rPr>
              <a:t>()</a:t>
            </a:r>
            <a:endParaRPr/>
          </a:p>
          <a:p>
            <a:pPr marL="365760" lvl="0" indent="-256032" algn="l" rtl="0">
              <a:spcBef>
                <a:spcPts val="400"/>
              </a:spcBef>
              <a:spcAft>
                <a:spcPts val="0"/>
              </a:spcAft>
              <a:buSzPts val="1836"/>
              <a:buFont typeface="Lucida Sans"/>
              <a:buNone/>
            </a:pPr>
            <a:endParaRPr>
              <a:solidFill>
                <a:schemeClr val="dk1"/>
              </a:solidFill>
              <a:latin typeface="Courier New"/>
              <a:ea typeface="Courier New"/>
              <a:cs typeface="Courier New"/>
              <a:sym typeface="Courier New"/>
            </a:endParaRPr>
          </a:p>
        </p:txBody>
      </p:sp>
      <p:sp>
        <p:nvSpPr>
          <p:cNvPr id="622" name="Google Shape;622;p59"/>
          <p:cNvSpPr txBox="1">
            <a:spLocks noGrp="1"/>
          </p:cNvSpPr>
          <p:nvPr>
            <p:ph type="title"/>
          </p:nvPr>
        </p:nvSpPr>
        <p:spPr>
          <a:xfrm>
            <a:off x="457200" y="131763"/>
            <a:ext cx="82296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body" idx="1"/>
          </p:nvPr>
        </p:nvSpPr>
        <p:spPr>
          <a:xfrm>
            <a:off x="304800" y="984250"/>
            <a:ext cx="8686800" cy="709613"/>
          </a:xfrm>
          <a:prstGeom prst="rect">
            <a:avLst/>
          </a:prstGeom>
          <a:noFill/>
          <a:ln>
            <a:noFill/>
          </a:ln>
        </p:spPr>
        <p:txBody>
          <a:bodyPr spcFirstLastPara="1" wrap="square" lIns="91425" tIns="45700" rIns="91425" bIns="45700" anchor="t" anchorCtr="0">
            <a:normAutofit fontScale="62500" lnSpcReduction="20000"/>
          </a:bodyPr>
          <a:lstStyle/>
          <a:p>
            <a:pPr marL="365760" lvl="0" indent="-256032" algn="l" rtl="0">
              <a:lnSpc>
                <a:spcPct val="150000"/>
              </a:lnSpc>
              <a:spcBef>
                <a:spcPts val="0"/>
              </a:spcBef>
              <a:spcAft>
                <a:spcPts val="0"/>
              </a:spcAft>
              <a:buSzPct val="68000"/>
              <a:buFont typeface="Noto Sans Symbols"/>
              <a:buNone/>
            </a:pPr>
            <a:r>
              <a:rPr lang="en-US">
                <a:solidFill>
                  <a:schemeClr val="dk1"/>
                </a:solidFill>
              </a:rPr>
              <a:t>  Define an Employee class with instance variables and instance methods</a:t>
            </a:r>
            <a:endParaRPr/>
          </a:p>
        </p:txBody>
      </p:sp>
      <p:sp>
        <p:nvSpPr>
          <p:cNvPr id="179" name="Google Shape;179;p6"/>
          <p:cNvSpPr txBox="1">
            <a:spLocks noGrp="1"/>
          </p:cNvSpPr>
          <p:nvPr>
            <p:ph type="title"/>
          </p:nvPr>
        </p:nvSpPr>
        <p:spPr>
          <a:xfrm>
            <a:off x="228600" y="109538"/>
            <a:ext cx="84582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Defining a Class in java</a:t>
            </a:r>
            <a:endParaRPr/>
          </a:p>
        </p:txBody>
      </p:sp>
      <p:sp>
        <p:nvSpPr>
          <p:cNvPr id="180" name="Google Shape;180;p6"/>
          <p:cNvSpPr/>
          <p:nvPr/>
        </p:nvSpPr>
        <p:spPr>
          <a:xfrm>
            <a:off x="228600" y="2362200"/>
            <a:ext cx="3886200" cy="3505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81" name="Google Shape;181;p6"/>
          <p:cNvSpPr/>
          <p:nvPr/>
        </p:nvSpPr>
        <p:spPr>
          <a:xfrm>
            <a:off x="381000" y="2819400"/>
            <a:ext cx="3276600" cy="114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82" name="Google Shape;182;p6"/>
          <p:cNvSpPr/>
          <p:nvPr/>
        </p:nvSpPr>
        <p:spPr>
          <a:xfrm>
            <a:off x="304800" y="2338388"/>
            <a:ext cx="3060700"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Verdana"/>
                <a:ea typeface="Verdana"/>
                <a:cs typeface="Verdana"/>
                <a:sym typeface="Verdana"/>
              </a:rPr>
              <a:t>class  Employee</a:t>
            </a:r>
            <a:endParaRPr/>
          </a:p>
        </p:txBody>
      </p:sp>
      <p:sp>
        <p:nvSpPr>
          <p:cNvPr id="183" name="Google Shape;183;p6"/>
          <p:cNvSpPr/>
          <p:nvPr/>
        </p:nvSpPr>
        <p:spPr>
          <a:xfrm>
            <a:off x="355600" y="4114800"/>
            <a:ext cx="3378200" cy="165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84" name="Google Shape;184;p6"/>
          <p:cNvSpPr/>
          <p:nvPr/>
        </p:nvSpPr>
        <p:spPr>
          <a:xfrm>
            <a:off x="381000" y="2819400"/>
            <a:ext cx="25908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Verdana"/>
                <a:ea typeface="Verdana"/>
                <a:cs typeface="Verdana"/>
                <a:sym typeface="Verdana"/>
              </a:rPr>
              <a:t>Instance variables</a:t>
            </a:r>
            <a:endParaRPr/>
          </a:p>
        </p:txBody>
      </p:sp>
      <p:sp>
        <p:nvSpPr>
          <p:cNvPr id="185" name="Google Shape;185;p6"/>
          <p:cNvSpPr txBox="1"/>
          <p:nvPr/>
        </p:nvSpPr>
        <p:spPr>
          <a:xfrm>
            <a:off x="2514600" y="5181600"/>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86" name="Google Shape;186;p6"/>
          <p:cNvSpPr txBox="1"/>
          <p:nvPr/>
        </p:nvSpPr>
        <p:spPr>
          <a:xfrm>
            <a:off x="381000" y="4114800"/>
            <a:ext cx="21336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Verdana"/>
                <a:ea typeface="Verdana"/>
                <a:cs typeface="Verdana"/>
                <a:sym typeface="Verdana"/>
              </a:rPr>
              <a:t>Instance methods</a:t>
            </a:r>
            <a:endParaRPr/>
          </a:p>
        </p:txBody>
      </p:sp>
      <p:sp>
        <p:nvSpPr>
          <p:cNvPr id="187" name="Google Shape;187;p6"/>
          <p:cNvSpPr txBox="1"/>
          <p:nvPr/>
        </p:nvSpPr>
        <p:spPr>
          <a:xfrm>
            <a:off x="1130300" y="4521200"/>
            <a:ext cx="2578100" cy="1077913"/>
          </a:xfrm>
          <a:prstGeom prst="rect">
            <a:avLst/>
          </a:prstGeom>
          <a:noFill/>
          <a:ln>
            <a:noFill/>
          </a:ln>
        </p:spPr>
        <p:txBody>
          <a:bodyPr spcFirstLastPara="1" wrap="square" lIns="91425" tIns="45700" rIns="91425" bIns="45700" anchor="t" anchorCtr="0">
            <a:spAutoFit/>
          </a:bodyPr>
          <a:lstStyle/>
          <a:p>
            <a:pPr marL="0" marR="0" lvl="0" indent="-1016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setId(…)</a:t>
            </a:r>
            <a:endParaRPr/>
          </a:p>
          <a:p>
            <a:pPr marL="0" marR="0" lvl="0" indent="-1016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setName(…)</a:t>
            </a:r>
            <a:endParaRPr/>
          </a:p>
          <a:p>
            <a:pPr marL="0" marR="0" lvl="0" indent="-1016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setSalary(…)</a:t>
            </a:r>
            <a:endParaRPr/>
          </a:p>
          <a:p>
            <a:pPr marL="0" marR="0" lvl="0" indent="-1016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getEmployeeDetails()</a:t>
            </a:r>
            <a:endParaRPr/>
          </a:p>
        </p:txBody>
      </p:sp>
      <p:sp>
        <p:nvSpPr>
          <p:cNvPr id="188" name="Google Shape;188;p6"/>
          <p:cNvSpPr txBox="1"/>
          <p:nvPr/>
        </p:nvSpPr>
        <p:spPr>
          <a:xfrm>
            <a:off x="4419600" y="2097088"/>
            <a:ext cx="4495800" cy="180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Verdana"/>
                <a:ea typeface="Verdana"/>
                <a:cs typeface="Verdana"/>
                <a:sym typeface="Verdana"/>
              </a:rPr>
              <a:t>class Employee{</a:t>
            </a:r>
            <a:br>
              <a:rPr lang="en-US" sz="1600">
                <a:solidFill>
                  <a:schemeClr val="dk1"/>
                </a:solidFill>
                <a:latin typeface="Verdana"/>
                <a:ea typeface="Verdana"/>
                <a:cs typeface="Verdana"/>
                <a:sym typeface="Verdana"/>
              </a:rPr>
            </a:br>
            <a:r>
              <a:rPr lang="en-US" sz="1600">
                <a:solidFill>
                  <a:schemeClr val="dk1"/>
                </a:solidFill>
                <a:latin typeface="Verdana"/>
                <a:ea typeface="Verdana"/>
                <a:cs typeface="Verdana"/>
                <a:sym typeface="Verdana"/>
              </a:rPr>
              <a:t> </a:t>
            </a:r>
            <a:endParaRPr/>
          </a:p>
          <a:p>
            <a:pPr marL="0" marR="0" lvl="0" indent="0" algn="l" rtl="0">
              <a:spcBef>
                <a:spcPts val="0"/>
              </a:spcBef>
              <a:spcAft>
                <a:spcPts val="0"/>
              </a:spcAft>
              <a:buNone/>
            </a:pPr>
            <a:endParaRPr sz="1600">
              <a:solidFill>
                <a:schemeClr val="dk1"/>
              </a:solidFill>
              <a:latin typeface="Verdana"/>
              <a:ea typeface="Verdana"/>
              <a:cs typeface="Verdana"/>
              <a:sym typeface="Verdana"/>
            </a:endParaRPr>
          </a:p>
          <a:p>
            <a:pPr marL="0" marR="0" lvl="0" indent="0" algn="l" rtl="0">
              <a:spcBef>
                <a:spcPts val="0"/>
              </a:spcBef>
              <a:spcAft>
                <a:spcPts val="0"/>
              </a:spcAft>
              <a:buNone/>
            </a:pPr>
            <a:r>
              <a:rPr lang="en-US" sz="1600">
                <a:solidFill>
                  <a:schemeClr val="dk1"/>
                </a:solidFill>
                <a:latin typeface="Verdana"/>
                <a:ea typeface="Verdana"/>
                <a:cs typeface="Verdana"/>
                <a:sym typeface="Verdana"/>
              </a:rPr>
              <a:t> </a:t>
            </a:r>
            <a:endParaRPr/>
          </a:p>
          <a:p>
            <a:pPr marL="0" marR="0" lvl="0" indent="0" algn="l" rtl="0">
              <a:spcBef>
                <a:spcPts val="0"/>
              </a:spcBef>
              <a:spcAft>
                <a:spcPts val="0"/>
              </a:spcAft>
              <a:buNone/>
            </a:pPr>
            <a:endParaRPr sz="1600">
              <a:solidFill>
                <a:schemeClr val="dk1"/>
              </a:solidFill>
              <a:latin typeface="Verdana"/>
              <a:ea typeface="Verdana"/>
              <a:cs typeface="Verdana"/>
              <a:sym typeface="Verdana"/>
            </a:endParaRPr>
          </a:p>
          <a:p>
            <a:pPr marL="0" marR="0" lvl="0" indent="0" algn="l" rtl="0">
              <a:spcBef>
                <a:spcPts val="0"/>
              </a:spcBef>
              <a:spcAft>
                <a:spcPts val="0"/>
              </a:spcAft>
              <a:buNone/>
            </a:pPr>
            <a:endParaRPr sz="1600">
              <a:solidFill>
                <a:schemeClr val="dk1"/>
              </a:solidFill>
              <a:latin typeface="Verdana"/>
              <a:ea typeface="Verdana"/>
              <a:cs typeface="Verdana"/>
              <a:sym typeface="Verdana"/>
            </a:endParaRPr>
          </a:p>
          <a:p>
            <a:pPr marL="0" marR="0" lvl="0" indent="0" algn="l" rtl="0">
              <a:spcBef>
                <a:spcPts val="0"/>
              </a:spcBef>
              <a:spcAft>
                <a:spcPts val="0"/>
              </a:spcAft>
              <a:buNone/>
            </a:pPr>
            <a:endParaRPr sz="1600">
              <a:solidFill>
                <a:schemeClr val="dk1"/>
              </a:solidFill>
              <a:latin typeface="Verdana"/>
              <a:ea typeface="Verdana"/>
              <a:cs typeface="Verdana"/>
              <a:sym typeface="Verdana"/>
            </a:endParaRPr>
          </a:p>
        </p:txBody>
      </p:sp>
      <p:sp>
        <p:nvSpPr>
          <p:cNvPr id="189" name="Google Shape;189;p6"/>
          <p:cNvSpPr txBox="1"/>
          <p:nvPr/>
        </p:nvSpPr>
        <p:spPr>
          <a:xfrm>
            <a:off x="1168400" y="3144838"/>
            <a:ext cx="1358900" cy="830262"/>
          </a:xfrm>
          <a:prstGeom prst="rect">
            <a:avLst/>
          </a:prstGeom>
          <a:noFill/>
          <a:ln>
            <a:noFill/>
          </a:ln>
        </p:spPr>
        <p:txBody>
          <a:bodyPr spcFirstLastPara="1" wrap="square" lIns="91425" tIns="45700" rIns="91425" bIns="45700" anchor="t" anchorCtr="0">
            <a:spAutoFit/>
          </a:bodyPr>
          <a:lstStyle/>
          <a:p>
            <a:pPr marL="0" marR="0" lvl="0" indent="-1016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id</a:t>
            </a:r>
            <a:endParaRPr/>
          </a:p>
          <a:p>
            <a:pPr marL="0" marR="0" lvl="0" indent="-1016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 name </a:t>
            </a:r>
            <a:endParaRPr/>
          </a:p>
          <a:p>
            <a:pPr marL="0" marR="0" lvl="0" indent="-1016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salary</a:t>
            </a:r>
            <a:endParaRPr/>
          </a:p>
        </p:txBody>
      </p:sp>
      <p:sp>
        <p:nvSpPr>
          <p:cNvPr id="190" name="Google Shape;190;p6"/>
          <p:cNvSpPr/>
          <p:nvPr/>
        </p:nvSpPr>
        <p:spPr>
          <a:xfrm>
            <a:off x="4724400" y="2489200"/>
            <a:ext cx="2057400" cy="6985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5455" y="0"/>
                </a:moveTo>
                <a:close/>
                <a:lnTo>
                  <a:pt x="-5455" y="120000"/>
                </a:lnTo>
              </a:path>
              <a:path w="120000" h="120000" fill="none" extrusionOk="0">
                <a:moveTo>
                  <a:pt x="-5455" y="22500"/>
                </a:moveTo>
                <a:lnTo>
                  <a:pt x="-68411" y="135000"/>
                </a:lnTo>
              </a:path>
            </a:pathLst>
          </a:cu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Verdana"/>
                <a:ea typeface="Verdana"/>
                <a:cs typeface="Verdana"/>
                <a:sym typeface="Verdana"/>
              </a:rPr>
              <a:t>int id;</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String name;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int salary;</a:t>
            </a:r>
            <a:endParaRPr/>
          </a:p>
          <a:p>
            <a:pPr marL="0" marR="0" lvl="0" indent="0" algn="ctr" rtl="0">
              <a:spcBef>
                <a:spcPts val="0"/>
              </a:spcBef>
              <a:spcAft>
                <a:spcPts val="0"/>
              </a:spcAft>
              <a:buNone/>
            </a:pPr>
            <a:endParaRPr sz="1400">
              <a:solidFill>
                <a:schemeClr val="lt1"/>
              </a:solidFill>
              <a:latin typeface="Verdana"/>
              <a:ea typeface="Verdana"/>
              <a:cs typeface="Verdana"/>
              <a:sym typeface="Verdana"/>
            </a:endParaRPr>
          </a:p>
        </p:txBody>
      </p:sp>
      <p:sp>
        <p:nvSpPr>
          <p:cNvPr id="191" name="Google Shape;191;p6"/>
          <p:cNvSpPr/>
          <p:nvPr/>
        </p:nvSpPr>
        <p:spPr>
          <a:xfrm>
            <a:off x="4572000" y="3467100"/>
            <a:ext cx="4038600" cy="28956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267" y="0"/>
                </a:moveTo>
                <a:close/>
                <a:lnTo>
                  <a:pt x="-2267" y="120000"/>
                </a:lnTo>
              </a:path>
              <a:path w="120000" h="120000" fill="none" extrusionOk="0">
                <a:moveTo>
                  <a:pt x="-2267" y="4739"/>
                </a:moveTo>
                <a:lnTo>
                  <a:pt x="-24011" y="56844"/>
                </a:lnTo>
              </a:path>
            </a:pathLst>
          </a:cu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Verdana"/>
                <a:ea typeface="Verdana"/>
                <a:cs typeface="Verdana"/>
                <a:sym typeface="Verdana"/>
              </a:rPr>
              <a:t>  void setId(int i) {</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id = i;</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   </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void setName(String n) {</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name = n;</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   </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void setSalary(int s) {</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salary = s;</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   </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void getEmployeeDetails( ) {</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      System.out.println (name + “ salary is “ + salary);</a:t>
            </a:r>
            <a:endParaRPr/>
          </a:p>
          <a:p>
            <a:pPr marL="0" marR="0" lvl="0" indent="0" algn="l" rtl="0">
              <a:spcBef>
                <a:spcPts val="0"/>
              </a:spcBef>
              <a:spcAft>
                <a:spcPts val="0"/>
              </a:spcAft>
              <a:buNone/>
            </a:pPr>
            <a:r>
              <a:rPr lang="en-US" sz="1400">
                <a:solidFill>
                  <a:schemeClr val="dk1"/>
                </a:solidFill>
                <a:latin typeface="Verdana"/>
                <a:ea typeface="Verdana"/>
                <a:cs typeface="Verdana"/>
                <a:sym typeface="Verdana"/>
              </a:rPr>
              <a:t>   }</a:t>
            </a:r>
            <a:endParaRPr/>
          </a:p>
          <a:p>
            <a:pPr marL="0" marR="0" lvl="0" indent="0" algn="ctr" rtl="0">
              <a:spcBef>
                <a:spcPts val="0"/>
              </a:spcBef>
              <a:spcAft>
                <a:spcPts val="0"/>
              </a:spcAft>
              <a:buNone/>
            </a:pPr>
            <a:endParaRPr sz="1400">
              <a:solidFill>
                <a:schemeClr val="dk1"/>
              </a:solidFill>
              <a:latin typeface="Verdana"/>
              <a:ea typeface="Verdana"/>
              <a:cs typeface="Verdana"/>
              <a:sym typeface="Verdana"/>
            </a:endParaRPr>
          </a:p>
        </p:txBody>
      </p:sp>
      <p:sp>
        <p:nvSpPr>
          <p:cNvPr id="192" name="Google Shape;192;p6"/>
          <p:cNvSpPr txBox="1"/>
          <p:nvPr/>
        </p:nvSpPr>
        <p:spPr>
          <a:xfrm>
            <a:off x="4403725" y="6284913"/>
            <a:ext cx="2603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ucida Sans"/>
                <a:ea typeface="Lucida Sans"/>
                <a:cs typeface="Lucida Sans"/>
                <a:sym typeface="Lucida Sans"/>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60"/>
          <p:cNvSpPr txBox="1">
            <a:spLocks noGrp="1"/>
          </p:cNvSpPr>
          <p:nvPr>
            <p:ph type="body" idx="1"/>
          </p:nvPr>
        </p:nvSpPr>
        <p:spPr>
          <a:xfrm>
            <a:off x="457200" y="1144588"/>
            <a:ext cx="8229600" cy="5053012"/>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Font typeface="Arial"/>
              <a:buNone/>
            </a:pPr>
            <a:r>
              <a:rPr lang="en-US" sz="2400" b="1">
                <a:solidFill>
                  <a:schemeClr val="dk1"/>
                </a:solidFill>
              </a:rPr>
              <a:t>capacity() – </a:t>
            </a:r>
            <a:r>
              <a:rPr lang="en-US" sz="2400">
                <a:solidFill>
                  <a:schemeClr val="dk1"/>
                </a:solidFill>
              </a:rPr>
              <a:t>We can find the capacity of the StringBuffer using this method</a:t>
            </a:r>
            <a:endParaRPr/>
          </a:p>
          <a:p>
            <a:pPr marL="365760" lvl="0" indent="-256032" algn="just" rtl="0">
              <a:spcBef>
                <a:spcPts val="400"/>
              </a:spcBef>
              <a:spcAft>
                <a:spcPts val="0"/>
              </a:spcAft>
              <a:buSzPts val="680"/>
              <a:buFont typeface="Arial"/>
              <a:buNone/>
            </a:pPr>
            <a:endParaRPr sz="1000">
              <a:solidFill>
                <a:schemeClr val="dk1"/>
              </a:solidFill>
            </a:endParaRPr>
          </a:p>
          <a:p>
            <a:pPr marL="365760" lvl="0" indent="-256032" algn="just" rtl="0">
              <a:spcBef>
                <a:spcPts val="400"/>
              </a:spcBef>
              <a:spcAft>
                <a:spcPts val="0"/>
              </a:spcAft>
              <a:buSzPts val="1632"/>
              <a:buFont typeface="Arial"/>
              <a:buNone/>
            </a:pPr>
            <a:r>
              <a:rPr lang="en-US" sz="2400">
                <a:solidFill>
                  <a:schemeClr val="dk1"/>
                </a:solidFill>
              </a:rPr>
              <a:t>What is capacity ?</a:t>
            </a:r>
            <a:endParaRPr/>
          </a:p>
          <a:p>
            <a:pPr marL="365760" lvl="0" indent="-256032" algn="just" rtl="0">
              <a:spcBef>
                <a:spcPts val="400"/>
              </a:spcBef>
              <a:spcAft>
                <a:spcPts val="0"/>
              </a:spcAft>
              <a:buSzPts val="1632"/>
              <a:buFont typeface="Arial"/>
              <a:buNone/>
            </a:pPr>
            <a:r>
              <a:rPr lang="en-US" sz="2400">
                <a:solidFill>
                  <a:schemeClr val="dk1"/>
                </a:solidFill>
              </a:rPr>
              <a:t>The capacity is the amount of storage available for the characters that have just been inserted</a:t>
            </a:r>
            <a:endParaRPr/>
          </a:p>
          <a:p>
            <a:pPr marL="365760" lvl="0" indent="-256032" algn="just" rtl="0">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just"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int </a:t>
            </a:r>
            <a:r>
              <a:rPr lang="en-US" b="1">
                <a:solidFill>
                  <a:schemeClr val="dk1"/>
                </a:solidFill>
                <a:latin typeface="Courier New"/>
                <a:ea typeface="Courier New"/>
                <a:cs typeface="Courier New"/>
                <a:sym typeface="Courier New"/>
              </a:rPr>
              <a:t>capacity</a:t>
            </a:r>
            <a:r>
              <a:rPr lang="en-US">
                <a:solidFill>
                  <a:schemeClr val="dk1"/>
                </a:solidFill>
                <a:latin typeface="Courier New"/>
                <a:ea typeface="Courier New"/>
                <a:cs typeface="Courier New"/>
                <a:sym typeface="Courier New"/>
              </a:rPr>
              <a:t>()</a:t>
            </a:r>
            <a:endParaRPr/>
          </a:p>
          <a:p>
            <a:pPr marL="365760" lvl="0" indent="-256032" algn="just" rtl="0">
              <a:spcBef>
                <a:spcPts val="400"/>
              </a:spcBef>
              <a:spcAft>
                <a:spcPts val="0"/>
              </a:spcAft>
              <a:buSzPts val="1836"/>
              <a:buFont typeface="Lucida Sans"/>
              <a:buNone/>
            </a:pPr>
            <a:endParaRPr>
              <a:solidFill>
                <a:schemeClr val="dk1"/>
              </a:solidFill>
              <a:latin typeface="Courier New"/>
              <a:ea typeface="Courier New"/>
              <a:cs typeface="Courier New"/>
              <a:sym typeface="Courier New"/>
            </a:endParaRPr>
          </a:p>
          <a:p>
            <a:pPr marL="365760" lvl="0" indent="-256032" algn="just" rtl="0">
              <a:spcBef>
                <a:spcPts val="400"/>
              </a:spcBef>
              <a:spcAft>
                <a:spcPts val="0"/>
              </a:spcAft>
              <a:buSzPts val="1836"/>
              <a:buFont typeface="Arial"/>
              <a:buNone/>
            </a:pPr>
            <a:r>
              <a:rPr lang="en-US">
                <a:solidFill>
                  <a:schemeClr val="dk1"/>
                </a:solidFill>
              </a:rPr>
              <a:t> </a:t>
            </a:r>
            <a:r>
              <a:rPr lang="en-US" sz="2400" b="1">
                <a:solidFill>
                  <a:schemeClr val="dk1"/>
                </a:solidFill>
              </a:rPr>
              <a:t>charAt()</a:t>
            </a:r>
            <a:r>
              <a:rPr lang="en-US" b="1">
                <a:solidFill>
                  <a:schemeClr val="dk1"/>
                </a:solidFill>
              </a:rPr>
              <a:t> - </a:t>
            </a:r>
            <a:r>
              <a:rPr lang="en-US" sz="2400">
                <a:solidFill>
                  <a:schemeClr val="dk1"/>
                </a:solidFill>
              </a:rPr>
              <a:t>Used to find the character at a particular index position </a:t>
            </a:r>
            <a:endParaRPr/>
          </a:p>
          <a:p>
            <a:pPr marL="365760" lvl="0" indent="-256032" algn="just" rtl="0">
              <a:spcBef>
                <a:spcPts val="400"/>
              </a:spcBef>
              <a:spcAft>
                <a:spcPts val="0"/>
              </a:spcAft>
              <a:buSzPts val="680"/>
              <a:buFont typeface="Lucida Sans"/>
              <a:buNone/>
            </a:pPr>
            <a:endParaRPr sz="1000">
              <a:solidFill>
                <a:schemeClr val="dk1"/>
              </a:solidFill>
              <a:latin typeface="Courier New"/>
              <a:ea typeface="Courier New"/>
              <a:cs typeface="Courier New"/>
              <a:sym typeface="Courier New"/>
            </a:endParaRPr>
          </a:p>
          <a:p>
            <a:pPr marL="365760" lvl="0" indent="-256032" algn="just" rtl="0">
              <a:spcBef>
                <a:spcPts val="400"/>
              </a:spcBef>
              <a:spcAft>
                <a:spcPts val="0"/>
              </a:spcAft>
              <a:buSzPts val="1836"/>
              <a:buFont typeface="Courier New"/>
              <a:buNone/>
            </a:pPr>
            <a:r>
              <a:rPr lang="en-US">
                <a:solidFill>
                  <a:schemeClr val="dk1"/>
                </a:solidFill>
                <a:latin typeface="Courier New"/>
                <a:ea typeface="Courier New"/>
                <a:cs typeface="Courier New"/>
                <a:sym typeface="Courier New"/>
              </a:rPr>
              <a:t>public char c</a:t>
            </a:r>
            <a:r>
              <a:rPr lang="en-US" b="1">
                <a:solidFill>
                  <a:schemeClr val="dk1"/>
                </a:solidFill>
                <a:latin typeface="Courier New"/>
                <a:ea typeface="Courier New"/>
                <a:cs typeface="Courier New"/>
                <a:sym typeface="Courier New"/>
              </a:rPr>
              <a:t>harAt</a:t>
            </a:r>
            <a:r>
              <a:rPr lang="en-US">
                <a:solidFill>
                  <a:schemeClr val="dk1"/>
                </a:solidFill>
                <a:latin typeface="Courier New"/>
                <a:ea typeface="Courier New"/>
                <a:cs typeface="Courier New"/>
                <a:sym typeface="Courier New"/>
              </a:rPr>
              <a:t>(int index)</a:t>
            </a:r>
            <a:endParaRPr/>
          </a:p>
        </p:txBody>
      </p:sp>
      <p:sp>
        <p:nvSpPr>
          <p:cNvPr id="629" name="Google Shape;629;p60"/>
          <p:cNvSpPr txBox="1">
            <a:spLocks noGrp="1"/>
          </p:cNvSpPr>
          <p:nvPr>
            <p:ph type="title"/>
          </p:nvPr>
        </p:nvSpPr>
        <p:spPr>
          <a:xfrm>
            <a:off x="457200" y="76200"/>
            <a:ext cx="82296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StringBuffer Operations (Contd.).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1"/>
          <p:cNvSpPr txBox="1">
            <a:spLocks noGrp="1"/>
          </p:cNvSpPr>
          <p:nvPr>
            <p:ph type="body" idx="1"/>
          </p:nvPr>
        </p:nvSpPr>
        <p:spPr>
          <a:xfrm>
            <a:off x="423863" y="908050"/>
            <a:ext cx="8720137" cy="572611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496"/>
              <a:buFont typeface="Arial"/>
              <a:buNone/>
            </a:pPr>
            <a:r>
              <a:rPr lang="en-US" sz="2200" b="1" u="sng">
                <a:solidFill>
                  <a:schemeClr val="dk1"/>
                </a:solidFill>
                <a:latin typeface="Lucida Sans"/>
                <a:ea typeface="Lucida Sans"/>
                <a:cs typeface="Lucida Sans"/>
                <a:sym typeface="Lucida Sans"/>
              </a:rPr>
              <a:t>What is the output ?</a:t>
            </a:r>
            <a:endParaRPr/>
          </a:p>
          <a:p>
            <a:pPr marL="365760" lvl="0" indent="-256032" algn="l" rtl="0">
              <a:spcBef>
                <a:spcPts val="400"/>
              </a:spcBef>
              <a:spcAft>
                <a:spcPts val="0"/>
              </a:spcAft>
              <a:buSzPts val="680"/>
              <a:buFont typeface="Arial"/>
              <a:buNone/>
            </a:pPr>
            <a:endParaRPr sz="1000">
              <a:solidFill>
                <a:schemeClr val="dk1"/>
              </a:solidFill>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class StringExample {</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public static void main(String[] args) {</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st = new String("</a:t>
            </a:r>
            <a:r>
              <a:rPr lang="en-US" sz="1800">
                <a:latin typeface="Courier New"/>
                <a:ea typeface="Courier New"/>
                <a:cs typeface="Courier New"/>
                <a:sym typeface="Courier New"/>
              </a:rPr>
              <a:t>abc</a:t>
            </a:r>
            <a:r>
              <a:rPr lang="en-US" sz="1800">
                <a:solidFill>
                  <a:schemeClr val="dk1"/>
                </a:solidFill>
                <a:latin typeface="Courier New"/>
                <a:ea typeface="Courier New"/>
                <a:cs typeface="Courier New"/>
                <a:sym typeface="Courier New"/>
              </a:rPr>
              <a:t> Technologies");</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StringBuffer sb = new StringBuffer("abc Technologies");</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result1 = st.substring(6,12);</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result2 = sb.substring(6);</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String result3 = sb.substring(6,12);</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System.</a:t>
            </a:r>
            <a:r>
              <a:rPr lang="en-US" sz="1800" i="1">
                <a:solidFill>
                  <a:schemeClr val="dk1"/>
                </a:solidFill>
                <a:latin typeface="Courier New"/>
                <a:ea typeface="Courier New"/>
                <a:cs typeface="Courier New"/>
                <a:sym typeface="Courier New"/>
              </a:rPr>
              <a:t>out.println("Substring of String st : "+result1);</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System.</a:t>
            </a:r>
            <a:r>
              <a:rPr lang="en-US" sz="1800" i="1">
                <a:solidFill>
                  <a:schemeClr val="dk1"/>
                </a:solidFill>
                <a:latin typeface="Courier New"/>
                <a:ea typeface="Courier New"/>
                <a:cs typeface="Courier New"/>
                <a:sym typeface="Courier New"/>
              </a:rPr>
              <a:t>out.println("Substring of StringBuffer sb (with single argument): "+result2);</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		System.</a:t>
            </a:r>
            <a:r>
              <a:rPr lang="en-US" sz="1800" i="1">
                <a:solidFill>
                  <a:schemeClr val="dk1"/>
                </a:solidFill>
                <a:latin typeface="Courier New"/>
                <a:ea typeface="Courier New"/>
                <a:cs typeface="Courier New"/>
                <a:sym typeface="Courier New"/>
              </a:rPr>
              <a:t>out.println("Substring of StringBuffer sb (with two arguments) : "+result3);</a:t>
            </a:r>
            <a:r>
              <a:rPr lang="en-US" sz="1800">
                <a:solidFill>
                  <a:schemeClr val="dk1"/>
                </a:solidFill>
                <a:latin typeface="Courier New"/>
                <a:ea typeface="Courier New"/>
                <a:cs typeface="Courier New"/>
                <a:sym typeface="Courier New"/>
              </a:rPr>
              <a:t>	}</a:t>
            </a:r>
            <a:endParaRPr/>
          </a:p>
          <a:p>
            <a:pPr marL="365760" lvl="0" indent="-256032" algn="l" rtl="0">
              <a:spcBef>
                <a:spcPts val="400"/>
              </a:spcBef>
              <a:spcAft>
                <a:spcPts val="0"/>
              </a:spcAft>
              <a:buSzPts val="1224"/>
              <a:buFont typeface="Arial"/>
              <a:buNone/>
            </a:pPr>
            <a:r>
              <a:rPr lang="en-US" sz="1800">
                <a:solidFill>
                  <a:schemeClr val="dk1"/>
                </a:solidFill>
                <a:latin typeface="Courier New"/>
                <a:ea typeface="Courier New"/>
                <a:cs typeface="Courier New"/>
                <a:sym typeface="Courier New"/>
              </a:rPr>
              <a:t>}</a:t>
            </a:r>
            <a:endParaRPr/>
          </a:p>
        </p:txBody>
      </p:sp>
      <p:sp>
        <p:nvSpPr>
          <p:cNvPr id="636" name="Google Shape;636;p61"/>
          <p:cNvSpPr txBox="1">
            <a:spLocks noGrp="1"/>
          </p:cNvSpPr>
          <p:nvPr>
            <p:ph type="title"/>
          </p:nvPr>
        </p:nvSpPr>
        <p:spPr>
          <a:xfrm>
            <a:off x="254000" y="152400"/>
            <a:ext cx="843280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Quiz</a:t>
            </a:r>
            <a:endParaRPr/>
          </a:p>
        </p:txBody>
      </p:sp>
      <p:sp>
        <p:nvSpPr>
          <p:cNvPr id="637" name="Google Shape;637;p61"/>
          <p:cNvSpPr/>
          <p:nvPr/>
        </p:nvSpPr>
        <p:spPr>
          <a:xfrm>
            <a:off x="720725" y="5588000"/>
            <a:ext cx="7499350" cy="979488"/>
          </a:xfrm>
          <a:prstGeom prst="rect">
            <a:avLst/>
          </a:prstGeom>
          <a:solidFill>
            <a:srgbClr val="595959"/>
          </a:solidFill>
          <a:ln w="9525" cap="flat" cmpd="sng">
            <a:solidFill>
              <a:schemeClr val="dk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lt1"/>
                </a:solidFill>
                <a:latin typeface="Lucida Sans"/>
                <a:ea typeface="Lucida Sans"/>
                <a:cs typeface="Lucida Sans"/>
                <a:sym typeface="Lucida Sans"/>
              </a:rPr>
              <a:t>Substring of String st : Techno</a:t>
            </a:r>
            <a:endParaRPr/>
          </a:p>
          <a:p>
            <a:pPr marL="0" marR="0" lvl="0" indent="0" algn="l" rtl="0">
              <a:spcBef>
                <a:spcPts val="0"/>
              </a:spcBef>
              <a:spcAft>
                <a:spcPts val="0"/>
              </a:spcAft>
              <a:buNone/>
            </a:pPr>
            <a:r>
              <a:rPr lang="en-US" sz="2000">
                <a:solidFill>
                  <a:schemeClr val="lt1"/>
                </a:solidFill>
                <a:latin typeface="Lucida Sans"/>
                <a:ea typeface="Lucida Sans"/>
                <a:cs typeface="Lucida Sans"/>
                <a:sym typeface="Lucida Sans"/>
              </a:rPr>
              <a:t>Substring of StringBuffer sb (with single argument): Technologies</a:t>
            </a:r>
            <a:endParaRPr/>
          </a:p>
          <a:p>
            <a:pPr marL="0" marR="0" lvl="0" indent="0" algn="l" rtl="0">
              <a:spcBef>
                <a:spcPts val="0"/>
              </a:spcBef>
              <a:spcAft>
                <a:spcPts val="0"/>
              </a:spcAft>
              <a:buNone/>
            </a:pPr>
            <a:r>
              <a:rPr lang="en-US" sz="2000">
                <a:solidFill>
                  <a:schemeClr val="lt1"/>
                </a:solidFill>
                <a:latin typeface="Lucida Sans"/>
                <a:ea typeface="Lucida Sans"/>
                <a:cs typeface="Lucida Sans"/>
                <a:sym typeface="Lucida Sans"/>
              </a:rPr>
              <a:t>Substring of StringBuffer sb (with two arguments) : Techno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500"/>
                                        <p:tgtEl>
                                          <p:spTgt spid="6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2"/>
          <p:cNvSpPr txBox="1">
            <a:spLocks noGrp="1"/>
          </p:cNvSpPr>
          <p:nvPr>
            <p:ph type="body" idx="1"/>
          </p:nvPr>
        </p:nvSpPr>
        <p:spPr>
          <a:xfrm>
            <a:off x="779463" y="2725738"/>
            <a:ext cx="8220075" cy="623887"/>
          </a:xfrm>
          <a:prstGeom prst="rect">
            <a:avLst/>
          </a:prstGeom>
          <a:noFill/>
          <a:ln>
            <a:noFill/>
          </a:ln>
        </p:spPr>
        <p:txBody>
          <a:bodyPr spcFirstLastPara="1" wrap="square" lIns="91425" tIns="45700" rIns="91425" bIns="45700" anchor="t" anchorCtr="0">
            <a:normAutofit/>
          </a:bodyPr>
          <a:lstStyle/>
          <a:p>
            <a:pPr marL="365760" lvl="0" indent="-256032" algn="ctr" rtl="0">
              <a:spcBef>
                <a:spcPts val="0"/>
              </a:spcBef>
              <a:spcAft>
                <a:spcPts val="0"/>
              </a:spcAft>
              <a:buSzPts val="2312"/>
              <a:buNone/>
            </a:pPr>
            <a:r>
              <a:rPr lang="en-US"/>
              <a:t>Encapsulation and Abstraction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63"/>
          <p:cNvSpPr txBox="1">
            <a:spLocks noGrp="1"/>
          </p:cNvSpPr>
          <p:nvPr>
            <p:ph type="body" idx="1"/>
          </p:nvPr>
        </p:nvSpPr>
        <p:spPr>
          <a:xfrm>
            <a:off x="449263" y="1193800"/>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US" sz="2400">
                <a:solidFill>
                  <a:schemeClr val="dk1"/>
                </a:solidFill>
              </a:rPr>
              <a:t>Object Oriented Programming is a programming paradigm which uses "Objects" consisting of data fields and methods together with their interactions </a:t>
            </a:r>
            <a:endParaRPr/>
          </a:p>
          <a:p>
            <a:pPr marL="365760" lvl="0" indent="-195579" algn="just" rtl="0">
              <a:spcBef>
                <a:spcPts val="400"/>
              </a:spcBef>
              <a:spcAft>
                <a:spcPts val="0"/>
              </a:spcAft>
              <a:buSzPts val="952"/>
              <a:buNone/>
            </a:pPr>
            <a:endParaRPr sz="1400">
              <a:solidFill>
                <a:schemeClr val="dk1"/>
              </a:solidFill>
            </a:endParaRPr>
          </a:p>
          <a:p>
            <a:pPr marL="365760" lvl="0" indent="-256032" algn="just" rtl="0">
              <a:spcBef>
                <a:spcPts val="400"/>
              </a:spcBef>
              <a:spcAft>
                <a:spcPts val="0"/>
              </a:spcAft>
              <a:buSzPts val="1632"/>
              <a:buChar char="🞂"/>
            </a:pPr>
            <a:r>
              <a:rPr lang="en-US" sz="2400">
                <a:solidFill>
                  <a:schemeClr val="dk1"/>
                </a:solidFill>
              </a:rPr>
              <a:t>It is used to design applications and computer programs</a:t>
            </a:r>
            <a:endParaRPr/>
          </a:p>
          <a:p>
            <a:pPr marL="365760" lvl="0" indent="-204215" algn="just" rtl="0">
              <a:spcBef>
                <a:spcPts val="400"/>
              </a:spcBef>
              <a:spcAft>
                <a:spcPts val="0"/>
              </a:spcAft>
              <a:buSzPts val="816"/>
              <a:buNone/>
            </a:pPr>
            <a:endParaRPr sz="1200">
              <a:solidFill>
                <a:schemeClr val="dk1"/>
              </a:solidFill>
            </a:endParaRPr>
          </a:p>
          <a:p>
            <a:pPr marL="365760" lvl="0" indent="-256032" algn="just" rtl="0">
              <a:spcBef>
                <a:spcPts val="400"/>
              </a:spcBef>
              <a:spcAft>
                <a:spcPts val="0"/>
              </a:spcAft>
              <a:buSzPts val="1632"/>
              <a:buChar char="🞂"/>
            </a:pPr>
            <a:r>
              <a:rPr lang="en-US" sz="2400">
                <a:solidFill>
                  <a:schemeClr val="dk1"/>
                </a:solidFill>
              </a:rPr>
              <a:t>Programming technique may include features like encapsulation, abstraction, polymorphism and inheritance</a:t>
            </a:r>
            <a:endParaRPr/>
          </a:p>
        </p:txBody>
      </p:sp>
      <p:sp>
        <p:nvSpPr>
          <p:cNvPr id="650" name="Google Shape;650;p63"/>
          <p:cNvSpPr txBox="1">
            <a:spLocks noGrp="1"/>
          </p:cNvSpPr>
          <p:nvPr>
            <p:ph type="title"/>
          </p:nvPr>
        </p:nvSpPr>
        <p:spPr>
          <a:xfrm>
            <a:off x="160338" y="236538"/>
            <a:ext cx="853440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Introduction to Object Oriented Programming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4"/>
          <p:cNvSpPr txBox="1">
            <a:spLocks noGrp="1"/>
          </p:cNvSpPr>
          <p:nvPr>
            <p:ph type="title" idx="4294967295"/>
          </p:nvPr>
        </p:nvSpPr>
        <p:spPr>
          <a:xfrm>
            <a:off x="0" y="169863"/>
            <a:ext cx="7562850" cy="54927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Encapsulation and Abstraction</a:t>
            </a:r>
            <a:endParaRPr/>
          </a:p>
        </p:txBody>
      </p:sp>
      <p:pic>
        <p:nvPicPr>
          <p:cNvPr id="657" name="Google Shape;657;p64" descr="How brake works.jpg"/>
          <p:cNvPicPr preferRelativeResize="0"/>
          <p:nvPr/>
        </p:nvPicPr>
        <p:blipFill rotWithShape="1">
          <a:blip r:embed="rId3">
            <a:alphaModFix/>
          </a:blip>
          <a:srcRect/>
          <a:stretch/>
        </p:blipFill>
        <p:spPr>
          <a:xfrm>
            <a:off x="762000" y="1219200"/>
            <a:ext cx="4572000" cy="4000500"/>
          </a:xfrm>
          <a:prstGeom prst="rect">
            <a:avLst/>
          </a:prstGeom>
          <a:solidFill>
            <a:schemeClr val="accent5"/>
          </a:solidFill>
          <a:ln>
            <a:noFill/>
          </a:ln>
        </p:spPr>
      </p:pic>
      <p:sp>
        <p:nvSpPr>
          <p:cNvPr id="658" name="Google Shape;658;p64"/>
          <p:cNvSpPr/>
          <p:nvPr/>
        </p:nvSpPr>
        <p:spPr>
          <a:xfrm>
            <a:off x="6324600" y="1371600"/>
            <a:ext cx="2514600" cy="914400"/>
          </a:xfrm>
          <a:prstGeom prst="ellipse">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Lucida Sans"/>
                <a:ea typeface="Lucida Sans"/>
                <a:cs typeface="Lucida Sans"/>
                <a:sym typeface="Lucida Sans"/>
              </a:rPr>
              <a:t>Abstraction</a:t>
            </a:r>
            <a:endParaRPr/>
          </a:p>
        </p:txBody>
      </p:sp>
      <p:cxnSp>
        <p:nvCxnSpPr>
          <p:cNvPr id="659" name="Google Shape;659;p64"/>
          <p:cNvCxnSpPr/>
          <p:nvPr/>
        </p:nvCxnSpPr>
        <p:spPr>
          <a:xfrm flipH="1">
            <a:off x="3581400" y="1828800"/>
            <a:ext cx="2743200" cy="304800"/>
          </a:xfrm>
          <a:prstGeom prst="straightConnector1">
            <a:avLst/>
          </a:prstGeom>
          <a:noFill/>
          <a:ln w="50800" cap="flat" cmpd="sng">
            <a:solidFill>
              <a:schemeClr val="accent5"/>
            </a:solidFill>
            <a:prstDash val="solid"/>
            <a:round/>
            <a:headEnd type="none" w="sm" len="sm"/>
            <a:tailEnd type="stealth" w="med" len="med"/>
          </a:ln>
          <a:effectLst>
            <a:outerShdw blurRad="50800" dist="38100" dir="5400000" rotWithShape="0">
              <a:srgbClr val="000000">
                <a:alpha val="34901"/>
              </a:srgbClr>
            </a:outerShdw>
          </a:effectLst>
        </p:spPr>
      </p:cxnSp>
      <p:sp>
        <p:nvSpPr>
          <p:cNvPr id="660" name="Google Shape;660;p64"/>
          <p:cNvSpPr txBox="1"/>
          <p:nvPr/>
        </p:nvSpPr>
        <p:spPr>
          <a:xfrm>
            <a:off x="762000" y="5867400"/>
            <a:ext cx="76962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ucida Sans"/>
                <a:ea typeface="Lucida Sans"/>
                <a:cs typeface="Lucida Sans"/>
                <a:sym typeface="Lucida Sans"/>
              </a:rPr>
              <a:t>Abstraction is exposing only the interface</a:t>
            </a:r>
            <a:endParaRPr/>
          </a:p>
        </p:txBody>
      </p:sp>
      <p:sp>
        <p:nvSpPr>
          <p:cNvPr id="661" name="Google Shape;661;p64"/>
          <p:cNvSpPr txBox="1"/>
          <p:nvPr/>
        </p:nvSpPr>
        <p:spPr>
          <a:xfrm>
            <a:off x="762000" y="5410200"/>
            <a:ext cx="7696200" cy="4619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Lucida Sans"/>
                <a:ea typeface="Lucida Sans"/>
                <a:cs typeface="Lucida Sans"/>
                <a:sym typeface="Lucida Sans"/>
              </a:rPr>
              <a:t>Encapsulation is hiding the implementation level details</a:t>
            </a:r>
            <a:endParaRPr/>
          </a:p>
        </p:txBody>
      </p:sp>
      <p:sp>
        <p:nvSpPr>
          <p:cNvPr id="662" name="Google Shape;662;p64"/>
          <p:cNvSpPr/>
          <p:nvPr/>
        </p:nvSpPr>
        <p:spPr>
          <a:xfrm>
            <a:off x="5715000" y="3429000"/>
            <a:ext cx="3124200" cy="914400"/>
          </a:xfrm>
          <a:prstGeom prst="ellipse">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Lucida Sans"/>
                <a:ea typeface="Lucida Sans"/>
                <a:cs typeface="Lucida Sans"/>
                <a:sym typeface="Lucida Sans"/>
              </a:rPr>
              <a:t>Encapsulation</a:t>
            </a:r>
            <a:endParaRPr/>
          </a:p>
        </p:txBody>
      </p:sp>
      <p:cxnSp>
        <p:nvCxnSpPr>
          <p:cNvPr id="663" name="Google Shape;663;p64"/>
          <p:cNvCxnSpPr>
            <a:stCxn id="662" idx="2"/>
            <a:endCxn id="664" idx="3"/>
          </p:cNvCxnSpPr>
          <p:nvPr/>
        </p:nvCxnSpPr>
        <p:spPr>
          <a:xfrm rot="10800000">
            <a:off x="4572000" y="3733800"/>
            <a:ext cx="1143000" cy="152400"/>
          </a:xfrm>
          <a:prstGeom prst="straightConnector1">
            <a:avLst/>
          </a:prstGeom>
          <a:noFill/>
          <a:ln w="50800" cap="flat" cmpd="sng">
            <a:solidFill>
              <a:schemeClr val="accent5"/>
            </a:solidFill>
            <a:prstDash val="solid"/>
            <a:round/>
            <a:headEnd type="none" w="sm" len="sm"/>
            <a:tailEnd type="stealth" w="med" len="med"/>
          </a:ln>
          <a:effectLst>
            <a:outerShdw blurRad="50800" dist="38100" dir="5400000" rotWithShape="0">
              <a:srgbClr val="000000">
                <a:alpha val="34901"/>
              </a:srgbClr>
            </a:outerShdw>
          </a:effectLst>
        </p:spPr>
      </p:cxnSp>
      <p:sp>
        <p:nvSpPr>
          <p:cNvPr id="665" name="Google Shape;665;p64"/>
          <p:cNvSpPr/>
          <p:nvPr/>
        </p:nvSpPr>
        <p:spPr>
          <a:xfrm>
            <a:off x="838200" y="1981200"/>
            <a:ext cx="1676400" cy="2286000"/>
          </a:xfrm>
          <a:prstGeom prst="roundRect">
            <a:avLst>
              <a:gd name="adj" fmla="val 16667"/>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666" name="Google Shape;666;p64"/>
          <p:cNvSpPr/>
          <p:nvPr/>
        </p:nvSpPr>
        <p:spPr>
          <a:xfrm>
            <a:off x="2743200" y="4038600"/>
            <a:ext cx="2133600" cy="838200"/>
          </a:xfrm>
          <a:prstGeom prst="parallelogram">
            <a:avLst>
              <a:gd name="adj" fmla="val 25000"/>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664" name="Google Shape;664;p64"/>
          <p:cNvSpPr/>
          <p:nvPr/>
        </p:nvSpPr>
        <p:spPr>
          <a:xfrm>
            <a:off x="3810000" y="3429000"/>
            <a:ext cx="762000" cy="609600"/>
          </a:xfrm>
          <a:prstGeom prst="rect">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667" name="Google Shape;667;p64"/>
          <p:cNvCxnSpPr/>
          <p:nvPr/>
        </p:nvCxnSpPr>
        <p:spPr>
          <a:xfrm rot="10800000">
            <a:off x="2514600" y="2895600"/>
            <a:ext cx="3810000" cy="609600"/>
          </a:xfrm>
          <a:prstGeom prst="straightConnector1">
            <a:avLst/>
          </a:prstGeom>
          <a:noFill/>
          <a:ln w="50800" cap="flat" cmpd="sng">
            <a:solidFill>
              <a:schemeClr val="accent5"/>
            </a:solidFill>
            <a:prstDash val="solid"/>
            <a:round/>
            <a:headEnd type="none" w="sm" len="sm"/>
            <a:tailEnd type="stealth" w="med" len="med"/>
          </a:ln>
          <a:effectLst>
            <a:outerShdw blurRad="50800" dist="38100" dir="5400000" rotWithShape="0">
              <a:srgbClr val="000000">
                <a:alpha val="34901"/>
              </a:srgbClr>
            </a:outerShdw>
          </a:effectLst>
        </p:spPr>
      </p:cxnSp>
      <p:cxnSp>
        <p:nvCxnSpPr>
          <p:cNvPr id="668" name="Google Shape;668;p64"/>
          <p:cNvCxnSpPr/>
          <p:nvPr/>
        </p:nvCxnSpPr>
        <p:spPr>
          <a:xfrm flipH="1">
            <a:off x="3810000" y="4267200"/>
            <a:ext cx="2438402" cy="228600"/>
          </a:xfrm>
          <a:prstGeom prst="straightConnector1">
            <a:avLst/>
          </a:prstGeom>
          <a:noFill/>
          <a:ln w="50800" cap="flat" cmpd="sng">
            <a:solidFill>
              <a:schemeClr val="accent5"/>
            </a:solidFill>
            <a:prstDash val="solid"/>
            <a:round/>
            <a:headEnd type="none" w="sm" len="sm"/>
            <a:tailEnd type="stealth" w="med" len="med"/>
          </a:ln>
          <a:effectLst>
            <a:outerShdw blurRad="50800" dist="38100" dir="5400000" rotWithShape="0">
              <a:srgbClr val="000000">
                <a:alpha val="34901"/>
              </a:srgbClr>
            </a:outerShdw>
          </a:effectLst>
        </p:spPr>
      </p:cxnSp>
      <p:cxnSp>
        <p:nvCxnSpPr>
          <p:cNvPr id="669" name="Google Shape;669;p64"/>
          <p:cNvCxnSpPr/>
          <p:nvPr/>
        </p:nvCxnSpPr>
        <p:spPr>
          <a:xfrm flipH="1">
            <a:off x="2819400" y="1981200"/>
            <a:ext cx="3581400" cy="1371600"/>
          </a:xfrm>
          <a:prstGeom prst="straightConnector1">
            <a:avLst/>
          </a:prstGeom>
          <a:noFill/>
          <a:ln w="50800" cap="flat" cmpd="sng">
            <a:solidFill>
              <a:schemeClr val="accent5"/>
            </a:solidFill>
            <a:prstDash val="solid"/>
            <a:round/>
            <a:headEnd type="none" w="sm" len="sm"/>
            <a:tailEnd type="stealth" w="med" len="med"/>
          </a:ln>
          <a:effectLst>
            <a:outerShdw blurRad="50800" dist="38100" dir="5400000" rotWithShape="0">
              <a:srgbClr val="000000">
                <a:alpha val="34901"/>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665"/>
                                        </p:tgtEl>
                                        <p:attrNameLst>
                                          <p:attrName>ppt_y</p:attrName>
                                        </p:attrNameLst>
                                      </p:cBhvr>
                                      <p:tavLst>
                                        <p:tav tm="0">
                                          <p:val>
                                            <p:strVal val="#ppt_y"/>
                                          </p:val>
                                        </p:tav>
                                        <p:tav tm="100000">
                                          <p:val>
                                            <p:strVal val="#ppt_y+1"/>
                                          </p:val>
                                        </p:tav>
                                      </p:tavLst>
                                    </p:anim>
                                    <p:set>
                                      <p:cBhvr>
                                        <p:cTn id="39" dur="1" fill="hold">
                                          <p:stCondLst>
                                            <p:cond delay="500"/>
                                          </p:stCondLst>
                                        </p:cTn>
                                        <p:tgtEl>
                                          <p:spTgt spid="665"/>
                                        </p:tgtEl>
                                        <p:attrNameLst>
                                          <p:attrName>style.visibility</p:attrName>
                                        </p:attrNameLst>
                                      </p:cBhvr>
                                      <p:to>
                                        <p:strVal val="hidden"/>
                                      </p:to>
                                    </p:set>
                                  </p:childTnLst>
                                </p:cTn>
                              </p:par>
                              <p:par>
                                <p:cTn id="40" presetID="2" presetClass="exit" presetSubtype="2" fill="hold" nodeType="withEffect">
                                  <p:stCondLst>
                                    <p:cond delay="0"/>
                                  </p:stCondLst>
                                  <p:childTnLst>
                                    <p:anim calcmode="lin" valueType="num">
                                      <p:cBhvr additive="base">
                                        <p:cTn id="41" dur="500"/>
                                        <p:tgtEl>
                                          <p:spTgt spid="664"/>
                                        </p:tgtEl>
                                        <p:attrNameLst>
                                          <p:attrName>ppt_x</p:attrName>
                                        </p:attrNameLst>
                                      </p:cBhvr>
                                      <p:tavLst>
                                        <p:tav tm="0">
                                          <p:val>
                                            <p:strVal val="#ppt_x"/>
                                          </p:val>
                                        </p:tav>
                                        <p:tav tm="100000">
                                          <p:val>
                                            <p:strVal val="#ppt_x+1"/>
                                          </p:val>
                                        </p:tav>
                                      </p:tavLst>
                                    </p:anim>
                                    <p:set>
                                      <p:cBhvr>
                                        <p:cTn id="42" dur="1" fill="hold">
                                          <p:stCondLst>
                                            <p:cond delay="500"/>
                                          </p:stCondLst>
                                        </p:cTn>
                                        <p:tgtEl>
                                          <p:spTgt spid="664"/>
                                        </p:tgtEl>
                                        <p:attrNameLst>
                                          <p:attrName>style.visibility</p:attrName>
                                        </p:attrNameLst>
                                      </p:cBhvr>
                                      <p:to>
                                        <p:strVal val="hidden"/>
                                      </p:to>
                                    </p:set>
                                  </p:childTnLst>
                                </p:cTn>
                              </p:par>
                              <p:par>
                                <p:cTn id="43" presetID="2" presetClass="exit" presetSubtype="8" fill="hold" nodeType="withEffect">
                                  <p:stCondLst>
                                    <p:cond delay="0"/>
                                  </p:stCondLst>
                                  <p:childTnLst>
                                    <p:anim calcmode="lin" valueType="num">
                                      <p:cBhvr additive="base">
                                        <p:cTn id="44" dur="500"/>
                                        <p:tgtEl>
                                          <p:spTgt spid="666"/>
                                        </p:tgtEl>
                                        <p:attrNameLst>
                                          <p:attrName>ppt_x</p:attrName>
                                        </p:attrNameLst>
                                      </p:cBhvr>
                                      <p:tavLst>
                                        <p:tav tm="0">
                                          <p:val>
                                            <p:strVal val="#ppt_x"/>
                                          </p:val>
                                        </p:tav>
                                        <p:tav tm="100000">
                                          <p:val>
                                            <p:strVal val="#ppt_x-1"/>
                                          </p:val>
                                        </p:tav>
                                      </p:tavLst>
                                    </p:anim>
                                    <p:set>
                                      <p:cBhvr>
                                        <p:cTn id="45" dur="1" fill="hold">
                                          <p:stCondLst>
                                            <p:cond delay="500"/>
                                          </p:stCondLst>
                                        </p:cTn>
                                        <p:tgtEl>
                                          <p:spTgt spid="66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5"/>
          <p:cNvSpPr txBox="1">
            <a:spLocks noGrp="1"/>
          </p:cNvSpPr>
          <p:nvPr>
            <p:ph type="body" idx="4294967295"/>
          </p:nvPr>
        </p:nvSpPr>
        <p:spPr>
          <a:xfrm>
            <a:off x="914400" y="1066800"/>
            <a:ext cx="8229600" cy="50292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Font typeface="Arial"/>
              <a:buNone/>
            </a:pPr>
            <a:r>
              <a:rPr lang="en-US">
                <a:solidFill>
                  <a:schemeClr val="dk1"/>
                </a:solidFill>
                <a:latin typeface="Courier New"/>
                <a:ea typeface="Courier New"/>
                <a:cs typeface="Courier New"/>
                <a:sym typeface="Courier New"/>
              </a:rPr>
              <a:t>class Point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int x;    int y;</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void setX( int x){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x = (x &gt; 79 ? 79 : (x &lt; 0 ? 0 :x));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void setY (int y){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y = (y &gt; 24 ? 24 : (y &lt; 0 ? 0 : y));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int getX( ){ return x; }</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	int getY( ){ return y;}</a:t>
            </a:r>
            <a:endParaRPr/>
          </a:p>
          <a:p>
            <a:pPr marL="365760" lvl="0" indent="-256032" algn="l" rtl="0">
              <a:spcBef>
                <a:spcPts val="400"/>
              </a:spcBef>
              <a:spcAft>
                <a:spcPts val="0"/>
              </a:spcAft>
              <a:buSzPts val="1836"/>
              <a:buFont typeface="Arial"/>
              <a:buNone/>
            </a:pPr>
            <a:r>
              <a:rPr lang="en-US">
                <a:solidFill>
                  <a:schemeClr val="dk1"/>
                </a:solidFill>
                <a:latin typeface="Courier New"/>
                <a:ea typeface="Courier New"/>
                <a:cs typeface="Courier New"/>
                <a:sym typeface="Courier New"/>
              </a:rPr>
              <a:t>}</a:t>
            </a:r>
            <a:endParaRPr/>
          </a:p>
        </p:txBody>
      </p:sp>
      <p:sp>
        <p:nvSpPr>
          <p:cNvPr id="676" name="Google Shape;676;p65"/>
          <p:cNvSpPr txBox="1">
            <a:spLocks noGrp="1"/>
          </p:cNvSpPr>
          <p:nvPr>
            <p:ph type="title" idx="4294967295"/>
          </p:nvPr>
        </p:nvSpPr>
        <p:spPr>
          <a:xfrm>
            <a:off x="0" y="228600"/>
            <a:ext cx="7562850" cy="54927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Defining a Sample point Class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66"/>
          <p:cNvSpPr txBox="1">
            <a:spLocks noGrp="1"/>
          </p:cNvSpPr>
          <p:nvPr>
            <p:ph type="body" idx="4294967295"/>
          </p:nvPr>
        </p:nvSpPr>
        <p:spPr>
          <a:xfrm>
            <a:off x="762000" y="1066800"/>
            <a:ext cx="8382000" cy="5029200"/>
          </a:xfrm>
          <a:prstGeom prst="rect">
            <a:avLst/>
          </a:prstGeom>
          <a:noFill/>
          <a:ln>
            <a:noFill/>
          </a:ln>
        </p:spPr>
        <p:txBody>
          <a:bodyPr spcFirstLastPara="1" wrap="square" lIns="91425" tIns="45700" rIns="91425" bIns="45700" anchor="t" anchorCtr="0">
            <a:normAutofit/>
          </a:bodyPr>
          <a:lstStyle/>
          <a:p>
            <a:pPr marL="365760" lvl="0" indent="-256032" algn="just" rtl="0">
              <a:lnSpc>
                <a:spcPct val="90000"/>
              </a:lnSpc>
              <a:spcBef>
                <a:spcPts val="0"/>
              </a:spcBef>
              <a:spcAft>
                <a:spcPts val="0"/>
              </a:spcAft>
              <a:buSzPts val="1632"/>
              <a:buChar char="🞂"/>
            </a:pPr>
            <a:r>
              <a:rPr lang="en-US" sz="2400">
                <a:solidFill>
                  <a:schemeClr val="dk1"/>
                </a:solidFill>
              </a:rPr>
              <a:t>Java provides access specifiers to control access to class members</a:t>
            </a:r>
            <a:endParaRPr/>
          </a:p>
          <a:p>
            <a:pPr marL="365760" lvl="0" indent="-221487" algn="just" rtl="0">
              <a:lnSpc>
                <a:spcPct val="90000"/>
              </a:lnSpc>
              <a:spcBef>
                <a:spcPts val="400"/>
              </a:spcBef>
              <a:spcAft>
                <a:spcPts val="0"/>
              </a:spcAft>
              <a:buSzPts val="544"/>
              <a:buNone/>
            </a:pPr>
            <a:endParaRPr sz="800">
              <a:solidFill>
                <a:schemeClr val="dk1"/>
              </a:solidFill>
            </a:endParaRPr>
          </a:p>
          <a:p>
            <a:pPr marL="365760" lvl="0" indent="-256032" algn="just" rtl="0">
              <a:lnSpc>
                <a:spcPct val="90000"/>
              </a:lnSpc>
              <a:spcBef>
                <a:spcPts val="400"/>
              </a:spcBef>
              <a:spcAft>
                <a:spcPts val="0"/>
              </a:spcAft>
              <a:buSzPts val="1632"/>
              <a:buChar char="🞂"/>
            </a:pPr>
            <a:r>
              <a:rPr lang="en-US" sz="2400">
                <a:solidFill>
                  <a:schemeClr val="dk1"/>
                </a:solidFill>
              </a:rPr>
              <a:t>Access specifiers help implement:</a:t>
            </a:r>
            <a:endParaRPr/>
          </a:p>
          <a:p>
            <a:pPr marL="621792" lvl="1" indent="-228600" algn="just" rtl="0">
              <a:lnSpc>
                <a:spcPct val="90000"/>
              </a:lnSpc>
              <a:spcBef>
                <a:spcPts val="324"/>
              </a:spcBef>
              <a:spcAft>
                <a:spcPts val="0"/>
              </a:spcAft>
              <a:buSzPts val="2400"/>
              <a:buChar char="◦"/>
            </a:pPr>
            <a:r>
              <a:rPr lang="en-US" sz="2400">
                <a:solidFill>
                  <a:schemeClr val="dk1"/>
                </a:solidFill>
              </a:rPr>
              <a:t>Encapsulation by hiding implementation-level details in a class</a:t>
            </a:r>
            <a:endParaRPr/>
          </a:p>
          <a:p>
            <a:pPr marL="621792" lvl="1" indent="-228600" algn="just" rtl="0">
              <a:lnSpc>
                <a:spcPct val="90000"/>
              </a:lnSpc>
              <a:spcBef>
                <a:spcPts val="324"/>
              </a:spcBef>
              <a:spcAft>
                <a:spcPts val="0"/>
              </a:spcAft>
              <a:buSzPts val="2400"/>
              <a:buChar char="◦"/>
            </a:pPr>
            <a:r>
              <a:rPr lang="en-US" sz="2400">
                <a:solidFill>
                  <a:schemeClr val="dk1"/>
                </a:solidFill>
              </a:rPr>
              <a:t>Abstraction by exposing only the interface of the class to the external world</a:t>
            </a:r>
            <a:endParaRPr/>
          </a:p>
          <a:p>
            <a:pPr marL="621792" lvl="1" indent="-177800" algn="just" rtl="0">
              <a:lnSpc>
                <a:spcPct val="90000"/>
              </a:lnSpc>
              <a:spcBef>
                <a:spcPts val="324"/>
              </a:spcBef>
              <a:spcAft>
                <a:spcPts val="0"/>
              </a:spcAft>
              <a:buSzPts val="800"/>
              <a:buNone/>
            </a:pPr>
            <a:endParaRPr sz="800">
              <a:solidFill>
                <a:schemeClr val="dk1"/>
              </a:solidFill>
            </a:endParaRPr>
          </a:p>
          <a:p>
            <a:pPr marL="365760" lvl="0" indent="-256032" algn="just" rtl="0">
              <a:lnSpc>
                <a:spcPct val="90000"/>
              </a:lnSpc>
              <a:spcBef>
                <a:spcPts val="400"/>
              </a:spcBef>
              <a:spcAft>
                <a:spcPts val="0"/>
              </a:spcAft>
              <a:buSzPts val="1632"/>
              <a:buChar char="🞂"/>
            </a:pPr>
            <a:r>
              <a:rPr lang="en-US" sz="2400">
                <a:solidFill>
                  <a:schemeClr val="dk1"/>
                </a:solidFill>
              </a:rPr>
              <a:t>The </a:t>
            </a:r>
            <a:r>
              <a:rPr lang="en-US" sz="2400" b="1">
                <a:solidFill>
                  <a:schemeClr val="dk1"/>
                </a:solidFill>
              </a:rPr>
              <a:t>private</a:t>
            </a:r>
            <a:r>
              <a:rPr lang="en-US" sz="2400">
                <a:solidFill>
                  <a:schemeClr val="dk1"/>
                </a:solidFill>
              </a:rPr>
              <a:t> access specifier is generally used to encapsulate or hide the member data in the class</a:t>
            </a:r>
            <a:endParaRPr/>
          </a:p>
          <a:p>
            <a:pPr marL="365760" lvl="0" indent="-221487" algn="just" rtl="0">
              <a:lnSpc>
                <a:spcPct val="90000"/>
              </a:lnSpc>
              <a:spcBef>
                <a:spcPts val="400"/>
              </a:spcBef>
              <a:spcAft>
                <a:spcPts val="0"/>
              </a:spcAft>
              <a:buSzPts val="544"/>
              <a:buNone/>
            </a:pPr>
            <a:endParaRPr sz="800">
              <a:solidFill>
                <a:schemeClr val="dk1"/>
              </a:solidFill>
            </a:endParaRPr>
          </a:p>
          <a:p>
            <a:pPr marL="365760" lvl="0" indent="-221487" algn="just" rtl="0">
              <a:lnSpc>
                <a:spcPct val="90000"/>
              </a:lnSpc>
              <a:spcBef>
                <a:spcPts val="400"/>
              </a:spcBef>
              <a:spcAft>
                <a:spcPts val="0"/>
              </a:spcAft>
              <a:buSzPts val="544"/>
              <a:buNone/>
            </a:pPr>
            <a:endParaRPr sz="800">
              <a:solidFill>
                <a:schemeClr val="dk1"/>
              </a:solidFill>
            </a:endParaRPr>
          </a:p>
          <a:p>
            <a:pPr marL="365760" lvl="0" indent="-256032" algn="just" rtl="0">
              <a:lnSpc>
                <a:spcPct val="90000"/>
              </a:lnSpc>
              <a:spcBef>
                <a:spcPts val="400"/>
              </a:spcBef>
              <a:spcAft>
                <a:spcPts val="0"/>
              </a:spcAft>
              <a:buSzPts val="1632"/>
              <a:buChar char="🞂"/>
            </a:pPr>
            <a:r>
              <a:rPr lang="en-US" sz="2400">
                <a:solidFill>
                  <a:schemeClr val="dk1"/>
                </a:solidFill>
              </a:rPr>
              <a:t>The </a:t>
            </a:r>
            <a:r>
              <a:rPr lang="en-US" sz="2400" b="1">
                <a:solidFill>
                  <a:schemeClr val="dk1"/>
                </a:solidFill>
              </a:rPr>
              <a:t>public</a:t>
            </a:r>
            <a:r>
              <a:rPr lang="en-US" sz="2400">
                <a:solidFill>
                  <a:schemeClr val="dk1"/>
                </a:solidFill>
              </a:rPr>
              <a:t> access specifier is used to expose the member functions as interfaces to the outside world</a:t>
            </a:r>
            <a:endParaRPr/>
          </a:p>
        </p:txBody>
      </p:sp>
      <p:sp>
        <p:nvSpPr>
          <p:cNvPr id="683" name="Google Shape;683;p66"/>
          <p:cNvSpPr txBox="1">
            <a:spLocks noGrp="1"/>
          </p:cNvSpPr>
          <p:nvPr>
            <p:ph type="title" idx="4294967295"/>
          </p:nvPr>
        </p:nvSpPr>
        <p:spPr>
          <a:xfrm>
            <a:off x="0" y="228600"/>
            <a:ext cx="7562850" cy="54927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Access Specifiers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67"/>
          <p:cNvSpPr txBox="1">
            <a:spLocks noGrp="1"/>
          </p:cNvSpPr>
          <p:nvPr>
            <p:ph type="body" idx="4294967295"/>
          </p:nvPr>
        </p:nvSpPr>
        <p:spPr>
          <a:xfrm>
            <a:off x="0" y="914400"/>
            <a:ext cx="8229600" cy="5562600"/>
          </a:xfrm>
          <a:prstGeom prst="rect">
            <a:avLst/>
          </a:prstGeom>
          <a:noFill/>
          <a:ln>
            <a:noFill/>
          </a:ln>
        </p:spPr>
        <p:txBody>
          <a:bodyPr spcFirstLastPara="1" wrap="square" lIns="91425" tIns="45700" rIns="91425" bIns="45700" anchor="t" anchorCtr="0">
            <a:normAutofit lnSpcReduction="10000"/>
          </a:bodyPr>
          <a:lstStyle/>
          <a:p>
            <a:pPr marL="365760" lvl="0" indent="-256032" algn="l" rtl="0">
              <a:lnSpc>
                <a:spcPct val="70000"/>
              </a:lnSpc>
              <a:spcBef>
                <a:spcPts val="0"/>
              </a:spcBef>
              <a:spcAft>
                <a:spcPts val="0"/>
              </a:spcAft>
              <a:buSzPts val="1836"/>
              <a:buFont typeface="Arial"/>
              <a:buNone/>
            </a:pPr>
            <a:r>
              <a:rPr lang="en-US">
                <a:solidFill>
                  <a:schemeClr val="dk1"/>
                </a:solidFill>
                <a:latin typeface="Courier New"/>
                <a:ea typeface="Courier New"/>
                <a:cs typeface="Courier New"/>
                <a:sym typeface="Courier New"/>
              </a:rPr>
              <a:t>class Point{</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private int x;</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private int y;</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public void setX( int x){ </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x= (x &gt; 79 ? 79 : (x &lt; 0 ? 0 :x));</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public void setY (int y){</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y= (y &gt; 24 ? 24 : (y &lt; 0 ? 0 : y));</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public int getX( ){</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return x;</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public int getY( ){</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return y;</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ts val="1836"/>
              <a:buFont typeface="Arial"/>
              <a:buNone/>
            </a:pPr>
            <a:r>
              <a:rPr lang="en-US">
                <a:solidFill>
                  <a:schemeClr val="dk1"/>
                </a:solidFill>
                <a:latin typeface="Courier New"/>
                <a:ea typeface="Courier New"/>
                <a:cs typeface="Courier New"/>
                <a:sym typeface="Courier New"/>
              </a:rPr>
              <a:t>}</a:t>
            </a:r>
            <a:endParaRPr/>
          </a:p>
          <a:p>
            <a:pPr marL="365760" lvl="0" indent="-256032" algn="l" rtl="0">
              <a:lnSpc>
                <a:spcPct val="70000"/>
              </a:lnSpc>
              <a:spcBef>
                <a:spcPts val="400"/>
              </a:spcBef>
              <a:spcAft>
                <a:spcPts val="0"/>
              </a:spcAft>
              <a:buSzPts val="1836"/>
              <a:buFont typeface="Arial"/>
              <a:buNone/>
            </a:pPr>
            <a:r>
              <a:rPr lang="en-US">
                <a:latin typeface="Courier New"/>
                <a:ea typeface="Courier New"/>
                <a:cs typeface="Courier New"/>
                <a:sym typeface="Courier New"/>
              </a:rPr>
              <a:t>				</a:t>
            </a:r>
            <a:r>
              <a:rPr lang="en-US" sz="2400"/>
              <a:t>				</a:t>
            </a:r>
            <a:endParaRPr/>
          </a:p>
        </p:txBody>
      </p:sp>
      <p:sp>
        <p:nvSpPr>
          <p:cNvPr id="690" name="Google Shape;690;p67"/>
          <p:cNvSpPr txBox="1">
            <a:spLocks noGrp="1"/>
          </p:cNvSpPr>
          <p:nvPr>
            <p:ph type="title" idx="4294967295"/>
          </p:nvPr>
        </p:nvSpPr>
        <p:spPr>
          <a:xfrm>
            <a:off x="0" y="228600"/>
            <a:ext cx="7562850" cy="54927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Class Declaration for Point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8"/>
          <p:cNvSpPr txBox="1">
            <a:spLocks noGrp="1"/>
          </p:cNvSpPr>
          <p:nvPr>
            <p:ph type="body" idx="4294967295"/>
          </p:nvPr>
        </p:nvSpPr>
        <p:spPr>
          <a:xfrm>
            <a:off x="0" y="990600"/>
            <a:ext cx="6324600" cy="4419600"/>
          </a:xfrm>
          <a:prstGeom prst="rect">
            <a:avLst/>
          </a:prstGeom>
          <a:noFill/>
          <a:ln>
            <a:noFill/>
          </a:ln>
        </p:spPr>
        <p:txBody>
          <a:bodyPr spcFirstLastPara="1" wrap="square" lIns="91425" tIns="45700" rIns="91425" bIns="45700" anchor="t" anchorCtr="0">
            <a:normAutofit fontScale="92500" lnSpcReduction="20000"/>
          </a:bodyPr>
          <a:lstStyle/>
          <a:p>
            <a:pPr marL="365760" lvl="0" indent="-256032" algn="l" rtl="0">
              <a:lnSpc>
                <a:spcPct val="80000"/>
              </a:lnSpc>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PointDemo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 ]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a, b;</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Point p1 = new Point(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p1.setX(22);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p1.setY(44);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 = p1.getX( );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a is "+a);</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b = p1.getY( );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b is "+b);</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697" name="Google Shape;697;p68"/>
          <p:cNvSpPr txBox="1">
            <a:spLocks noGrp="1"/>
          </p:cNvSpPr>
          <p:nvPr>
            <p:ph type="title" idx="4294967295"/>
          </p:nvPr>
        </p:nvSpPr>
        <p:spPr>
          <a:xfrm>
            <a:off x="0" y="152400"/>
            <a:ext cx="7562850" cy="54927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Class Declaration for Point (Contd.).</a:t>
            </a:r>
            <a:endParaRPr/>
          </a:p>
        </p:txBody>
      </p:sp>
      <p:sp>
        <p:nvSpPr>
          <p:cNvPr id="698" name="Google Shape;698;p68"/>
          <p:cNvSpPr/>
          <p:nvPr/>
        </p:nvSpPr>
        <p:spPr>
          <a:xfrm>
            <a:off x="7018338" y="4587875"/>
            <a:ext cx="2057400" cy="2057400"/>
          </a:xfrm>
          <a:prstGeom prst="rect">
            <a:avLst/>
          </a:prstGeom>
          <a:solidFill>
            <a:srgbClr val="D2DEEF"/>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1" u="sng">
                <a:solidFill>
                  <a:srgbClr val="78310A"/>
                </a:solidFill>
                <a:latin typeface="Lucida Sans"/>
                <a:ea typeface="Lucida Sans"/>
                <a:cs typeface="Lucida Sans"/>
                <a:sym typeface="Lucida Sans"/>
              </a:rPr>
              <a:t>Expected Output </a:t>
            </a:r>
            <a:r>
              <a:rPr lang="en-US" sz="1600" u="sng">
                <a:solidFill>
                  <a:srgbClr val="78310A"/>
                </a:solidFill>
                <a:latin typeface="Lucida Sans"/>
                <a:ea typeface="Lucida Sans"/>
                <a:cs typeface="Lucida Sans"/>
                <a:sym typeface="Lucida Sans"/>
              </a:rPr>
              <a:t>: </a:t>
            </a:r>
            <a:endParaRPr/>
          </a:p>
          <a:p>
            <a:pPr marL="0" marR="0" lvl="0" indent="0" algn="l" rtl="0">
              <a:spcBef>
                <a:spcPts val="0"/>
              </a:spcBef>
              <a:spcAft>
                <a:spcPts val="0"/>
              </a:spcAft>
              <a:buNone/>
            </a:pPr>
            <a:r>
              <a:rPr lang="en-US" sz="1600">
                <a:solidFill>
                  <a:schemeClr val="accent5"/>
                </a:solidFill>
                <a:latin typeface="Lucida Sans"/>
                <a:ea typeface="Lucida Sans"/>
                <a:cs typeface="Lucida Sans"/>
                <a:sym typeface="Lucida Sans"/>
              </a:rPr>
              <a:t>The value of a is 22</a:t>
            </a:r>
            <a:endParaRPr/>
          </a:p>
          <a:p>
            <a:pPr marL="0" marR="0" lvl="0" indent="0" algn="l" rtl="0">
              <a:spcBef>
                <a:spcPts val="0"/>
              </a:spcBef>
              <a:spcAft>
                <a:spcPts val="0"/>
              </a:spcAft>
              <a:buNone/>
            </a:pPr>
            <a:r>
              <a:rPr lang="en-US" sz="1600">
                <a:solidFill>
                  <a:schemeClr val="accent5"/>
                </a:solidFill>
                <a:latin typeface="Lucida Sans"/>
                <a:ea typeface="Lucida Sans"/>
                <a:cs typeface="Lucida Sans"/>
                <a:sym typeface="Lucida Sans"/>
              </a:rPr>
              <a:t>The value of b is 24</a:t>
            </a:r>
            <a:endParaRPr/>
          </a:p>
          <a:p>
            <a:pPr marL="0" marR="0" lvl="0" indent="0" algn="l" rtl="0">
              <a:spcBef>
                <a:spcPts val="0"/>
              </a:spcBef>
              <a:spcAft>
                <a:spcPts val="0"/>
              </a:spcAft>
              <a:buNone/>
            </a:pPr>
            <a:endParaRPr sz="800">
              <a:solidFill>
                <a:srgbClr val="78310A"/>
              </a:solidFill>
              <a:latin typeface="Lucida Sans"/>
              <a:ea typeface="Lucida Sans"/>
              <a:cs typeface="Lucida Sans"/>
              <a:sym typeface="Lucida Sans"/>
            </a:endParaRPr>
          </a:p>
          <a:p>
            <a:pPr marL="0" marR="0" lvl="0" indent="0" algn="l" rtl="0">
              <a:spcBef>
                <a:spcPts val="0"/>
              </a:spcBef>
              <a:spcAft>
                <a:spcPts val="0"/>
              </a:spcAft>
              <a:buNone/>
            </a:pPr>
            <a:r>
              <a:rPr lang="en-US" sz="1600" b="1" u="sng">
                <a:solidFill>
                  <a:srgbClr val="78310A"/>
                </a:solidFill>
                <a:latin typeface="Lucida Sans"/>
                <a:ea typeface="Lucida Sans"/>
                <a:cs typeface="Lucida Sans"/>
                <a:sym typeface="Lucida Sans"/>
              </a:rPr>
              <a:t>Actual Output :</a:t>
            </a:r>
            <a:endParaRPr/>
          </a:p>
          <a:p>
            <a:pPr marL="0" marR="0" lvl="0" indent="0" algn="l" rtl="0">
              <a:spcBef>
                <a:spcPts val="0"/>
              </a:spcBef>
              <a:spcAft>
                <a:spcPts val="0"/>
              </a:spcAft>
              <a:buNone/>
            </a:pPr>
            <a:r>
              <a:rPr lang="en-US" sz="1600">
                <a:solidFill>
                  <a:schemeClr val="accent5"/>
                </a:solidFill>
                <a:latin typeface="Lucida Sans"/>
                <a:ea typeface="Lucida Sans"/>
                <a:cs typeface="Lucida Sans"/>
                <a:sym typeface="Lucida Sans"/>
              </a:rPr>
              <a:t>The value of a is 0</a:t>
            </a:r>
            <a:endParaRPr/>
          </a:p>
          <a:p>
            <a:pPr marL="0" marR="0" lvl="0" indent="0" algn="l" rtl="0">
              <a:spcBef>
                <a:spcPts val="0"/>
              </a:spcBef>
              <a:spcAft>
                <a:spcPts val="0"/>
              </a:spcAft>
              <a:buNone/>
            </a:pPr>
            <a:r>
              <a:rPr lang="en-US" sz="1600">
                <a:solidFill>
                  <a:schemeClr val="accent5"/>
                </a:solidFill>
                <a:latin typeface="Lucida Sans"/>
                <a:ea typeface="Lucida Sans"/>
                <a:cs typeface="Lucida Sans"/>
                <a:sym typeface="Lucida Sans"/>
              </a:rPr>
              <a:t>The value of b is 0</a:t>
            </a:r>
            <a:endParaRPr/>
          </a:p>
          <a:p>
            <a:pPr marL="0" marR="0" lvl="0" indent="0" algn="l" rtl="0">
              <a:spcBef>
                <a:spcPts val="0"/>
              </a:spcBef>
              <a:spcAft>
                <a:spcPts val="0"/>
              </a:spcAft>
              <a:buNone/>
            </a:pPr>
            <a:endParaRPr sz="800">
              <a:solidFill>
                <a:schemeClr val="lt1"/>
              </a:solidFill>
              <a:latin typeface="Lucida Sans"/>
              <a:ea typeface="Lucida Sans"/>
              <a:cs typeface="Lucida Sans"/>
              <a:sym typeface="Lucida Sans"/>
            </a:endParaRPr>
          </a:p>
          <a:p>
            <a:pPr marL="0" marR="0" lvl="0" indent="0" algn="l" rtl="0">
              <a:spcBef>
                <a:spcPts val="0"/>
              </a:spcBef>
              <a:spcAft>
                <a:spcPts val="0"/>
              </a:spcAft>
              <a:buNone/>
            </a:pPr>
            <a:r>
              <a:rPr lang="en-US" sz="2000" b="1">
                <a:solidFill>
                  <a:srgbClr val="78310A"/>
                </a:solidFill>
                <a:latin typeface="Lucida Sans"/>
                <a:ea typeface="Lucida Sans"/>
                <a:cs typeface="Lucida Sans"/>
                <a:sym typeface="Lucida Sans"/>
              </a:rPr>
              <a:t>?</a:t>
            </a:r>
            <a:endParaRPr sz="2000">
              <a:solidFill>
                <a:schemeClr val="lt1"/>
              </a:solidFill>
              <a:latin typeface="Lucida Sans"/>
              <a:ea typeface="Lucida Sans"/>
              <a:cs typeface="Lucida Sans"/>
              <a:sym typeface="Lucida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69"/>
          <p:cNvSpPr txBox="1">
            <a:spLocks noGrp="1"/>
          </p:cNvSpPr>
          <p:nvPr>
            <p:ph type="body" idx="4294967295"/>
          </p:nvPr>
        </p:nvSpPr>
        <p:spPr>
          <a:xfrm>
            <a:off x="914400" y="1135063"/>
            <a:ext cx="8229600" cy="5562600"/>
          </a:xfrm>
          <a:prstGeom prst="rect">
            <a:avLst/>
          </a:prstGeom>
          <a:noFill/>
          <a:ln>
            <a:noFill/>
          </a:ln>
        </p:spPr>
        <p:txBody>
          <a:bodyPr spcFirstLastPara="1" wrap="square" lIns="91425" tIns="45700" rIns="91425" bIns="45700" anchor="t" anchorCtr="0">
            <a:normAutofit fontScale="92500" lnSpcReduction="10000"/>
          </a:bodyPr>
          <a:lstStyle/>
          <a:p>
            <a:pPr marL="365760" lvl="0" indent="-256032" algn="l" rtl="0">
              <a:lnSpc>
                <a:spcPct val="70000"/>
              </a:lnSpc>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Point{</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private int x;</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private int y;</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void setX( int x){ </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this.x= (x &gt; 79 ? 79 : (x &lt; 0 ? 0 :x));</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void setY (int y){</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this.y= (y &gt; 24 ? 24 : (y &lt; 0 ? 0 : y));</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int getX( ){</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return x;</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public int getY( ){</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return y;</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7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a:p>
            <a:pPr marL="365760" lvl="0" indent="-256032" algn="l" rtl="0">
              <a:lnSpc>
                <a:spcPct val="70000"/>
              </a:lnSpc>
              <a:spcBef>
                <a:spcPts val="400"/>
              </a:spcBef>
              <a:spcAft>
                <a:spcPts val="0"/>
              </a:spcAft>
              <a:buSzPct val="68000"/>
              <a:buFont typeface="Arial"/>
              <a:buNone/>
            </a:pPr>
            <a:r>
              <a:rPr lang="en-US">
                <a:latin typeface="Courier New"/>
                <a:ea typeface="Courier New"/>
                <a:cs typeface="Courier New"/>
                <a:sym typeface="Courier New"/>
              </a:rPr>
              <a:t>								</a:t>
            </a:r>
            <a:endParaRPr/>
          </a:p>
        </p:txBody>
      </p:sp>
      <p:sp>
        <p:nvSpPr>
          <p:cNvPr id="705" name="Google Shape;705;p69"/>
          <p:cNvSpPr txBox="1">
            <a:spLocks noGrp="1"/>
          </p:cNvSpPr>
          <p:nvPr>
            <p:ph type="title" idx="4294967295"/>
          </p:nvPr>
        </p:nvSpPr>
        <p:spPr>
          <a:xfrm>
            <a:off x="0" y="228600"/>
            <a:ext cx="7562850" cy="54927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Class Declaration for Point - modified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txBox="1">
            <a:spLocks noGrp="1"/>
          </p:cNvSpPr>
          <p:nvPr>
            <p:ph type="body" idx="4294967295"/>
          </p:nvPr>
        </p:nvSpPr>
        <p:spPr>
          <a:xfrm>
            <a:off x="914400" y="838200"/>
            <a:ext cx="8229600" cy="6019800"/>
          </a:xfrm>
          <a:prstGeom prst="rect">
            <a:avLst/>
          </a:prstGeom>
          <a:noFill/>
          <a:ln>
            <a:noFill/>
          </a:ln>
        </p:spPr>
        <p:txBody>
          <a:bodyPr spcFirstLastPara="1" wrap="square" lIns="91425" tIns="45700" rIns="91425" bIns="45700" anchor="t" anchorCtr="0">
            <a:normAutofit lnSpcReduction="10000"/>
          </a:bodyPr>
          <a:lstStyle/>
          <a:p>
            <a:pPr marL="365760" lvl="0" indent="-256032" algn="l" rtl="0">
              <a:spcBef>
                <a:spcPts val="0"/>
              </a:spcBef>
              <a:spcAft>
                <a:spcPts val="0"/>
              </a:spcAft>
              <a:buSzPts val="1224"/>
              <a:buFont typeface="Arial"/>
              <a:buNone/>
            </a:pPr>
            <a:r>
              <a:rPr lang="en-US" sz="1800">
                <a:solidFill>
                  <a:schemeClr val="dk1"/>
                </a:solidFill>
              </a:rPr>
              <a:t>public class Account {</a:t>
            </a:r>
            <a:endParaRPr/>
          </a:p>
          <a:p>
            <a:pPr marL="365760" lvl="0" indent="-256032" algn="l" rtl="0">
              <a:spcBef>
                <a:spcPts val="400"/>
              </a:spcBef>
              <a:spcAft>
                <a:spcPts val="0"/>
              </a:spcAft>
              <a:buSzPts val="1224"/>
              <a:buFont typeface="Arial"/>
              <a:buNone/>
            </a:pPr>
            <a:r>
              <a:rPr lang="en-US" sz="1800">
                <a:solidFill>
                  <a:schemeClr val="dk1"/>
                </a:solidFill>
              </a:rPr>
              <a:t>	double balance;</a:t>
            </a:r>
            <a:endParaRPr/>
          </a:p>
          <a:p>
            <a:pPr marL="365760" lvl="0" indent="-256032" algn="l" rtl="0">
              <a:spcBef>
                <a:spcPts val="400"/>
              </a:spcBef>
              <a:spcAft>
                <a:spcPts val="0"/>
              </a:spcAft>
              <a:buSzPts val="1224"/>
              <a:buFont typeface="Arial"/>
              <a:buNone/>
            </a:pPr>
            <a:r>
              <a:rPr lang="en-US" sz="1800">
                <a:solidFill>
                  <a:schemeClr val="dk1"/>
                </a:solidFill>
              </a:rPr>
              <a:t>	public void deposit( double amount ){</a:t>
            </a:r>
            <a:endParaRPr/>
          </a:p>
          <a:p>
            <a:pPr marL="365760" lvl="0" indent="-256032" algn="l" rtl="0">
              <a:spcBef>
                <a:spcPts val="400"/>
              </a:spcBef>
              <a:spcAft>
                <a:spcPts val="0"/>
              </a:spcAft>
              <a:buSzPts val="1224"/>
              <a:buFont typeface="Arial"/>
              <a:buNone/>
            </a:pPr>
            <a:r>
              <a:rPr lang="en-US" sz="1800">
                <a:solidFill>
                  <a:schemeClr val="dk1"/>
                </a:solidFill>
              </a:rPr>
              <a:t>		balance += amount;</a:t>
            </a:r>
            <a:endParaRPr/>
          </a:p>
          <a:p>
            <a:pPr marL="365760" lvl="0" indent="-256032" algn="l" rtl="0">
              <a:spcBef>
                <a:spcPts val="400"/>
              </a:spcBef>
              <a:spcAft>
                <a:spcPts val="0"/>
              </a:spcAft>
              <a:buSzPts val="1224"/>
              <a:buFont typeface="Arial"/>
              <a:buNone/>
            </a:pPr>
            <a:r>
              <a:rPr lang="en-US" sz="1800">
                <a:solidFill>
                  <a:schemeClr val="dk1"/>
                </a:solidFill>
              </a:rPr>
              <a:t>	}</a:t>
            </a:r>
            <a:endParaRPr/>
          </a:p>
          <a:p>
            <a:pPr marL="365760" lvl="0" indent="-256032" algn="l" rtl="0">
              <a:spcBef>
                <a:spcPts val="400"/>
              </a:spcBef>
              <a:spcAft>
                <a:spcPts val="0"/>
              </a:spcAft>
              <a:buSzPts val="1224"/>
              <a:buFont typeface="Arial"/>
              <a:buNone/>
            </a:pPr>
            <a:r>
              <a:rPr lang="en-US" sz="1800">
                <a:solidFill>
                  <a:schemeClr val="dk1"/>
                </a:solidFill>
              </a:rPr>
              <a:t>	public double withdraw( double amount ){</a:t>
            </a:r>
            <a:endParaRPr/>
          </a:p>
          <a:p>
            <a:pPr marL="365760" lvl="0" indent="-256032" algn="l" rtl="0">
              <a:spcBef>
                <a:spcPts val="400"/>
              </a:spcBef>
              <a:spcAft>
                <a:spcPts val="0"/>
              </a:spcAft>
              <a:buSzPts val="1224"/>
              <a:buFont typeface="Arial"/>
              <a:buNone/>
            </a:pPr>
            <a:r>
              <a:rPr lang="en-US" sz="1800">
                <a:solidFill>
                  <a:schemeClr val="dk1"/>
                </a:solidFill>
              </a:rPr>
              <a:t>		int minimum_balance=5000;</a:t>
            </a:r>
            <a:endParaRPr/>
          </a:p>
          <a:p>
            <a:pPr marL="365760" lvl="0" indent="-256032" algn="l" rtl="0">
              <a:spcBef>
                <a:spcPts val="400"/>
              </a:spcBef>
              <a:spcAft>
                <a:spcPts val="0"/>
              </a:spcAft>
              <a:buSzPts val="1224"/>
              <a:buFont typeface="Arial"/>
              <a:buNone/>
            </a:pPr>
            <a:r>
              <a:rPr lang="en-US" sz="1800">
                <a:solidFill>
                  <a:schemeClr val="dk1"/>
                </a:solidFill>
              </a:rPr>
              <a:t>		if (balance &gt;= (amount+minimum_balance)){</a:t>
            </a:r>
            <a:endParaRPr/>
          </a:p>
          <a:p>
            <a:pPr marL="365760" lvl="0" indent="-256032" algn="l" rtl="0">
              <a:spcBef>
                <a:spcPts val="400"/>
              </a:spcBef>
              <a:spcAft>
                <a:spcPts val="0"/>
              </a:spcAft>
              <a:buSzPts val="1224"/>
              <a:buFont typeface="Arial"/>
              <a:buNone/>
            </a:pPr>
            <a:r>
              <a:rPr lang="en-US" sz="1800">
                <a:solidFill>
                  <a:schemeClr val="dk1"/>
                </a:solidFill>
              </a:rPr>
              <a:t>			balance -= amount;</a:t>
            </a:r>
            <a:endParaRPr/>
          </a:p>
          <a:p>
            <a:pPr marL="365760" lvl="0" indent="-256032" algn="l" rtl="0">
              <a:spcBef>
                <a:spcPts val="400"/>
              </a:spcBef>
              <a:spcAft>
                <a:spcPts val="0"/>
              </a:spcAft>
              <a:buSzPts val="1224"/>
              <a:buFont typeface="Arial"/>
              <a:buNone/>
            </a:pPr>
            <a:r>
              <a:rPr lang="en-US" sz="1800">
                <a:solidFill>
                  <a:schemeClr val="dk1"/>
                </a:solidFill>
              </a:rPr>
              <a:t>			return amount;</a:t>
            </a:r>
            <a:endParaRPr/>
          </a:p>
          <a:p>
            <a:pPr marL="365760" lvl="0" indent="-256032" algn="l" rtl="0">
              <a:spcBef>
                <a:spcPts val="400"/>
              </a:spcBef>
              <a:spcAft>
                <a:spcPts val="0"/>
              </a:spcAft>
              <a:buSzPts val="1224"/>
              <a:buFont typeface="Arial"/>
              <a:buNone/>
            </a:pPr>
            <a:r>
              <a:rPr lang="en-US" sz="1800">
                <a:solidFill>
                  <a:schemeClr val="dk1"/>
                </a:solidFill>
              </a:rPr>
              <a:t>		}													</a:t>
            </a:r>
            <a:endParaRPr sz="1800" b="1">
              <a:solidFill>
                <a:schemeClr val="dk1"/>
              </a:solidFill>
            </a:endParaRPr>
          </a:p>
          <a:p>
            <a:pPr marL="365760" lvl="0" indent="-256032" algn="l" rtl="0">
              <a:spcBef>
                <a:spcPts val="400"/>
              </a:spcBef>
              <a:spcAft>
                <a:spcPts val="0"/>
              </a:spcAft>
              <a:buSzPts val="1224"/>
              <a:buFont typeface="Arial"/>
              <a:buNone/>
            </a:pPr>
            <a:r>
              <a:rPr lang="en-US" sz="1800">
                <a:solidFill>
                  <a:schemeClr val="dk1"/>
                </a:solidFill>
              </a:rPr>
              <a:t>		else {</a:t>
            </a:r>
            <a:endParaRPr/>
          </a:p>
          <a:p>
            <a:pPr marL="365760" lvl="0" indent="-256032" algn="l" rtl="0">
              <a:spcBef>
                <a:spcPts val="400"/>
              </a:spcBef>
              <a:spcAft>
                <a:spcPts val="0"/>
              </a:spcAft>
              <a:buSzPts val="1224"/>
              <a:buFont typeface="Arial"/>
              <a:buNone/>
            </a:pPr>
            <a:r>
              <a:rPr lang="en-US" sz="1800">
                <a:solidFill>
                  <a:schemeClr val="dk1"/>
                </a:solidFill>
              </a:rPr>
              <a:t>			System.out.println(“Insufficient Balance”);</a:t>
            </a:r>
            <a:endParaRPr/>
          </a:p>
          <a:p>
            <a:pPr marL="365760" lvl="0" indent="-256032" algn="l" rtl="0">
              <a:spcBef>
                <a:spcPts val="400"/>
              </a:spcBef>
              <a:spcAft>
                <a:spcPts val="0"/>
              </a:spcAft>
              <a:buSzPts val="1224"/>
              <a:buFont typeface="Arial"/>
              <a:buNone/>
            </a:pPr>
            <a:r>
              <a:rPr lang="en-US" sz="1800">
                <a:solidFill>
                  <a:schemeClr val="dk1"/>
                </a:solidFill>
              </a:rPr>
              <a:t>			return 0.0;</a:t>
            </a:r>
            <a:endParaRPr/>
          </a:p>
          <a:p>
            <a:pPr marL="365760" lvl="0" indent="-256032" algn="l" rtl="0">
              <a:spcBef>
                <a:spcPts val="400"/>
              </a:spcBef>
              <a:spcAft>
                <a:spcPts val="0"/>
              </a:spcAft>
              <a:buSzPts val="1224"/>
              <a:buFont typeface="Arial"/>
              <a:buNone/>
            </a:pPr>
            <a:r>
              <a:rPr lang="en-US" sz="1800">
                <a:solidFill>
                  <a:schemeClr val="dk1"/>
                </a:solidFill>
              </a:rPr>
              <a:t>		}    }</a:t>
            </a:r>
            <a:endParaRPr/>
          </a:p>
          <a:p>
            <a:pPr marL="365760" lvl="0" indent="-256032" algn="l" rtl="0">
              <a:spcBef>
                <a:spcPts val="400"/>
              </a:spcBef>
              <a:spcAft>
                <a:spcPts val="0"/>
              </a:spcAft>
              <a:buSzPts val="1224"/>
              <a:buFont typeface="Arial"/>
              <a:buNone/>
            </a:pPr>
            <a:r>
              <a:rPr lang="en-US" sz="1800">
                <a:solidFill>
                  <a:schemeClr val="dk1"/>
                </a:solidFill>
              </a:rPr>
              <a:t>   public double getbalance(){</a:t>
            </a:r>
            <a:endParaRPr/>
          </a:p>
          <a:p>
            <a:pPr marL="365760" lvl="0" indent="-256032" algn="l" rtl="0">
              <a:spcBef>
                <a:spcPts val="400"/>
              </a:spcBef>
              <a:spcAft>
                <a:spcPts val="0"/>
              </a:spcAft>
              <a:buSzPts val="1224"/>
              <a:buFont typeface="Arial"/>
              <a:buNone/>
            </a:pPr>
            <a:r>
              <a:rPr lang="en-US" sz="1800">
                <a:solidFill>
                  <a:schemeClr val="dk1"/>
                </a:solidFill>
              </a:rPr>
              <a:t>                return balance;</a:t>
            </a:r>
            <a:endParaRPr/>
          </a:p>
          <a:p>
            <a:pPr marL="365760" lvl="0" indent="-256032" algn="l" rtl="0">
              <a:spcBef>
                <a:spcPts val="400"/>
              </a:spcBef>
              <a:spcAft>
                <a:spcPts val="0"/>
              </a:spcAft>
              <a:buSzPts val="1224"/>
              <a:buFont typeface="Arial"/>
              <a:buNone/>
            </a:pPr>
            <a:r>
              <a:rPr lang="en-US" sz="1800">
                <a:solidFill>
                  <a:schemeClr val="dk1"/>
                </a:solidFill>
              </a:rPr>
              <a:t>	}	} 		</a:t>
            </a:r>
            <a:endParaRPr/>
          </a:p>
          <a:p>
            <a:pPr marL="365760" lvl="0" indent="-256032" algn="l" rtl="0">
              <a:spcBef>
                <a:spcPts val="400"/>
              </a:spcBef>
              <a:spcAft>
                <a:spcPts val="0"/>
              </a:spcAft>
              <a:buSzPts val="1836"/>
              <a:buFont typeface="Arial"/>
              <a:buNone/>
            </a:pPr>
            <a:endParaRPr>
              <a:solidFill>
                <a:schemeClr val="dk1"/>
              </a:solidFill>
            </a:endParaRPr>
          </a:p>
        </p:txBody>
      </p:sp>
      <p:sp>
        <p:nvSpPr>
          <p:cNvPr id="199" name="Google Shape;199;p7"/>
          <p:cNvSpPr txBox="1">
            <a:spLocks noGrp="1"/>
          </p:cNvSpPr>
          <p:nvPr>
            <p:ph type="title" idx="4294967295"/>
          </p:nvPr>
        </p:nvSpPr>
        <p:spPr>
          <a:xfrm>
            <a:off x="0" y="119063"/>
            <a:ext cx="756285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Basic information about a class</a:t>
            </a:r>
            <a:endParaRPr/>
          </a:p>
        </p:txBody>
      </p:sp>
      <p:sp>
        <p:nvSpPr>
          <p:cNvPr id="200" name="Google Shape;200;p7"/>
          <p:cNvSpPr/>
          <p:nvPr/>
        </p:nvSpPr>
        <p:spPr>
          <a:xfrm>
            <a:off x="6248400" y="838200"/>
            <a:ext cx="1600200" cy="762000"/>
          </a:xfrm>
          <a:prstGeom prst="ellipse">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ucida Sans"/>
                <a:ea typeface="Lucida Sans"/>
                <a:cs typeface="Lucida Sans"/>
                <a:sym typeface="Lucida Sans"/>
              </a:rPr>
              <a:t>Instance Variable</a:t>
            </a:r>
            <a:endParaRPr/>
          </a:p>
        </p:txBody>
      </p:sp>
      <p:cxnSp>
        <p:nvCxnSpPr>
          <p:cNvPr id="201" name="Google Shape;201;p7"/>
          <p:cNvCxnSpPr>
            <a:stCxn id="200" idx="2"/>
          </p:cNvCxnSpPr>
          <p:nvPr/>
        </p:nvCxnSpPr>
        <p:spPr>
          <a:xfrm flipH="1">
            <a:off x="2362200" y="1219200"/>
            <a:ext cx="3886200" cy="76200"/>
          </a:xfrm>
          <a:prstGeom prst="straightConnector1">
            <a:avLst/>
          </a:prstGeom>
          <a:noFill/>
          <a:ln w="55000" cap="flat" cmpd="thickThin">
            <a:solidFill>
              <a:schemeClr val="accent1"/>
            </a:solidFill>
            <a:prstDash val="solid"/>
            <a:round/>
            <a:headEnd type="none" w="sm" len="sm"/>
            <a:tailEnd type="stealth" w="med" len="med"/>
          </a:ln>
          <a:effectLst>
            <a:outerShdw blurRad="50800" dist="38100" dir="5400000" rotWithShape="0">
              <a:srgbClr val="000000">
                <a:alpha val="34901"/>
              </a:srgbClr>
            </a:outerShdw>
          </a:effectLst>
        </p:spPr>
      </p:cxnSp>
      <p:sp>
        <p:nvSpPr>
          <p:cNvPr id="202" name="Google Shape;202;p7"/>
          <p:cNvSpPr/>
          <p:nvPr/>
        </p:nvSpPr>
        <p:spPr>
          <a:xfrm>
            <a:off x="6248400" y="1747838"/>
            <a:ext cx="1916113" cy="842962"/>
          </a:xfrm>
          <a:prstGeom prst="ellipse">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ucida Sans"/>
                <a:ea typeface="Lucida Sans"/>
                <a:cs typeface="Lucida Sans"/>
                <a:sym typeface="Lucida Sans"/>
              </a:rPr>
              <a:t>Parameter or argument</a:t>
            </a:r>
            <a:endParaRPr/>
          </a:p>
        </p:txBody>
      </p:sp>
      <p:sp>
        <p:nvSpPr>
          <p:cNvPr id="203" name="Google Shape;203;p7"/>
          <p:cNvSpPr/>
          <p:nvPr/>
        </p:nvSpPr>
        <p:spPr>
          <a:xfrm>
            <a:off x="6400800" y="2895600"/>
            <a:ext cx="1600200" cy="762000"/>
          </a:xfrm>
          <a:prstGeom prst="ellipse">
            <a:avLst/>
          </a:prstGeom>
          <a:gradFill>
            <a:gsLst>
              <a:gs pos="0">
                <a:srgbClr val="005368"/>
              </a:gs>
              <a:gs pos="50000">
                <a:srgbClr val="0085A7"/>
              </a:gs>
              <a:gs pos="70000">
                <a:srgbClr val="0B98BC"/>
              </a:gs>
              <a:gs pos="100000">
                <a:srgbClr val="29BAE3"/>
              </a:gs>
            </a:gsLst>
            <a:lin ang="16200000" scaled="0"/>
          </a:gradFill>
          <a:ln w="9525" cap="flat" cmpd="sng">
            <a:solidFill>
              <a:schemeClr val="accent1"/>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ucida Sans"/>
                <a:ea typeface="Lucida Sans"/>
                <a:cs typeface="Lucida Sans"/>
                <a:sym typeface="Lucida Sans"/>
              </a:rPr>
              <a:t>local Variable</a:t>
            </a:r>
            <a:endParaRPr/>
          </a:p>
        </p:txBody>
      </p:sp>
      <p:cxnSp>
        <p:nvCxnSpPr>
          <p:cNvPr id="204" name="Google Shape;204;p7"/>
          <p:cNvCxnSpPr>
            <a:stCxn id="202" idx="2"/>
          </p:cNvCxnSpPr>
          <p:nvPr/>
        </p:nvCxnSpPr>
        <p:spPr>
          <a:xfrm flipH="1">
            <a:off x="4495800" y="2169319"/>
            <a:ext cx="1752600" cy="422400"/>
          </a:xfrm>
          <a:prstGeom prst="straightConnector1">
            <a:avLst/>
          </a:prstGeom>
          <a:noFill/>
          <a:ln w="55000" cap="flat" cmpd="thickThin">
            <a:solidFill>
              <a:schemeClr val="accent1"/>
            </a:solidFill>
            <a:prstDash val="solid"/>
            <a:round/>
            <a:headEnd type="none" w="sm" len="sm"/>
            <a:tailEnd type="stealth" w="med" len="med"/>
          </a:ln>
          <a:effectLst>
            <a:outerShdw blurRad="50800" dist="38100" dir="5400000" rotWithShape="0">
              <a:srgbClr val="000000">
                <a:alpha val="34901"/>
              </a:srgbClr>
            </a:outerShdw>
          </a:effectLst>
        </p:spPr>
      </p:cxnSp>
      <p:cxnSp>
        <p:nvCxnSpPr>
          <p:cNvPr id="205" name="Google Shape;205;p7"/>
          <p:cNvCxnSpPr>
            <a:stCxn id="203" idx="2"/>
          </p:cNvCxnSpPr>
          <p:nvPr/>
        </p:nvCxnSpPr>
        <p:spPr>
          <a:xfrm rot="10800000">
            <a:off x="3200400" y="3124200"/>
            <a:ext cx="3200400" cy="152400"/>
          </a:xfrm>
          <a:prstGeom prst="straightConnector1">
            <a:avLst/>
          </a:prstGeom>
          <a:noFill/>
          <a:ln w="55000" cap="flat" cmpd="thickThin">
            <a:solidFill>
              <a:schemeClr val="accent1"/>
            </a:solidFill>
            <a:prstDash val="solid"/>
            <a:round/>
            <a:headEnd type="none" w="sm" len="sm"/>
            <a:tailEnd type="stealth" w="med" len="med"/>
          </a:ln>
          <a:effectLst>
            <a:outerShdw blurRad="50800" dist="38100" dir="5400000" rotWithShape="0">
              <a:srgbClr val="000000">
                <a:alpha val="34901"/>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0"/>
          <p:cNvSpPr txBox="1">
            <a:spLocks noGrp="1"/>
          </p:cNvSpPr>
          <p:nvPr>
            <p:ph type="body" idx="4294967295"/>
          </p:nvPr>
        </p:nvSpPr>
        <p:spPr>
          <a:xfrm>
            <a:off x="0" y="990600"/>
            <a:ext cx="6324600" cy="4419600"/>
          </a:xfrm>
          <a:prstGeom prst="rect">
            <a:avLst/>
          </a:prstGeom>
          <a:noFill/>
          <a:ln>
            <a:noFill/>
          </a:ln>
        </p:spPr>
        <p:txBody>
          <a:bodyPr spcFirstLastPara="1" wrap="square" lIns="91425" tIns="45700" rIns="91425" bIns="45700" anchor="t" anchorCtr="0">
            <a:normAutofit fontScale="92500" lnSpcReduction="20000"/>
          </a:bodyPr>
          <a:lstStyle/>
          <a:p>
            <a:pPr marL="365760" lvl="0" indent="-256032" algn="l" rtl="0">
              <a:lnSpc>
                <a:spcPct val="80000"/>
              </a:lnSpc>
              <a:spcBef>
                <a:spcPts val="0"/>
              </a:spcBef>
              <a:spcAft>
                <a:spcPts val="0"/>
              </a:spcAft>
              <a:buSzPct val="68000"/>
              <a:buFont typeface="Arial"/>
              <a:buNone/>
            </a:pPr>
            <a:r>
              <a:rPr lang="en-US">
                <a:solidFill>
                  <a:schemeClr val="dk1"/>
                </a:solidFill>
                <a:latin typeface="Courier New"/>
                <a:ea typeface="Courier New"/>
                <a:cs typeface="Courier New"/>
                <a:sym typeface="Courier New"/>
              </a:rPr>
              <a:t>class PointDemo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public static void main(String args[ ]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int a, b;</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Point p1 = new Point(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p1.setX(22);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p1.setY(44);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 = p1.getX( );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a is "+a);</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b = p1.getY( );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System.out.println("The value of b is "+b);</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	}</a:t>
            </a:r>
            <a:endParaRPr/>
          </a:p>
          <a:p>
            <a:pPr marL="365760" lvl="0" indent="-256032" algn="l" rtl="0">
              <a:lnSpc>
                <a:spcPct val="80000"/>
              </a:lnSpc>
              <a:spcBef>
                <a:spcPts val="400"/>
              </a:spcBef>
              <a:spcAft>
                <a:spcPts val="0"/>
              </a:spcAft>
              <a:buSzPct val="68000"/>
              <a:buFont typeface="Arial"/>
              <a:buNone/>
            </a:pPr>
            <a:r>
              <a:rPr lang="en-US">
                <a:solidFill>
                  <a:schemeClr val="dk1"/>
                </a:solidFill>
                <a:latin typeface="Courier New"/>
                <a:ea typeface="Courier New"/>
                <a:cs typeface="Courier New"/>
                <a:sym typeface="Courier New"/>
              </a:rPr>
              <a:t>}</a:t>
            </a:r>
            <a:endParaRPr/>
          </a:p>
        </p:txBody>
      </p:sp>
      <p:sp>
        <p:nvSpPr>
          <p:cNvPr id="712" name="Google Shape;712;p70"/>
          <p:cNvSpPr txBox="1">
            <a:spLocks noGrp="1"/>
          </p:cNvSpPr>
          <p:nvPr>
            <p:ph type="title" idx="4294967295"/>
          </p:nvPr>
        </p:nvSpPr>
        <p:spPr>
          <a:xfrm>
            <a:off x="0" y="144463"/>
            <a:ext cx="8651875" cy="63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Lucida Sans"/>
              <a:buNone/>
            </a:pPr>
            <a:r>
              <a:rPr lang="en-US" sz="2800">
                <a:solidFill>
                  <a:schemeClr val="dk1"/>
                </a:solidFill>
              </a:rPr>
              <a:t>Class Declaration for Point - modified (Contd.).</a:t>
            </a:r>
            <a:endParaRPr/>
          </a:p>
        </p:txBody>
      </p:sp>
      <p:sp>
        <p:nvSpPr>
          <p:cNvPr id="713" name="Google Shape;713;p70"/>
          <p:cNvSpPr/>
          <p:nvPr/>
        </p:nvSpPr>
        <p:spPr>
          <a:xfrm>
            <a:off x="4495800" y="4953000"/>
            <a:ext cx="3352800" cy="1508125"/>
          </a:xfrm>
          <a:prstGeom prst="rect">
            <a:avLst/>
          </a:prstGeom>
          <a:solidFill>
            <a:srgbClr val="D2DEEF"/>
          </a:solidFill>
          <a:ln w="55000" cap="flat" cmpd="thickThin">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u="sng">
                <a:solidFill>
                  <a:schemeClr val="dk1"/>
                </a:solidFill>
                <a:latin typeface="Lucida Sans"/>
                <a:ea typeface="Lucida Sans"/>
                <a:cs typeface="Lucida Sans"/>
                <a:sym typeface="Lucida Sans"/>
              </a:rPr>
              <a:t>Output </a:t>
            </a:r>
            <a:r>
              <a:rPr lang="en-US" sz="1600" u="sng">
                <a:solidFill>
                  <a:srgbClr val="78310A"/>
                </a:solidFill>
                <a:latin typeface="Lucida Sans"/>
                <a:ea typeface="Lucida Sans"/>
                <a:cs typeface="Lucida Sans"/>
                <a:sym typeface="Lucida Sans"/>
              </a:rPr>
              <a:t>: </a:t>
            </a:r>
            <a:endParaRPr/>
          </a:p>
          <a:p>
            <a:pPr marL="0" marR="0" lvl="0" indent="0" algn="l" rtl="0">
              <a:spcBef>
                <a:spcPts val="0"/>
              </a:spcBef>
              <a:spcAft>
                <a:spcPts val="0"/>
              </a:spcAft>
              <a:buNone/>
            </a:pPr>
            <a:r>
              <a:rPr lang="en-US" sz="2000">
                <a:solidFill>
                  <a:schemeClr val="accent5"/>
                </a:solidFill>
                <a:latin typeface="Lucida Sans"/>
                <a:ea typeface="Lucida Sans"/>
                <a:cs typeface="Lucida Sans"/>
                <a:sym typeface="Lucida Sans"/>
              </a:rPr>
              <a:t>The value of a is 22</a:t>
            </a:r>
            <a:endParaRPr/>
          </a:p>
          <a:p>
            <a:pPr marL="0" marR="0" lvl="0" indent="0" algn="l" rtl="0">
              <a:spcBef>
                <a:spcPts val="0"/>
              </a:spcBef>
              <a:spcAft>
                <a:spcPts val="0"/>
              </a:spcAft>
              <a:buNone/>
            </a:pPr>
            <a:r>
              <a:rPr lang="en-US" sz="2000">
                <a:solidFill>
                  <a:schemeClr val="accent5"/>
                </a:solidFill>
                <a:latin typeface="Lucida Sans"/>
                <a:ea typeface="Lucida Sans"/>
                <a:cs typeface="Lucida Sans"/>
                <a:sym typeface="Lucida Sans"/>
              </a:rPr>
              <a:t>The value of b is 24</a:t>
            </a:r>
            <a:endParaRPr/>
          </a:p>
          <a:p>
            <a:pPr marL="0" marR="0" lvl="0" indent="0" algn="l" rtl="0">
              <a:spcBef>
                <a:spcPts val="0"/>
              </a:spcBef>
              <a:spcAft>
                <a:spcPts val="0"/>
              </a:spcAft>
              <a:buNone/>
            </a:pPr>
            <a:endParaRPr sz="800">
              <a:solidFill>
                <a:srgbClr val="78310A"/>
              </a:solidFill>
              <a:latin typeface="Lucida Sans"/>
              <a:ea typeface="Lucida Sans"/>
              <a:cs typeface="Lucida Sans"/>
              <a:sym typeface="Lucida Sans"/>
            </a:endParaRPr>
          </a:p>
          <a:p>
            <a:pPr marL="0" marR="0" lvl="0" indent="0" algn="l" rtl="0">
              <a:spcBef>
                <a:spcPts val="0"/>
              </a:spcBef>
              <a:spcAft>
                <a:spcPts val="0"/>
              </a:spcAft>
              <a:buNone/>
            </a:pPr>
            <a:endParaRPr sz="2000">
              <a:solidFill>
                <a:schemeClr val="lt1"/>
              </a:solidFill>
              <a:latin typeface="Lucida Sans"/>
              <a:ea typeface="Lucida Sans"/>
              <a:cs typeface="Lucida Sans"/>
              <a:sym typeface="Lucida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71"/>
          <p:cNvSpPr txBox="1">
            <a:spLocks noGrp="1"/>
          </p:cNvSpPr>
          <p:nvPr>
            <p:ph type="body" idx="4294967295"/>
          </p:nvPr>
        </p:nvSpPr>
        <p:spPr>
          <a:xfrm>
            <a:off x="777875" y="982663"/>
            <a:ext cx="8366125" cy="50292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904"/>
              <a:buFont typeface="Arial"/>
              <a:buNone/>
            </a:pPr>
            <a:r>
              <a:rPr lang="en-US" sz="2800">
                <a:solidFill>
                  <a:schemeClr val="dk1"/>
                </a:solidFill>
              </a:rPr>
              <a:t>	</a:t>
            </a:r>
            <a:r>
              <a:rPr lang="en-US" sz="2400">
                <a:solidFill>
                  <a:schemeClr val="dk1"/>
                </a:solidFill>
                <a:latin typeface="Lucida Sans"/>
                <a:ea typeface="Lucida Sans"/>
                <a:cs typeface="Lucida Sans"/>
                <a:sym typeface="Lucida Sans"/>
              </a:rPr>
              <a:t>In this module, we were able to</a:t>
            </a:r>
            <a:r>
              <a:rPr lang="en-US" sz="2800">
                <a:solidFill>
                  <a:schemeClr val="dk1"/>
                </a:solidFill>
                <a:latin typeface="Lucida Sans"/>
                <a:ea typeface="Lucida Sans"/>
                <a:cs typeface="Lucida Sans"/>
                <a:sym typeface="Lucida Sans"/>
              </a:rPr>
              <a:t>:</a:t>
            </a:r>
            <a:endParaRPr/>
          </a:p>
          <a:p>
            <a:pPr marL="365760" lvl="0" indent="-256032" algn="l" rtl="0">
              <a:spcBef>
                <a:spcPts val="400"/>
              </a:spcBef>
              <a:spcAft>
                <a:spcPts val="0"/>
              </a:spcAft>
              <a:buSzPts val="680"/>
              <a:buFont typeface="Arial"/>
              <a:buNone/>
            </a:pPr>
            <a:endParaRPr sz="1000">
              <a:solidFill>
                <a:schemeClr val="dk1"/>
              </a:solidFill>
              <a:latin typeface="Lucida Sans"/>
              <a:ea typeface="Lucida Sans"/>
              <a:cs typeface="Lucida Sans"/>
              <a:sym typeface="Lucida Sans"/>
            </a:endParaRPr>
          </a:p>
          <a:p>
            <a:pPr marL="621792" lvl="1" indent="-228600" algn="l" rtl="0">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Create classes and Objects </a:t>
            </a:r>
            <a:endParaRPr/>
          </a:p>
          <a:p>
            <a:pPr marL="621792" lvl="1" indent="-228600" algn="l" rtl="0">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Understand the importance of static block</a:t>
            </a:r>
            <a:endParaRPr/>
          </a:p>
          <a:p>
            <a:pPr marL="621792" lvl="1" indent="-228600" algn="l" rtl="0">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Implement String and StringBuffer class methods</a:t>
            </a:r>
            <a:endParaRPr/>
          </a:p>
          <a:p>
            <a:pPr marL="621792" lvl="1" indent="-228600" algn="l" rtl="0">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Understand the relevance of Object Oriented Programming techniques</a:t>
            </a:r>
            <a:endParaRPr/>
          </a:p>
          <a:p>
            <a:pPr marL="621792" lvl="1" indent="-228600" algn="l" rtl="0">
              <a:lnSpc>
                <a:spcPct val="150000"/>
              </a:lnSpc>
              <a:spcBef>
                <a:spcPts val="324"/>
              </a:spcBef>
              <a:spcAft>
                <a:spcPts val="0"/>
              </a:spcAft>
              <a:buSzPts val="2400"/>
              <a:buFont typeface="Arial"/>
              <a:buChar char="•"/>
            </a:pPr>
            <a:r>
              <a:rPr lang="en-US" sz="2400">
                <a:solidFill>
                  <a:schemeClr val="dk1"/>
                </a:solidFill>
                <a:latin typeface="Lucida Sans"/>
                <a:ea typeface="Lucida Sans"/>
                <a:cs typeface="Lucida Sans"/>
                <a:sym typeface="Lucida Sans"/>
              </a:rPr>
              <a:t>Implement Encapsulation and Abstraction</a:t>
            </a:r>
            <a:endParaRPr/>
          </a:p>
          <a:p>
            <a:pPr marL="365760" lvl="0" indent="-135128" algn="l" rtl="0">
              <a:spcBef>
                <a:spcPts val="400"/>
              </a:spcBef>
              <a:spcAft>
                <a:spcPts val="0"/>
              </a:spcAft>
              <a:buSzPts val="1904"/>
              <a:buNone/>
            </a:pPr>
            <a:endParaRPr sz="2800"/>
          </a:p>
          <a:p>
            <a:pPr marL="365760" lvl="0" indent="-139446" algn="l" rtl="0">
              <a:spcBef>
                <a:spcPts val="400"/>
              </a:spcBef>
              <a:spcAft>
                <a:spcPts val="0"/>
              </a:spcAft>
              <a:buSzPts val="1836"/>
              <a:buNone/>
            </a:pPr>
            <a:endParaRPr/>
          </a:p>
        </p:txBody>
      </p:sp>
      <p:sp>
        <p:nvSpPr>
          <p:cNvPr id="720" name="Google Shape;720;p71"/>
          <p:cNvSpPr txBox="1">
            <a:spLocks noGrp="1"/>
          </p:cNvSpPr>
          <p:nvPr>
            <p:ph type="title" idx="4294967295"/>
          </p:nvPr>
        </p:nvSpPr>
        <p:spPr>
          <a:xfrm>
            <a:off x="0" y="152400"/>
            <a:ext cx="7562850" cy="5540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Summary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body" idx="4294967295"/>
          </p:nvPr>
        </p:nvSpPr>
        <p:spPr>
          <a:xfrm>
            <a:off x="914400" y="838200"/>
            <a:ext cx="8229600" cy="60198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Font typeface="Arial"/>
              <a:buNone/>
            </a:pPr>
            <a:r>
              <a:rPr lang="en-US">
                <a:solidFill>
                  <a:schemeClr val="dk1"/>
                </a:solidFill>
              </a:rPr>
              <a:t>		else {</a:t>
            </a:r>
            <a:endParaRPr/>
          </a:p>
          <a:p>
            <a:pPr marL="365760" lvl="0" indent="-256032" algn="l" rtl="0">
              <a:spcBef>
                <a:spcPts val="400"/>
              </a:spcBef>
              <a:spcAft>
                <a:spcPts val="0"/>
              </a:spcAft>
              <a:buSzPts val="1836"/>
              <a:buFont typeface="Arial"/>
              <a:buNone/>
            </a:pPr>
            <a:r>
              <a:rPr lang="en-US">
                <a:solidFill>
                  <a:schemeClr val="dk1"/>
                </a:solidFill>
              </a:rPr>
              <a:t>			System.out.println(“Insufficient Balance”);</a:t>
            </a:r>
            <a:endParaRPr/>
          </a:p>
          <a:p>
            <a:pPr marL="365760" lvl="0" indent="-256032" algn="l" rtl="0">
              <a:spcBef>
                <a:spcPts val="400"/>
              </a:spcBef>
              <a:spcAft>
                <a:spcPts val="0"/>
              </a:spcAft>
              <a:buSzPts val="1836"/>
              <a:buFont typeface="Arial"/>
              <a:buNone/>
            </a:pPr>
            <a:r>
              <a:rPr lang="en-US">
                <a:solidFill>
                  <a:schemeClr val="dk1"/>
                </a:solidFill>
              </a:rPr>
              <a:t>			return 0.0;</a:t>
            </a:r>
            <a:endParaRPr/>
          </a:p>
          <a:p>
            <a:pPr marL="365760" lvl="0" indent="-256032" algn="l" rtl="0">
              <a:spcBef>
                <a:spcPts val="400"/>
              </a:spcBef>
              <a:spcAft>
                <a:spcPts val="0"/>
              </a:spcAft>
              <a:buSzPts val="1836"/>
              <a:buFont typeface="Arial"/>
              <a:buNone/>
            </a:pPr>
            <a:r>
              <a:rPr lang="en-US">
                <a:solidFill>
                  <a:schemeClr val="dk1"/>
                </a:solidFill>
              </a:rPr>
              <a:t>		}	</a:t>
            </a:r>
            <a:endParaRPr/>
          </a:p>
          <a:p>
            <a:pPr marL="365760" lvl="0" indent="-256032" algn="l" rtl="0">
              <a:spcBef>
                <a:spcPts val="400"/>
              </a:spcBef>
              <a:spcAft>
                <a:spcPts val="0"/>
              </a:spcAft>
              <a:buSzPts val="1836"/>
              <a:buFont typeface="Arial"/>
              <a:buNone/>
            </a:pPr>
            <a:r>
              <a:rPr lang="en-US">
                <a:solidFill>
                  <a:schemeClr val="dk1"/>
                </a:solidFill>
              </a:rPr>
              <a:t>	}</a:t>
            </a:r>
            <a:endParaRPr/>
          </a:p>
          <a:p>
            <a:pPr marL="365760" lvl="0" indent="-256032" algn="l" rtl="0">
              <a:spcBef>
                <a:spcPts val="400"/>
              </a:spcBef>
              <a:spcAft>
                <a:spcPts val="0"/>
              </a:spcAft>
              <a:buSzPts val="1836"/>
              <a:buFont typeface="Arial"/>
              <a:buNone/>
            </a:pPr>
            <a:r>
              <a:rPr lang="en-US">
                <a:solidFill>
                  <a:schemeClr val="dk1"/>
                </a:solidFill>
              </a:rPr>
              <a:t>   public double getbalance(){</a:t>
            </a:r>
            <a:endParaRPr/>
          </a:p>
          <a:p>
            <a:pPr marL="365760" lvl="0" indent="-256032" algn="l" rtl="0">
              <a:spcBef>
                <a:spcPts val="400"/>
              </a:spcBef>
              <a:spcAft>
                <a:spcPts val="0"/>
              </a:spcAft>
              <a:buSzPts val="1836"/>
              <a:buFont typeface="Arial"/>
              <a:buNone/>
            </a:pPr>
            <a:r>
              <a:rPr lang="en-US">
                <a:solidFill>
                  <a:schemeClr val="dk1"/>
                </a:solidFill>
              </a:rPr>
              <a:t>                return balance;</a:t>
            </a:r>
            <a:endParaRPr/>
          </a:p>
          <a:p>
            <a:pPr marL="365760" lvl="0" indent="-256032" algn="l" rtl="0">
              <a:spcBef>
                <a:spcPts val="400"/>
              </a:spcBef>
              <a:spcAft>
                <a:spcPts val="0"/>
              </a:spcAft>
              <a:buSzPts val="1836"/>
              <a:buFont typeface="Arial"/>
              <a:buNone/>
            </a:pPr>
            <a:r>
              <a:rPr lang="en-US">
                <a:solidFill>
                  <a:schemeClr val="dk1"/>
                </a:solidFill>
              </a:rPr>
              <a:t>	}</a:t>
            </a:r>
            <a:endParaRPr/>
          </a:p>
          <a:p>
            <a:pPr marL="365760" lvl="0" indent="-256032" algn="l" rtl="0">
              <a:spcBef>
                <a:spcPts val="400"/>
              </a:spcBef>
              <a:spcAft>
                <a:spcPts val="0"/>
              </a:spcAft>
              <a:buSzPts val="1836"/>
              <a:buFont typeface="Arial"/>
              <a:buNone/>
            </a:pPr>
            <a:r>
              <a:rPr lang="en-US">
                <a:solidFill>
                  <a:schemeClr val="dk1"/>
                </a:solidFill>
              </a:rPr>
              <a:t>} </a:t>
            </a:r>
            <a:endParaRPr/>
          </a:p>
        </p:txBody>
      </p:sp>
      <p:sp>
        <p:nvSpPr>
          <p:cNvPr id="212" name="Google Shape;212;p8"/>
          <p:cNvSpPr txBox="1">
            <a:spLocks noGrp="1"/>
          </p:cNvSpPr>
          <p:nvPr>
            <p:ph type="title" idx="4294967295"/>
          </p:nvPr>
        </p:nvSpPr>
        <p:spPr>
          <a:xfrm>
            <a:off x="0" y="152400"/>
            <a:ext cx="8094663" cy="1016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Basic information about a class (Contd.).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body" idx="4294967295"/>
          </p:nvPr>
        </p:nvSpPr>
        <p:spPr>
          <a:xfrm>
            <a:off x="0" y="1092200"/>
            <a:ext cx="8229600" cy="5562600"/>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496"/>
              <a:buFont typeface="Arial"/>
              <a:buNone/>
            </a:pPr>
            <a:r>
              <a:rPr lang="en-US" sz="2200">
                <a:solidFill>
                  <a:schemeClr val="dk1"/>
                </a:solidFill>
              </a:rPr>
              <a:t>The previous slide contains definition of a class called Accounts.</a:t>
            </a:r>
            <a:endParaRPr/>
          </a:p>
          <a:p>
            <a:pPr marL="365760" lvl="0" indent="-256032" algn="just" rtl="0">
              <a:spcBef>
                <a:spcPts val="400"/>
              </a:spcBef>
              <a:spcAft>
                <a:spcPts val="0"/>
              </a:spcAft>
              <a:buSzPts val="680"/>
              <a:buFont typeface="Arial"/>
              <a:buNone/>
            </a:pPr>
            <a:endParaRPr sz="1000">
              <a:solidFill>
                <a:schemeClr val="dk1"/>
              </a:solidFill>
            </a:endParaRPr>
          </a:p>
          <a:p>
            <a:pPr marL="365760" lvl="0" indent="-256032" algn="just" rtl="0">
              <a:spcBef>
                <a:spcPts val="400"/>
              </a:spcBef>
              <a:spcAft>
                <a:spcPts val="0"/>
              </a:spcAft>
              <a:buSzPts val="1496"/>
              <a:buFont typeface="Arial"/>
              <a:buNone/>
            </a:pPr>
            <a:r>
              <a:rPr lang="en-US" sz="2200">
                <a:solidFill>
                  <a:schemeClr val="dk1"/>
                </a:solidFill>
              </a:rPr>
              <a:t>A class contains members which can either be variables(fields) or methods(behaviors).</a:t>
            </a:r>
            <a:endParaRPr/>
          </a:p>
          <a:p>
            <a:pPr marL="365760" lvl="0" indent="-256032" algn="just" rtl="0">
              <a:spcBef>
                <a:spcPts val="400"/>
              </a:spcBef>
              <a:spcAft>
                <a:spcPts val="0"/>
              </a:spcAft>
              <a:buSzPts val="680"/>
              <a:buFont typeface="Arial"/>
              <a:buNone/>
            </a:pPr>
            <a:endParaRPr sz="1000">
              <a:solidFill>
                <a:schemeClr val="dk1"/>
              </a:solidFill>
            </a:endParaRPr>
          </a:p>
          <a:p>
            <a:pPr marL="365760" lvl="0" indent="-256032" algn="just" rtl="0">
              <a:spcBef>
                <a:spcPts val="400"/>
              </a:spcBef>
              <a:spcAft>
                <a:spcPts val="0"/>
              </a:spcAft>
              <a:buSzPts val="1496"/>
              <a:buFont typeface="Arial"/>
              <a:buNone/>
            </a:pPr>
            <a:r>
              <a:rPr lang="en-US" sz="2200">
                <a:solidFill>
                  <a:schemeClr val="dk1"/>
                </a:solidFill>
              </a:rPr>
              <a:t>A variable declared within a class(outside any method) is known as an instance variable.</a:t>
            </a:r>
            <a:endParaRPr/>
          </a:p>
          <a:p>
            <a:pPr marL="365760" lvl="0" indent="-256032" algn="just" rtl="0">
              <a:spcBef>
                <a:spcPts val="400"/>
              </a:spcBef>
              <a:spcAft>
                <a:spcPts val="0"/>
              </a:spcAft>
              <a:buSzPts val="680"/>
              <a:buFont typeface="Arial"/>
              <a:buNone/>
            </a:pPr>
            <a:endParaRPr sz="1000">
              <a:solidFill>
                <a:schemeClr val="dk1"/>
              </a:solidFill>
            </a:endParaRPr>
          </a:p>
          <a:p>
            <a:pPr marL="365760" lvl="0" indent="-256032" algn="just" rtl="0">
              <a:spcBef>
                <a:spcPts val="400"/>
              </a:spcBef>
              <a:spcAft>
                <a:spcPts val="0"/>
              </a:spcAft>
              <a:buSzPts val="1496"/>
              <a:buFont typeface="Arial"/>
              <a:buNone/>
            </a:pPr>
            <a:r>
              <a:rPr lang="en-US" sz="2200">
                <a:solidFill>
                  <a:schemeClr val="dk1"/>
                </a:solidFill>
              </a:rPr>
              <a:t>A variable declared within a method is known as local variable.</a:t>
            </a:r>
            <a:endParaRPr/>
          </a:p>
          <a:p>
            <a:pPr marL="365760" lvl="0" indent="-256032" algn="just" rtl="0">
              <a:spcBef>
                <a:spcPts val="400"/>
              </a:spcBef>
              <a:spcAft>
                <a:spcPts val="0"/>
              </a:spcAft>
              <a:buSzPts val="680"/>
              <a:buFont typeface="Arial"/>
              <a:buNone/>
            </a:pPr>
            <a:endParaRPr sz="1000">
              <a:solidFill>
                <a:schemeClr val="dk1"/>
              </a:solidFill>
            </a:endParaRPr>
          </a:p>
          <a:p>
            <a:pPr marL="365760" lvl="0" indent="-256032" algn="just" rtl="0">
              <a:spcBef>
                <a:spcPts val="400"/>
              </a:spcBef>
              <a:spcAft>
                <a:spcPts val="0"/>
              </a:spcAft>
              <a:buSzPts val="1496"/>
              <a:buFont typeface="Arial"/>
              <a:buNone/>
            </a:pPr>
            <a:r>
              <a:rPr lang="en-US" sz="2200">
                <a:solidFill>
                  <a:schemeClr val="dk1"/>
                </a:solidFill>
              </a:rPr>
              <a:t>Variables with method declarations are known as parameters or arguments.</a:t>
            </a:r>
            <a:endParaRPr/>
          </a:p>
          <a:p>
            <a:pPr marL="365760" lvl="0" indent="-256032" algn="just" rtl="0">
              <a:spcBef>
                <a:spcPts val="400"/>
              </a:spcBef>
              <a:spcAft>
                <a:spcPts val="0"/>
              </a:spcAft>
              <a:buSzPts val="680"/>
              <a:buFont typeface="Arial"/>
              <a:buNone/>
            </a:pPr>
            <a:endParaRPr sz="1000">
              <a:solidFill>
                <a:schemeClr val="dk1"/>
              </a:solidFill>
            </a:endParaRPr>
          </a:p>
          <a:p>
            <a:pPr marL="365760" lvl="0" indent="-256032" algn="just" rtl="0">
              <a:spcBef>
                <a:spcPts val="400"/>
              </a:spcBef>
              <a:spcAft>
                <a:spcPts val="0"/>
              </a:spcAft>
              <a:buSzPts val="1496"/>
              <a:buFont typeface="Arial"/>
              <a:buNone/>
            </a:pPr>
            <a:r>
              <a:rPr lang="en-US" sz="2200">
                <a:solidFill>
                  <a:schemeClr val="dk1"/>
                </a:solidFill>
              </a:rPr>
              <a:t>A class variable can also be declared as static where as a local variable cannot be static.</a:t>
            </a:r>
            <a:endParaRPr/>
          </a:p>
          <a:p>
            <a:pPr marL="365760" lvl="0" indent="-256032" algn="l" rtl="0">
              <a:spcBef>
                <a:spcPts val="400"/>
              </a:spcBef>
              <a:spcAft>
                <a:spcPts val="0"/>
              </a:spcAft>
              <a:buSzPts val="680"/>
              <a:buFont typeface="Arial"/>
              <a:buNone/>
            </a:pPr>
            <a:endParaRPr sz="1000">
              <a:solidFill>
                <a:schemeClr val="dk1"/>
              </a:solidFill>
            </a:endParaRPr>
          </a:p>
        </p:txBody>
      </p:sp>
      <p:sp>
        <p:nvSpPr>
          <p:cNvPr id="219" name="Google Shape;219;p9"/>
          <p:cNvSpPr txBox="1">
            <a:spLocks noGrp="1"/>
          </p:cNvSpPr>
          <p:nvPr>
            <p:ph type="title" idx="4294967295"/>
          </p:nvPr>
        </p:nvSpPr>
        <p:spPr>
          <a:xfrm>
            <a:off x="0" y="119063"/>
            <a:ext cx="7562850" cy="55403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Lucida Sans"/>
              <a:buNone/>
            </a:pPr>
            <a:r>
              <a:rPr lang="en-US">
                <a:solidFill>
                  <a:schemeClr val="dk1"/>
                </a:solidFill>
              </a:rPr>
              <a:t>Member variables</a:t>
            </a:r>
            <a:endParaRP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7415</Words>
  <Application>Microsoft Office PowerPoint</Application>
  <PresentationFormat>On-screen Show (4:3)</PresentationFormat>
  <Paragraphs>965</Paragraphs>
  <Slides>71</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Courier New</vt:lpstr>
      <vt:lpstr>Lucida Sans</vt:lpstr>
      <vt:lpstr>Noto Sans Symbols</vt:lpstr>
      <vt:lpstr>Verdana</vt:lpstr>
      <vt:lpstr>Concourse</vt:lpstr>
      <vt:lpstr>Introduction to Object Oriented Programming </vt:lpstr>
      <vt:lpstr>Agenda</vt:lpstr>
      <vt:lpstr>PowerPoint Presentation</vt:lpstr>
      <vt:lpstr>PowerPoint Presentation</vt:lpstr>
      <vt:lpstr>Classes</vt:lpstr>
      <vt:lpstr>Defining a Class in java</vt:lpstr>
      <vt:lpstr>Basic information about a class</vt:lpstr>
      <vt:lpstr>Basic information about a class (Contd.).</vt:lpstr>
      <vt:lpstr>Member variables</vt:lpstr>
      <vt:lpstr>Objects and References</vt:lpstr>
      <vt:lpstr>Objects and References (Contd.).</vt:lpstr>
      <vt:lpstr>Employee class - Example</vt:lpstr>
      <vt:lpstr>Constructors</vt:lpstr>
      <vt:lpstr>Constructor - Example</vt:lpstr>
      <vt:lpstr>this reference keyword</vt:lpstr>
      <vt:lpstr>this Reference (Contd.).</vt:lpstr>
      <vt:lpstr>Static Class Members</vt:lpstr>
      <vt:lpstr>Static Class Members (Contd.).</vt:lpstr>
      <vt:lpstr>Static Class Members – Example</vt:lpstr>
      <vt:lpstr>Static Class Members – Example (Contd.).</vt:lpstr>
      <vt:lpstr>Discussion</vt:lpstr>
      <vt:lpstr>Quiz</vt:lpstr>
      <vt:lpstr>Quiz (Contd.).</vt:lpstr>
      <vt:lpstr>PowerPoint Presentation</vt:lpstr>
      <vt:lpstr>The “static” block</vt:lpstr>
      <vt:lpstr>The “static” block (Contd.).</vt:lpstr>
      <vt:lpstr>Example on the “static” block (Contd.).</vt:lpstr>
      <vt:lpstr>Example on the “static” block (Contd.).</vt:lpstr>
      <vt:lpstr>Quiz</vt:lpstr>
      <vt:lpstr>PowerPoint Presentation</vt:lpstr>
      <vt:lpstr>PowerPoint Presentation</vt:lpstr>
      <vt:lpstr>Creating Strings</vt:lpstr>
      <vt:lpstr>String class Methods</vt:lpstr>
      <vt:lpstr>String class Methods (Contd.).</vt:lpstr>
      <vt:lpstr>String class Methods (Contd.).</vt:lpstr>
      <vt:lpstr>Strings created using assignment operator</vt:lpstr>
      <vt:lpstr>Comparing Strings using == operator</vt:lpstr>
      <vt:lpstr>Comparing Strings using equals method</vt:lpstr>
      <vt:lpstr>Strings created using new keyword</vt:lpstr>
      <vt:lpstr>Comparing Strings using == operator</vt:lpstr>
      <vt:lpstr>Comparing Strings using equals method</vt:lpstr>
      <vt:lpstr>String class Methods</vt:lpstr>
      <vt:lpstr>String class Methods (Contd.).</vt:lpstr>
      <vt:lpstr>String class Methods (Contd.).</vt:lpstr>
      <vt:lpstr>String class Methods (Contd.).</vt:lpstr>
      <vt:lpstr>String class Methods (Contd.).</vt:lpstr>
      <vt:lpstr>String class Methods (Contd.).</vt:lpstr>
      <vt:lpstr>String class Methods (Contd.).</vt:lpstr>
      <vt:lpstr>Example</vt:lpstr>
      <vt:lpstr>String class Methods</vt:lpstr>
      <vt:lpstr>String class Methods (Contd.).</vt:lpstr>
      <vt:lpstr>String class Methods (Contd.).</vt:lpstr>
      <vt:lpstr>String class Methods (Contd.).</vt:lpstr>
      <vt:lpstr>StringBuffer</vt:lpstr>
      <vt:lpstr>String Buffer Operations</vt:lpstr>
      <vt:lpstr>StringBuffer Operations (Contd.).</vt:lpstr>
      <vt:lpstr>StringBuffer Operations (Contd.).</vt:lpstr>
      <vt:lpstr>StringBuffer Operations (Contd.). </vt:lpstr>
      <vt:lpstr>StringBuffer Operations (Contd.).</vt:lpstr>
      <vt:lpstr>StringBuffer Operations (Contd.).</vt:lpstr>
      <vt:lpstr>Quiz</vt:lpstr>
      <vt:lpstr>PowerPoint Presentation</vt:lpstr>
      <vt:lpstr>Introduction to Object Oriented Programming</vt:lpstr>
      <vt:lpstr>Encapsulation and Abstraction</vt:lpstr>
      <vt:lpstr>Defining a Sample point Class</vt:lpstr>
      <vt:lpstr>Access Specifiers</vt:lpstr>
      <vt:lpstr>Class Declaration for Point</vt:lpstr>
      <vt:lpstr>Class Declaration for Point (Contd.).</vt:lpstr>
      <vt:lpstr>Class Declaration for Point - modified</vt:lpstr>
      <vt:lpstr>Class Declaration for Point - modified (Contd.).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Programming </dc:title>
  <dc:creator>SANDIP</dc:creator>
  <cp:lastModifiedBy>Prabhat Chandra</cp:lastModifiedBy>
  <cp:revision>1</cp:revision>
  <dcterms:created xsi:type="dcterms:W3CDTF">2006-08-16T00:00:00Z</dcterms:created>
  <dcterms:modified xsi:type="dcterms:W3CDTF">2024-03-21T10:53:09Z</dcterms:modified>
</cp:coreProperties>
</file>