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9"/>
  </p:notesMasterIdLst>
  <p:handoutMasterIdLst>
    <p:handoutMasterId r:id="rId20"/>
  </p:handoutMasterIdLst>
  <p:sldIdLst>
    <p:sldId id="256" r:id="rId5"/>
    <p:sldId id="262" r:id="rId6"/>
    <p:sldId id="263" r:id="rId7"/>
    <p:sldId id="261" r:id="rId8"/>
    <p:sldId id="264" r:id="rId9"/>
    <p:sldId id="265" r:id="rId10"/>
    <p:sldId id="266" r:id="rId11"/>
    <p:sldId id="267" r:id="rId12"/>
    <p:sldId id="259" r:id="rId13"/>
    <p:sldId id="268" r:id="rId14"/>
    <p:sldId id="270" r:id="rId15"/>
    <p:sldId id="271" r:id="rId16"/>
    <p:sldId id="260" r:id="rId17"/>
    <p:sldId id="269" r:id="rId18"/>
  </p:sldIdLst>
  <p:sldSz cx="12192000" cy="6858000"/>
  <p:notesSz cx="6858000" cy="2352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96A52-1C56-015A-3941-44DB95CDAAEF}" v="296" dt="2020-04-26T22:53:04.172"/>
    <p1510:client id="{F6907BE1-6868-447D-B709-6714F9EAECA6}" v="711" dt="2020-04-26T22:34:4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ZA">
              <a:latin typeface="Gill Sans MT" panose="020B0502020104020203"/>
            </a:rPr>
            <a:t>Use Cases</a:t>
          </a:r>
          <a:endParaRPr lang="en-US"/>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a:latin typeface="Gill Sans MT" panose="020B0502020104020203"/>
            </a:rPr>
            <a:t>Schema</a:t>
          </a:r>
          <a:endParaRPr lang="en-US"/>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a:latin typeface="Gill Sans MT" panose="020B0502020104020203"/>
            </a:rPr>
            <a:t>ERD</a:t>
          </a:r>
          <a:endParaRPr lang="en-US"/>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795901D-3720-491D-B14B-E28C3570CE09}" type="presOf" srcId="{91A66877-AC1C-46D9-BF2C-6024B638DEA9}" destId="{55120873-6F5C-4053-8EAD-6287A7F1097E}"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7F14D8A2-C206-4786-9582-ECFC67924008}" type="presOf" srcId="{76CC3289-2662-43F0-A3C6-BA04A135F08C}" destId="{133097FC-B1F8-4953-B0AB-E8E73D968D1C}" srcOrd="0" destOrd="0" presId="urn:microsoft.com/office/officeart/2018/2/layout/IconLabelList"/>
    <dgm:cxn modelId="{162E88EE-996C-46DB-BBE7-C5F5844D8FF4}" type="presOf" srcId="{701D68F5-42F8-47BC-8FED-84C50F595DF0}" destId="{A99B5DD6-89E9-4537-B415-4205CEB9323A}" srcOrd="0" destOrd="0" presId="urn:microsoft.com/office/officeart/2018/2/layout/IconLabelList"/>
    <dgm:cxn modelId="{46FD450F-41C7-49C0-AE8A-E9CAF4D3364D}" type="presParOf" srcId="{8994D886-A75F-411A-A9D7-D31991FF12BD}" destId="{E1DBA6D5-BD14-4CD2-A0CC-80F867FEFA81}" srcOrd="0" destOrd="0" presId="urn:microsoft.com/office/officeart/2018/2/layout/IconLabelList"/>
    <dgm:cxn modelId="{F2F1F76C-113B-466E-A437-29B2E241E219}" type="presParOf" srcId="{E1DBA6D5-BD14-4CD2-A0CC-80F867FEFA81}" destId="{19A8DC21-3E65-409D-AD53-DA51BB9198A0}" srcOrd="0" destOrd="0" presId="urn:microsoft.com/office/officeart/2018/2/layout/IconLabelList"/>
    <dgm:cxn modelId="{F8899B16-1385-45C5-86D2-BC835701C238}" type="presParOf" srcId="{E1DBA6D5-BD14-4CD2-A0CC-80F867FEFA81}" destId="{B9F90A48-FF94-4C94-A587-0190406F6FD3}" srcOrd="1" destOrd="0" presId="urn:microsoft.com/office/officeart/2018/2/layout/IconLabelList"/>
    <dgm:cxn modelId="{93D179F6-D84D-402B-B8B3-5E0B6C83F46C}" type="presParOf" srcId="{E1DBA6D5-BD14-4CD2-A0CC-80F867FEFA81}" destId="{A99B5DD6-89E9-4537-B415-4205CEB9323A}" srcOrd="2" destOrd="0" presId="urn:microsoft.com/office/officeart/2018/2/layout/IconLabelList"/>
    <dgm:cxn modelId="{BCA78929-1965-4FD1-8A0D-12910A8F9AC7}" type="presParOf" srcId="{8994D886-A75F-411A-A9D7-D31991FF12BD}" destId="{8B391436-B9B0-45BD-A57F-792D6376D868}" srcOrd="1" destOrd="0" presId="urn:microsoft.com/office/officeart/2018/2/layout/IconLabelList"/>
    <dgm:cxn modelId="{76EFDF7D-FD2F-44BB-94E7-9225CD76C69D}" type="presParOf" srcId="{8994D886-A75F-411A-A9D7-D31991FF12BD}" destId="{95872155-C45D-46D3-874C-D838089A06F8}" srcOrd="2" destOrd="0" presId="urn:microsoft.com/office/officeart/2018/2/layout/IconLabelList"/>
    <dgm:cxn modelId="{9ED00C7B-D384-4166-BDF4-2DD6070D78D6}" type="presParOf" srcId="{95872155-C45D-46D3-874C-D838089A06F8}" destId="{CE9DF0E8-B0DE-4E1E-9FF4-6006AD8428DB}" srcOrd="0" destOrd="0" presId="urn:microsoft.com/office/officeart/2018/2/layout/IconLabelList"/>
    <dgm:cxn modelId="{6B000D11-7316-4295-B208-AEE3B3712382}" type="presParOf" srcId="{95872155-C45D-46D3-874C-D838089A06F8}" destId="{AA0423A1-55B2-45E9-BFE7-3FBE5BDA65ED}" srcOrd="1" destOrd="0" presId="urn:microsoft.com/office/officeart/2018/2/layout/IconLabelList"/>
    <dgm:cxn modelId="{D129F946-D008-48A9-88B6-3AB44C75AB77}" type="presParOf" srcId="{95872155-C45D-46D3-874C-D838089A06F8}" destId="{55120873-6F5C-4053-8EAD-6287A7F1097E}" srcOrd="2" destOrd="0" presId="urn:microsoft.com/office/officeart/2018/2/layout/IconLabelList"/>
    <dgm:cxn modelId="{ADFDFB29-D689-41A6-A78D-9CEF5FD8A6FF}" type="presParOf" srcId="{8994D886-A75F-411A-A9D7-D31991FF12BD}" destId="{F679C986-30E4-4F0A-A3A6-CAE528BFED76}" srcOrd="3" destOrd="0" presId="urn:microsoft.com/office/officeart/2018/2/layout/IconLabelList"/>
    <dgm:cxn modelId="{A92C5E63-A277-4C61-832F-19A30D153AA0}" type="presParOf" srcId="{8994D886-A75F-411A-A9D7-D31991FF12BD}" destId="{2EC2FDE3-8908-45C7-A3FD-EB370213FE69}" srcOrd="4" destOrd="0" presId="urn:microsoft.com/office/officeart/2018/2/layout/IconLabelList"/>
    <dgm:cxn modelId="{4FD4293A-DFC1-4D58-A57A-B972E0440126}" type="presParOf" srcId="{2EC2FDE3-8908-45C7-A3FD-EB370213FE69}" destId="{6DB1FE51-13D0-4A38-AD6E-48D4371A1AF3}" srcOrd="0" destOrd="0" presId="urn:microsoft.com/office/officeart/2018/2/layout/IconLabelList"/>
    <dgm:cxn modelId="{55A4A7B4-A68F-4B94-BB86-8B623410C4A0}" type="presParOf" srcId="{2EC2FDE3-8908-45C7-A3FD-EB370213FE69}" destId="{0928538A-05CC-4A79-BD5D-92F985D1EEE5}" srcOrd="1" destOrd="0" presId="urn:microsoft.com/office/officeart/2018/2/layout/IconLabelList"/>
    <dgm:cxn modelId="{EBDADC67-25E9-4BB7-8AF5-8AB0E74744D2}"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rtl="0">
            <a:lnSpc>
              <a:spcPct val="100000"/>
            </a:lnSpc>
          </a:pPr>
          <a:r>
            <a:rPr lang="en-US" dirty="0">
              <a:solidFill>
                <a:schemeClr val="bg1"/>
              </a:solidFill>
              <a:latin typeface="Gill Sans MT"/>
            </a:rPr>
            <a:t>Database</a:t>
          </a:r>
          <a:endParaRPr lang="en-US" b="0" i="0" u="none" strike="noStrike" cap="none" baseline="0" noProof="0" dirty="0">
            <a:solidFill>
              <a:schemeClr val="bg1"/>
            </a:solidFill>
            <a:latin typeface="Gill Sans MT"/>
          </a:endParaRP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phldr="0"/>
      <dgm:spPr/>
      <dgm:t>
        <a:bodyPr/>
        <a:lstStyle/>
        <a:p>
          <a:pPr>
            <a:lnSpc>
              <a:spcPct val="100000"/>
            </a:lnSpc>
          </a:pPr>
          <a:r>
            <a:rPr lang="en-US" dirty="0">
              <a:latin typeface="Gill Sans MT" panose="020B0502020104020203"/>
            </a:rPr>
            <a:t>Application</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phldr="0"/>
      <dgm:spPr/>
      <dgm:t>
        <a:bodyPr/>
        <a:lstStyle/>
        <a:p>
          <a:pPr rtl="0">
            <a:lnSpc>
              <a:spcPct val="100000"/>
            </a:lnSpc>
          </a:pPr>
          <a:r>
            <a:rPr lang="en-US" dirty="0">
              <a:latin typeface="Gill Sans MT" panose="020B0502020104020203"/>
            </a:rPr>
            <a:t>Key Techniques/Code/Queries</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ZA" sz="3600" kern="1200">
              <a:latin typeface="Gill Sans MT" panose="020B0502020104020203"/>
            </a:rPr>
            <a:t>Use Cases</a:t>
          </a:r>
          <a:endParaRPr lang="en-US" sz="3600" kern="120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Gill Sans MT" panose="020B0502020104020203"/>
            </a:rPr>
            <a:t>Schema</a:t>
          </a:r>
          <a:endParaRPr lang="en-US" sz="3600" kern="1200"/>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latin typeface="Gill Sans MT" panose="020B0502020104020203"/>
            </a:rPr>
            <a:t>ERD</a:t>
          </a:r>
          <a:endParaRPr lang="en-US" sz="3600" kern="1200"/>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solidFill>
                <a:schemeClr val="bg1"/>
              </a:solidFill>
              <a:latin typeface="Gill Sans MT"/>
            </a:rPr>
            <a:t>Database</a:t>
          </a:r>
          <a:endParaRPr lang="en-US" sz="3500" b="0" i="0" u="none" strike="noStrike" kern="1200" cap="none" baseline="0" noProof="0" dirty="0">
            <a:solidFill>
              <a:schemeClr val="bg1"/>
            </a:solidFill>
            <a:latin typeface="Gill Sans MT"/>
          </a:endParaRP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latin typeface="Gill Sans MT" panose="020B0502020104020203"/>
            </a:rPr>
            <a:t>Application</a:t>
          </a:r>
          <a:endParaRPr lang="en-US" sz="35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rtl="0">
            <a:lnSpc>
              <a:spcPct val="100000"/>
            </a:lnSpc>
            <a:spcBef>
              <a:spcPct val="0"/>
            </a:spcBef>
            <a:spcAft>
              <a:spcPct val="35000"/>
            </a:spcAft>
            <a:buNone/>
          </a:pPr>
          <a:r>
            <a:rPr lang="en-US" sz="3500" kern="1200" dirty="0">
              <a:latin typeface="Gill Sans MT" panose="020B0502020104020203"/>
            </a:rPr>
            <a:t>Key Techniques/Code/Queries</a:t>
          </a:r>
          <a:endParaRPr lang="en-US" sz="35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4/26/2020</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Talked about:</a:t>
            </a:r>
            <a:endParaRPr lang="en-US"/>
          </a:p>
          <a:p>
            <a:r>
              <a:rPr lang="en-US">
                <a:cs typeface="Calibri"/>
              </a:rPr>
              <a:t>Why we used DB Browser</a:t>
            </a:r>
          </a:p>
          <a:p>
            <a:r>
              <a:rPr lang="en-US">
                <a:cs typeface="Calibri"/>
              </a:rPr>
              <a:t>Benefit of Creating tables (Don’t have to type that shit out)</a:t>
            </a:r>
          </a:p>
          <a:p>
            <a:r>
              <a:rPr lang="en-US">
                <a:cs typeface="Calibri"/>
              </a:rPr>
              <a:t>Inserting the data</a:t>
            </a:r>
          </a:p>
          <a:p>
            <a:r>
              <a:rPr lang="en-US">
                <a:cs typeface="Calibri"/>
              </a:rPr>
              <a:t>Importing it to our interface python thing</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345068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sample transition of our application</a:t>
            </a:r>
          </a:p>
          <a:p>
            <a:r>
              <a:rPr lang="en-US" dirty="0">
                <a:cs typeface="Calibri"/>
              </a:rPr>
              <a:t>You can mention that the "All participating Baltimore County Public Schools" is the same as the database in DB Browser in the previous slide (This was to show that the database information transferred correctly)</a:t>
            </a:r>
          </a:p>
          <a:p>
            <a:endParaRPr lang="en-US" dirty="0">
              <a:cs typeface="Calibri"/>
            </a:endParaRPr>
          </a:p>
          <a:p>
            <a:r>
              <a:rPr lang="en-US" dirty="0">
                <a:cs typeface="Calibri"/>
              </a:rPr>
              <a:t>You can also mention there is a log in for "students" and "admin" (lie about it)</a:t>
            </a:r>
          </a:p>
          <a:p>
            <a:r>
              <a:rPr lang="en-US" dirty="0">
                <a:cs typeface="Calibri"/>
              </a:rPr>
              <a:t>     Some functions can only be accessible to group manager, such as:</a:t>
            </a:r>
          </a:p>
          <a:p>
            <a:r>
              <a:rPr lang="en-US" dirty="0">
                <a:cs typeface="Calibri"/>
              </a:rPr>
              <a:t>        -Creating Service Request Tickets</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a:t>
            </a:fld>
            <a:endParaRPr lang="en-US"/>
          </a:p>
        </p:txBody>
      </p:sp>
    </p:spTree>
    <p:extLst>
      <p:ext uri="{BB962C8B-B14F-4D97-AF65-F5344CB8AC3E}">
        <p14:creationId xmlns:p14="http://schemas.microsoft.com/office/powerpoint/2010/main" val="56799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four main points of the company... the goals really</a:t>
            </a:r>
          </a:p>
          <a:p>
            <a:r>
              <a:rPr lang="en-US">
                <a:cs typeface="Calibri"/>
              </a:rPr>
              <a:t>The last bullet point is where we jump in with this project/database... </a:t>
            </a:r>
          </a:p>
          <a:p>
            <a:r>
              <a:rPr lang="en-US">
                <a:cs typeface="Calibri"/>
              </a:rPr>
              <a:t>our goal was to create a database to store all of the </a:t>
            </a:r>
            <a:r>
              <a:rPr lang="en-US" err="1">
                <a:cs typeface="Calibri"/>
              </a:rPr>
              <a:t>refurbirhsed</a:t>
            </a:r>
            <a:r>
              <a:rPr lang="en-US">
                <a:cs typeface="Calibri"/>
              </a:rPr>
              <a:t> computers that were given to the local public schools and combine it with the schools database</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218454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was to create a database to store all of the </a:t>
            </a:r>
            <a:r>
              <a:rPr lang="en-US" err="1"/>
              <a:t>refurbirhsed</a:t>
            </a:r>
            <a:r>
              <a:rPr lang="en-US"/>
              <a:t> computers that were given to the local public schools and combine it with the schools database</a:t>
            </a:r>
          </a:p>
          <a:p>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0689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Talk about the main things (5 main things our database does)</a:t>
            </a:r>
          </a:p>
          <a:p>
            <a:r>
              <a:rPr lang="en-US" dirty="0">
                <a:cs typeface="Calibri"/>
              </a:rPr>
              <a:t>1) Log in</a:t>
            </a:r>
          </a:p>
          <a:p>
            <a:r>
              <a:rPr lang="en-US" dirty="0">
                <a:cs typeface="Calibri"/>
              </a:rPr>
              <a:t>    (Both Group Manager and Student)</a:t>
            </a:r>
          </a:p>
          <a:p>
            <a:r>
              <a:rPr lang="en-US" dirty="0">
                <a:cs typeface="Calibri"/>
              </a:rPr>
              <a:t>2) Create Service Request Tickets</a:t>
            </a:r>
          </a:p>
          <a:p>
            <a:r>
              <a:rPr lang="en-US" dirty="0"/>
              <a:t>    (Group Manager ONLY)</a:t>
            </a:r>
            <a:endParaRPr lang="en-US" dirty="0">
              <a:cs typeface="Calibri"/>
            </a:endParaRPr>
          </a:p>
          <a:p>
            <a:r>
              <a:rPr lang="en-US" dirty="0">
                <a:cs typeface="Calibri"/>
              </a:rPr>
              <a:t>3) Entering new Equipment</a:t>
            </a:r>
          </a:p>
          <a:p>
            <a:r>
              <a:rPr lang="en-US" dirty="0"/>
              <a:t>    (Both Group Manager and Student)</a:t>
            </a:r>
            <a:endParaRPr lang="en-US" dirty="0">
              <a:cs typeface="Calibri"/>
            </a:endParaRPr>
          </a:p>
          <a:p>
            <a:r>
              <a:rPr lang="en-US" dirty="0">
                <a:cs typeface="Calibri"/>
              </a:rPr>
              <a:t>4) Create reconditioning Session</a:t>
            </a:r>
          </a:p>
          <a:p>
            <a:r>
              <a:rPr lang="en-US" dirty="0"/>
              <a:t>    (Group Manager ONLY)</a:t>
            </a:r>
            <a:endParaRPr lang="en-US" dirty="0">
              <a:cs typeface="Calibri"/>
            </a:endParaRPr>
          </a:p>
          <a:p>
            <a:r>
              <a:rPr lang="en-US" dirty="0">
                <a:cs typeface="Calibri"/>
              </a:rPr>
              <a:t>5) Viewing Tables</a:t>
            </a:r>
          </a:p>
          <a:p>
            <a:r>
              <a:rPr lang="en-US" dirty="0"/>
              <a:t>    (Both Group Manager and Student)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a:t>
            </a:fld>
            <a:endParaRPr lang="en-US"/>
          </a:p>
        </p:txBody>
      </p:sp>
    </p:spTree>
    <p:extLst>
      <p:ext uri="{BB962C8B-B14F-4D97-AF65-F5344CB8AC3E}">
        <p14:creationId xmlns:p14="http://schemas.microsoft.com/office/powerpoint/2010/main" val="376114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 only show parts of the schema, it’s a bit large))</a:t>
            </a:r>
          </a:p>
          <a:p>
            <a:r>
              <a:rPr lang="en-US" dirty="0">
                <a:cs typeface="Calibri"/>
              </a:rPr>
              <a:t>I guess we can talk about how we are making sure every table has a primary, and are connected to at least two tables.</a:t>
            </a:r>
          </a:p>
          <a:p>
            <a:endParaRPr lang="en-US" dirty="0">
              <a:cs typeface="Calibri"/>
            </a:endParaRPr>
          </a:p>
          <a:p>
            <a:r>
              <a:rPr lang="en-US" dirty="0">
                <a:cs typeface="Calibri"/>
              </a:rPr>
              <a:t>Example:</a:t>
            </a:r>
          </a:p>
          <a:p>
            <a:r>
              <a:rPr lang="en-US" dirty="0" err="1">
                <a:cs typeface="Calibri"/>
              </a:rPr>
              <a:t>Recondtioning</a:t>
            </a:r>
            <a:r>
              <a:rPr lang="en-US" dirty="0">
                <a:cs typeface="Calibri"/>
              </a:rPr>
              <a:t> session </a:t>
            </a:r>
          </a:p>
          <a:p>
            <a:r>
              <a:rPr lang="en-US" dirty="0">
                <a:cs typeface="Calibri"/>
              </a:rPr>
              <a:t>Primary key- Session Number</a:t>
            </a:r>
          </a:p>
          <a:p>
            <a:r>
              <a:rPr lang="en-US" dirty="0">
                <a:cs typeface="Calibri"/>
              </a:rPr>
              <a:t>Foreign Key- </a:t>
            </a:r>
            <a:r>
              <a:rPr lang="en-US" dirty="0" err="1">
                <a:cs typeface="Calibri"/>
              </a:rPr>
              <a:t>BuRoomNum</a:t>
            </a:r>
            <a:endParaRPr lang="en-US" dirty="0">
              <a:cs typeface="Calibri"/>
            </a:endParaRPr>
          </a:p>
          <a:p>
            <a:r>
              <a:rPr lang="en-US" dirty="0">
                <a:cs typeface="Calibri"/>
              </a:rPr>
              <a:t>Foreign Key – Staff (Person in charge of the session... also is a primary in </a:t>
            </a:r>
            <a:r>
              <a:rPr lang="en-US" dirty="0" err="1">
                <a:cs typeface="Calibri"/>
              </a:rPr>
              <a:t>Faculity</a:t>
            </a:r>
            <a:r>
              <a:rPr lang="en-US" dirty="0">
                <a:cs typeface="Calibri"/>
              </a:rPr>
              <a:t> and staff)</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58620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idea what you </a:t>
            </a:r>
            <a:r>
              <a:rPr lang="en-US" err="1">
                <a:cs typeface="Calibri"/>
              </a:rPr>
              <a:t>wannat</a:t>
            </a:r>
            <a:r>
              <a:rPr lang="en-US">
                <a:cs typeface="Calibri"/>
              </a:rPr>
              <a:t> talk about this.. Next slide is a little zoomed in on the ERD. Closer to the Reconditioning session side</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340281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idea what you </a:t>
            </a:r>
            <a:r>
              <a:rPr lang="en-US" err="1">
                <a:cs typeface="Calibri"/>
              </a:rPr>
              <a:t>wannat</a:t>
            </a:r>
            <a:r>
              <a:rPr lang="en-US">
                <a:cs typeface="Calibri"/>
              </a:rPr>
              <a:t> talk about this.. THIS slide is a little zoomed in on the ERD. Closer to the Reconditioning session side</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71895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4/26/2020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educycleprogram.com/" TargetMode="External"/><Relationship Id="rId2" Type="http://schemas.openxmlformats.org/officeDocument/2006/relationships/hyperlink" Target="https://sqlitebrowser.org/" TargetMode="External"/><Relationship Id="rId1" Type="http://schemas.openxmlformats.org/officeDocument/2006/relationships/slideLayout" Target="../slideLayouts/slideLayout2.xml"/><Relationship Id="rId4" Type="http://schemas.openxmlformats.org/officeDocument/2006/relationships/hyperlink" Target="https://erdplu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jpe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FF947420-8656-42A9-9DA9-245B88A63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performing on a counter&#10;&#10;Description generated with very high confidence">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t="2776" r="-2" b="23261"/>
          <a:stretch/>
        </p:blipFill>
        <p:spPr>
          <a:xfrm>
            <a:off x="446532" y="641102"/>
            <a:ext cx="7497731" cy="3465902"/>
          </a:xfrm>
          <a:prstGeom prst="rect">
            <a:avLst/>
          </a:prstGeom>
        </p:spPr>
      </p:pic>
      <p:grpSp>
        <p:nvGrpSpPr>
          <p:cNvPr id="36" name="Group 39">
            <a:extLst>
              <a:ext uri="{FF2B5EF4-FFF2-40B4-BE49-F238E27FC236}">
                <a16:creationId xmlns:a16="http://schemas.microsoft.com/office/drawing/2014/main" id="{3EDCB678-C2D8-4BDE-8C5C-EB3F5C2D4A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41" name="Rectangle 40">
              <a:extLst>
                <a:ext uri="{FF2B5EF4-FFF2-40B4-BE49-F238E27FC236}">
                  <a16:creationId xmlns:a16="http://schemas.microsoft.com/office/drawing/2014/main" id="{1ADB92F8-7CF1-477E-B2A7-434C9AE81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1518A98A-58BC-4FE3-8C53-051F76ADB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FF14BA49-8F37-4227-A26D-244075560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503DDB03-0C94-4C08-AEA0-78C550A0A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334837"/>
            <a:ext cx="10993549" cy="666948"/>
          </a:xfrm>
        </p:spPr>
        <p:txBody>
          <a:bodyPr>
            <a:normAutofit/>
          </a:bodyPr>
          <a:lstStyle/>
          <a:p>
            <a:r>
              <a:rPr lang="en-US">
                <a:solidFill>
                  <a:schemeClr val="bg1"/>
                </a:solidFill>
              </a:rPr>
              <a:t>EduCycle database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176889"/>
            <a:ext cx="10993546" cy="889144"/>
          </a:xfrm>
        </p:spPr>
        <p:txBody>
          <a:bodyPr>
            <a:normAutofit/>
          </a:bodyPr>
          <a:lstStyle/>
          <a:p>
            <a:pPr>
              <a:lnSpc>
                <a:spcPct val="90000"/>
              </a:lnSpc>
            </a:pPr>
            <a:r>
              <a:rPr lang="en-US" sz="1000" err="1">
                <a:solidFill>
                  <a:schemeClr val="bg1"/>
                </a:solidFill>
              </a:rPr>
              <a:t>Turhan</a:t>
            </a:r>
            <a:r>
              <a:rPr lang="en-US" sz="1000">
                <a:solidFill>
                  <a:schemeClr val="bg1"/>
                </a:solidFill>
              </a:rPr>
              <a:t> Kimbrough</a:t>
            </a:r>
          </a:p>
          <a:p>
            <a:pPr>
              <a:lnSpc>
                <a:spcPct val="90000"/>
              </a:lnSpc>
            </a:pPr>
            <a:r>
              <a:rPr lang="en-US" sz="1000">
                <a:solidFill>
                  <a:schemeClr val="bg1"/>
                </a:solidFill>
              </a:rPr>
              <a:t>Andy </a:t>
            </a:r>
            <a:r>
              <a:rPr lang="en-US" sz="1000" err="1">
                <a:solidFill>
                  <a:schemeClr val="bg1"/>
                </a:solidFill>
              </a:rPr>
              <a:t>Strombrewer</a:t>
            </a:r>
            <a:endParaRPr lang="en-US" sz="1000">
              <a:solidFill>
                <a:schemeClr val="bg1"/>
              </a:solidFill>
            </a:endParaRPr>
          </a:p>
          <a:p>
            <a:pPr>
              <a:lnSpc>
                <a:spcPct val="90000"/>
              </a:lnSpc>
            </a:pPr>
            <a:r>
              <a:rPr lang="en-US" sz="1000">
                <a:solidFill>
                  <a:schemeClr val="bg1"/>
                </a:solidFill>
              </a:rPr>
              <a:t>Alexander Dao</a:t>
            </a:r>
          </a:p>
        </p:txBody>
      </p:sp>
      <p:pic>
        <p:nvPicPr>
          <p:cNvPr id="4" name="Picture 4" descr="A close up of a sign&#10;&#10;Description generated with high confidence">
            <a:extLst>
              <a:ext uri="{FF2B5EF4-FFF2-40B4-BE49-F238E27FC236}">
                <a16:creationId xmlns:a16="http://schemas.microsoft.com/office/drawing/2014/main" id="{03FA95E0-40F6-4880-8E75-B6C6D5DF0E7F}"/>
              </a:ext>
            </a:extLst>
          </p:cNvPr>
          <p:cNvPicPr>
            <a:picLocks noChangeAspect="1"/>
          </p:cNvPicPr>
          <p:nvPr/>
        </p:nvPicPr>
        <p:blipFill rotWithShape="1">
          <a:blip r:embed="rId4"/>
          <a:srcRect l="2048" r="6353" b="3"/>
          <a:stretch/>
        </p:blipFill>
        <p:spPr>
          <a:xfrm>
            <a:off x="8036240" y="641102"/>
            <a:ext cx="3702435" cy="3465902"/>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DFDD-65E8-4DBE-A1F4-D1FA5C85424D}"/>
              </a:ext>
            </a:extLst>
          </p:cNvPr>
          <p:cNvSpPr>
            <a:spLocks noGrp="1"/>
          </p:cNvSpPr>
          <p:nvPr>
            <p:ph type="title"/>
          </p:nvPr>
        </p:nvSpPr>
        <p:spPr/>
        <p:txBody>
          <a:bodyPr/>
          <a:lstStyle/>
          <a:p>
            <a:pPr algn="ctr"/>
            <a:r>
              <a:rPr lang="en-US"/>
              <a:t>DB browser (</a:t>
            </a:r>
            <a:r>
              <a:rPr lang="en-US" err="1"/>
              <a:t>Sqlite</a:t>
            </a:r>
            <a:r>
              <a:rPr lang="en-US"/>
              <a:t>)</a:t>
            </a:r>
          </a:p>
        </p:txBody>
      </p:sp>
      <p:pic>
        <p:nvPicPr>
          <p:cNvPr id="4" name="Picture 4" descr="A screenshot of a social media post&#10;&#10;Description generated with very high confidence">
            <a:extLst>
              <a:ext uri="{FF2B5EF4-FFF2-40B4-BE49-F238E27FC236}">
                <a16:creationId xmlns:a16="http://schemas.microsoft.com/office/drawing/2014/main" id="{22F27DE7-F018-4978-9934-0D16E74D8DAE}"/>
              </a:ext>
            </a:extLst>
          </p:cNvPr>
          <p:cNvPicPr>
            <a:picLocks noGrp="1" noChangeAspect="1"/>
          </p:cNvPicPr>
          <p:nvPr>
            <p:ph idx="1"/>
          </p:nvPr>
        </p:nvPicPr>
        <p:blipFill>
          <a:blip r:embed="rId3"/>
          <a:stretch>
            <a:fillRect/>
          </a:stretch>
        </p:blipFill>
        <p:spPr>
          <a:xfrm>
            <a:off x="582272" y="2159901"/>
            <a:ext cx="4313619" cy="4261817"/>
          </a:xfrm>
        </p:spPr>
      </p:pic>
      <p:pic>
        <p:nvPicPr>
          <p:cNvPr id="6" name="Picture 6" descr="A screenshot of a cell phone&#10;&#10;Description generated with very high confidence">
            <a:extLst>
              <a:ext uri="{FF2B5EF4-FFF2-40B4-BE49-F238E27FC236}">
                <a16:creationId xmlns:a16="http://schemas.microsoft.com/office/drawing/2014/main" id="{3D56B2D6-65F5-498D-B57F-90B073426068}"/>
              </a:ext>
            </a:extLst>
          </p:cNvPr>
          <p:cNvPicPr>
            <a:picLocks noChangeAspect="1"/>
          </p:cNvPicPr>
          <p:nvPr/>
        </p:nvPicPr>
        <p:blipFill>
          <a:blip r:embed="rId4"/>
          <a:stretch>
            <a:fillRect/>
          </a:stretch>
        </p:blipFill>
        <p:spPr>
          <a:xfrm>
            <a:off x="6097373" y="3153936"/>
            <a:ext cx="5509740" cy="1964290"/>
          </a:xfrm>
          <a:prstGeom prst="rect">
            <a:avLst/>
          </a:prstGeom>
        </p:spPr>
      </p:pic>
      <p:sp>
        <p:nvSpPr>
          <p:cNvPr id="8" name="TextBox 7">
            <a:extLst>
              <a:ext uri="{FF2B5EF4-FFF2-40B4-BE49-F238E27FC236}">
                <a16:creationId xmlns:a16="http://schemas.microsoft.com/office/drawing/2014/main" id="{03C14E7D-BF3E-476C-BE7C-E89DB5047A62}"/>
              </a:ext>
            </a:extLst>
          </p:cNvPr>
          <p:cNvSpPr txBox="1"/>
          <p:nvPr/>
        </p:nvSpPr>
        <p:spPr>
          <a:xfrm>
            <a:off x="1923535" y="18136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Creating Tables</a:t>
            </a:r>
          </a:p>
        </p:txBody>
      </p:sp>
      <p:sp>
        <p:nvSpPr>
          <p:cNvPr id="9" name="TextBox 8">
            <a:extLst>
              <a:ext uri="{FF2B5EF4-FFF2-40B4-BE49-F238E27FC236}">
                <a16:creationId xmlns:a16="http://schemas.microsoft.com/office/drawing/2014/main" id="{D5847DC6-AE18-4F8D-AAF0-ECB8746CAD04}"/>
              </a:ext>
            </a:extLst>
          </p:cNvPr>
          <p:cNvSpPr txBox="1"/>
          <p:nvPr/>
        </p:nvSpPr>
        <p:spPr>
          <a:xfrm>
            <a:off x="8046995" y="27404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Inserting Data</a:t>
            </a:r>
          </a:p>
        </p:txBody>
      </p:sp>
    </p:spTree>
    <p:extLst>
      <p:ext uri="{BB962C8B-B14F-4D97-AF65-F5344CB8AC3E}">
        <p14:creationId xmlns:p14="http://schemas.microsoft.com/office/powerpoint/2010/main" val="272351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7122-59A9-4DCF-AFFB-EC7F7C175BEB}"/>
              </a:ext>
            </a:extLst>
          </p:cNvPr>
          <p:cNvSpPr>
            <a:spLocks noGrp="1"/>
          </p:cNvSpPr>
          <p:nvPr>
            <p:ph type="title"/>
          </p:nvPr>
        </p:nvSpPr>
        <p:spPr/>
        <p:txBody>
          <a:bodyPr/>
          <a:lstStyle/>
          <a:p>
            <a:r>
              <a:rPr lang="en-US"/>
              <a:t>Database Application</a:t>
            </a:r>
          </a:p>
        </p:txBody>
      </p:sp>
      <p:pic>
        <p:nvPicPr>
          <p:cNvPr id="4" name="Picture 4" descr="A screenshot of a cell phone&#10;&#10;Description generated with very high confidence">
            <a:extLst>
              <a:ext uri="{FF2B5EF4-FFF2-40B4-BE49-F238E27FC236}">
                <a16:creationId xmlns:a16="http://schemas.microsoft.com/office/drawing/2014/main" id="{31612DD0-4D96-4507-86D2-8D693E63B468}"/>
              </a:ext>
            </a:extLst>
          </p:cNvPr>
          <p:cNvPicPr>
            <a:picLocks noChangeAspect="1"/>
          </p:cNvPicPr>
          <p:nvPr/>
        </p:nvPicPr>
        <p:blipFill rotWithShape="1">
          <a:blip r:embed="rId3"/>
          <a:srcRect l="304" t="-246" r="-608" b="42118"/>
          <a:stretch/>
        </p:blipFill>
        <p:spPr>
          <a:xfrm>
            <a:off x="265313" y="3142986"/>
            <a:ext cx="2269539" cy="1618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descr="A screenshot of a cell phone&#10;&#10;Description generated with very high confidence">
            <a:extLst>
              <a:ext uri="{FF2B5EF4-FFF2-40B4-BE49-F238E27FC236}">
                <a16:creationId xmlns:a16="http://schemas.microsoft.com/office/drawing/2014/main" id="{D0AC5812-94E0-4762-B5A0-0ACA3373C591}"/>
              </a:ext>
            </a:extLst>
          </p:cNvPr>
          <p:cNvPicPr>
            <a:picLocks noChangeAspect="1"/>
          </p:cNvPicPr>
          <p:nvPr/>
        </p:nvPicPr>
        <p:blipFill rotWithShape="1">
          <a:blip r:embed="rId4"/>
          <a:srcRect l="15192" r="14615" b="45910"/>
          <a:stretch/>
        </p:blipFill>
        <p:spPr>
          <a:xfrm>
            <a:off x="3217918" y="3192405"/>
            <a:ext cx="2276658" cy="1415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Right 9">
            <a:extLst>
              <a:ext uri="{FF2B5EF4-FFF2-40B4-BE49-F238E27FC236}">
                <a16:creationId xmlns:a16="http://schemas.microsoft.com/office/drawing/2014/main" id="{E25FAE2E-C244-4020-B7F5-BB726EC4231F}"/>
              </a:ext>
            </a:extLst>
          </p:cNvPr>
          <p:cNvSpPr/>
          <p:nvPr/>
        </p:nvSpPr>
        <p:spPr>
          <a:xfrm>
            <a:off x="2641330" y="3870084"/>
            <a:ext cx="516298" cy="32951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2" name="Picture 12" descr="A screenshot of a cell phone&#10;&#10;Description generated with very high confidence">
            <a:extLst>
              <a:ext uri="{FF2B5EF4-FFF2-40B4-BE49-F238E27FC236}">
                <a16:creationId xmlns:a16="http://schemas.microsoft.com/office/drawing/2014/main" id="{16AD7A82-3444-42FB-B107-A58F4D98B934}"/>
              </a:ext>
            </a:extLst>
          </p:cNvPr>
          <p:cNvPicPr>
            <a:picLocks noChangeAspect="1"/>
          </p:cNvPicPr>
          <p:nvPr/>
        </p:nvPicPr>
        <p:blipFill>
          <a:blip r:embed="rId5"/>
          <a:stretch>
            <a:fillRect/>
          </a:stretch>
        </p:blipFill>
        <p:spPr>
          <a:xfrm>
            <a:off x="9445174" y="3058352"/>
            <a:ext cx="2379363" cy="1790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Arrow: Quad 13">
            <a:extLst>
              <a:ext uri="{FF2B5EF4-FFF2-40B4-BE49-F238E27FC236}">
                <a16:creationId xmlns:a16="http://schemas.microsoft.com/office/drawing/2014/main" id="{2CBF887A-F563-4B03-AD62-ADFCEEDD1884}"/>
              </a:ext>
            </a:extLst>
          </p:cNvPr>
          <p:cNvSpPr/>
          <p:nvPr/>
        </p:nvSpPr>
        <p:spPr>
          <a:xfrm>
            <a:off x="5971165" y="3637314"/>
            <a:ext cx="2828323" cy="838843"/>
          </a:xfrm>
          <a:prstGeom prst="quad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To/From          </a:t>
            </a:r>
            <a:endParaRPr lang="en-US"/>
          </a:p>
        </p:txBody>
      </p:sp>
      <p:pic>
        <p:nvPicPr>
          <p:cNvPr id="15" name="Picture 15">
            <a:extLst>
              <a:ext uri="{FF2B5EF4-FFF2-40B4-BE49-F238E27FC236}">
                <a16:creationId xmlns:a16="http://schemas.microsoft.com/office/drawing/2014/main" id="{4C1C2501-5CA3-4582-8F71-6282E933BFEB}"/>
              </a:ext>
            </a:extLst>
          </p:cNvPr>
          <p:cNvPicPr>
            <a:picLocks noChangeAspect="1"/>
          </p:cNvPicPr>
          <p:nvPr/>
        </p:nvPicPr>
        <p:blipFill rotWithShape="1">
          <a:blip r:embed="rId6"/>
          <a:srcRect l="20253" r="20796" b="30456"/>
          <a:stretch/>
        </p:blipFill>
        <p:spPr>
          <a:xfrm>
            <a:off x="6526587" y="1880006"/>
            <a:ext cx="1723295" cy="153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descr="A screenshot of a cell phone&#10;&#10;Description generated with very high confidence">
            <a:extLst>
              <a:ext uri="{FF2B5EF4-FFF2-40B4-BE49-F238E27FC236}">
                <a16:creationId xmlns:a16="http://schemas.microsoft.com/office/drawing/2014/main" id="{0B95F59D-6276-4C6D-9265-397F73B77814}"/>
              </a:ext>
            </a:extLst>
          </p:cNvPr>
          <p:cNvPicPr>
            <a:picLocks noChangeAspect="1"/>
          </p:cNvPicPr>
          <p:nvPr/>
        </p:nvPicPr>
        <p:blipFill rotWithShape="1">
          <a:blip r:embed="rId7"/>
          <a:srcRect l="373" t="-254" r="-373" b="21628"/>
          <a:stretch/>
        </p:blipFill>
        <p:spPr>
          <a:xfrm>
            <a:off x="5766816" y="4721126"/>
            <a:ext cx="3547883" cy="2047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CBF15070-5402-4005-A0C5-39E0BA1E70BB}"/>
              </a:ext>
            </a:extLst>
          </p:cNvPr>
          <p:cNvSpPr txBox="1"/>
          <p:nvPr/>
        </p:nvSpPr>
        <p:spPr>
          <a:xfrm>
            <a:off x="9444134" y="2757196"/>
            <a:ext cx="24477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FF0000"/>
                </a:solidFill>
              </a:rPr>
              <a:t>(*) ONLY Group Manager can access</a:t>
            </a:r>
          </a:p>
        </p:txBody>
      </p:sp>
      <p:sp>
        <p:nvSpPr>
          <p:cNvPr id="7" name="Arrow: Up 6">
            <a:extLst>
              <a:ext uri="{FF2B5EF4-FFF2-40B4-BE49-F238E27FC236}">
                <a16:creationId xmlns:a16="http://schemas.microsoft.com/office/drawing/2014/main" id="{0F2E2D15-5E02-4962-AD36-F1CC8D87D2B6}"/>
              </a:ext>
            </a:extLst>
          </p:cNvPr>
          <p:cNvSpPr/>
          <p:nvPr/>
        </p:nvSpPr>
        <p:spPr>
          <a:xfrm rot="5400000">
            <a:off x="7968622" y="3406327"/>
            <a:ext cx="365449" cy="1298509"/>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2754-C7ED-4BC7-A36E-FBEC92996237}"/>
              </a:ext>
            </a:extLst>
          </p:cNvPr>
          <p:cNvSpPr>
            <a:spLocks noGrp="1"/>
          </p:cNvSpPr>
          <p:nvPr>
            <p:ph type="title"/>
          </p:nvPr>
        </p:nvSpPr>
        <p:spPr/>
        <p:txBody>
          <a:bodyPr/>
          <a:lstStyle/>
          <a:p>
            <a:r>
              <a:rPr lang="en-US" dirty="0"/>
              <a:t>Code that </a:t>
            </a:r>
            <a:r>
              <a:rPr lang="en-US" dirty="0" err="1"/>
              <a:t>turhan</a:t>
            </a:r>
            <a:r>
              <a:rPr lang="en-US" dirty="0"/>
              <a:t> did</a:t>
            </a:r>
          </a:p>
        </p:txBody>
      </p:sp>
      <p:sp>
        <p:nvSpPr>
          <p:cNvPr id="3" name="Content Placeholder 2">
            <a:extLst>
              <a:ext uri="{FF2B5EF4-FFF2-40B4-BE49-F238E27FC236}">
                <a16:creationId xmlns:a16="http://schemas.microsoft.com/office/drawing/2014/main" id="{8CAF4295-3D93-45F6-87C4-6113BB8DC590}"/>
              </a:ext>
            </a:extLst>
          </p:cNvPr>
          <p:cNvSpPr>
            <a:spLocks noGrp="1"/>
          </p:cNvSpPr>
          <p:nvPr>
            <p:ph idx="1"/>
          </p:nvPr>
        </p:nvSpPr>
        <p:spPr/>
        <p:txBody>
          <a:bodyPr/>
          <a:lstStyle/>
          <a:p>
            <a:pPr marL="305435" indent="-305435"/>
            <a:r>
              <a:rPr lang="en-US" dirty="0"/>
              <a:t>Just insert some code from your program!</a:t>
            </a:r>
          </a:p>
        </p:txBody>
      </p:sp>
    </p:spTree>
    <p:extLst>
      <p:ext uri="{BB962C8B-B14F-4D97-AF65-F5344CB8AC3E}">
        <p14:creationId xmlns:p14="http://schemas.microsoft.com/office/powerpoint/2010/main" val="121171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rPr>
              <a:t>No questions</a:t>
            </a:r>
          </a:p>
          <a:p>
            <a:endParaRPr lang="en-US">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423C-CEFD-4B8D-8B71-9DCE4D2891C5}"/>
              </a:ext>
            </a:extLst>
          </p:cNvPr>
          <p:cNvSpPr>
            <a:spLocks noGrp="1"/>
          </p:cNvSpPr>
          <p:nvPr>
            <p:ph type="title"/>
          </p:nvPr>
        </p:nvSpPr>
        <p:spPr/>
        <p:txBody>
          <a:bodyPr/>
          <a:lstStyle/>
          <a:p>
            <a:r>
              <a:rPr lang="en-US"/>
              <a:t>Work cited</a:t>
            </a:r>
          </a:p>
        </p:txBody>
      </p:sp>
      <p:sp>
        <p:nvSpPr>
          <p:cNvPr id="3" name="Content Placeholder 2">
            <a:extLst>
              <a:ext uri="{FF2B5EF4-FFF2-40B4-BE49-F238E27FC236}">
                <a16:creationId xmlns:a16="http://schemas.microsoft.com/office/drawing/2014/main" id="{02DF189E-85D3-4ADB-A12A-3BEE43CA2F7B}"/>
              </a:ext>
            </a:extLst>
          </p:cNvPr>
          <p:cNvSpPr>
            <a:spLocks noGrp="1"/>
          </p:cNvSpPr>
          <p:nvPr>
            <p:ph idx="1"/>
          </p:nvPr>
        </p:nvSpPr>
        <p:spPr/>
        <p:txBody>
          <a:bodyPr/>
          <a:lstStyle/>
          <a:p>
            <a:pPr marL="305435" indent="-305435"/>
            <a:r>
              <a:rPr lang="en-US" dirty="0">
                <a:ea typeface="+mn-lt"/>
                <a:cs typeface="+mn-lt"/>
                <a:hlinkClick r:id="rId2"/>
              </a:rPr>
              <a:t>https://sqlitebrowser.org/</a:t>
            </a:r>
            <a:endParaRPr lang="en-US" dirty="0">
              <a:ea typeface="+mn-lt"/>
              <a:cs typeface="+mn-lt"/>
            </a:endParaRPr>
          </a:p>
          <a:p>
            <a:pPr marL="305435" indent="-305435"/>
            <a:r>
              <a:rPr lang="en-US" dirty="0">
                <a:ea typeface="+mn-lt"/>
                <a:cs typeface="+mn-lt"/>
                <a:hlinkClick r:id="rId3"/>
              </a:rPr>
              <a:t>http://educycleprogram.com/</a:t>
            </a:r>
            <a:endParaRPr lang="en-US" dirty="0"/>
          </a:p>
          <a:p>
            <a:pPr marL="305435" indent="-305435"/>
            <a:r>
              <a:rPr lang="en-US" dirty="0">
                <a:ea typeface="+mn-lt"/>
                <a:cs typeface="+mn-lt"/>
                <a:hlinkClick r:id="rId4"/>
              </a:rPr>
              <a:t>https://erdplus.com/</a:t>
            </a:r>
            <a:endParaRPr lang="en-US" dirty="0"/>
          </a:p>
          <a:p>
            <a:pPr marL="305435" indent="-305435"/>
            <a:endParaRPr lang="en-US" dirty="0"/>
          </a:p>
          <a:p>
            <a:pPr marL="305435" indent="-305435"/>
            <a:endParaRPr lang="en-US"/>
          </a:p>
          <a:p>
            <a:pPr marL="305435" indent="-305435"/>
            <a:endParaRPr lang="en-US"/>
          </a:p>
        </p:txBody>
      </p:sp>
    </p:spTree>
    <p:extLst>
      <p:ext uri="{BB962C8B-B14F-4D97-AF65-F5344CB8AC3E}">
        <p14:creationId xmlns:p14="http://schemas.microsoft.com/office/powerpoint/2010/main" val="100134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67A1-CE9E-4F6D-9201-9269ED30718A}"/>
              </a:ext>
            </a:extLst>
          </p:cNvPr>
          <p:cNvSpPr>
            <a:spLocks noGrp="1"/>
          </p:cNvSpPr>
          <p:nvPr>
            <p:ph type="title"/>
          </p:nvPr>
        </p:nvSpPr>
        <p:spPr>
          <a:xfrm>
            <a:off x="581192" y="702156"/>
            <a:ext cx="11029616" cy="1013800"/>
          </a:xfrm>
        </p:spPr>
        <p:txBody>
          <a:bodyPr>
            <a:normAutofit/>
          </a:bodyPr>
          <a:lstStyle/>
          <a:p>
            <a:r>
              <a:rPr lang="en-US"/>
              <a:t>About the Company </a:t>
            </a:r>
          </a:p>
        </p:txBody>
      </p:sp>
      <p:sp>
        <p:nvSpPr>
          <p:cNvPr id="9" name="Rectangle 8">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helf, indoor, book, filled&#10;&#10;Description generated with very high confidence">
            <a:extLst>
              <a:ext uri="{FF2B5EF4-FFF2-40B4-BE49-F238E27FC236}">
                <a16:creationId xmlns:a16="http://schemas.microsoft.com/office/drawing/2014/main" id="{F8A05EEA-7468-4DEE-956A-FB5D9C860697}"/>
              </a:ext>
            </a:extLst>
          </p:cNvPr>
          <p:cNvPicPr>
            <a:picLocks noChangeAspect="1"/>
          </p:cNvPicPr>
          <p:nvPr/>
        </p:nvPicPr>
        <p:blipFill rotWithShape="1">
          <a:blip r:embed="rId3"/>
          <a:srcRect l="29396" r="8731" b="2"/>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563F7A8E-1B1D-48C7-BBD9-F0575FF0A684}"/>
              </a:ext>
            </a:extLst>
          </p:cNvPr>
          <p:cNvSpPr>
            <a:spLocks noGrp="1"/>
          </p:cNvSpPr>
          <p:nvPr>
            <p:ph idx="1"/>
          </p:nvPr>
        </p:nvSpPr>
        <p:spPr>
          <a:xfrm>
            <a:off x="6335805" y="2180496"/>
            <a:ext cx="5275001" cy="4045683"/>
          </a:xfrm>
        </p:spPr>
        <p:txBody>
          <a:bodyPr>
            <a:normAutofit/>
          </a:bodyPr>
          <a:lstStyle/>
          <a:p>
            <a:pPr marL="305435" indent="-305435"/>
            <a:r>
              <a:rPr lang="en-US">
                <a:ea typeface="+mn-lt"/>
                <a:cs typeface="+mn-lt"/>
              </a:rPr>
              <a:t>Extend the lifespan of computers to continue to serve students’ interest</a:t>
            </a:r>
            <a:endParaRPr lang="en-US"/>
          </a:p>
          <a:p>
            <a:pPr marL="305435" indent="-305435"/>
            <a:r>
              <a:rPr lang="en-US">
                <a:ea typeface="+mn-lt"/>
                <a:cs typeface="+mn-lt"/>
              </a:rPr>
              <a:t>Provide service-learning opportunities for participants in the computer reconditioning aspect of the program</a:t>
            </a:r>
            <a:endParaRPr lang="en-US"/>
          </a:p>
          <a:p>
            <a:pPr marL="305435" indent="-305435"/>
            <a:r>
              <a:rPr lang="en-US">
                <a:ea typeface="+mn-lt"/>
                <a:cs typeface="+mn-lt"/>
              </a:rPr>
              <a:t>Complement and expand the TU's Green initiative</a:t>
            </a:r>
            <a:endParaRPr lang="en-US"/>
          </a:p>
          <a:p>
            <a:pPr marL="305435" indent="-305435"/>
            <a:r>
              <a:rPr lang="en-US" b="1">
                <a:ea typeface="+mn-lt"/>
                <a:cs typeface="+mn-lt"/>
              </a:rPr>
              <a:t>After campus needs are met, offer refurbished computers to local public schools where they will continue to contribute to student learning success</a:t>
            </a:r>
            <a:endParaRPr lang="en-US" b="1"/>
          </a:p>
          <a:p>
            <a:pPr marL="305435" indent="-305435"/>
            <a:endParaRPr lang="en-US"/>
          </a:p>
        </p:txBody>
      </p:sp>
    </p:spTree>
    <p:extLst>
      <p:ext uri="{BB962C8B-B14F-4D97-AF65-F5344CB8AC3E}">
        <p14:creationId xmlns:p14="http://schemas.microsoft.com/office/powerpoint/2010/main" val="14282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AB084A1-F3A2-4BF8-BB6A-E677B5BD7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0965C0-22E8-4A47-9A17-4E6078D00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FA67A1-CE9E-4F6D-9201-9269ED30718A}"/>
              </a:ext>
            </a:extLst>
          </p:cNvPr>
          <p:cNvSpPr>
            <a:spLocks noGrp="1"/>
          </p:cNvSpPr>
          <p:nvPr>
            <p:ph type="title"/>
          </p:nvPr>
        </p:nvSpPr>
        <p:spPr>
          <a:xfrm>
            <a:off x="803189" y="1209184"/>
            <a:ext cx="3089189" cy="4734416"/>
          </a:xfrm>
        </p:spPr>
        <p:txBody>
          <a:bodyPr anchor="ctr">
            <a:normAutofit/>
          </a:bodyPr>
          <a:lstStyle/>
          <a:p>
            <a:r>
              <a:rPr lang="en-US"/>
              <a:t>Objective</a:t>
            </a:r>
          </a:p>
        </p:txBody>
      </p:sp>
      <p:sp>
        <p:nvSpPr>
          <p:cNvPr id="47" name="Rectangle 46">
            <a:extLst>
              <a:ext uri="{FF2B5EF4-FFF2-40B4-BE49-F238E27FC236}">
                <a16:creationId xmlns:a16="http://schemas.microsoft.com/office/drawing/2014/main" id="{03D63C01-EC27-44CF-85D4-0C65696F1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B57BCC7-232D-4B6C-920B-D0696A3C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78E8CD9E-3CE2-487B-AA8E-6E386CD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7" descr="A close up of a speaker&#10;&#10;Description generated with high confidence">
            <a:extLst>
              <a:ext uri="{FF2B5EF4-FFF2-40B4-BE49-F238E27FC236}">
                <a16:creationId xmlns:a16="http://schemas.microsoft.com/office/drawing/2014/main" id="{6F437D65-6EB1-4EA0-8ABC-D000D3BAB3D0}"/>
              </a:ext>
            </a:extLst>
          </p:cNvPr>
          <p:cNvPicPr>
            <a:picLocks noChangeAspect="1"/>
          </p:cNvPicPr>
          <p:nvPr/>
        </p:nvPicPr>
        <p:blipFill rotWithShape="1">
          <a:blip r:embed="rId3"/>
          <a:srcRect l="9589" r="6872" b="-4"/>
          <a:stretch/>
        </p:blipFill>
        <p:spPr>
          <a:xfrm>
            <a:off x="5176452" y="780711"/>
            <a:ext cx="1810615" cy="2167476"/>
          </a:xfrm>
          <a:prstGeom prst="rect">
            <a:avLst/>
          </a:prstGeom>
        </p:spPr>
      </p:pic>
      <p:sp>
        <p:nvSpPr>
          <p:cNvPr id="53" name="Rectangle 52">
            <a:extLst>
              <a:ext uri="{FF2B5EF4-FFF2-40B4-BE49-F238E27FC236}">
                <a16:creationId xmlns:a16="http://schemas.microsoft.com/office/drawing/2014/main" id="{E8F42A1F-0F67-4856-AEB3-D2AC390D2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5" descr="A group of people performing on a counter&#10;&#10;Description generated with very high confidence">
            <a:extLst>
              <a:ext uri="{FF2B5EF4-FFF2-40B4-BE49-F238E27FC236}">
                <a16:creationId xmlns:a16="http://schemas.microsoft.com/office/drawing/2014/main" id="{E2FF8157-F92A-4C08-B131-4BF8EEC3B4E7}"/>
              </a:ext>
            </a:extLst>
          </p:cNvPr>
          <p:cNvPicPr>
            <a:picLocks noChangeAspect="1"/>
          </p:cNvPicPr>
          <p:nvPr/>
        </p:nvPicPr>
        <p:blipFill>
          <a:blip r:embed="rId4"/>
          <a:stretch>
            <a:fillRect/>
          </a:stretch>
        </p:blipFill>
        <p:spPr>
          <a:xfrm>
            <a:off x="8188827" y="810506"/>
            <a:ext cx="3400442" cy="2125276"/>
          </a:xfrm>
          <a:prstGeom prst="rect">
            <a:avLst/>
          </a:prstGeom>
        </p:spPr>
      </p:pic>
      <p:sp>
        <p:nvSpPr>
          <p:cNvPr id="55" name="Rectangle 54">
            <a:extLst>
              <a:ext uri="{FF2B5EF4-FFF2-40B4-BE49-F238E27FC236}">
                <a16:creationId xmlns:a16="http://schemas.microsoft.com/office/drawing/2014/main" id="{E18DC9CC-CE0B-48A6-8164-0D10E9E6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3F7A8E-1B1D-48C7-BBD9-F0575FF0A684}"/>
              </a:ext>
            </a:extLst>
          </p:cNvPr>
          <p:cNvSpPr>
            <a:spLocks noGrp="1"/>
          </p:cNvSpPr>
          <p:nvPr>
            <p:ph idx="1"/>
          </p:nvPr>
        </p:nvSpPr>
        <p:spPr>
          <a:xfrm>
            <a:off x="4561870" y="3425295"/>
            <a:ext cx="6864154" cy="2800477"/>
          </a:xfrm>
        </p:spPr>
        <p:txBody>
          <a:bodyPr>
            <a:normAutofit/>
          </a:bodyPr>
          <a:lstStyle/>
          <a:p>
            <a:pPr marL="0" indent="0">
              <a:buNone/>
            </a:pPr>
            <a:r>
              <a:rPr lang="en-US" b="1">
                <a:ea typeface="+mn-lt"/>
                <a:cs typeface="+mn-lt"/>
              </a:rPr>
              <a:t>After campus needs are met, offer refurbished computers to local public schools where they will continue to contribute to student learning success</a:t>
            </a:r>
            <a:endParaRPr lang="en-US"/>
          </a:p>
          <a:p>
            <a:pPr marL="629920" indent="-305435"/>
            <a:r>
              <a:rPr lang="en-US">
                <a:ea typeface="+mn-lt"/>
                <a:cs typeface="+mn-lt"/>
              </a:rPr>
              <a:t>The creation of the database is to help improve the data storage of reconditioned computers</a:t>
            </a:r>
            <a:endParaRPr lang="en-US"/>
          </a:p>
          <a:p>
            <a:pPr marL="629920" indent="-305435"/>
            <a:r>
              <a:rPr lang="en-US"/>
              <a:t>Keep information about reconditioning sessions</a:t>
            </a:r>
          </a:p>
          <a:p>
            <a:pPr marL="629920" indent="-305435"/>
            <a:r>
              <a:rPr lang="en-US"/>
              <a:t>Track computer's location </a:t>
            </a:r>
          </a:p>
          <a:p>
            <a:pPr marL="629920" indent="-305435"/>
            <a:endParaRPr lang="en-US"/>
          </a:p>
          <a:p>
            <a:pPr marL="629920" lvl="1" indent="-305435"/>
            <a:endParaRPr lang="en-US"/>
          </a:p>
        </p:txBody>
      </p:sp>
    </p:spTree>
    <p:extLst>
      <p:ext uri="{BB962C8B-B14F-4D97-AF65-F5344CB8AC3E}">
        <p14:creationId xmlns:p14="http://schemas.microsoft.com/office/powerpoint/2010/main" val="115458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a:solidFill>
                  <a:srgbClr val="FFFEFF"/>
                </a:solidFill>
              </a:rPr>
              <a:t>Documentation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10185879"/>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map&#10;&#10;Description generated with high confidence">
            <a:extLst>
              <a:ext uri="{FF2B5EF4-FFF2-40B4-BE49-F238E27FC236}">
                <a16:creationId xmlns:a16="http://schemas.microsoft.com/office/drawing/2014/main" id="{A8909070-420F-4AFA-866B-8BF800AE8261}"/>
              </a:ext>
            </a:extLst>
          </p:cNvPr>
          <p:cNvPicPr>
            <a:picLocks noChangeAspect="1"/>
          </p:cNvPicPr>
          <p:nvPr/>
        </p:nvPicPr>
        <p:blipFill>
          <a:blip r:embed="rId3"/>
          <a:stretch>
            <a:fillRect/>
          </a:stretch>
        </p:blipFill>
        <p:spPr>
          <a:xfrm>
            <a:off x="3664537" y="-53485"/>
            <a:ext cx="8096782" cy="6881335"/>
          </a:xfrm>
          <a:prstGeom prst="rect">
            <a:avLst/>
          </a:prstGeom>
        </p:spPr>
      </p:pic>
      <p:sp>
        <p:nvSpPr>
          <p:cNvPr id="6" name="TextBox 5">
            <a:extLst>
              <a:ext uri="{FF2B5EF4-FFF2-40B4-BE49-F238E27FC236}">
                <a16:creationId xmlns:a16="http://schemas.microsoft.com/office/drawing/2014/main" id="{739EA4D3-9B72-4654-B52B-037F03D51665}"/>
              </a:ext>
            </a:extLst>
          </p:cNvPr>
          <p:cNvSpPr txBox="1"/>
          <p:nvPr/>
        </p:nvSpPr>
        <p:spPr>
          <a:xfrm>
            <a:off x="227105" y="279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 Cases</a:t>
            </a:r>
          </a:p>
        </p:txBody>
      </p:sp>
      <p:sp>
        <p:nvSpPr>
          <p:cNvPr id="8" name="TextBox 7">
            <a:extLst>
              <a:ext uri="{FF2B5EF4-FFF2-40B4-BE49-F238E27FC236}">
                <a16:creationId xmlns:a16="http://schemas.microsoft.com/office/drawing/2014/main" id="{328A135E-298E-4B59-8980-3F3B032439EE}"/>
              </a:ext>
            </a:extLst>
          </p:cNvPr>
          <p:cNvSpPr txBox="1"/>
          <p:nvPr/>
        </p:nvSpPr>
        <p:spPr>
          <a:xfrm>
            <a:off x="526863" y="93027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Actors:</a:t>
            </a:r>
          </a:p>
          <a:p>
            <a:r>
              <a:rPr lang="en-US" dirty="0"/>
              <a:t>-Group Manager</a:t>
            </a:r>
          </a:p>
          <a:p>
            <a:r>
              <a:rPr lang="en-US" dirty="0"/>
              <a:t>-Student</a:t>
            </a:r>
          </a:p>
          <a:p>
            <a:r>
              <a:rPr lang="en-US" dirty="0"/>
              <a:t>-Server</a:t>
            </a:r>
          </a:p>
        </p:txBody>
      </p:sp>
    </p:spTree>
    <p:extLst>
      <p:ext uri="{BB962C8B-B14F-4D97-AF65-F5344CB8AC3E}">
        <p14:creationId xmlns:p14="http://schemas.microsoft.com/office/powerpoint/2010/main" val="41615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generated with very high confidence">
            <a:extLst>
              <a:ext uri="{FF2B5EF4-FFF2-40B4-BE49-F238E27FC236}">
                <a16:creationId xmlns:a16="http://schemas.microsoft.com/office/drawing/2014/main" id="{D40EF9A4-A206-44DF-A09A-814E6F431E1B}"/>
              </a:ext>
            </a:extLst>
          </p:cNvPr>
          <p:cNvPicPr>
            <a:picLocks noChangeAspect="1"/>
          </p:cNvPicPr>
          <p:nvPr/>
        </p:nvPicPr>
        <p:blipFill>
          <a:blip r:embed="rId3"/>
          <a:stretch>
            <a:fillRect/>
          </a:stretch>
        </p:blipFill>
        <p:spPr>
          <a:xfrm>
            <a:off x="3718" y="-61458"/>
            <a:ext cx="11961541" cy="8737230"/>
          </a:xfrm>
          <a:prstGeom prst="rect">
            <a:avLst/>
          </a:prstGeom>
        </p:spPr>
      </p:pic>
    </p:spTree>
    <p:extLst>
      <p:ext uri="{BB962C8B-B14F-4D97-AF65-F5344CB8AC3E}">
        <p14:creationId xmlns:p14="http://schemas.microsoft.com/office/powerpoint/2010/main" val="294073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picture containing text, map&#10;&#10;Description generated with very high confidence">
            <a:extLst>
              <a:ext uri="{FF2B5EF4-FFF2-40B4-BE49-F238E27FC236}">
                <a16:creationId xmlns:a16="http://schemas.microsoft.com/office/drawing/2014/main" id="{97FF1369-B53D-4990-8C65-A170D7A791FB}"/>
              </a:ext>
            </a:extLst>
          </p:cNvPr>
          <p:cNvPicPr>
            <a:picLocks noChangeAspect="1"/>
          </p:cNvPicPr>
          <p:nvPr/>
        </p:nvPicPr>
        <p:blipFill>
          <a:blip r:embed="rId3"/>
          <a:stretch>
            <a:fillRect/>
          </a:stretch>
        </p:blipFill>
        <p:spPr>
          <a:xfrm>
            <a:off x="446532" y="616807"/>
            <a:ext cx="11292143" cy="5166155"/>
          </a:xfrm>
          <a:prstGeom prst="rect">
            <a:avLst/>
          </a:prstGeom>
        </p:spPr>
      </p:pic>
      <p:sp>
        <p:nvSpPr>
          <p:cNvPr id="30" name="Rectangle 2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40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3" descr="A picture containing text, map&#10;&#10;Description generated with very high confidence">
            <a:extLst>
              <a:ext uri="{FF2B5EF4-FFF2-40B4-BE49-F238E27FC236}">
                <a16:creationId xmlns:a16="http://schemas.microsoft.com/office/drawing/2014/main" id="{B9EB8673-2212-400E-AFE4-48C635CAD018}"/>
              </a:ext>
            </a:extLst>
          </p:cNvPr>
          <p:cNvPicPr>
            <a:picLocks noChangeAspect="1"/>
          </p:cNvPicPr>
          <p:nvPr/>
        </p:nvPicPr>
        <p:blipFill rotWithShape="1">
          <a:blip r:embed="rId3"/>
          <a:srcRect t="17626" r="-1" b="19071"/>
          <a:stretch/>
        </p:blipFill>
        <p:spPr>
          <a:xfrm>
            <a:off x="446532" y="599724"/>
            <a:ext cx="11292143" cy="5200321"/>
          </a:xfrm>
          <a:prstGeom prst="rect">
            <a:avLst/>
          </a:prstGeom>
        </p:spPr>
      </p:pic>
      <p:sp>
        <p:nvSpPr>
          <p:cNvPr id="28" name="Rectangle 27">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07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EduCycle</a:t>
            </a:r>
            <a:r>
              <a:rPr lang="en-US" dirty="0"/>
              <a:t> Database/Application</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874176904"/>
              </p:ext>
            </p:extLst>
          </p:nvPr>
        </p:nvGraphicFramePr>
        <p:xfrm>
          <a:off x="765954" y="2211506"/>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2.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lpstr>
      <vt:lpstr>EduCycle database</vt:lpstr>
      <vt:lpstr>About the Company </vt:lpstr>
      <vt:lpstr>Objective</vt:lpstr>
      <vt:lpstr>Documentation</vt:lpstr>
      <vt:lpstr>PowerPoint Presentation</vt:lpstr>
      <vt:lpstr>PowerPoint Presentation</vt:lpstr>
      <vt:lpstr>PowerPoint Presentation</vt:lpstr>
      <vt:lpstr>PowerPoint Presentation</vt:lpstr>
      <vt:lpstr>EduCycle Database/Application</vt:lpstr>
      <vt:lpstr>DB browser (Sqlite)</vt:lpstr>
      <vt:lpstr>Database Application</vt:lpstr>
      <vt:lpstr>Code that turhan did</vt:lpstr>
      <vt:lpstr>Thank You</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181</cp:revision>
  <dcterms:created xsi:type="dcterms:W3CDTF">2020-04-26T21:40:12Z</dcterms:created>
  <dcterms:modified xsi:type="dcterms:W3CDTF">2020-04-26T22:53:30Z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