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handoutMasterIdLst>
    <p:handoutMasterId r:id="rId22"/>
  </p:handoutMasterIdLst>
  <p:sldIdLst>
    <p:sldId id="256" r:id="rId5"/>
    <p:sldId id="258" r:id="rId6"/>
    <p:sldId id="259" r:id="rId7"/>
    <p:sldId id="260" r:id="rId8"/>
    <p:sldId id="261" r:id="rId9"/>
    <p:sldId id="264" r:id="rId10"/>
    <p:sldId id="262" r:id="rId11"/>
    <p:sldId id="266" r:id="rId12"/>
    <p:sldId id="267" r:id="rId13"/>
    <p:sldId id="268" r:id="rId14"/>
    <p:sldId id="269" r:id="rId15"/>
    <p:sldId id="270" r:id="rId16"/>
    <p:sldId id="272" r:id="rId17"/>
    <p:sldId id="263" r:id="rId18"/>
    <p:sldId id="271"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3991" autoAdjust="0"/>
  </p:normalViewPr>
  <p:slideViewPr>
    <p:cSldViewPr snapToGrid="0" showGuides="1">
      <p:cViewPr varScale="1">
        <p:scale>
          <a:sx n="72" d="100"/>
          <a:sy n="72" d="100"/>
        </p:scale>
        <p:origin x="965" y="43"/>
      </p:cViewPr>
      <p:guideLst>
        <p:guide orient="horz" pos="2160"/>
        <p:guide pos="3840"/>
      </p:guideLst>
    </p:cSldViewPr>
  </p:slideViewPr>
  <p:notesTextViewPr>
    <p:cViewPr>
      <p:scale>
        <a:sx n="1" d="1"/>
        <a:sy n="1" d="1"/>
      </p:scale>
      <p:origin x="0" y="0"/>
    </p:cViewPr>
  </p:notesTextViewPr>
  <p:sorterViewPr>
    <p:cViewPr>
      <p:scale>
        <a:sx n="114" d="100"/>
        <a:sy n="114" d="100"/>
      </p:scale>
      <p:origin x="0" y="0"/>
    </p:cViewPr>
  </p:sorter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Fri 06/12/2024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Fri 06/12/2024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11</a:t>
            </a:fld>
            <a:endParaRPr lang="en-US" noProof="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12</a:t>
            </a:fld>
            <a:endParaRPr lang="en-US" noProof="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13</a:t>
            </a:fld>
            <a:endParaRPr lang="en-US" noProof="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14</a:t>
            </a:fld>
            <a:endParaRPr lang="en-US" noProof="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15</a:t>
            </a:fld>
            <a:endParaRPr lang="en-US" noProof="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16</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Fri 06/12/2024</a:t>
            </a:fld>
            <a:endParaRPr lang="en-US" noProof="0" dirty="0"/>
          </a:p>
        </p:txBody>
      </p:sp>
      <p:cxnSp>
        <p:nvCxnSpPr>
          <p:cNvPr id="7" name="Straight Connector 6"/>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793474" y="2475187"/>
            <a:ext cx="748798" cy="134113"/>
            <a:chOff x="4827813" y="2534636"/>
            <a:chExt cx="996651" cy="178504"/>
          </a:xfrm>
        </p:grpSpPr>
        <p:sp>
          <p:nvSpPr>
            <p:cNvPr id="9" name="Oval 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2" name="Oval 1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4" name="Picture Placeholder 13"/>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5" name="Text Placeholder 2"/>
          <p:cNvSpPr>
            <a:spLocks noGrp="1"/>
          </p:cNvSpPr>
          <p:nvPr>
            <p:ph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p:cNvSpPr>
            <a:spLocks noGrp="1"/>
          </p:cNvSpPr>
          <p:nvPr>
            <p:ph type="title" hasCustomPrompt="1"/>
          </p:nvPr>
        </p:nvSpPr>
        <p:spPr/>
        <p:txBody>
          <a:bodyPr/>
          <a:lstStyle/>
          <a:p>
            <a:r>
              <a:rPr lang="en-US" noProof="0"/>
              <a:t>CLICK TO EDIT MASTER TITLE STYLE</a:t>
            </a:r>
          </a:p>
        </p:txBody>
      </p:sp>
      <p:sp>
        <p:nvSpPr>
          <p:cNvPr id="16" name="Oval 15"/>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6" name="Content Placeholder 3"/>
          <p:cNvSpPr>
            <a:spLocks noGrp="1"/>
          </p:cNvSpPr>
          <p:nvPr>
            <p:ph sz="half" idx="2"/>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p:cNvSpPr>
            <a:spLocks noGrp="1"/>
          </p:cNvSpPr>
          <p:nvPr>
            <p:ph sz="half" idx="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27" name="Text Placeholder 4"/>
          <p:cNvSpPr>
            <a:spLocks noGrp="1"/>
          </p:cNvSpPr>
          <p:nvPr>
            <p:ph type="body" sz="quarter" idx="3"/>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p:cNvSpPr>
            <a:spLocks noGrp="1"/>
          </p:cNvSpPr>
          <p:nvPr>
            <p:ph sz="quarter" idx="4"/>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p:cNvSpPr>
            <a:spLocks noGrp="1"/>
          </p:cNvSpPr>
          <p:nvPr>
            <p:ph type="body" idx="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p:cNvSpPr>
            <a:spLocks noGrp="1"/>
          </p:cNvSpPr>
          <p:nvPr>
            <p:ph sz="half" idx="2"/>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cxnSp>
        <p:nvCxnSpPr>
          <p:cNvPr id="7" name="Straight Connector 6"/>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5721601" y="4594679"/>
            <a:ext cx="748798" cy="134113"/>
            <a:chOff x="4827813" y="2534636"/>
            <a:chExt cx="996651" cy="178504"/>
          </a:xfrm>
        </p:grpSpPr>
        <p:sp>
          <p:nvSpPr>
            <p:cNvPr id="19" name="Oval 1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2" name="Oval 2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3" name="Text Placeholder 3"/>
          <p:cNvSpPr>
            <a:spLocks noGrp="1"/>
          </p:cNvSpPr>
          <p:nvPr>
            <p:ph type="body" sz="half" idx="2"/>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grpSp>
        <p:nvGrpSpPr>
          <p:cNvPr id="6" name="Group 5"/>
          <p:cNvGrpSpPr/>
          <p:nvPr userDrawn="1"/>
        </p:nvGrpSpPr>
        <p:grpSpPr>
          <a:xfrm>
            <a:off x="-24056" y="1452564"/>
            <a:ext cx="3385227" cy="134113"/>
            <a:chOff x="-24055" y="1452565"/>
            <a:chExt cx="2374534" cy="0"/>
          </a:xfrm>
        </p:grpSpPr>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p:cNvGrpSpPr/>
          <p:nvPr userDrawn="1"/>
        </p:nvGrpSpPr>
        <p:grpSpPr>
          <a:xfrm>
            <a:off x="363416" y="421045"/>
            <a:ext cx="748798" cy="134113"/>
            <a:chOff x="4827813" y="2534636"/>
            <a:chExt cx="996651" cy="178504"/>
          </a:xfrm>
        </p:grpSpPr>
        <p:sp>
          <p:nvSpPr>
            <p:cNvPr id="28" name="Oval 27"/>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7" name="Oval 36"/>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30" name="Text Placeholder 3"/>
          <p:cNvSpPr>
            <a:spLocks noGrp="1"/>
          </p:cNvSpPr>
          <p:nvPr>
            <p:ph type="body" sz="half" idx="2"/>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p:cNvSpPr>
            <a:spLocks noGrp="1"/>
          </p:cNvSpPr>
          <p:nvPr>
            <p:ph idx="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363416" y="421045"/>
            <a:ext cx="748798" cy="134113"/>
            <a:chOff x="4827813" y="2534636"/>
            <a:chExt cx="996651" cy="178504"/>
          </a:xfrm>
        </p:grpSpPr>
        <p:sp>
          <p:nvSpPr>
            <p:cNvPr id="20" name="Oval 19"/>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4" name="Oval 23"/>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3" name="Oval 12"/>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grpSp>
        <p:nvGrpSpPr>
          <p:cNvPr id="4" name="Group 3"/>
          <p:cNvGrpSpPr/>
          <p:nvPr userDrawn="1"/>
        </p:nvGrpSpPr>
        <p:grpSpPr>
          <a:xfrm>
            <a:off x="363416" y="421045"/>
            <a:ext cx="748798" cy="134113"/>
            <a:chOff x="4827813" y="2534636"/>
            <a:chExt cx="996651" cy="178504"/>
          </a:xfrm>
        </p:grpSpPr>
        <p:sp>
          <p:nvSpPr>
            <p:cNvPr id="5" name="Oval 4"/>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8" name="Oval 7"/>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p:cNvSpPr>
            <a:spLocks noGrp="1"/>
          </p:cNvSpPr>
          <p:nvPr>
            <p:ph idx="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sp>
        <p:nvSpPr>
          <p:cNvPr id="8"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11079786" y="421045"/>
            <a:ext cx="748798" cy="134113"/>
            <a:chOff x="4827813" y="2534636"/>
            <a:chExt cx="996651" cy="178504"/>
          </a:xfrm>
        </p:grpSpPr>
        <p:sp>
          <p:nvSpPr>
            <p:cNvPr id="13" name="Oval 12"/>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6" name="Oval 1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p:cNvSpPr>
            <a:spLocks noGrp="1"/>
          </p:cNvSpPr>
          <p:nvPr>
            <p:ph idx="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sp>
        <p:nvSpPr>
          <p:cNvPr id="8"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363416" y="421045"/>
            <a:ext cx="748798" cy="134113"/>
            <a:chOff x="4827813" y="2534636"/>
            <a:chExt cx="996651" cy="178504"/>
          </a:xfrm>
        </p:grpSpPr>
        <p:sp>
          <p:nvSpPr>
            <p:cNvPr id="13" name="Oval 12"/>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6" name="Oval 1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p:cNvSpPr>
            <a:spLocks noGrp="1"/>
          </p:cNvSpPr>
          <p:nvPr>
            <p:ph type="body" idx="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sp>
        <p:nvSpPr>
          <p:cNvPr id="14" name="Picture Placeholder 13"/>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p:cNvGrpSpPr/>
          <p:nvPr userDrawn="1"/>
        </p:nvGrpSpPr>
        <p:grpSpPr>
          <a:xfrm>
            <a:off x="5721601" y="4594679"/>
            <a:ext cx="748798" cy="134113"/>
            <a:chOff x="4827813" y="2534636"/>
            <a:chExt cx="996651" cy="178504"/>
          </a:xfrm>
        </p:grpSpPr>
        <p:sp>
          <p:nvSpPr>
            <p:cNvPr id="19" name="Oval 1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2" name="Oval 2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p:cNvSpPr>
            <a:spLocks noGrp="1"/>
          </p:cNvSpPr>
          <p:nvPr>
            <p:ph type="body" idx="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sp>
        <p:nvSpPr>
          <p:cNvPr id="11"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p:cNvGrpSpPr/>
          <p:nvPr userDrawn="1"/>
        </p:nvGrpSpPr>
        <p:grpSpPr>
          <a:xfrm>
            <a:off x="-24056" y="1452564"/>
            <a:ext cx="3385227" cy="134113"/>
            <a:chOff x="-24055" y="1452565"/>
            <a:chExt cx="2374534" cy="0"/>
          </a:xfrm>
        </p:grpSpPr>
        <p:cxnSp>
          <p:nvCxnSpPr>
            <p:cNvPr id="12" name="Straight Connector 11"/>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5"/>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p:cNvSpPr>
            <a:spLocks noGrp="1"/>
          </p:cNvSpPr>
          <p:nvPr>
            <p:ph sz="half" idx="16"/>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p:cNvSpPr>
            <a:spLocks noGrp="1"/>
          </p:cNvSpPr>
          <p:nvPr>
            <p:ph type="body" idx="20"/>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p:cNvGrpSpPr/>
          <p:nvPr userDrawn="1"/>
        </p:nvGrpSpPr>
        <p:grpSpPr>
          <a:xfrm>
            <a:off x="363416" y="421045"/>
            <a:ext cx="748798" cy="134113"/>
            <a:chOff x="4827813" y="2534636"/>
            <a:chExt cx="996651" cy="178504"/>
          </a:xfrm>
        </p:grpSpPr>
        <p:sp>
          <p:nvSpPr>
            <p:cNvPr id="28" name="Oval 27"/>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7" name="Oval 36"/>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p:cNvSpPr>
            <a:spLocks noGrp="1"/>
          </p:cNvSpPr>
          <p:nvPr>
            <p:ph type="body" idx="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cxnSp>
        <p:nvCxnSpPr>
          <p:cNvPr id="7" name="Straight Connector 6"/>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p:cNvGrpSpPr/>
          <p:nvPr userDrawn="1"/>
        </p:nvGrpSpPr>
        <p:grpSpPr>
          <a:xfrm flipH="1">
            <a:off x="1130928" y="4803540"/>
            <a:ext cx="3616779" cy="3522776"/>
            <a:chOff x="2555621" y="3917613"/>
            <a:chExt cx="3616779" cy="3522776"/>
          </a:xfrm>
        </p:grpSpPr>
        <p:sp>
          <p:nvSpPr>
            <p:cNvPr id="15" name="Oval 14"/>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Fri 06/12/2024</a:t>
            </a:fld>
            <a:endParaRPr lang="en-US" noProof="0" dirty="0"/>
          </a:p>
        </p:txBody>
      </p:sp>
      <p:cxnSp>
        <p:nvCxnSpPr>
          <p:cNvPr id="7" name="Straight Connector 6"/>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p:cNvPicPr>
            <a:picLocks noChangeAspect="1"/>
          </p:cNvPicPr>
          <p:nvPr userDrawn="1"/>
        </p:nvPicPr>
        <p:blipFill>
          <a:blip r:embed="rId2" cstate="screen">
            <a:extLs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p:cNvSpPr>
            <a:spLocks noGrp="1"/>
          </p:cNvSpPr>
          <p:nvPr>
            <p:ph sz="quarter" idx="15"/>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p:cNvGrpSpPr/>
          <p:nvPr userDrawn="1"/>
        </p:nvGrpSpPr>
        <p:grpSpPr>
          <a:xfrm>
            <a:off x="4793474" y="2475187"/>
            <a:ext cx="748798" cy="134113"/>
            <a:chOff x="4827813" y="2534636"/>
            <a:chExt cx="996651" cy="178504"/>
          </a:xfrm>
        </p:grpSpPr>
        <p:sp>
          <p:nvSpPr>
            <p:cNvPr id="21" name="Oval 20"/>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6" name="Oval 2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pic>
        <p:nvPicPr>
          <p:cNvPr id="3" name="Graphic 2" descr="Link"/>
          <p:cNvPicPr>
            <a:picLocks noChangeAspect="1"/>
          </p:cNvPicPr>
          <p:nvPr userDrawn="1"/>
        </p:nvPicPr>
        <p:blipFill>
          <a:blip r:embed="rId4" cstate="screen">
            <a:extLs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Fri 06/12/2024</a:t>
            </a:fld>
            <a:endParaRPr lang="en-US" noProof="0" dirty="0"/>
          </a:p>
        </p:txBody>
      </p:sp>
      <p:cxnSp>
        <p:nvCxnSpPr>
          <p:cNvPr id="7" name="Straight Connector 6"/>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4793474" y="2475187"/>
            <a:ext cx="748798" cy="134113"/>
            <a:chOff x="4827813" y="2534636"/>
            <a:chExt cx="996651" cy="178504"/>
          </a:xfrm>
        </p:grpSpPr>
        <p:sp>
          <p:nvSpPr>
            <p:cNvPr id="9" name="Oval 8"/>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2" name="Oval 11"/>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5" name="Oval 14"/>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t>‹#›</a:t>
            </a:fld>
            <a:endParaRPr lang="en-US" noProof="0" dirty="0"/>
          </a:p>
        </p:txBody>
      </p:sp>
      <p:cxnSp>
        <p:nvCxnSpPr>
          <p:cNvPr id="11" name="Straight Connector 10"/>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11079786" y="421045"/>
            <a:ext cx="748798" cy="134113"/>
            <a:chOff x="4827813" y="2534636"/>
            <a:chExt cx="996651" cy="178504"/>
          </a:xfrm>
        </p:grpSpPr>
        <p:sp>
          <p:nvSpPr>
            <p:cNvPr id="13" name="Oval 12"/>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6" name="Oval 15"/>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p:cNvSpPr>
            <a:spLocks noGrp="1"/>
          </p:cNvSpPr>
          <p:nvPr>
            <p:ph type="body" idx="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hyperlink" Target="https://lastminuteengineers.com/servo-motor-arduino-tutorial/" TargetMode="External"/><Relationship Id="rId3" Type="http://schemas.openxmlformats.org/officeDocument/2006/relationships/hyperlink" Target="https://www.youtube.com/watch?v=9yrP1CZN3Ds" TargetMode="External"/><Relationship Id="rId7" Type="http://schemas.openxmlformats.org/officeDocument/2006/relationships/hyperlink" Target="https://circuitdigest.com/microcontroller-projects/interfacing-ir-sensor-module-with-arduino"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s://circuitdigest.com/microcontroller-projects/interfacing-soil-moisture-sensor-with-arduino-uno" TargetMode="External"/><Relationship Id="rId5" Type="http://schemas.openxmlformats.org/officeDocument/2006/relationships/hyperlink" Target="https://lastminuteengineers.com/arduino-sr04-ultrasonic-sensor-tutorial/" TargetMode="External"/><Relationship Id="rId4" Type="http://schemas.openxmlformats.org/officeDocument/2006/relationships/hyperlink" Target="https://projecthub.arduino.cc/mohammadsohail0008/how-to-make-smart-dustbin-for-your-home-2fd84f" TargetMode="External"/><Relationship Id="rId9" Type="http://schemas.openxmlformats.org/officeDocument/2006/relationships/hyperlink" Target="https://ijaem.net/issue_dcp/A%20Brief%20Study%20on%20Random%20Forest%20Using%20Python.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GIF"/><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216819"/>
            <a:ext cx="4424363" cy="4424363"/>
          </a:xfrm>
        </p:spPr>
      </p:pic>
      <p:sp>
        <p:nvSpPr>
          <p:cNvPr id="2" name="Title 1"/>
          <p:cNvSpPr>
            <a:spLocks noGrp="1"/>
          </p:cNvSpPr>
          <p:nvPr>
            <p:ph type="ctrTitle"/>
          </p:nvPr>
        </p:nvSpPr>
        <p:spPr/>
        <p:txBody>
          <a:bodyPr/>
          <a:lstStyle/>
          <a:p>
            <a:r>
              <a:rPr lang="en-US" dirty="0"/>
              <a:t>Smart Bin Ai</a:t>
            </a:r>
            <a:endParaRPr lang="en-IN" dirty="0"/>
          </a:p>
        </p:txBody>
      </p:sp>
      <p:sp>
        <p:nvSpPr>
          <p:cNvPr id="3" name="Subtitle 2"/>
          <p:cNvSpPr>
            <a:spLocks noGrp="1"/>
          </p:cNvSpPr>
          <p:nvPr>
            <p:ph type="subTitle" idx="1"/>
          </p:nvPr>
        </p:nvSpPr>
        <p:spPr/>
        <p:txBody>
          <a:bodyPr/>
          <a:lstStyle/>
          <a:p>
            <a:r>
              <a:rPr lang="en-GB" dirty="0"/>
              <a:t>Efficient Waste Management Through AI Innovation</a:t>
            </a:r>
            <a:endParaRPr lang="en-IN"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p>
        </p:txBody>
      </p:sp>
      <p:sp>
        <p:nvSpPr>
          <p:cNvPr id="7" name="Slide Number Placeholder 6"/>
          <p:cNvSpPr>
            <a:spLocks noGrp="1"/>
          </p:cNvSpPr>
          <p:nvPr>
            <p:ph type="sldNum" sz="quarter" idx="12"/>
          </p:nvPr>
        </p:nvSpPr>
        <p:spPr/>
        <p:txBody>
          <a:bodyPr/>
          <a:lstStyle/>
          <a:p>
            <a:fld id="{48BB047D-A6CD-43AB-96F0-683C726B586B}" type="slidenum">
              <a:rPr lang="en-US" smtClean="0"/>
              <a:t>10</a:t>
            </a:fld>
            <a:endParaRPr lang="en-US" dirty="0"/>
          </a:p>
        </p:txBody>
      </p:sp>
      <p:sp>
        <p:nvSpPr>
          <p:cNvPr id="3" name="TextBox 2"/>
          <p:cNvSpPr txBox="1"/>
          <p:nvPr/>
        </p:nvSpPr>
        <p:spPr>
          <a:xfrm>
            <a:off x="363416" y="1739900"/>
            <a:ext cx="11053884" cy="3724096"/>
          </a:xfrm>
          <a:prstGeom prst="rect">
            <a:avLst/>
          </a:prstGeom>
          <a:noFill/>
        </p:spPr>
        <p:txBody>
          <a:bodyPr wrap="square" rtlCol="0">
            <a:spAutoFit/>
          </a:bodyPr>
          <a:lstStyle/>
          <a:p>
            <a:r>
              <a:rPr lang="en-GB" sz="2400" b="1" u="sng" dirty="0">
                <a:solidFill>
                  <a:schemeClr val="tx1">
                    <a:lumMod val="50000"/>
                    <a:lumOff val="50000"/>
                  </a:schemeClr>
                </a:solidFill>
              </a:rPr>
              <a:t>Testing</a:t>
            </a:r>
            <a:r>
              <a:rPr lang="en-GB" sz="2400" b="1" dirty="0">
                <a:solidFill>
                  <a:schemeClr val="tx1">
                    <a:lumMod val="50000"/>
                    <a:lumOff val="50000"/>
                  </a:schemeClr>
                </a:solidFill>
              </a:rPr>
              <a:t> :</a:t>
            </a:r>
          </a:p>
          <a:p>
            <a:endParaRPr lang="en-GB" sz="2400" b="1" dirty="0">
              <a:solidFill>
                <a:schemeClr val="tx1">
                  <a:lumMod val="50000"/>
                  <a:lumOff val="50000"/>
                </a:schemeClr>
              </a:solidFill>
            </a:endParaRPr>
          </a:p>
          <a:p>
            <a:pPr algn="just"/>
            <a:r>
              <a:rPr lang="en-GB" dirty="0"/>
              <a:t>Testing is essential to verify that all components work together as intended. Each sensor is tested individually to ensure accurate readings, followed by testing the entire system to confirm that it correctly identifies waste types and operates the bin lid effectively. Any issues encountered during testing are documented for troubleshooting.</a:t>
            </a:r>
          </a:p>
          <a:p>
            <a:endParaRPr lang="en-GB" sz="2000" dirty="0"/>
          </a:p>
          <a:p>
            <a:r>
              <a:rPr lang="en-GB" sz="2400" b="1" u="sng" dirty="0">
                <a:solidFill>
                  <a:schemeClr val="tx1">
                    <a:lumMod val="50000"/>
                    <a:lumOff val="50000"/>
                  </a:schemeClr>
                </a:solidFill>
              </a:rPr>
              <a:t>Integration</a:t>
            </a:r>
            <a:r>
              <a:rPr lang="en-GB" sz="2400" b="1" dirty="0">
                <a:solidFill>
                  <a:schemeClr val="tx1">
                    <a:lumMod val="50000"/>
                    <a:lumOff val="50000"/>
                  </a:schemeClr>
                </a:solidFill>
              </a:rPr>
              <a:t> :</a:t>
            </a:r>
          </a:p>
          <a:p>
            <a:endParaRPr lang="en-GB" b="1" u="sng" dirty="0">
              <a:solidFill>
                <a:schemeClr val="tx1">
                  <a:lumMod val="50000"/>
                  <a:lumOff val="50000"/>
                </a:schemeClr>
              </a:solidFill>
            </a:endParaRPr>
          </a:p>
          <a:p>
            <a:pPr algn="just"/>
            <a:r>
              <a:rPr lang="en-GB" dirty="0"/>
              <a:t>Integration involves combining all components into a cohesive unit. After successful testing of individual parts, the entire system is assembled within the smart bin structure. Final adjustments are made based on testing feedback to enhance performance and reliability. This integrated system will then be ready for real-world application in waste management scenarios.</a:t>
            </a:r>
            <a:endParaRPr lang="en-GB" sz="1400"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076" y="1727200"/>
            <a:ext cx="1024324" cy="1288641"/>
          </a:xfrm>
          <a:prstGeom prst="rect">
            <a:avLst/>
          </a:prstGeom>
        </p:spPr>
      </p:pic>
      <p:sp>
        <p:nvSpPr>
          <p:cNvPr id="2" name="Title 1"/>
          <p:cNvSpPr>
            <a:spLocks noGrp="1"/>
          </p:cNvSpPr>
          <p:nvPr>
            <p:ph type="title"/>
          </p:nvPr>
        </p:nvSpPr>
        <p:spPr/>
        <p:txBody>
          <a:bodyPr/>
          <a:lstStyle/>
          <a:p>
            <a:r>
              <a:rPr lang="en-US" dirty="0"/>
              <a:t>Steps of making</a:t>
            </a:r>
          </a:p>
        </p:txBody>
      </p:sp>
      <p:sp>
        <p:nvSpPr>
          <p:cNvPr id="7" name="Slide Number Placeholder 6"/>
          <p:cNvSpPr>
            <a:spLocks noGrp="1"/>
          </p:cNvSpPr>
          <p:nvPr>
            <p:ph type="sldNum" sz="quarter" idx="12"/>
          </p:nvPr>
        </p:nvSpPr>
        <p:spPr/>
        <p:txBody>
          <a:bodyPr/>
          <a:lstStyle/>
          <a:p>
            <a:fld id="{48BB047D-A6CD-43AB-96F0-683C726B586B}" type="slidenum">
              <a:rPr lang="en-US" smtClean="0"/>
              <a:t>11</a:t>
            </a:fld>
            <a:endParaRPr lang="en-US" dirty="0"/>
          </a:p>
        </p:txBody>
      </p:sp>
      <p:sp>
        <p:nvSpPr>
          <p:cNvPr id="3" name="TextBox 2"/>
          <p:cNvSpPr txBox="1"/>
          <p:nvPr/>
        </p:nvSpPr>
        <p:spPr>
          <a:xfrm>
            <a:off x="363416" y="1727200"/>
            <a:ext cx="11231684" cy="4985980"/>
          </a:xfrm>
          <a:prstGeom prst="rect">
            <a:avLst/>
          </a:prstGeom>
          <a:noFill/>
        </p:spPr>
        <p:txBody>
          <a:bodyPr wrap="square" rtlCol="0">
            <a:spAutoFit/>
          </a:bodyPr>
          <a:lstStyle/>
          <a:p>
            <a:r>
              <a:rPr lang="en-GB" sz="2400" b="1" u="sng" dirty="0">
                <a:solidFill>
                  <a:schemeClr val="tx1">
                    <a:lumMod val="50000"/>
                    <a:lumOff val="50000"/>
                  </a:schemeClr>
                </a:solidFill>
              </a:rPr>
              <a:t>Implementation of AI for Smart Waste Management</a:t>
            </a:r>
            <a:r>
              <a:rPr lang="en-GB" sz="2400" b="1" dirty="0">
                <a:solidFill>
                  <a:schemeClr val="tx1">
                    <a:lumMod val="50000"/>
                    <a:lumOff val="50000"/>
                  </a:schemeClr>
                </a:solidFill>
              </a:rPr>
              <a:t> </a:t>
            </a:r>
            <a:r>
              <a:rPr lang="en-GB" sz="2000" b="1" dirty="0">
                <a:solidFill>
                  <a:schemeClr val="tx1">
                    <a:lumMod val="50000"/>
                    <a:lumOff val="50000"/>
                  </a:schemeClr>
                </a:solidFill>
              </a:rPr>
              <a:t>: </a:t>
            </a:r>
          </a:p>
          <a:p>
            <a:endParaRPr lang="en-GB" sz="2000" b="1" dirty="0">
              <a:solidFill>
                <a:schemeClr val="tx1">
                  <a:lumMod val="50000"/>
                  <a:lumOff val="50000"/>
                </a:schemeClr>
              </a:solidFill>
            </a:endParaRPr>
          </a:p>
          <a:p>
            <a:endParaRPr lang="en-GB" sz="2000" b="1" dirty="0">
              <a:solidFill>
                <a:schemeClr val="tx1">
                  <a:lumMod val="50000"/>
                  <a:lumOff val="50000"/>
                </a:schemeClr>
              </a:solidFill>
            </a:endParaRPr>
          </a:p>
          <a:p>
            <a:endParaRPr lang="en-GB" sz="2000" b="1" dirty="0">
              <a:solidFill>
                <a:schemeClr val="tx1">
                  <a:lumMod val="50000"/>
                  <a:lumOff val="50000"/>
                </a:schemeClr>
              </a:solidFill>
            </a:endParaRPr>
          </a:p>
          <a:p>
            <a:pPr algn="just"/>
            <a:r>
              <a:rPr lang="en-GB" dirty="0"/>
              <a:t>The integration of artificial intelligence (AI) in smart waste management systems represents a significant advancement in how we handle waste disposal and recycling. In our Smart Bin AI project, we utilize machine learning algorithms, specifically employing the Random Forest model, to predict whether waste is organic or inorganic based on data collected from various sensors. This predictive capability enhances the accuracy of waste classification, reducing contamination and improving recycling rates.</a:t>
            </a:r>
          </a:p>
          <a:p>
            <a:pPr algn="just"/>
            <a:r>
              <a:rPr lang="en-GB" dirty="0"/>
              <a:t>By analysing historical data gathered from soil moisture sensors and infrared sensors, the AI system can effectively determine the type of waste being disposed of. This automated classification process not only streamlines waste sorting but also optimizes collection routes and schedules, leading to more efficient resource allocation.</a:t>
            </a:r>
          </a:p>
          <a:p>
            <a:pPr algn="just"/>
            <a:r>
              <a:rPr lang="en-GB" dirty="0"/>
              <a:t>Moreover, the application of AI in this context fosters a more sustainable approach to waste management by minimizing landfill contributions and promoting the recycling of materials. The use of advanced data analytics allows for real-time monitoring and decision-making, ensuring that waste management practices are both effective and environmentally friendly. Overall, the incorporation of AI into smart waste management systems enhances operational efficiency while supporting broader sustainability goals.</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p>
        </p:txBody>
      </p:sp>
      <p:sp>
        <p:nvSpPr>
          <p:cNvPr id="7" name="Slide Number Placeholder 6"/>
          <p:cNvSpPr>
            <a:spLocks noGrp="1"/>
          </p:cNvSpPr>
          <p:nvPr>
            <p:ph type="sldNum" sz="quarter" idx="12"/>
          </p:nvPr>
        </p:nvSpPr>
        <p:spPr/>
        <p:txBody>
          <a:bodyPr/>
          <a:lstStyle/>
          <a:p>
            <a:fld id="{48BB047D-A6CD-43AB-96F0-683C726B586B}" type="slidenum">
              <a:rPr lang="en-US" smtClean="0"/>
              <a:t>12</a:t>
            </a:fld>
            <a:endParaRPr lang="en-US" dirty="0"/>
          </a:p>
        </p:txBody>
      </p:sp>
      <p:sp>
        <p:nvSpPr>
          <p:cNvPr id="3" name="TextBox 2"/>
          <p:cNvSpPr txBox="1"/>
          <p:nvPr/>
        </p:nvSpPr>
        <p:spPr>
          <a:xfrm>
            <a:off x="480158" y="1518279"/>
            <a:ext cx="11231684" cy="461665"/>
          </a:xfrm>
          <a:prstGeom prst="rect">
            <a:avLst/>
          </a:prstGeom>
          <a:noFill/>
        </p:spPr>
        <p:txBody>
          <a:bodyPr wrap="square" rtlCol="0">
            <a:spAutoFit/>
          </a:bodyPr>
          <a:lstStyle/>
          <a:p>
            <a:r>
              <a:rPr lang="en-GB" sz="2400" b="1" u="sng" dirty="0">
                <a:solidFill>
                  <a:schemeClr val="tx1">
                    <a:lumMod val="50000"/>
                    <a:lumOff val="50000"/>
                  </a:schemeClr>
                </a:solidFill>
              </a:rPr>
              <a:t>Sensor Output</a:t>
            </a:r>
            <a:r>
              <a:rPr lang="en-GB" sz="2000" b="1" dirty="0">
                <a:solidFill>
                  <a:schemeClr val="tx1">
                    <a:lumMod val="50000"/>
                    <a:lumOff val="50000"/>
                  </a:schemeClr>
                </a:solidFill>
              </a:rPr>
              <a: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172" y="1930060"/>
            <a:ext cx="4541179" cy="232478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172" y="3915398"/>
            <a:ext cx="4643861" cy="237735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463" y="1905647"/>
            <a:ext cx="4664467" cy="226390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071" y="3915398"/>
            <a:ext cx="4643859" cy="2378408"/>
          </a:xfrm>
          <a:prstGeom prst="rect">
            <a:avLst/>
          </a:prstGeom>
        </p:spPr>
      </p:pic>
      <p:sp>
        <p:nvSpPr>
          <p:cNvPr id="4" name="TextBox 3"/>
          <p:cNvSpPr txBox="1"/>
          <p:nvPr/>
        </p:nvSpPr>
        <p:spPr>
          <a:xfrm>
            <a:off x="4168710" y="6450982"/>
            <a:ext cx="3794672" cy="261610"/>
          </a:xfrm>
          <a:prstGeom prst="rect">
            <a:avLst/>
          </a:prstGeom>
          <a:noFill/>
        </p:spPr>
        <p:txBody>
          <a:bodyPr wrap="square" rtlCol="0">
            <a:spAutoFit/>
          </a:bodyPr>
          <a:lstStyle/>
          <a:p>
            <a:r>
              <a:rPr lang="en-GB" sz="1100" dirty="0"/>
              <a:t>Fig: Code for AI part and images of generated files and output</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rcRect t="17841"/>
          <a:stretch>
            <a:fillRect/>
          </a:stretch>
        </p:blipFill>
        <p:spPr>
          <a:xfrm>
            <a:off x="3589020" y="1729740"/>
            <a:ext cx="4190999" cy="4053618"/>
          </a:xfrm>
          <a:prstGeom prst="rect">
            <a:avLst/>
          </a:prstGeom>
        </p:spPr>
      </p:pic>
      <p:sp>
        <p:nvSpPr>
          <p:cNvPr id="2" name="Title 1"/>
          <p:cNvSpPr>
            <a:spLocks noGrp="1"/>
          </p:cNvSpPr>
          <p:nvPr>
            <p:ph type="title"/>
          </p:nvPr>
        </p:nvSpPr>
        <p:spPr/>
        <p:txBody>
          <a:bodyPr/>
          <a:lstStyle/>
          <a:p>
            <a:r>
              <a:rPr lang="en-US" dirty="0"/>
              <a:t>Steps of making</a:t>
            </a:r>
          </a:p>
        </p:txBody>
      </p:sp>
      <p:sp>
        <p:nvSpPr>
          <p:cNvPr id="7" name="Slide Number Placeholder 6"/>
          <p:cNvSpPr>
            <a:spLocks noGrp="1"/>
          </p:cNvSpPr>
          <p:nvPr>
            <p:ph type="sldNum" sz="quarter" idx="12"/>
          </p:nvPr>
        </p:nvSpPr>
        <p:spPr/>
        <p:txBody>
          <a:bodyPr/>
          <a:lstStyle/>
          <a:p>
            <a:fld id="{48BB047D-A6CD-43AB-96F0-683C726B586B}" type="slidenum">
              <a:rPr lang="en-US" smtClean="0"/>
              <a:t>13</a:t>
            </a:fld>
            <a:endParaRPr lang="en-US" dirty="0"/>
          </a:p>
        </p:txBody>
      </p:sp>
      <p:sp>
        <p:nvSpPr>
          <p:cNvPr id="4" name="TextBox 3"/>
          <p:cNvSpPr txBox="1"/>
          <p:nvPr/>
        </p:nvSpPr>
        <p:spPr>
          <a:xfrm>
            <a:off x="4676172" y="5598692"/>
            <a:ext cx="2708380" cy="261610"/>
          </a:xfrm>
          <a:prstGeom prst="rect">
            <a:avLst/>
          </a:prstGeom>
          <a:noFill/>
        </p:spPr>
        <p:txBody>
          <a:bodyPr wrap="square" rtlCol="0">
            <a:spAutoFit/>
          </a:bodyPr>
          <a:lstStyle/>
          <a:p>
            <a:r>
              <a:rPr lang="en-US" sz="1100" dirty="0"/>
              <a:t>Fig: Finalized Prototype of the </a:t>
            </a:r>
            <a:r>
              <a:rPr lang="en-US" sz="1100" dirty="0" err="1"/>
              <a:t>SmartBin</a:t>
            </a:r>
            <a:endParaRPr lang="en-US" sz="1100"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7" name="Slide Number Placeholder 6"/>
          <p:cNvSpPr>
            <a:spLocks noGrp="1"/>
          </p:cNvSpPr>
          <p:nvPr>
            <p:ph type="sldNum" sz="quarter" idx="12"/>
          </p:nvPr>
        </p:nvSpPr>
        <p:spPr/>
        <p:txBody>
          <a:bodyPr/>
          <a:lstStyle/>
          <a:p>
            <a:fld id="{48BB047D-A6CD-43AB-96F0-683C726B586B}" type="slidenum">
              <a:rPr lang="en-US" smtClean="0"/>
              <a:t>14</a:t>
            </a:fld>
            <a:endParaRPr lang="en-US" dirty="0"/>
          </a:p>
        </p:txBody>
      </p:sp>
      <p:sp>
        <p:nvSpPr>
          <p:cNvPr id="4" name="TextBox 3"/>
          <p:cNvSpPr txBox="1"/>
          <p:nvPr/>
        </p:nvSpPr>
        <p:spPr>
          <a:xfrm>
            <a:off x="635000" y="1752600"/>
            <a:ext cx="10845800" cy="4524315"/>
          </a:xfrm>
          <a:prstGeom prst="rect">
            <a:avLst/>
          </a:prstGeom>
          <a:noFill/>
        </p:spPr>
        <p:txBody>
          <a:bodyPr wrap="square" rtlCol="0">
            <a:spAutoFit/>
          </a:bodyPr>
          <a:lstStyle/>
          <a:p>
            <a:pPr algn="just"/>
            <a:r>
              <a:rPr lang="en-GB" dirty="0"/>
              <a:t>The Smart Bin AI project represents a significant step forward in the realm of waste management by integrating advanced technology and artificial intelligence to enhance the efficiency of waste classification. Utilizing an Arduino Uno, the system employs ultrasonic sensors for automatic lid operation, soil moisture sensors to assess the organic content of waste, and infrared sensors for precise object detection.</a:t>
            </a:r>
          </a:p>
          <a:p>
            <a:pPr algn="just"/>
            <a:r>
              <a:rPr lang="en-GB" dirty="0"/>
              <a:t>The incorporation of machine learning algorithms, specifically the Random Forest model, allows for accurate predictions of waste types based on historical data collected from these sensors. This predictive capability not only streamlines the sorting process but also reduces contamination rates, thereby improving recycling efforts and promoting sustainability.</a:t>
            </a:r>
          </a:p>
          <a:p>
            <a:pPr algn="just"/>
            <a:r>
              <a:rPr lang="en-GB" dirty="0"/>
              <a:t>Through careful construction, wiring, and integration of components, we have developed a functional prototype that demonstrates the potential of smart waste management solutions. The project highlights the importance of leveraging technology to address environmental challenges and showcases how innovative approaches can lead to more responsible waste disposal practices.</a:t>
            </a:r>
          </a:p>
          <a:p>
            <a:pPr algn="just"/>
            <a:r>
              <a:rPr lang="en-GB" dirty="0"/>
              <a:t>In summary, the Smart Bin AI project not only enhances operational efficiency in waste management but also contributes to broader sustainability goals, paving the way for smarter cities and a cleaner environment. As we move forward, this project serves as a foundation for further research and development in intelligent waste management systems.</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7" name="Slide Number Placeholder 6"/>
          <p:cNvSpPr>
            <a:spLocks noGrp="1"/>
          </p:cNvSpPr>
          <p:nvPr>
            <p:ph type="sldNum" sz="quarter" idx="12"/>
          </p:nvPr>
        </p:nvSpPr>
        <p:spPr/>
        <p:txBody>
          <a:bodyPr/>
          <a:lstStyle/>
          <a:p>
            <a:fld id="{48BB047D-A6CD-43AB-96F0-683C726B586B}" type="slidenum">
              <a:rPr lang="en-US" smtClean="0"/>
              <a:t>15</a:t>
            </a:fld>
            <a:endParaRPr lang="en-US" dirty="0"/>
          </a:p>
        </p:txBody>
      </p:sp>
      <p:sp>
        <p:nvSpPr>
          <p:cNvPr id="4" name="TextBox 3"/>
          <p:cNvSpPr txBox="1"/>
          <p:nvPr/>
        </p:nvSpPr>
        <p:spPr>
          <a:xfrm>
            <a:off x="982784" y="1752600"/>
            <a:ext cx="10845800" cy="4801314"/>
          </a:xfrm>
          <a:prstGeom prst="rect">
            <a:avLst/>
          </a:prstGeom>
          <a:noFill/>
        </p:spPr>
        <p:txBody>
          <a:bodyPr wrap="square" rtlCol="0">
            <a:spAutoFit/>
          </a:bodyPr>
          <a:lstStyle/>
          <a:p>
            <a:pPr marL="342900" indent="-342900">
              <a:buFont typeface="+mj-lt"/>
              <a:buAutoNum type="arabicPeriod"/>
            </a:pPr>
            <a:r>
              <a:rPr lang="en-GB" dirty="0"/>
              <a:t>Smart Dustbin by using Arduino and ultrasonic sensor (</a:t>
            </a:r>
            <a:r>
              <a:rPr lang="en-GB" dirty="0" err="1"/>
              <a:t>Youtube</a:t>
            </a:r>
            <a:r>
              <a:rPr lang="en-GB" dirty="0"/>
              <a:t>)- </a:t>
            </a:r>
            <a:r>
              <a:rPr lang="en-GB" dirty="0">
                <a:hlinkClick r:id="rId3"/>
              </a:rPr>
              <a:t>https://www.youtube.com/watch?v=9yrP1CZN3Ds</a:t>
            </a:r>
            <a:endParaRPr lang="en-GB" dirty="0"/>
          </a:p>
          <a:p>
            <a:pPr marL="342900" indent="-342900">
              <a:buFont typeface="+mj-lt"/>
              <a:buAutoNum type="arabicPeriod"/>
            </a:pPr>
            <a:r>
              <a:rPr lang="en-GB" dirty="0"/>
              <a:t>Smart Bin(Arduino Project Hub)- </a:t>
            </a:r>
            <a:r>
              <a:rPr lang="en-GB" dirty="0">
                <a:hlinkClick r:id="rId4"/>
              </a:rPr>
              <a:t>https://projecthub.arduino.cc/mohammadsohail0008/how-to-make-smart-dustbin-for-your-home-2fd84f</a:t>
            </a:r>
            <a:endParaRPr lang="en-GB" dirty="0"/>
          </a:p>
          <a:p>
            <a:pPr marL="342900" indent="-342900">
              <a:buFont typeface="+mj-lt"/>
              <a:buAutoNum type="arabicPeriod"/>
            </a:pPr>
            <a:r>
              <a:rPr lang="en-GB" dirty="0"/>
              <a:t>Ultrasonic Sensor(Last Minute Engineers)- </a:t>
            </a:r>
            <a:r>
              <a:rPr lang="en-GB" dirty="0">
                <a:hlinkClick r:id="rId5"/>
              </a:rPr>
              <a:t>https://lastminuteengineers.com/arduino-sr04-ultrasonic-sensor-tutorial/</a:t>
            </a:r>
            <a:endParaRPr lang="en-GB" dirty="0"/>
          </a:p>
          <a:p>
            <a:pPr marL="342900" indent="-342900">
              <a:buFont typeface="+mj-lt"/>
              <a:buAutoNum type="arabicPeriod"/>
            </a:pPr>
            <a:r>
              <a:rPr lang="en-GB" dirty="0"/>
              <a:t>Soil Moisture Sensor(Circuit Digest)- </a:t>
            </a:r>
            <a:r>
              <a:rPr lang="en-GB" dirty="0">
                <a:hlinkClick r:id="rId6"/>
              </a:rPr>
              <a:t>https://circuitdigest.com/microcontroller-projects/interfacing-soil-moisture-sensor-with-arduino-uno</a:t>
            </a:r>
            <a:endParaRPr lang="en-GB" dirty="0"/>
          </a:p>
          <a:p>
            <a:pPr marL="342900" indent="-342900">
              <a:buFont typeface="+mj-lt"/>
              <a:buAutoNum type="arabicPeriod"/>
            </a:pPr>
            <a:r>
              <a:rPr lang="en-GB" dirty="0"/>
              <a:t>IR Sensor(Circuit Digest)- </a:t>
            </a:r>
            <a:r>
              <a:rPr lang="en-GB" dirty="0">
                <a:hlinkClick r:id="rId7"/>
              </a:rPr>
              <a:t>https://circuitdigest.com/microcontroller-projects/interfacing-ir-sensor-module-with-arduino</a:t>
            </a:r>
            <a:endParaRPr lang="en-GB" dirty="0"/>
          </a:p>
          <a:p>
            <a:pPr marL="342900" indent="-342900">
              <a:buFont typeface="+mj-lt"/>
              <a:buAutoNum type="arabicPeriod"/>
            </a:pPr>
            <a:r>
              <a:rPr lang="en-GB" dirty="0"/>
              <a:t>Servo Motor(Last Minute Engineers)- </a:t>
            </a:r>
            <a:r>
              <a:rPr lang="en-GB" dirty="0">
                <a:hlinkClick r:id="rId8"/>
              </a:rPr>
              <a:t>https://lastminuteengineers.com/servo-motor-arduino-tutorial/</a:t>
            </a:r>
            <a:endParaRPr lang="en-GB" dirty="0"/>
          </a:p>
          <a:p>
            <a:pPr marL="342900" indent="-342900">
              <a:buFont typeface="+mj-lt"/>
              <a:buAutoNum type="arabicPeriod"/>
            </a:pPr>
            <a:r>
              <a:rPr lang="en-GB" dirty="0"/>
              <a:t>“A Brief Study on Random Forest Using Python” </a:t>
            </a:r>
            <a:r>
              <a:rPr lang="en-GB" dirty="0" err="1"/>
              <a:t>Madhav,Shubham</a:t>
            </a:r>
            <a:r>
              <a:rPr lang="en-GB" dirty="0"/>
              <a:t> </a:t>
            </a:r>
            <a:r>
              <a:rPr lang="en-GB" dirty="0" err="1"/>
              <a:t>Kohli</a:t>
            </a:r>
            <a:r>
              <a:rPr lang="en-GB" dirty="0"/>
              <a:t>, </a:t>
            </a:r>
            <a:r>
              <a:rPr lang="en-GB" dirty="0" err="1"/>
              <a:t>HimanshuRawat</a:t>
            </a:r>
            <a:r>
              <a:rPr lang="en-GB" dirty="0"/>
              <a:t>, </a:t>
            </a:r>
            <a:r>
              <a:rPr lang="en-GB" dirty="0" err="1"/>
              <a:t>Priyanshu</a:t>
            </a:r>
            <a:r>
              <a:rPr lang="en-GB" dirty="0"/>
              <a:t> Joshi Department of Information Technology, </a:t>
            </a:r>
            <a:r>
              <a:rPr lang="en-GB" dirty="0" err="1"/>
              <a:t>Dr.</a:t>
            </a:r>
            <a:r>
              <a:rPr lang="en-GB" dirty="0"/>
              <a:t> </a:t>
            </a:r>
            <a:r>
              <a:rPr lang="en-GB" dirty="0" err="1"/>
              <a:t>Akhilesh</a:t>
            </a:r>
            <a:r>
              <a:rPr lang="en-GB" dirty="0"/>
              <a:t> Das Gupta Institute of Technology and Management, New Delhi - </a:t>
            </a:r>
            <a:r>
              <a:rPr lang="en-GB" dirty="0">
                <a:hlinkClick r:id="rId9"/>
              </a:rPr>
              <a:t>https://ijaem.net/issue_dcp/A%20Brief%20Study%20on%20Random%20Forest%20Using%20Python.pdf</a:t>
            </a: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95209" y="1216819"/>
            <a:ext cx="4424363" cy="4424363"/>
          </a:xfrm>
        </p:spPr>
      </p:pic>
      <p:sp>
        <p:nvSpPr>
          <p:cNvPr id="6" name="Title 5"/>
          <p:cNvSpPr>
            <a:spLocks noGrp="1"/>
          </p:cNvSpPr>
          <p:nvPr>
            <p:ph type="title"/>
          </p:nvPr>
        </p:nvSpPr>
        <p:spPr>
          <a:xfrm>
            <a:off x="4712885" y="2678723"/>
            <a:ext cx="6556248" cy="750278"/>
          </a:xfrm>
        </p:spPr>
        <p:txBody>
          <a:bodyPr/>
          <a:lstStyle/>
          <a:p>
            <a:r>
              <a:rPr lang="en-US" dirty="0"/>
              <a:t>Thank You</a:t>
            </a:r>
          </a:p>
        </p:txBody>
      </p:sp>
      <p:sp>
        <p:nvSpPr>
          <p:cNvPr id="4" name="Rounded Rectangle 3"/>
          <p:cNvSpPr/>
          <p:nvPr/>
        </p:nvSpPr>
        <p:spPr>
          <a:xfrm>
            <a:off x="4712885" y="3962400"/>
            <a:ext cx="1205315" cy="14859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803775" y="3883519"/>
            <a:ext cx="2533650" cy="587234"/>
          </a:xfrm>
        </p:spPr>
        <p:txBody>
          <a:bodyPr/>
          <a:lstStyle/>
          <a:p>
            <a:r>
              <a:rPr lang="en-US" dirty="0"/>
              <a:t>The elite</a:t>
            </a:r>
          </a:p>
        </p:txBody>
      </p:sp>
      <p:sp>
        <p:nvSpPr>
          <p:cNvPr id="10" name="Text Placeholder 9"/>
          <p:cNvSpPr>
            <a:spLocks noGrp="1"/>
          </p:cNvSpPr>
          <p:nvPr>
            <p:ph type="body" idx="1"/>
          </p:nvPr>
        </p:nvSpPr>
        <p:spPr>
          <a:xfrm>
            <a:off x="3637052" y="4826991"/>
            <a:ext cx="3500348" cy="1885601"/>
          </a:xfrm>
        </p:spPr>
        <p:txBody>
          <a:bodyPr/>
          <a:lstStyle/>
          <a:p>
            <a:pPr algn="r"/>
            <a:r>
              <a:rPr lang="en-US" dirty="0"/>
              <a:t>Tanmay Das    - 22010105</a:t>
            </a:r>
          </a:p>
          <a:p>
            <a:pPr algn="r"/>
            <a:r>
              <a:rPr lang="en-US" dirty="0"/>
              <a:t>Abhilash Chowdhury    - 22010110</a:t>
            </a:r>
          </a:p>
          <a:p>
            <a:pPr algn="r"/>
            <a:r>
              <a:rPr lang="en-US" dirty="0"/>
              <a:t>Tazrian Binte Mahfuz   - 22010116</a:t>
            </a:r>
          </a:p>
          <a:p>
            <a:pPr algn="r"/>
            <a:r>
              <a:rPr lang="en-US" dirty="0"/>
              <a:t>Pritom Gupta    - 22010134</a:t>
            </a:r>
          </a:p>
          <a:p>
            <a:endParaRPr lang="en-US" dirty="0"/>
          </a:p>
        </p:txBody>
      </p:sp>
      <p:sp>
        <p:nvSpPr>
          <p:cNvPr id="13" name="Content Placeholder 12"/>
          <p:cNvSpPr>
            <a:spLocks noGrp="1"/>
          </p:cNvSpPr>
          <p:nvPr>
            <p:ph sz="quarter" idx="14"/>
          </p:nvPr>
        </p:nvSpPr>
        <p:spPr>
          <a:xfrm>
            <a:off x="5200650" y="3060700"/>
            <a:ext cx="2070100" cy="736599"/>
          </a:xfrm>
        </p:spPr>
        <p:txBody>
          <a:bodyPr/>
          <a:lstStyle/>
          <a:p>
            <a:r>
              <a:rPr lang="en-US" sz="2000" u="sng" dirty="0"/>
              <a:t>Presented by:</a:t>
            </a:r>
          </a:p>
        </p:txBody>
      </p:sp>
      <p:sp>
        <p:nvSpPr>
          <p:cNvPr id="4" name="Slide Number Placeholder 3"/>
          <p:cNvSpPr>
            <a:spLocks noGrp="1"/>
          </p:cNvSpPr>
          <p:nvPr>
            <p:ph type="sldNum" sz="quarter" idx="12"/>
          </p:nvPr>
        </p:nvSpPr>
        <p:spPr/>
        <p:txBody>
          <a:bodyPr/>
          <a:lstStyle/>
          <a:p>
            <a:fld id="{48BB047D-A6CD-43AB-96F0-683C726B586B}" type="slidenum">
              <a:rPr lang="en-US" smtClean="0"/>
              <a:t>2</a:t>
            </a:fld>
            <a:endParaRPr lang="en-US" dirty="0"/>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226300" y="693423"/>
            <a:ext cx="4854575" cy="5647862"/>
          </a:xfr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Content</a:t>
            </a:r>
          </a:p>
        </p:txBody>
      </p:sp>
      <p:sp>
        <p:nvSpPr>
          <p:cNvPr id="8" name="Text Placeholder 7"/>
          <p:cNvSpPr>
            <a:spLocks noGrp="1"/>
          </p:cNvSpPr>
          <p:nvPr>
            <p:ph type="body" idx="1"/>
          </p:nvPr>
        </p:nvSpPr>
        <p:spPr>
          <a:xfrm>
            <a:off x="368711" y="2552611"/>
            <a:ext cx="4097778" cy="3416389"/>
          </a:xfrm>
        </p:spPr>
        <p:txBody>
          <a:bodyPr/>
          <a:lstStyle/>
          <a:p>
            <a:pPr marL="285750" indent="-285750">
              <a:buClr>
                <a:schemeClr val="bg1">
                  <a:lumMod val="65000"/>
                </a:schemeClr>
              </a:buClr>
              <a:buFont typeface="Wingdings" panose="05000000000000000000" pitchFamily="2" charset="2"/>
              <a:buChar char="v"/>
            </a:pPr>
            <a:r>
              <a:rPr lang="en-US" dirty="0"/>
              <a:t>Introduction</a:t>
            </a:r>
          </a:p>
          <a:p>
            <a:pPr marL="285750" indent="-285750">
              <a:buClr>
                <a:schemeClr val="bg1">
                  <a:lumMod val="65000"/>
                </a:schemeClr>
              </a:buClr>
              <a:buFont typeface="Wingdings" panose="05000000000000000000" pitchFamily="2" charset="2"/>
              <a:buChar char="v"/>
            </a:pPr>
            <a:r>
              <a:rPr lang="en-US" dirty="0"/>
              <a:t>Steps of making</a:t>
            </a:r>
          </a:p>
          <a:p>
            <a:pPr marL="285750" indent="-285750">
              <a:buClr>
                <a:schemeClr val="bg1">
                  <a:lumMod val="65000"/>
                </a:schemeClr>
              </a:buClr>
              <a:buFont typeface="Wingdings" panose="05000000000000000000" pitchFamily="2" charset="2"/>
              <a:buChar char="v"/>
            </a:pPr>
            <a:r>
              <a:rPr lang="en-US" dirty="0"/>
              <a:t>Conclusion</a:t>
            </a:r>
          </a:p>
          <a:p>
            <a:pPr marL="285750" indent="-285750">
              <a:buClr>
                <a:schemeClr val="bg1">
                  <a:lumMod val="65000"/>
                </a:schemeClr>
              </a:buClr>
              <a:buFont typeface="Wingdings" panose="05000000000000000000" pitchFamily="2" charset="2"/>
              <a:buChar char="v"/>
            </a:pPr>
            <a:r>
              <a:rPr lang="en-US" dirty="0"/>
              <a:t>References</a:t>
            </a:r>
          </a:p>
        </p:txBody>
      </p:sp>
      <p:sp>
        <p:nvSpPr>
          <p:cNvPr id="5" name="Slide Number Placeholder 4"/>
          <p:cNvSpPr>
            <a:spLocks noGrp="1"/>
          </p:cNvSpPr>
          <p:nvPr>
            <p:ph type="sldNum" sz="quarter" idx="12"/>
          </p:nvPr>
        </p:nvSpPr>
        <p:spPr/>
        <p:txBody>
          <a:bodyPr/>
          <a:lstStyle/>
          <a:p>
            <a:fld id="{48BB047D-A6CD-43AB-96F0-683C726B586B}" type="slidenum">
              <a:rPr lang="en-US" smtClean="0"/>
              <a:t>3</a:t>
            </a:fld>
            <a:endParaRPr lang="en-US" dirty="0"/>
          </a:p>
        </p:txBody>
      </p:sp>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27" b="127"/>
          <a:stretch>
            <a:fillRect/>
          </a:stretch>
        </p:blipFill>
        <p:spPr>
          <a:xfrm>
            <a:off x="5316488" y="12700"/>
            <a:ext cx="6875511" cy="6858000"/>
          </a:xfr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469045" y="690058"/>
            <a:ext cx="5210175" cy="4580946"/>
          </a:xfrm>
        </p:spPr>
      </p:pic>
      <p:sp>
        <p:nvSpPr>
          <p:cNvPr id="4" name="Title 3"/>
          <p:cNvSpPr>
            <a:spLocks noGrp="1"/>
          </p:cNvSpPr>
          <p:nvPr>
            <p:ph type="title"/>
          </p:nvPr>
        </p:nvSpPr>
        <p:spPr/>
        <p:txBody>
          <a:bodyPr/>
          <a:lstStyle/>
          <a:p>
            <a:r>
              <a:rPr lang="en-US" dirty="0"/>
              <a:t>Introduction</a:t>
            </a:r>
          </a:p>
        </p:txBody>
      </p:sp>
      <p:sp>
        <p:nvSpPr>
          <p:cNvPr id="5" name="Content Placeholder 4"/>
          <p:cNvSpPr>
            <a:spLocks noGrp="1"/>
          </p:cNvSpPr>
          <p:nvPr>
            <p:ph idx="1"/>
          </p:nvPr>
        </p:nvSpPr>
        <p:spPr>
          <a:xfrm>
            <a:off x="5908429" y="2506662"/>
            <a:ext cx="5445369" cy="3956545"/>
          </a:xfrm>
        </p:spPr>
        <p:txBody>
          <a:bodyPr/>
          <a:lstStyle/>
          <a:p>
            <a:pPr marL="0" indent="0" algn="just">
              <a:buNone/>
            </a:pPr>
            <a:r>
              <a:rPr lang="en-GB" sz="1600" dirty="0"/>
              <a:t>The smart bin AI is an innovative waste management solution to automate the sorting of waste categories. The project aims to enhance waste management by using an Arduino Uno to differentiate between organic and inorganic waste. It features an ultrasonic sensor that automatically opens the bin's lid when waste is nearby, promoting a touchless experience. A soil moisture sensor measures the moisture content of the waste, helping to identify organic materials, while an infrared (IR) sensor detects the presence of objects above the bin.</a:t>
            </a:r>
          </a:p>
          <a:p>
            <a:pPr marL="0" indent="0" algn="just">
              <a:buNone/>
            </a:pPr>
            <a:r>
              <a:rPr lang="en-GB" sz="1600" dirty="0"/>
              <a:t>Data from these sensors is analysed using machine learning algorithms, which predict the type of waste based on historical data. This innovative approach not only streamlines waste sorting but also improves recycling and composting efforts. Ultimately, the project addresses key challenges in waste management, paving the way for smarter cities and more sustainable practices.</a:t>
            </a:r>
            <a:endParaRPr lang="en-US" sz="1600" dirty="0"/>
          </a:p>
        </p:txBody>
      </p:sp>
      <p:sp>
        <p:nvSpPr>
          <p:cNvPr id="8" name="Slide Number Placeholder 7"/>
          <p:cNvSpPr>
            <a:spLocks noGrp="1"/>
          </p:cNvSpPr>
          <p:nvPr>
            <p:ph type="sldNum" sz="quarter" idx="12"/>
          </p:nvPr>
        </p:nvSpPr>
        <p:spPr/>
        <p:txBody>
          <a:bodyPr/>
          <a:lstStyle/>
          <a:p>
            <a:fld id="{48BB047D-A6CD-43AB-96F0-683C726B586B}" type="slidenum">
              <a:rPr lang="en-US" smtClean="0"/>
              <a:t>4</a:t>
            </a:fld>
            <a:endParaRPr lang="en-US"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of making</a:t>
            </a:r>
          </a:p>
        </p:txBody>
      </p:sp>
      <p:sp>
        <p:nvSpPr>
          <p:cNvPr id="3" name="Content Placeholder 2"/>
          <p:cNvSpPr>
            <a:spLocks noGrp="1"/>
          </p:cNvSpPr>
          <p:nvPr>
            <p:ph idx="1"/>
          </p:nvPr>
        </p:nvSpPr>
        <p:spPr>
          <a:xfrm>
            <a:off x="363416" y="2506662"/>
            <a:ext cx="5193322" cy="3454523"/>
          </a:xfrm>
        </p:spPr>
        <p:txBody>
          <a:bodyPr/>
          <a:lstStyle/>
          <a:p>
            <a:pPr marL="0" indent="0" algn="just">
              <a:buNone/>
            </a:pPr>
            <a:r>
              <a:rPr lang="en-US" sz="2400" b="1" u="sng" dirty="0">
                <a:solidFill>
                  <a:schemeClr val="tx1">
                    <a:lumMod val="50000"/>
                    <a:lumOff val="50000"/>
                  </a:schemeClr>
                </a:solidFill>
              </a:rPr>
              <a:t>Planning and Designing</a:t>
            </a:r>
            <a:r>
              <a:rPr lang="en-US" sz="1800" dirty="0"/>
              <a:t>: </a:t>
            </a:r>
            <a:r>
              <a:rPr lang="en-GB" dirty="0"/>
              <a:t>The planning and design process for the smart bin AI project starts by establishing clear objectives for waste classification and functionality. This is followed by selecting essential components, including sensors and the Arduino Uno. A circuit design is then created to illustrate how the sensors will connect to the Arduino. After planning the hardware setup, the next step involves integrating all components into a cohesive prototype. Finally, through testing is conducted to ensure the system operates accurately and effectively, making necessary adjustments to refine its performance.</a:t>
            </a:r>
            <a:endParaRPr lang="en-US" sz="1800" dirty="0"/>
          </a:p>
        </p:txBody>
      </p:sp>
      <p:pic>
        <p:nvPicPr>
          <p:cNvPr id="20" name="Picture Placeholder 19"/>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919755" y="902503"/>
            <a:ext cx="3430408" cy="2286938"/>
          </a:xfrm>
        </p:spPr>
      </p:pic>
      <p:pic>
        <p:nvPicPr>
          <p:cNvPr id="24" name="Picture Placeholder 23"/>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6491254" y="4183683"/>
            <a:ext cx="3430407" cy="1603529"/>
          </a:xfrm>
        </p:spPr>
      </p:pic>
      <p:pic>
        <p:nvPicPr>
          <p:cNvPr id="28" name="Picture Placeholder 27"/>
          <p:cNvPicPr>
            <a:picLocks noGrp="1" noChangeAspect="1"/>
          </p:cNvPicPr>
          <p:nvPr>
            <p:ph type="pic" sz="quarter" idx="16"/>
          </p:nvPr>
        </p:nvPicPr>
        <p:blipFill>
          <a:blip r:embed="rId5">
            <a:extLst>
              <a:ext uri="{28A0092B-C50C-407E-A947-70E740481C1C}">
                <a14:useLocalDpi xmlns:a14="http://schemas.microsoft.com/office/drawing/2010/main" val="0"/>
              </a:ext>
            </a:extLst>
          </a:blip>
          <a:stretch>
            <a:fillRect/>
          </a:stretch>
        </p:blipFill>
        <p:spPr>
          <a:xfrm>
            <a:off x="9542186" y="1428183"/>
            <a:ext cx="2649814" cy="2552144"/>
          </a:xfrm>
        </p:spPr>
      </p:pic>
      <p:sp>
        <p:nvSpPr>
          <p:cNvPr id="4" name="Slide Number Placeholder 3"/>
          <p:cNvSpPr>
            <a:spLocks noGrp="1"/>
          </p:cNvSpPr>
          <p:nvPr>
            <p:ph type="sldNum" sz="quarter" idx="12"/>
          </p:nvPr>
        </p:nvSpPr>
        <p:spPr/>
        <p:txBody>
          <a:bodyPr/>
          <a:lstStyle/>
          <a:p>
            <a:fld id="{48BB047D-A6CD-43AB-96F0-683C726B586B}" type="slidenum">
              <a:rPr lang="en-US" smtClean="0"/>
              <a:t>5</a:t>
            </a:fld>
            <a:endParaRPr lang="en-US" dirty="0"/>
          </a:p>
        </p:txBody>
      </p:sp>
      <p:sp>
        <p:nvSpPr>
          <p:cNvPr id="6" name="TextBox 5"/>
          <p:cNvSpPr txBox="1"/>
          <p:nvPr/>
        </p:nvSpPr>
        <p:spPr>
          <a:xfrm>
            <a:off x="6491254" y="3189441"/>
            <a:ext cx="2784297" cy="261610"/>
          </a:xfrm>
          <a:prstGeom prst="rect">
            <a:avLst/>
          </a:prstGeom>
          <a:noFill/>
        </p:spPr>
        <p:txBody>
          <a:bodyPr wrap="square" rtlCol="0">
            <a:spAutoFit/>
          </a:bodyPr>
          <a:lstStyle/>
          <a:p>
            <a:r>
              <a:rPr lang="en-GB" sz="1100" dirty="0"/>
              <a:t>Fig: Ultrasonic </a:t>
            </a:r>
            <a:r>
              <a:rPr lang="en-GB" sz="1050" dirty="0">
                <a:solidFill>
                  <a:prstClr val="black"/>
                </a:solidFill>
              </a:rPr>
              <a:t>Sonar Sensor HC-SR04</a:t>
            </a:r>
            <a:r>
              <a:rPr lang="en-GB" sz="1100" dirty="0"/>
              <a:t> </a:t>
            </a:r>
          </a:p>
        </p:txBody>
      </p:sp>
      <p:sp>
        <p:nvSpPr>
          <p:cNvPr id="8" name="TextBox 7"/>
          <p:cNvSpPr txBox="1"/>
          <p:nvPr/>
        </p:nvSpPr>
        <p:spPr>
          <a:xfrm>
            <a:off x="6770670" y="5770084"/>
            <a:ext cx="3150991" cy="261610"/>
          </a:xfrm>
          <a:prstGeom prst="rect">
            <a:avLst/>
          </a:prstGeom>
          <a:noFill/>
        </p:spPr>
        <p:txBody>
          <a:bodyPr wrap="square" rtlCol="0">
            <a:spAutoFit/>
          </a:bodyPr>
          <a:lstStyle/>
          <a:p>
            <a:r>
              <a:rPr lang="en-GB" sz="1100" dirty="0"/>
              <a:t>Fig: Working procedure of ultrasonic sensor</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29143" y="3544007"/>
            <a:ext cx="1092200" cy="109220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734" y="2243509"/>
            <a:ext cx="990600" cy="990600"/>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6819" y="2750979"/>
            <a:ext cx="1335271" cy="1363312"/>
          </a:xfrm>
          <a:prstGeom prst="rect">
            <a:avLst/>
          </a:prstGeom>
        </p:spPr>
      </p:pic>
      <p:sp>
        <p:nvSpPr>
          <p:cNvPr id="2" name="Title 1"/>
          <p:cNvSpPr>
            <a:spLocks noGrp="1"/>
          </p:cNvSpPr>
          <p:nvPr>
            <p:ph type="title"/>
          </p:nvPr>
        </p:nvSpPr>
        <p:spPr/>
        <p:txBody>
          <a:bodyPr/>
          <a:lstStyle/>
          <a:p>
            <a:r>
              <a:rPr lang="en-US" dirty="0"/>
              <a:t>Steps of making</a:t>
            </a:r>
          </a:p>
        </p:txBody>
      </p:sp>
      <p:sp>
        <p:nvSpPr>
          <p:cNvPr id="19" name="Text Placeholder 18"/>
          <p:cNvSpPr>
            <a:spLocks noGrp="1"/>
          </p:cNvSpPr>
          <p:nvPr>
            <p:ph type="body" idx="20"/>
          </p:nvPr>
        </p:nvSpPr>
        <p:spPr>
          <a:xfrm>
            <a:off x="4122422" y="1875952"/>
            <a:ext cx="6944563" cy="823912"/>
          </a:xfrm>
        </p:spPr>
        <p:txBody>
          <a:bodyPr/>
          <a:lstStyle/>
          <a:p>
            <a:r>
              <a:rPr lang="en-US" sz="2400" u="sng" dirty="0"/>
              <a:t>Component Selection</a:t>
            </a:r>
            <a:r>
              <a:rPr lang="en-US" sz="2400" dirty="0"/>
              <a:t> </a:t>
            </a:r>
            <a:r>
              <a:rPr lang="en-US" dirty="0"/>
              <a:t>:</a:t>
            </a:r>
          </a:p>
        </p:txBody>
      </p:sp>
      <p:sp>
        <p:nvSpPr>
          <p:cNvPr id="4" name="Content Placeholder 3"/>
          <p:cNvSpPr>
            <a:spLocks noGrp="1"/>
          </p:cNvSpPr>
          <p:nvPr>
            <p:ph sz="half" idx="2"/>
          </p:nvPr>
        </p:nvSpPr>
        <p:spPr>
          <a:xfrm>
            <a:off x="4555200" y="2504248"/>
            <a:ext cx="7273384" cy="3958959"/>
          </a:xfrm>
        </p:spPr>
        <p:txBody>
          <a:bodyPr/>
          <a:lstStyle/>
          <a:p>
            <a:pPr algn="just">
              <a:lnSpc>
                <a:spcPct val="200000"/>
              </a:lnSpc>
              <a:buFont typeface="Wingdings" panose="05000000000000000000" pitchFamily="2" charset="2"/>
              <a:buChar char="v"/>
            </a:pPr>
            <a:r>
              <a:rPr lang="en-US" sz="1600" dirty="0"/>
              <a:t>Arduino Uno (Microcontroller)  </a:t>
            </a:r>
          </a:p>
          <a:p>
            <a:pPr algn="just">
              <a:lnSpc>
                <a:spcPct val="200000"/>
              </a:lnSpc>
              <a:buFont typeface="Wingdings" panose="05000000000000000000" pitchFamily="2" charset="2"/>
              <a:buChar char="v"/>
            </a:pPr>
            <a:r>
              <a:rPr lang="en-GB" dirty="0"/>
              <a:t>YL-69 Soil Hygrometer Humidity &amp; Soil Moisture Detection Sensor</a:t>
            </a:r>
          </a:p>
          <a:p>
            <a:pPr algn="just">
              <a:lnSpc>
                <a:spcPct val="200000"/>
              </a:lnSpc>
              <a:buFont typeface="Wingdings" panose="05000000000000000000" pitchFamily="2" charset="2"/>
              <a:buChar char="v"/>
            </a:pPr>
            <a:r>
              <a:rPr lang="en-GB" dirty="0"/>
              <a:t>Ultrasonic Sonar Sensor HC-SR04</a:t>
            </a:r>
          </a:p>
          <a:p>
            <a:pPr algn="just">
              <a:lnSpc>
                <a:spcPct val="200000"/>
              </a:lnSpc>
              <a:buFont typeface="Wingdings" panose="05000000000000000000" pitchFamily="2" charset="2"/>
              <a:buChar char="v"/>
            </a:pPr>
            <a:r>
              <a:rPr lang="en-GB" dirty="0"/>
              <a:t>  IR Sensor </a:t>
            </a:r>
          </a:p>
          <a:p>
            <a:pPr algn="just">
              <a:lnSpc>
                <a:spcPct val="200000"/>
              </a:lnSpc>
              <a:buFont typeface="Wingdings" panose="05000000000000000000" pitchFamily="2" charset="2"/>
              <a:buChar char="v"/>
            </a:pPr>
            <a:r>
              <a:rPr lang="pt-BR" dirty="0"/>
              <a:t>SG90 Servo Motor Micro Servo 9G </a:t>
            </a:r>
            <a:endParaRPr lang="en-US" sz="1600" dirty="0"/>
          </a:p>
          <a:p>
            <a:pPr algn="ctr">
              <a:buFont typeface="Wingdings" panose="05000000000000000000" pitchFamily="2" charset="2"/>
              <a:buChar char="v"/>
            </a:pPr>
            <a:endParaRPr lang="en-US" sz="1600" dirty="0"/>
          </a:p>
        </p:txBody>
      </p:sp>
      <p:sp>
        <p:nvSpPr>
          <p:cNvPr id="5" name="Slide Number Placeholder 4"/>
          <p:cNvSpPr>
            <a:spLocks noGrp="1"/>
          </p:cNvSpPr>
          <p:nvPr>
            <p:ph type="sldNum" sz="quarter" idx="12"/>
          </p:nvPr>
        </p:nvSpPr>
        <p:spPr/>
        <p:txBody>
          <a:bodyPr/>
          <a:lstStyle/>
          <a:p>
            <a:fld id="{48BB047D-A6CD-43AB-96F0-683C726B586B}" type="slidenum">
              <a:rPr lang="en-US" smtClean="0"/>
              <a:t>6</a:t>
            </a:fld>
            <a:endParaRPr lang="en-US" dirty="0"/>
          </a:p>
        </p:txBody>
      </p:sp>
      <p:pic>
        <p:nvPicPr>
          <p:cNvPr id="12" name="Picture Placeholder 11"/>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3900417" y="1112576"/>
            <a:ext cx="1031942" cy="1031942"/>
          </a:xfrm>
        </p:spPr>
      </p:pic>
      <p:pic>
        <p:nvPicPr>
          <p:cNvPr id="20" name="Picture Placeholder 11"/>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4555200" y="1082960"/>
            <a:ext cx="1091173" cy="1091173"/>
          </a:xfrm>
        </p:spPr>
      </p:pic>
      <p:pic>
        <p:nvPicPr>
          <p:cNvPr id="14" name="Picture Placeholder 13"/>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5271650" y="1112576"/>
            <a:ext cx="1029506" cy="1029506"/>
          </a:xfrm>
        </p:spPr>
      </p:pic>
      <p:pic>
        <p:nvPicPr>
          <p:cNvPr id="22" name="Picture Placeholder 13"/>
          <p:cNvPicPr>
            <a:picLocks noGrp="1" noChangeAspect="1"/>
          </p:cNvPicPr>
          <p:nvPr>
            <p:ph type="pic" sz="quarter" idx="18"/>
          </p:nvPr>
        </p:nvPicPr>
        <p:blipFill>
          <a:blip r:embed="rId6">
            <a:extLst>
              <a:ext uri="{28A0092B-C50C-407E-A947-70E740481C1C}">
                <a14:useLocalDpi xmlns:a14="http://schemas.microsoft.com/office/drawing/2010/main" val="0"/>
              </a:ext>
            </a:extLst>
          </a:blip>
          <a:srcRect l="12500" r="12500"/>
          <a:stretch>
            <a:fillRect/>
          </a:stretch>
        </p:blipFill>
        <p:spPr>
          <a:xfrm>
            <a:off x="5985664" y="1082960"/>
            <a:ext cx="1091173" cy="1091173"/>
          </a:xfr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1284" y="4749607"/>
            <a:ext cx="1054100" cy="1054100"/>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5664" y="4165407"/>
            <a:ext cx="974450" cy="97445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p>
        </p:txBody>
      </p:sp>
      <p:sp>
        <p:nvSpPr>
          <p:cNvPr id="7" name="Slide Number Placeholder 6"/>
          <p:cNvSpPr>
            <a:spLocks noGrp="1"/>
          </p:cNvSpPr>
          <p:nvPr>
            <p:ph type="sldNum" sz="quarter" idx="12"/>
          </p:nvPr>
        </p:nvSpPr>
        <p:spPr/>
        <p:txBody>
          <a:bodyPr/>
          <a:lstStyle/>
          <a:p>
            <a:fld id="{48BB047D-A6CD-43AB-96F0-683C726B586B}" type="slidenum">
              <a:rPr lang="en-US" smtClean="0"/>
              <a:t>7</a:t>
            </a:fld>
            <a:endParaRPr lang="en-US" dirty="0"/>
          </a:p>
        </p:txBody>
      </p:sp>
      <p:sp>
        <p:nvSpPr>
          <p:cNvPr id="3" name="TextBox 2"/>
          <p:cNvSpPr txBox="1"/>
          <p:nvPr/>
        </p:nvSpPr>
        <p:spPr>
          <a:xfrm>
            <a:off x="363416" y="1638300"/>
            <a:ext cx="11053884" cy="5262979"/>
          </a:xfrm>
          <a:prstGeom prst="rect">
            <a:avLst/>
          </a:prstGeom>
          <a:noFill/>
        </p:spPr>
        <p:txBody>
          <a:bodyPr wrap="square" rtlCol="0">
            <a:spAutoFit/>
          </a:bodyPr>
          <a:lstStyle/>
          <a:p>
            <a:r>
              <a:rPr lang="en-GB" sz="2400" b="1" u="sng" dirty="0">
                <a:solidFill>
                  <a:schemeClr val="tx1">
                    <a:lumMod val="50000"/>
                    <a:lumOff val="50000"/>
                  </a:schemeClr>
                </a:solidFill>
              </a:rPr>
              <a:t>Construction</a:t>
            </a:r>
            <a:r>
              <a:rPr lang="en-GB" sz="2400" b="1" dirty="0">
                <a:solidFill>
                  <a:schemeClr val="tx1">
                    <a:lumMod val="50000"/>
                    <a:lumOff val="50000"/>
                  </a:schemeClr>
                </a:solidFill>
              </a:rPr>
              <a:t> :</a:t>
            </a: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endParaRPr lang="en-GB" sz="2400" b="1" dirty="0">
              <a:solidFill>
                <a:schemeClr val="tx1">
                  <a:lumMod val="50000"/>
                  <a:lumOff val="50000"/>
                </a:schemeClr>
              </a:solidFill>
            </a:endParaRPr>
          </a:p>
          <a:p>
            <a:pPr algn="just"/>
            <a:r>
              <a:rPr lang="en-GB" dirty="0"/>
              <a:t>                                                                                 </a:t>
            </a:r>
            <a:r>
              <a:rPr lang="en-GB" sz="1100" dirty="0"/>
              <a:t>Fig: Construction phase of </a:t>
            </a:r>
            <a:r>
              <a:rPr lang="en-GB" sz="1100" dirty="0" err="1"/>
              <a:t>SmartBin</a:t>
            </a:r>
            <a:r>
              <a:rPr lang="en-GB" sz="1100" dirty="0"/>
              <a:t> AI</a:t>
            </a:r>
          </a:p>
          <a:p>
            <a:pPr algn="just"/>
            <a:r>
              <a:rPr lang="en-GB" dirty="0"/>
              <a:t>The construction of the smart bin AI project involves assembling various hardware components to create an effective waste management system. The primary component is the Arduino Uno, which serves as the control unit. The project includes ultrasonic sensors for detecting nearby objects, a soil moisture sensor to assess the moisture content of waste, and an infrared (IR) sensor for object detection. These components are securely mounted on the bin to ensure accurate readings and functionality.</a:t>
            </a:r>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009" y="1960397"/>
            <a:ext cx="4623655" cy="2600805"/>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197" y="3686480"/>
            <a:ext cx="3758486" cy="2776727"/>
          </a:xfrm>
          <a:prstGeom prst="rect">
            <a:avLst/>
          </a:prstGeom>
        </p:spPr>
      </p:pic>
      <p:sp>
        <p:nvSpPr>
          <p:cNvPr id="2" name="Title 1"/>
          <p:cNvSpPr>
            <a:spLocks noGrp="1"/>
          </p:cNvSpPr>
          <p:nvPr>
            <p:ph type="title"/>
          </p:nvPr>
        </p:nvSpPr>
        <p:spPr/>
        <p:txBody>
          <a:bodyPr/>
          <a:lstStyle/>
          <a:p>
            <a:r>
              <a:rPr lang="en-US" dirty="0"/>
              <a:t>Steps of making</a:t>
            </a:r>
          </a:p>
        </p:txBody>
      </p:sp>
      <p:sp>
        <p:nvSpPr>
          <p:cNvPr id="7" name="Slide Number Placeholder 6"/>
          <p:cNvSpPr>
            <a:spLocks noGrp="1"/>
          </p:cNvSpPr>
          <p:nvPr>
            <p:ph type="sldNum" sz="quarter" idx="12"/>
          </p:nvPr>
        </p:nvSpPr>
        <p:spPr/>
        <p:txBody>
          <a:bodyPr/>
          <a:lstStyle/>
          <a:p>
            <a:fld id="{48BB047D-A6CD-43AB-96F0-683C726B586B}" type="slidenum">
              <a:rPr lang="en-US" smtClean="0"/>
              <a:t>8</a:t>
            </a:fld>
            <a:endParaRPr lang="en-US" dirty="0"/>
          </a:p>
        </p:txBody>
      </p:sp>
      <p:sp>
        <p:nvSpPr>
          <p:cNvPr id="3" name="TextBox 2"/>
          <p:cNvSpPr txBox="1"/>
          <p:nvPr/>
        </p:nvSpPr>
        <p:spPr>
          <a:xfrm>
            <a:off x="363416" y="1638300"/>
            <a:ext cx="11053884" cy="4062651"/>
          </a:xfrm>
          <a:prstGeom prst="rect">
            <a:avLst/>
          </a:prstGeom>
          <a:noFill/>
        </p:spPr>
        <p:txBody>
          <a:bodyPr wrap="square" rtlCol="0">
            <a:spAutoFit/>
          </a:bodyPr>
          <a:lstStyle/>
          <a:p>
            <a:pPr algn="just"/>
            <a:r>
              <a:rPr lang="en-GB" sz="2400" b="1" u="sng" dirty="0">
                <a:solidFill>
                  <a:schemeClr val="tx1">
                    <a:lumMod val="50000"/>
                    <a:lumOff val="50000"/>
                  </a:schemeClr>
                </a:solidFill>
              </a:rPr>
              <a:t>Wiring and Connection :</a:t>
            </a:r>
          </a:p>
          <a:p>
            <a:pPr algn="just"/>
            <a:r>
              <a:rPr lang="en-GB" sz="2000" dirty="0"/>
              <a:t>Wiring and connections are crucial for ensuring proper communication between the components. The ultrasonic sensor is connected to the Arduino using jumper wires, with careful attention to the pin configuration for power, ground, and signal. The soil moisture sensor is similarly wired, ensuring it can relay moisture data effectively. The IR sensor is connected to the Arduino as well, allowing it to detect objects above the bin. All connections should be organized to prevent tangling and ensure ease of troubleshooting.</a:t>
            </a: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sz="2400" b="1" u="sng" dirty="0">
              <a:solidFill>
                <a:schemeClr val="tx1">
                  <a:lumMod val="50000"/>
                  <a:lumOff val="50000"/>
                </a:schemeClr>
              </a:solidFill>
            </a:endParaRPr>
          </a:p>
          <a:p>
            <a:endParaRPr lang="en-GB" dirty="0"/>
          </a:p>
        </p:txBody>
      </p:sp>
      <p:sp>
        <p:nvSpPr>
          <p:cNvPr id="5" name="TextBox 4"/>
          <p:cNvSpPr txBox="1"/>
          <p:nvPr/>
        </p:nvSpPr>
        <p:spPr>
          <a:xfrm>
            <a:off x="3516091" y="6201597"/>
            <a:ext cx="4748533" cy="261610"/>
          </a:xfrm>
          <a:prstGeom prst="rect">
            <a:avLst/>
          </a:prstGeom>
          <a:noFill/>
        </p:spPr>
        <p:txBody>
          <a:bodyPr wrap="square" rtlCol="0">
            <a:spAutoFit/>
          </a:bodyPr>
          <a:lstStyle/>
          <a:p>
            <a:r>
              <a:rPr lang="en-GB" sz="1100" dirty="0"/>
              <a:t>Fig: Wiring and Connection of Ultrasonic sensor and servo motor with Arduino</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making</a:t>
            </a:r>
          </a:p>
        </p:txBody>
      </p:sp>
      <p:sp>
        <p:nvSpPr>
          <p:cNvPr id="7" name="Slide Number Placeholder 6"/>
          <p:cNvSpPr>
            <a:spLocks noGrp="1"/>
          </p:cNvSpPr>
          <p:nvPr>
            <p:ph type="sldNum" sz="quarter" idx="12"/>
          </p:nvPr>
        </p:nvSpPr>
        <p:spPr/>
        <p:txBody>
          <a:bodyPr/>
          <a:lstStyle/>
          <a:p>
            <a:fld id="{48BB047D-A6CD-43AB-96F0-683C726B586B}" type="slidenum">
              <a:rPr lang="en-US" smtClean="0"/>
              <a:t>9</a:t>
            </a:fld>
            <a:endParaRPr lang="en-US" dirty="0"/>
          </a:p>
        </p:txBody>
      </p:sp>
      <p:sp>
        <p:nvSpPr>
          <p:cNvPr id="3" name="TextBox 2"/>
          <p:cNvSpPr txBox="1"/>
          <p:nvPr/>
        </p:nvSpPr>
        <p:spPr>
          <a:xfrm>
            <a:off x="356962" y="1628026"/>
            <a:ext cx="11053884" cy="738664"/>
          </a:xfrm>
          <a:prstGeom prst="rect">
            <a:avLst/>
          </a:prstGeom>
          <a:noFill/>
        </p:spPr>
        <p:txBody>
          <a:bodyPr wrap="square" rtlCol="0">
            <a:spAutoFit/>
          </a:bodyPr>
          <a:lstStyle/>
          <a:p>
            <a:r>
              <a:rPr lang="en-GB" sz="2400" b="1" u="sng" dirty="0">
                <a:solidFill>
                  <a:schemeClr val="tx1">
                    <a:lumMod val="50000"/>
                    <a:lumOff val="50000"/>
                  </a:schemeClr>
                </a:solidFill>
              </a:rPr>
              <a:t>Programming</a:t>
            </a:r>
            <a:r>
              <a:rPr lang="en-GB" sz="2400" b="1" dirty="0">
                <a:solidFill>
                  <a:schemeClr val="tx1">
                    <a:lumMod val="50000"/>
                    <a:lumOff val="50000"/>
                  </a:schemeClr>
                </a:solidFill>
              </a:rPr>
              <a:t> :</a:t>
            </a:r>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481" y="1989574"/>
            <a:ext cx="7620843" cy="4082453"/>
          </a:xfrm>
          <a:prstGeom prst="rect">
            <a:avLst/>
          </a:prstGeom>
        </p:spPr>
      </p:pic>
      <p:sp>
        <p:nvSpPr>
          <p:cNvPr id="5" name="TextBox 4"/>
          <p:cNvSpPr txBox="1"/>
          <p:nvPr/>
        </p:nvSpPr>
        <p:spPr>
          <a:xfrm>
            <a:off x="5054886" y="6275680"/>
            <a:ext cx="3246634" cy="261610"/>
          </a:xfrm>
          <a:prstGeom prst="rect">
            <a:avLst/>
          </a:prstGeom>
          <a:noFill/>
        </p:spPr>
        <p:txBody>
          <a:bodyPr wrap="square" rtlCol="0">
            <a:spAutoFit/>
          </a:bodyPr>
          <a:lstStyle/>
          <a:p>
            <a:r>
              <a:rPr lang="en-GB" sz="1100" dirty="0"/>
              <a:t>Fig: Arduino Code of the project</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datastoreItem>
</file>

<file path=customXml/itemProps2.xml><?xml version="1.0" encoding="utf-8"?>
<ds:datastoreItem xmlns:ds="http://schemas.openxmlformats.org/officeDocument/2006/customXml" ds:itemID="{F2949B46-24C4-420B-AB49-DDC88FEB99BF}">
  <ds:schemaRefs/>
</ds:datastoreItem>
</file>

<file path=customXml/itemProps3.xml><?xml version="1.0" encoding="utf-8"?>
<ds:datastoreItem xmlns:ds="http://schemas.openxmlformats.org/officeDocument/2006/customXml" ds:itemID="{0D46D58D-B27D-4B23-AEA1-AE974AB62218}">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1349</Words>
  <Application>Microsoft Office PowerPoint</Application>
  <PresentationFormat>Widescreen</PresentationFormat>
  <Paragraphs>113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Smart Bin Ai</vt:lpstr>
      <vt:lpstr>The elite</vt:lpstr>
      <vt:lpstr>Content</vt:lpstr>
      <vt:lpstr>Introduction</vt:lpstr>
      <vt:lpstr>Step of making</vt:lpstr>
      <vt:lpstr>Steps of making</vt:lpstr>
      <vt:lpstr>Steps of making</vt:lpstr>
      <vt:lpstr>Steps of making</vt:lpstr>
      <vt:lpstr>Steps of making</vt:lpstr>
      <vt:lpstr>Steps of making</vt:lpstr>
      <vt:lpstr>Steps of making</vt:lpstr>
      <vt:lpstr>Steps of making</vt:lpstr>
      <vt:lpstr>Steps of making</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2024-12-02T15:06:00Z</dcterms:created>
  <dcterms:modified xsi:type="dcterms:W3CDTF">2024-12-05T19:25:22Z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0D0997B379C64660864D4546319CB68E_13</vt:lpwstr>
  </property>
  <property fmtid="{D5CDD505-2E9C-101B-9397-08002B2CF9AE}" pid="4" name="KSOProductBuildVer">
    <vt:lpwstr>1033-12.2.0.18911</vt:lpwstr>
  </property>
</Properties>
</file>