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DFCF-EE2A-4009-951D-7987160D69B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0B14-13E8-4E4F-BB0B-0CBB30CD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udiobooksAtoZ/?ref=pages_you_manage" TargetMode="External"/><Relationship Id="rId2" Type="http://schemas.openxmlformats.org/officeDocument/2006/relationships/hyperlink" Target="https://sites.google.com/view/audiobookbd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8373-EB8D-E03D-A0DE-83D6756B8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419600"/>
            <a:ext cx="10908792" cy="1203960"/>
          </a:xfrm>
        </p:spPr>
        <p:txBody>
          <a:bodyPr anchor="ctr">
            <a:normAutofit/>
          </a:bodyPr>
          <a:lstStyle/>
          <a:p>
            <a:r>
              <a:rPr lang="en-US" sz="6600"/>
              <a:t>Project name: Audio book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7C709-9938-F95C-9C29-C5B007A2E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7"/>
          <a:stretch/>
        </p:blipFill>
        <p:spPr>
          <a:xfrm>
            <a:off x="6" y="-11"/>
            <a:ext cx="6095994" cy="4194796"/>
          </a:xfrm>
          <a:custGeom>
            <a:avLst/>
            <a:gdLst/>
            <a:ahLst/>
            <a:cxnLst/>
            <a:rect l="l" t="t" r="r" b="b"/>
            <a:pathLst>
              <a:path w="6002835" h="4194796">
                <a:moveTo>
                  <a:pt x="0" y="0"/>
                </a:moveTo>
                <a:lnTo>
                  <a:pt x="5999418" y="0"/>
                </a:lnTo>
                <a:lnTo>
                  <a:pt x="5996190" y="32760"/>
                </a:lnTo>
                <a:cubicBezTo>
                  <a:pt x="5998706" y="293110"/>
                  <a:pt x="5983874" y="553460"/>
                  <a:pt x="5997116" y="813682"/>
                </a:cubicBezTo>
                <a:cubicBezTo>
                  <a:pt x="6007314" y="1015047"/>
                  <a:pt x="6000824" y="1216284"/>
                  <a:pt x="5997116" y="1417522"/>
                </a:cubicBezTo>
                <a:cubicBezTo>
                  <a:pt x="5989967" y="1803471"/>
                  <a:pt x="6000824" y="2188911"/>
                  <a:pt x="5996190" y="2574351"/>
                </a:cubicBezTo>
                <a:cubicBezTo>
                  <a:pt x="5994204" y="2745205"/>
                  <a:pt x="5996454" y="2915805"/>
                  <a:pt x="6000824" y="3086660"/>
                </a:cubicBezTo>
                <a:cubicBezTo>
                  <a:pt x="6007180" y="3330611"/>
                  <a:pt x="5997382" y="3574689"/>
                  <a:pt x="5986656" y="3818514"/>
                </a:cubicBezTo>
                <a:cubicBezTo>
                  <a:pt x="5983054" y="3885559"/>
                  <a:pt x="5982107" y="3952684"/>
                  <a:pt x="5983808" y="4019746"/>
                </a:cubicBezTo>
                <a:lnTo>
                  <a:pt x="5993788" y="4173418"/>
                </a:lnTo>
                <a:lnTo>
                  <a:pt x="5955106" y="4175101"/>
                </a:lnTo>
                <a:cubicBezTo>
                  <a:pt x="5890100" y="4175133"/>
                  <a:pt x="5825078" y="4173227"/>
                  <a:pt x="5760087" y="4171956"/>
                </a:cubicBezTo>
                <a:cubicBezTo>
                  <a:pt x="5521345" y="4167509"/>
                  <a:pt x="5282477" y="4171956"/>
                  <a:pt x="5044242" y="4149213"/>
                </a:cubicBezTo>
                <a:cubicBezTo>
                  <a:pt x="4979506" y="4143051"/>
                  <a:pt x="4914326" y="4139111"/>
                  <a:pt x="4849272" y="4139890"/>
                </a:cubicBezTo>
                <a:cubicBezTo>
                  <a:pt x="4784218" y="4140668"/>
                  <a:pt x="4719291" y="4146163"/>
                  <a:pt x="4655063" y="4158869"/>
                </a:cubicBezTo>
                <a:cubicBezTo>
                  <a:pt x="4447578" y="4199146"/>
                  <a:pt x="4239457" y="4201688"/>
                  <a:pt x="4029811" y="4185424"/>
                </a:cubicBezTo>
                <a:cubicBezTo>
                  <a:pt x="3943792" y="4178690"/>
                  <a:pt x="3857774" y="4167509"/>
                  <a:pt x="3771375" y="4169669"/>
                </a:cubicBezTo>
                <a:cubicBezTo>
                  <a:pt x="3623225" y="4173608"/>
                  <a:pt x="3474948" y="4165603"/>
                  <a:pt x="3326672" y="4167636"/>
                </a:cubicBezTo>
                <a:cubicBezTo>
                  <a:pt x="3322669" y="4168208"/>
                  <a:pt x="3318578" y="4167674"/>
                  <a:pt x="3314855" y="4166111"/>
                </a:cubicBezTo>
                <a:cubicBezTo>
                  <a:pt x="3278008" y="4140827"/>
                  <a:pt x="3237604" y="4150610"/>
                  <a:pt x="3199487" y="4157217"/>
                </a:cubicBezTo>
                <a:cubicBezTo>
                  <a:pt x="3072810" y="4179198"/>
                  <a:pt x="2946260" y="4189998"/>
                  <a:pt x="2817550" y="4172972"/>
                </a:cubicBezTo>
                <a:cubicBezTo>
                  <a:pt x="2694647" y="4155146"/>
                  <a:pt x="2569990" y="4152923"/>
                  <a:pt x="2446541" y="4166365"/>
                </a:cubicBezTo>
                <a:cubicBezTo>
                  <a:pt x="2276791" y="4186186"/>
                  <a:pt x="2107677" y="4181993"/>
                  <a:pt x="1938308" y="4166365"/>
                </a:cubicBezTo>
                <a:cubicBezTo>
                  <a:pt x="1869570" y="4160013"/>
                  <a:pt x="1799815" y="4149213"/>
                  <a:pt x="1731712" y="4165095"/>
                </a:cubicBezTo>
                <a:cubicBezTo>
                  <a:pt x="1647854" y="4184535"/>
                  <a:pt x="1564250" y="4178182"/>
                  <a:pt x="1480137" y="4173862"/>
                </a:cubicBezTo>
                <a:cubicBezTo>
                  <a:pt x="1373663" y="4168271"/>
                  <a:pt x="1267442" y="4152135"/>
                  <a:pt x="1160586" y="4164841"/>
                </a:cubicBezTo>
                <a:cubicBezTo>
                  <a:pt x="1111161" y="4170685"/>
                  <a:pt x="1062116" y="4179961"/>
                  <a:pt x="1012055" y="4177547"/>
                </a:cubicBezTo>
                <a:cubicBezTo>
                  <a:pt x="873562" y="4171194"/>
                  <a:pt x="735196" y="4163697"/>
                  <a:pt x="596449" y="4164841"/>
                </a:cubicBezTo>
                <a:cubicBezTo>
                  <a:pt x="538383" y="4165222"/>
                  <a:pt x="480699" y="4167128"/>
                  <a:pt x="422887" y="4171321"/>
                </a:cubicBezTo>
                <a:cubicBezTo>
                  <a:pt x="315015" y="4179198"/>
                  <a:pt x="207524" y="4168525"/>
                  <a:pt x="100033" y="4164714"/>
                </a:cubicBezTo>
                <a:lnTo>
                  <a:pt x="0" y="416919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338EF-DE22-B3AB-FD7C-1D038034F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59" r="-3" b="-3"/>
          <a:stretch/>
        </p:blipFill>
        <p:spPr>
          <a:xfrm>
            <a:off x="6019800" y="12"/>
            <a:ext cx="6172195" cy="4186171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34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4F53-1510-085F-2FEA-FB273C7E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" sz="4400"/>
              <a:t>Objectives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54B2-84D6-1BAB-2A29-3CCCD986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n-US" sz="1800" b="1">
                <a:latin typeface="Rockwell" panose="02060603020205020403" pitchFamily="18" charset="0"/>
              </a:rPr>
              <a:t>First Year Objective</a:t>
            </a:r>
          </a:p>
          <a:p>
            <a:r>
              <a:rPr lang="en-US" sz="1800">
                <a:latin typeface="Rockwell" panose="02060603020205020403" pitchFamily="18" charset="0"/>
              </a:rPr>
              <a:t>Acquire 10,000 consumers</a:t>
            </a:r>
          </a:p>
          <a:p>
            <a:pPr marL="38100" indent="0">
              <a:buNone/>
            </a:pPr>
            <a:r>
              <a:rPr lang="en-US" sz="1800" b="1">
                <a:latin typeface="Rockwell" panose="02060603020205020403" pitchFamily="18" charset="0"/>
              </a:rPr>
              <a:t>Second Year Objectives</a:t>
            </a:r>
          </a:p>
          <a:p>
            <a:r>
              <a:rPr lang="en-US" sz="1800">
                <a:latin typeface="Rockwell" panose="02060603020205020403" pitchFamily="18" charset="0"/>
              </a:rPr>
              <a:t>Share revenue</a:t>
            </a:r>
          </a:p>
          <a:p>
            <a:r>
              <a:rPr lang="en-US" sz="1800">
                <a:latin typeface="Rockwell" panose="02060603020205020403" pitchFamily="18" charset="0"/>
              </a:rPr>
              <a:t>Acquire 20,000 consumers</a:t>
            </a:r>
          </a:p>
          <a:p>
            <a:pPr marL="38100" indent="0">
              <a:buNone/>
            </a:pPr>
            <a:r>
              <a:rPr lang="en-US" sz="1800" b="1">
                <a:latin typeface="Rockwell" panose="02060603020205020403" pitchFamily="18" charset="0"/>
              </a:rPr>
              <a:t>Third Year Objective</a:t>
            </a:r>
          </a:p>
          <a:p>
            <a:r>
              <a:rPr lang="en-US" sz="1800">
                <a:latin typeface="Rockwell" panose="02060603020205020403" pitchFamily="18" charset="0"/>
              </a:rPr>
              <a:t>Establish our own studio</a:t>
            </a:r>
          </a:p>
          <a:p>
            <a:pPr marL="38100" indent="0">
              <a:buNone/>
            </a:pPr>
            <a:endParaRPr lang="en-US" sz="1800">
              <a:latin typeface="Rockwell" panose="02060603020205020403" pitchFamily="18" charset="0"/>
            </a:endParaRP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DCFD8-8744-5B83-E70A-C026C6CD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5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FF43-2962-6513-F759-2526D84C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Communication Strategy </a:t>
            </a:r>
            <a:br>
              <a:rPr lang="en-US" sz="4000" dirty="0">
                <a:latin typeface="Rockwell" panose="020606030202050204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D968-C0F0-CC2E-9F10-570766B8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As our target groups are mainly available on social media, our main communication platforms will be-</a:t>
            </a:r>
          </a:p>
          <a:p>
            <a:endParaRPr lang="en-US" dirty="0"/>
          </a:p>
        </p:txBody>
      </p:sp>
      <p:sp>
        <p:nvSpPr>
          <p:cNvPr id="4" name="Google Shape;144;p18">
            <a:extLst>
              <a:ext uri="{FF2B5EF4-FFF2-40B4-BE49-F238E27FC236}">
                <a16:creationId xmlns:a16="http://schemas.microsoft.com/office/drawing/2014/main" id="{20BCEB1C-7BF1-B8E7-D37F-A2C4AA73A02E}"/>
              </a:ext>
            </a:extLst>
          </p:cNvPr>
          <p:cNvSpPr txBox="1">
            <a:spLocks/>
          </p:cNvSpPr>
          <p:nvPr/>
        </p:nvSpPr>
        <p:spPr>
          <a:xfrm>
            <a:off x="3032760" y="3429000"/>
            <a:ext cx="4594597" cy="237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>
                <a:latin typeface="Rockwell" panose="02060603020205020403" pitchFamily="18" charset="0"/>
              </a:rPr>
              <a:t>Facebook and Instagram ads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Google and YouTube ads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Sponsors &amp; Influencers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Own YouTube channels &amp; Blogs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Public relations</a:t>
            </a:r>
          </a:p>
          <a:p>
            <a:pPr marL="38100" indent="0">
              <a:buNone/>
            </a:pPr>
            <a:endParaRPr lang="en-US" sz="1800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AFBE0-7C02-863F-8B4A-E10CDA8D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043" y="4451574"/>
            <a:ext cx="1042506" cy="810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C798D-AE2C-D238-8194-98B181C0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437" y="3316214"/>
            <a:ext cx="1030313" cy="103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8586C-5FFE-9D8B-53C3-00F7706B9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240" y="3316214"/>
            <a:ext cx="969348" cy="981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430A-8FBA-77DB-E610-BB53BCDD0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240" y="4352624"/>
            <a:ext cx="969348" cy="974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2F4BD-69A4-645D-1349-825983A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313" y="5326188"/>
            <a:ext cx="1164437" cy="1170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67010-BE1A-C036-C18F-1290BAC9B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9130" y="5451166"/>
            <a:ext cx="1109568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4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0697-1F60-2EAA-8A30-C00C300A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 Plan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503742-A291-0431-DD6D-E58B468A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000" dirty="0">
                <a:latin typeface="Rockwell" panose="02060603020205020403" pitchFamily="18" charset="0"/>
              </a:rPr>
              <a:t>Website</a:t>
            </a: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-Blogs &amp; SEO</a:t>
            </a:r>
          </a:p>
          <a:p>
            <a:pPr marL="38100" indent="0"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Facebook</a:t>
            </a: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- Post &amp; Updates</a:t>
            </a: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- Organic Reach</a:t>
            </a: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- Ad campaign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AAAA3C-32F3-A672-3B67-E398D38D5482}"/>
              </a:ext>
            </a:extLst>
          </p:cNvPr>
          <p:cNvSpPr txBox="1">
            <a:spLocks/>
          </p:cNvSpPr>
          <p:nvPr/>
        </p:nvSpPr>
        <p:spPr>
          <a:xfrm>
            <a:off x="6315031" y="1825624"/>
            <a:ext cx="4614530" cy="3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>
                <a:latin typeface="Rockwell" panose="02060603020205020403" pitchFamily="18" charset="0"/>
              </a:rPr>
              <a:t>YouTube</a:t>
            </a:r>
          </a:p>
          <a:p>
            <a:pPr marL="38100" indent="0">
              <a:buFont typeface="Roboto"/>
              <a:buNone/>
            </a:pPr>
            <a:r>
              <a:rPr lang="en-US" sz="2000" dirty="0">
                <a:latin typeface="Rockwell" panose="02060603020205020403" pitchFamily="18" charset="0"/>
              </a:rPr>
              <a:t>	-Approach local &amp; 	international creators</a:t>
            </a:r>
          </a:p>
          <a:p>
            <a:pPr marL="38100" indent="0">
              <a:buFont typeface="Roboto"/>
              <a:buNone/>
            </a:pPr>
            <a:r>
              <a:rPr lang="en-US" sz="2000" dirty="0">
                <a:latin typeface="Rockwell" panose="02060603020205020403" pitchFamily="18" charset="0"/>
              </a:rPr>
              <a:t>(Nadir on the Go, </a:t>
            </a:r>
          </a:p>
          <a:p>
            <a:pPr marL="38100" indent="0">
              <a:buFont typeface="Roboto"/>
              <a:buNone/>
            </a:pPr>
            <a:r>
              <a:rPr lang="en-US" sz="2000" dirty="0" err="1">
                <a:latin typeface="Rockwell" panose="02060603020205020403" pitchFamily="18" charset="0"/>
              </a:rPr>
              <a:t>Jubaer</a:t>
            </a:r>
            <a:r>
              <a:rPr lang="en-US" sz="2000" dirty="0">
                <a:latin typeface="Rockwell" panose="02060603020205020403" pitchFamily="18" charset="0"/>
              </a:rPr>
              <a:t> Talukdar, </a:t>
            </a:r>
          </a:p>
          <a:p>
            <a:pPr marL="38100" indent="0">
              <a:buFont typeface="Roboto"/>
              <a:buNone/>
            </a:pPr>
            <a:r>
              <a:rPr lang="en-US" sz="2000" dirty="0" err="1">
                <a:latin typeface="Rockwell" panose="02060603020205020403" pitchFamily="18" charset="0"/>
              </a:rPr>
              <a:t>Dihan</a:t>
            </a:r>
            <a:r>
              <a:rPr lang="en-US" sz="2000" dirty="0">
                <a:latin typeface="Rockwell" panose="02060603020205020403" pitchFamily="18" charset="0"/>
              </a:rPr>
              <a:t> Chowdhury, </a:t>
            </a:r>
          </a:p>
          <a:p>
            <a:pPr marL="38100" indent="0">
              <a:buFont typeface="Roboto"/>
              <a:buNone/>
            </a:pPr>
            <a:r>
              <a:rPr lang="en-US" sz="2000" dirty="0">
                <a:latin typeface="Rockwell" panose="02060603020205020403" pitchFamily="18" charset="0"/>
              </a:rPr>
              <a:t>Peter Mackinnon, </a:t>
            </a:r>
            <a:r>
              <a:rPr lang="en-US" sz="2000" dirty="0" err="1">
                <a:latin typeface="Rockwell" panose="02060603020205020403" pitchFamily="18" charset="0"/>
              </a:rPr>
              <a:t>Danniel</a:t>
            </a:r>
            <a:r>
              <a:rPr lang="en-US" sz="2000" dirty="0">
                <a:latin typeface="Rockwell" panose="02060603020205020403" pitchFamily="18" charset="0"/>
              </a:rPr>
              <a:t> Schiffer)</a:t>
            </a:r>
          </a:p>
          <a:p>
            <a:pPr marL="38100" indent="0">
              <a:buFont typeface="Roboto"/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0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4795-0686-59D1-DE67-865ED75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/>
          <a:lstStyle/>
          <a:p>
            <a:r>
              <a:rPr lang="en-US"/>
              <a:t>FaceBook page and Web site progress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72C1F-E59B-FF17-10BD-E5E9368C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1088571"/>
            <a:ext cx="7151916" cy="508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EF8311-8340-24EC-4427-40A2FB01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127333"/>
            <a:ext cx="3551214" cy="30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0A1E-BEAD-1C7C-06B9-7A13DB7D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" sz="5400"/>
              <a:t>Conclusion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ABA2-BBE3-5409-09B4-E9C1B70A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38100" indent="0">
              <a:buClrTx/>
              <a:buNone/>
            </a:pPr>
            <a:r>
              <a:rPr lang="en-US" sz="1700" dirty="0">
                <a:latin typeface="Rockwell" panose="02060603020205020403" pitchFamily="18" charset="0"/>
              </a:rPr>
              <a:t>Upgrading with the digital market, we dream to expand our thoughts and bring more regions and genres and make an effective, friendly community for both our consumers and artists.</a:t>
            </a:r>
          </a:p>
          <a:p>
            <a:r>
              <a:rPr lang="en-US" sz="1700" dirty="0"/>
              <a:t>Web- </a:t>
            </a:r>
            <a:r>
              <a:rPr lang="en-US" sz="1700" dirty="0">
                <a:hlinkClick r:id="rId2"/>
              </a:rPr>
              <a:t>https://sites.google.com/view/audiobookbd/home</a:t>
            </a:r>
            <a:endParaRPr lang="en-US" sz="1700" dirty="0"/>
          </a:p>
          <a:p>
            <a:r>
              <a:rPr lang="en-US" sz="1700" dirty="0"/>
              <a:t>Fb- </a:t>
            </a:r>
            <a:r>
              <a:rPr lang="en-US" sz="1700" dirty="0">
                <a:hlinkClick r:id="rId3"/>
              </a:rPr>
              <a:t>https://www.facebook.com/audiobooksAtoZ/?ref=pages_you_manage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3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23E5D721-F92F-CEC6-8EBC-B192DE964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096" y="1397717"/>
            <a:ext cx="5458968" cy="4025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93A91-5472-5D11-B952-82231D54E898}"/>
              </a:ext>
            </a:extLst>
          </p:cNvPr>
          <p:cNvSpPr txBox="1"/>
          <p:nvPr/>
        </p:nvSpPr>
        <p:spPr>
          <a:xfrm>
            <a:off x="7181850" y="5518194"/>
            <a:ext cx="367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769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3A28082D-A574-401D-CC58-46DAE4938CCD}"/>
              </a:ext>
            </a:extLst>
          </p:cNvPr>
          <p:cNvSpPr txBox="1">
            <a:spLocks/>
          </p:cNvSpPr>
          <p:nvPr/>
        </p:nvSpPr>
        <p:spPr>
          <a:xfrm>
            <a:off x="0" y="652684"/>
            <a:ext cx="4853754" cy="55287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Submitted to :</a:t>
            </a:r>
            <a:endParaRPr lang="en-US" sz="37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endParaRPr lang="en-US" sz="37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32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 Md. Abdul </a:t>
            </a:r>
            <a:r>
              <a:rPr lang="en-US" sz="32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Momen</a:t>
            </a:r>
            <a:endParaRPr lang="en-US" sz="3200" b="1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32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AssociateProfessor</a:t>
            </a:r>
            <a:r>
              <a:rPr lang="en-US" sz="32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32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Department of Business Administration 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Google Shape;115;p14">
            <a:extLst>
              <a:ext uri="{FF2B5EF4-FFF2-40B4-BE49-F238E27FC236}">
                <a16:creationId xmlns:a16="http://schemas.microsoft.com/office/drawing/2014/main" id="{C92483F9-E9F6-EF8F-FB32-1DBEC2BB9811}"/>
              </a:ext>
            </a:extLst>
          </p:cNvPr>
          <p:cNvSpPr txBox="1">
            <a:spLocks/>
          </p:cNvSpPr>
          <p:nvPr/>
        </p:nvSpPr>
        <p:spPr>
          <a:xfrm>
            <a:off x="5053780" y="599768"/>
            <a:ext cx="6074467" cy="52320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3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by:</a:t>
            </a:r>
          </a:p>
          <a:p>
            <a:pPr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400" b="1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Rafiun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2019-3-60-137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 Tahsin                     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2020-2-60-112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Md.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Shafayet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Khan    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2021-2-10-129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Mahmudul Islam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Partho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2019-3-60-027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Navid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Zaman            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2020-2-60-044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Nusrat Jahan Prachi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2021-1-10-006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Md.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Salauddin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Sakib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2021-1-80-006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0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1B01-05AA-3B3B-53F7-9B6E585A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What is audio book?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49A9-BAA6-996D-B026-A54DC27A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Arial" panose="020B0604020202020204" pitchFamily="34" charset="0"/>
              </a:rPr>
              <a:t>A</a:t>
            </a:r>
            <a:r>
              <a:rPr lang="en-US" b="0" i="0" u="none" strike="noStrike">
                <a:effectLst/>
                <a:latin typeface="Arial" panose="020B0604020202020204" pitchFamily="34" charset="0"/>
              </a:rPr>
              <a:t>n online platform where we can listen books without reading</a:t>
            </a:r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A recording, Typically a novel</a:t>
            </a:r>
          </a:p>
          <a:p>
            <a:r>
              <a:rPr lang="en-US">
                <a:latin typeface="Arial" panose="020B0604020202020204" pitchFamily="34" charset="0"/>
              </a:rPr>
              <a:t>less effort and is more convenient</a:t>
            </a:r>
          </a:p>
          <a:p>
            <a:r>
              <a:rPr lang="en-US">
                <a:latin typeface="Rockwell" panose="02060603020205020403" pitchFamily="18" charset="0"/>
              </a:rPr>
              <a:t>Focused on native culture</a:t>
            </a:r>
          </a:p>
          <a:p>
            <a:r>
              <a:rPr lang="en-US">
                <a:latin typeface="Rockwell" panose="02060603020205020403" pitchFamily="18" charset="0"/>
              </a:rPr>
              <a:t>Highly </a:t>
            </a:r>
            <a:r>
              <a:rPr lang="en-US" err="1">
                <a:latin typeface="Rockwell" panose="02060603020205020403" pitchFamily="18" charset="0"/>
              </a:rPr>
              <a:t>customisable</a:t>
            </a:r>
            <a:endParaRPr lang="en-US">
              <a:latin typeface="Rockwell" panose="02060603020205020403" pitchFamily="18" charset="0"/>
            </a:endParaRPr>
          </a:p>
          <a:p>
            <a:endParaRPr lang="en-US"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3CA7C-3065-CF1B-130D-6F0F317C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645043"/>
            <a:ext cx="4777381" cy="53981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869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DA6D-F782-14D5-98FD-796D8E5D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How to use?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AD20-834A-7522-E45D-E6194649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90283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online audio book is a website, and easy to use it. </a:t>
            </a:r>
          </a:p>
          <a:p>
            <a:r>
              <a:rPr lang="en-US" sz="2000" dirty="0"/>
              <a:t>Step 1: On your Android phone or tablet, open Google and search “audio book”.</a:t>
            </a:r>
          </a:p>
          <a:p>
            <a:r>
              <a:rPr lang="en-US" sz="2000" dirty="0"/>
              <a:t>Step 2: Tap Library.</a:t>
            </a:r>
          </a:p>
          <a:p>
            <a:r>
              <a:rPr lang="en-US" sz="2000" dirty="0"/>
              <a:t>Step 3: At the top, tap book types</a:t>
            </a:r>
          </a:p>
          <a:p>
            <a:r>
              <a:rPr lang="en-US" sz="2000" dirty="0"/>
              <a:t>Step 4: Tap the book you want to listen to. It will start playing.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D020F-A176-BD96-0320-8D0CDDDF1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71710"/>
              </p:ext>
            </p:extLst>
          </p:nvPr>
        </p:nvGraphicFramePr>
        <p:xfrm>
          <a:off x="143836" y="3981451"/>
          <a:ext cx="10733716" cy="2391918"/>
        </p:xfrm>
        <a:graphic>
          <a:graphicData uri="http://schemas.openxmlformats.org/drawingml/2006/table">
            <a:tbl>
              <a:tblPr firstRow="1" lastRow="1"/>
              <a:tblGrid>
                <a:gridCol w="2683429">
                  <a:extLst>
                    <a:ext uri="{9D8B030D-6E8A-4147-A177-3AD203B41FA5}">
                      <a16:colId xmlns:a16="http://schemas.microsoft.com/office/drawing/2014/main" val="1758062652"/>
                    </a:ext>
                  </a:extLst>
                </a:gridCol>
                <a:gridCol w="2683429">
                  <a:extLst>
                    <a:ext uri="{9D8B030D-6E8A-4147-A177-3AD203B41FA5}">
                      <a16:colId xmlns:a16="http://schemas.microsoft.com/office/drawing/2014/main" val="1062456073"/>
                    </a:ext>
                  </a:extLst>
                </a:gridCol>
                <a:gridCol w="2683429">
                  <a:extLst>
                    <a:ext uri="{9D8B030D-6E8A-4147-A177-3AD203B41FA5}">
                      <a16:colId xmlns:a16="http://schemas.microsoft.com/office/drawing/2014/main" val="2226865165"/>
                    </a:ext>
                  </a:extLst>
                </a:gridCol>
                <a:gridCol w="2683429">
                  <a:extLst>
                    <a:ext uri="{9D8B030D-6E8A-4147-A177-3AD203B41FA5}">
                      <a16:colId xmlns:a16="http://schemas.microsoft.com/office/drawing/2014/main" val="308334353"/>
                    </a:ext>
                  </a:extLst>
                </a:gridCol>
              </a:tblGrid>
              <a:tr h="7973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Books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Educational books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(Class 1 to 12</a:t>
                      </a:r>
                      <a:r>
                        <a:rPr lang="en-US" sz="1100" b="1" baseline="30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Undergraduate books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Graduate books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31363"/>
                  </a:ext>
                </a:extLst>
              </a:tr>
              <a:tr h="12176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Comate books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Pradeep's New Course Chemistry for Class 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Managerial finance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Besley &amp; Brigham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(14</a:t>
                      </a:r>
                      <a:r>
                        <a:rPr lang="en-US" sz="1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edition)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1567"/>
                  </a:ext>
                </a:extLst>
              </a:tr>
              <a:tr h="3769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8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80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814AB9-CBD5-BE64-DEDF-304193EB1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7970"/>
            <a:ext cx="5294716" cy="520205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27B4827-56EF-D340-FC15-724778F21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28A6-4B87-A743-30A4-8C802647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Our Goal</a:t>
            </a:r>
          </a:p>
        </p:txBody>
      </p:sp>
      <p:pic>
        <p:nvPicPr>
          <p:cNvPr id="115" name="Content Placeholder 114">
            <a:extLst>
              <a:ext uri="{FF2B5EF4-FFF2-40B4-BE49-F238E27FC236}">
                <a16:creationId xmlns:a16="http://schemas.microsoft.com/office/drawing/2014/main" id="{295EA5A5-882D-B013-D83F-EC126A8E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17" b="899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9CD2C-DEEA-7DC7-636E-0124AFC997A7}"/>
              </a:ext>
            </a:extLst>
          </p:cNvPr>
          <p:cNvSpPr txBox="1"/>
          <p:nvPr/>
        </p:nvSpPr>
        <p:spPr>
          <a:xfrm>
            <a:off x="6960737" y="226503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Easy access to listen with creative freedom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Cultural recognition to the world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70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9F75-0772-ECFF-BDD2-690DEC5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our marketing strategy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88D99DD-7D87-9448-ACF9-4F2B87C3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6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Google Shape;144;p18">
            <a:extLst>
              <a:ext uri="{FF2B5EF4-FFF2-40B4-BE49-F238E27FC236}">
                <a16:creationId xmlns:a16="http://schemas.microsoft.com/office/drawing/2014/main" id="{1F42DF84-8CFA-F9FA-DDDA-4DE896EF2354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Pillars</a:t>
            </a:r>
          </a:p>
          <a:p>
            <a:pPr marL="381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market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needs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Integrated marketing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Profitability through customer satisfaction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2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9CAA-299B-9FF4-5E93-3F627AC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" sz="5400"/>
              <a:t>Market Com</a:t>
            </a:r>
            <a:r>
              <a:rPr lang="en-US" sz="5400"/>
              <a:t>petition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FB8700-6C86-958E-569F-08B8F55B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28D621-5A7C-A236-87F4-DB074DED8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r="159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014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D19E-35C7-3A2A-DA04-858C2EE8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Book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0491-B800-4511-4F00-0DAEDB61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5257800" cy="4984115"/>
          </a:xfrm>
        </p:spPr>
        <p:txBody>
          <a:bodyPr>
            <a:normAutofit fontScale="92500" lnSpcReduction="10000"/>
          </a:bodyPr>
          <a:lstStyle/>
          <a:p>
            <a:pPr marL="381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Strengths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Unique &amp; creative business solution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Diverse culture and heritage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No strong competitor in this region</a:t>
            </a:r>
          </a:p>
          <a:p>
            <a:pPr marL="381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Weakness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Consumers’ acceptance &amp; reliability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Lack of brand awareness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Budget issues</a:t>
            </a:r>
          </a:p>
          <a:p>
            <a:endParaRPr lang="en-US" dirty="0"/>
          </a:p>
        </p:txBody>
      </p:sp>
      <p:sp>
        <p:nvSpPr>
          <p:cNvPr id="4" name="Google Shape;144;p18">
            <a:extLst>
              <a:ext uri="{FF2B5EF4-FFF2-40B4-BE49-F238E27FC236}">
                <a16:creationId xmlns:a16="http://schemas.microsoft.com/office/drawing/2014/main" id="{62A7324E-7805-32F9-E001-00A3E2BF59F2}"/>
              </a:ext>
            </a:extLst>
          </p:cNvPr>
          <p:cNvSpPr txBox="1">
            <a:spLocks/>
          </p:cNvSpPr>
          <p:nvPr/>
        </p:nvSpPr>
        <p:spPr>
          <a:xfrm>
            <a:off x="6380776" y="1508759"/>
            <a:ext cx="5147044" cy="498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Opportunities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Amazing platform for hobbyist musicians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Unique face value in the global market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Direct collaboration</a:t>
            </a:r>
          </a:p>
          <a:p>
            <a:pPr marL="38100" indent="0">
              <a:buNone/>
            </a:pPr>
            <a:endParaRPr lang="en-US" sz="1800" dirty="0">
              <a:latin typeface="Rockwell" panose="02060603020205020403" pitchFamily="18" charset="0"/>
            </a:endParaRP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Threats</a:t>
            </a:r>
          </a:p>
          <a:p>
            <a:pPr marL="381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High maintenance cost </a:t>
            </a:r>
          </a:p>
          <a:p>
            <a:pPr marL="381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Trust &amp; reliability from artists’ perspective</a:t>
            </a:r>
          </a:p>
          <a:p>
            <a:pPr marL="381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Security</a:t>
            </a:r>
          </a:p>
          <a:p>
            <a:endParaRPr lang="en-US" sz="1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9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473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Calibri</vt:lpstr>
      <vt:lpstr>Roboto</vt:lpstr>
      <vt:lpstr>Rockwell</vt:lpstr>
      <vt:lpstr>Rockwell Condensed</vt:lpstr>
      <vt:lpstr>Rockwell Extra Bold</vt:lpstr>
      <vt:lpstr>Wingdings</vt:lpstr>
      <vt:lpstr>Wood Type</vt:lpstr>
      <vt:lpstr>Project name: Audio book </vt:lpstr>
      <vt:lpstr>PowerPoint Presentation</vt:lpstr>
      <vt:lpstr>What is audio book?</vt:lpstr>
      <vt:lpstr> How to use? </vt:lpstr>
      <vt:lpstr>PowerPoint Presentation</vt:lpstr>
      <vt:lpstr>Our Goal</vt:lpstr>
      <vt:lpstr>our marketing strategy</vt:lpstr>
      <vt:lpstr>Market Competition</vt:lpstr>
      <vt:lpstr>Audio Book analysis</vt:lpstr>
      <vt:lpstr>Objectives</vt:lpstr>
      <vt:lpstr>Communication Strategy  </vt:lpstr>
      <vt:lpstr>Action  Plan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</dc:creator>
  <cp:lastModifiedBy>md</cp:lastModifiedBy>
  <cp:revision>43</cp:revision>
  <dcterms:created xsi:type="dcterms:W3CDTF">2022-08-27T15:58:20Z</dcterms:created>
  <dcterms:modified xsi:type="dcterms:W3CDTF">2022-08-27T17:56:47Z</dcterms:modified>
</cp:coreProperties>
</file>