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532" r:id="rId2"/>
    <p:sldId id="534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5" r:id="rId21"/>
    <p:sldId id="561" r:id="rId22"/>
    <p:sldId id="565" r:id="rId23"/>
    <p:sldId id="566" r:id="rId24"/>
    <p:sldId id="556" r:id="rId25"/>
    <p:sldId id="558" r:id="rId26"/>
    <p:sldId id="560" r:id="rId27"/>
    <p:sldId id="562" r:id="rId28"/>
    <p:sldId id="563" r:id="rId29"/>
    <p:sldId id="564" r:id="rId30"/>
    <p:sldId id="557" r:id="rId31"/>
    <p:sldId id="567" r:id="rId32"/>
    <p:sldId id="533" r:id="rId33"/>
    <p:sldId id="535" r:id="rId34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там Кагапов" initials="РК" lastIdx="4" clrIdx="0">
    <p:extLst>
      <p:ext uri="{19B8F6BF-5375-455C-9EA6-DF929625EA0E}">
        <p15:presenceInfo xmlns:p15="http://schemas.microsoft.com/office/powerpoint/2012/main" userId="S-1-5-21-2948122937-1530199265-1034249961-2642" providerId="AD"/>
      </p:ext>
    </p:extLst>
  </p:cmAuthor>
  <p:cmAuthor id="2" name="Александр Колотов" initials="АК" lastIdx="30" clrIdx="1">
    <p:extLst>
      <p:ext uri="{19B8F6BF-5375-455C-9EA6-DF929625EA0E}">
        <p15:presenceInfo xmlns:p15="http://schemas.microsoft.com/office/powerpoint/2012/main" userId="S-1-5-21-2948122937-1530199265-1034249961-1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4242"/>
    <a:srgbClr val="FFC000"/>
    <a:srgbClr val="7F7F7F"/>
    <a:srgbClr val="72B635"/>
    <a:srgbClr val="C9A4E4"/>
    <a:srgbClr val="D6BBEB"/>
    <a:srgbClr val="006CB5"/>
    <a:srgbClr val="629D31"/>
    <a:srgbClr val="EF7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6412" autoAdjust="0"/>
  </p:normalViewPr>
  <p:slideViewPr>
    <p:cSldViewPr snapToGrid="0" showGuides="1">
      <p:cViewPr varScale="1">
        <p:scale>
          <a:sx n="97" d="100"/>
          <a:sy n="97" d="100"/>
        </p:scale>
        <p:origin x="725" y="67"/>
      </p:cViewPr>
      <p:guideLst>
        <p:guide orient="horz" pos="213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FCB5E-05C9-44F4-9572-CEE294955E4C}" type="datetimeFigureOut">
              <a:rPr lang="ru-RU" smtClean="0"/>
              <a:t>28.01.2018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90C10-F813-4F6F-9FDF-8C32AAF6C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70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78327-CC6A-4199-B1A7-A9B1C7CE7094}" type="datetimeFigureOut">
              <a:rPr lang="ru-RU" smtClean="0"/>
              <a:t>28.01.2018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3D10-7000-4863-9E79-BEDF59831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72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3D10-7000-4863-9E79-BEDF59831F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9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634" y="5324030"/>
            <a:ext cx="5294415" cy="1032326"/>
          </a:xfrm>
        </p:spPr>
        <p:txBody>
          <a:bodyPr anchor="t">
            <a:noAutofit/>
          </a:bodyPr>
          <a:lstStyle>
            <a:lvl1pPr algn="ctr">
              <a:defRPr sz="2400">
                <a:solidFill>
                  <a:srgbClr val="424242"/>
                </a:solidFill>
                <a:latin typeface="Elektra Text Pro" panose="02000503030000020004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Elektra Text Pro" panose="02000503030000020004" pitchFamily="2" charset="-52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0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24242"/>
                </a:solidFill>
              </a:defRPr>
            </a:lvl1pPr>
            <a:lvl2pPr>
              <a:defRPr>
                <a:solidFill>
                  <a:srgbClr val="424242"/>
                </a:solidFill>
              </a:defRPr>
            </a:lvl2pPr>
            <a:lvl3pPr>
              <a:defRPr>
                <a:solidFill>
                  <a:srgbClr val="42424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3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>
            <a:lvl1pPr>
              <a:defRPr>
                <a:solidFill>
                  <a:srgbClr val="424242"/>
                </a:solidFill>
              </a:defRPr>
            </a:lvl1pPr>
            <a:lvl2pPr>
              <a:defRPr>
                <a:solidFill>
                  <a:srgbClr val="424242"/>
                </a:solidFill>
              </a:defRPr>
            </a:lvl2pPr>
            <a:lvl3pPr>
              <a:defRPr>
                <a:solidFill>
                  <a:srgbClr val="42424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1pPr>
            <a:lvl2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2pPr>
            <a:lvl3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3pPr>
            <a:lvl4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4pPr>
            <a:lvl5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922804"/>
            <a:ext cx="7989555" cy="1853329"/>
          </a:xfrm>
        </p:spPr>
        <p:txBody>
          <a:bodyPr anchor="b"/>
          <a:lstStyle>
            <a:lvl1pPr>
              <a:defRPr sz="6000">
                <a:solidFill>
                  <a:srgbClr val="42424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3852870"/>
            <a:ext cx="7989555" cy="1078054"/>
          </a:xfrm>
        </p:spPr>
        <p:txBody>
          <a:bodyPr/>
          <a:lstStyle>
            <a:lvl1pPr marL="0" indent="0">
              <a:buNone/>
              <a:defRPr sz="2400">
                <a:solidFill>
                  <a:srgbClr val="424242"/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51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>
            <a:lvl1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1pPr>
            <a:lvl2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2pPr>
            <a:lvl3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3pPr>
            <a:lvl4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4pPr>
            <a:lvl5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>
            <a:lvl1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1pPr>
            <a:lvl2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2pPr>
            <a:lvl3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3pPr>
            <a:lvl4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4pPr>
            <a:lvl5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  <a:latin typeface="Elektra Text Pro" panose="02000503030000020004" pitchFamily="2" charset="-52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5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24242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  <a:lvl2pPr>
              <a:defRPr>
                <a:solidFill>
                  <a:srgbClr val="424242"/>
                </a:solidFill>
              </a:defRPr>
            </a:lvl2pPr>
            <a:lvl3pPr>
              <a:defRPr>
                <a:solidFill>
                  <a:srgbClr val="42424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24242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  <a:lvl2pPr>
              <a:defRPr>
                <a:solidFill>
                  <a:srgbClr val="424242"/>
                </a:solidFill>
              </a:defRPr>
            </a:lvl2pPr>
            <a:lvl3pPr>
              <a:defRPr>
                <a:solidFill>
                  <a:srgbClr val="42424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79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7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3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>
                <a:solidFill>
                  <a:srgbClr val="42424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3200">
                <a:solidFill>
                  <a:srgbClr val="424242"/>
                </a:solidFill>
              </a:defRPr>
            </a:lvl1pPr>
            <a:lvl2pPr>
              <a:defRPr sz="2800">
                <a:solidFill>
                  <a:srgbClr val="424242"/>
                </a:solidFill>
              </a:defRPr>
            </a:lvl2pPr>
            <a:lvl3pPr>
              <a:defRPr sz="2400">
                <a:solidFill>
                  <a:srgbClr val="424242"/>
                </a:solidFill>
              </a:defRPr>
            </a:lvl3pPr>
            <a:lvl4pPr>
              <a:defRPr sz="2000">
                <a:solidFill>
                  <a:srgbClr val="424242"/>
                </a:solidFill>
              </a:defRPr>
            </a:lvl4pPr>
            <a:lvl5pPr>
              <a:defRPr sz="2000">
                <a:solidFill>
                  <a:srgbClr val="42424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3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>
                <a:solidFill>
                  <a:srgbClr val="42424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3200">
                <a:solidFill>
                  <a:srgbClr val="424242"/>
                </a:solidFill>
              </a:defRPr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lektra Text Pro" panose="02000503030000020004" pitchFamily="2" charset="-52"/>
              </a:defRPr>
            </a:lvl1pPr>
          </a:lstStyle>
          <a:p>
            <a:endParaRPr lang="ru-RU"/>
          </a:p>
        </p:txBody>
      </p:sp>
      <p:sp>
        <p:nvSpPr>
          <p:cNvPr id="7" name="Подзаголовок 2"/>
          <p:cNvSpPr txBox="1">
            <a:spLocks/>
          </p:cNvSpPr>
          <p:nvPr userDrawn="1"/>
        </p:nvSpPr>
        <p:spPr>
          <a:xfrm>
            <a:off x="438698" y="6498702"/>
            <a:ext cx="3769318" cy="216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C9FB919-EF46-4473-BE9E-824AC2DAB4C6}" type="slidenum">
              <a:rPr lang="ru-RU" sz="900">
                <a:solidFill>
                  <a:schemeClr val="bg1"/>
                </a:solidFill>
                <a:latin typeface="Elektra Text Pro" panose="02000503030000020004" pitchFamily="2" charset="-52"/>
              </a:rPr>
              <a:pPr algn="l"/>
              <a:t>‹#›</a:t>
            </a:fld>
            <a:r>
              <a:rPr lang="en-US" sz="900" dirty="0">
                <a:solidFill>
                  <a:schemeClr val="bg1"/>
                </a:solidFill>
                <a:latin typeface="Elektra Text Pro" panose="02000503030000020004" pitchFamily="2" charset="-52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Elektra Text Pro" panose="02000503030000020004" pitchFamily="2" charset="-52"/>
              </a:rPr>
              <a:t>| </a:t>
            </a:r>
            <a:r>
              <a:rPr lang="en-US" sz="900" dirty="0">
                <a:solidFill>
                  <a:schemeClr val="bg1"/>
                </a:solidFill>
                <a:latin typeface="Elektra Text Pro" panose="02000503030000020004" pitchFamily="2" charset="-52"/>
              </a:rPr>
              <a:t>university.innopolis.ru</a:t>
            </a:r>
            <a:r>
              <a:rPr lang="ru-RU" sz="900" dirty="0">
                <a:solidFill>
                  <a:schemeClr val="bg1"/>
                </a:solidFill>
                <a:latin typeface="Elektra Text Pro" panose="02000503030000020004" pitchFamily="2" charset="-52"/>
              </a:rPr>
              <a:t>	</a:t>
            </a:r>
            <a:r>
              <a:rPr lang="en-US" sz="900" dirty="0">
                <a:solidFill>
                  <a:schemeClr val="bg1"/>
                </a:solidFill>
                <a:latin typeface="Elektra Text Pro" panose="02000503030000020004" pitchFamily="2" charset="-52"/>
              </a:rPr>
              <a:t>robolymp.ru</a:t>
            </a:r>
            <a:endParaRPr lang="ru-RU" sz="900" dirty="0">
              <a:solidFill>
                <a:schemeClr val="bg1"/>
              </a:solidFill>
              <a:latin typeface="Elektra Text Pro" panose="020005030300000200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0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rgbClr val="424242"/>
          </a:solidFill>
          <a:latin typeface="Elektra Text Pro" panose="02000503030000020004" pitchFamily="2" charset="-52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24242"/>
          </a:solidFill>
          <a:latin typeface="Elektra Text Pro" panose="02000503030000020004" pitchFamily="2" charset="-52"/>
          <a:ea typeface="+mn-ea"/>
          <a:cs typeface="+mn-cs"/>
        </a:defRPr>
      </a:lvl1pPr>
      <a:lvl2pPr marL="68581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24242"/>
          </a:solidFill>
          <a:latin typeface="Elektra Text Pro" panose="02000503030000020004" pitchFamily="2" charset="-52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24242"/>
          </a:solidFill>
          <a:latin typeface="Elektra Text Pro" panose="02000503030000020004" pitchFamily="2" charset="-52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24242"/>
          </a:solidFill>
          <a:latin typeface="Elektra Text Pro" panose="02000503030000020004" pitchFamily="2" charset="-52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24242"/>
          </a:solidFill>
          <a:latin typeface="Elektra Text Pro" panose="02000503030000020004" pitchFamily="2" charset="-52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/>
          <p:cNvSpPr txBox="1">
            <a:spLocks/>
          </p:cNvSpPr>
          <p:nvPr/>
        </p:nvSpPr>
        <p:spPr>
          <a:xfrm>
            <a:off x="4002505" y="5505567"/>
            <a:ext cx="5441263" cy="109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42424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4002505" y="5202986"/>
            <a:ext cx="5810249" cy="1301986"/>
          </a:xfrm>
        </p:spPr>
        <p:txBody>
          <a:bodyPr/>
          <a:lstStyle/>
          <a:p>
            <a:r>
              <a:rPr lang="ru-RU" dirty="0" smtClean="0">
                <a:latin typeface="Elektra Text Pro" panose="02000503030000020004" pitchFamily="50" charset="-52"/>
              </a:rPr>
              <a:t>Массивы. Файлы. Сортировка.</a:t>
            </a:r>
            <a:r>
              <a:rPr lang="ru-RU" smtClean="0">
                <a:latin typeface="Elektra Text Pro" panose="02000503030000020004" pitchFamily="50" charset="-52"/>
              </a:rPr>
              <a:t/>
            </a:r>
            <a:br>
              <a:rPr lang="ru-RU" smtClean="0">
                <a:latin typeface="Elektra Text Pro" panose="02000503030000020004" pitchFamily="50" charset="-52"/>
              </a:rPr>
            </a:br>
            <a:r>
              <a:rPr lang="en-US" dirty="0">
                <a:latin typeface="Elektra Text Pro" panose="02000503030000020004" pitchFamily="50" charset="-52"/>
              </a:rPr>
              <a:t/>
            </a:r>
            <a:br>
              <a:rPr lang="en-US" dirty="0">
                <a:latin typeface="Elektra Text Pro" panose="02000503030000020004" pitchFamily="50" charset="-52"/>
              </a:rPr>
            </a:br>
            <a:endParaRPr lang="en-US" dirty="0"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939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9896" y="902209"/>
            <a:ext cx="324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Учебная задача № </a:t>
            </a:r>
            <a:r>
              <a:rPr lang="ru-RU" sz="2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2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с массивами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EV3 Basic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319896" y="1614813"/>
            <a:ext cx="9125046" cy="450819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Посчитать сумму элементов массива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(8 элементов, заполняется случайно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… 12]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вывод массива в строчку)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Посчитать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средне арифметическое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элементов массива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(8 элементов, заполняется случайно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 12]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массива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строчку).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как продолжение предыдущей задачи</a:t>
            </a:r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Посчитать количество элементов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нужного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(8 элементов, заполняется случайно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0 .. 6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вывод массива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столбик).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Найти нужный элемент массива и вывести его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индекс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(6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элементов, заполняется случайно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2 .. 5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вывод массива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столбик, значение задается переменной в начале программы )</a:t>
            </a:r>
          </a:p>
        </p:txBody>
      </p:sp>
    </p:spTree>
    <p:extLst>
      <p:ext uri="{BB962C8B-B14F-4D97-AF65-F5344CB8AC3E}">
        <p14:creationId xmlns:p14="http://schemas.microsoft.com/office/powerpoint/2010/main" val="23810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43306" y="162111"/>
            <a:ext cx="7886700" cy="74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rgbClr val="424242"/>
                </a:solidFill>
                <a:latin typeface="Elektra Text Pro" panose="02000503030000020004" pitchFamily="2" charset="-52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Поиск элемента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99" y="929633"/>
            <a:ext cx="6811201" cy="49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максимального элемента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EV3 Basic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61400" y="902209"/>
            <a:ext cx="8824104" cy="5541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Индекс Макс = 0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1 ..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Если (текущий элемент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максимального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заменить текущий индекс на Индекс Макс</a:t>
            </a:r>
          </a:p>
          <a:p>
            <a:pPr marL="0" indent="0">
              <a:buNone/>
              <a:defRPr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Конец условия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Конец цикла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на экран индекс, значение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Обработка массива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EV3 Basic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70717" y="1520756"/>
            <a:ext cx="9364565" cy="359525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Отобрать нужные элементы по условию в другой массив  </a:t>
            </a:r>
            <a:b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(6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элементов, заполняется случайно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вывод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массивов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две строки, условие задается в виде переменной в начале программы)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Вывести на экран номера элементов массива, не совпадающих с элементами 2-го массива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(6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элементов, заполняется случайно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вывод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виде строки, номера тоже в строчку)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Вручную заполнить массив индикаторов или 2 массива. Определить места посадки деревьев, вывести на экран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1399" y="1059091"/>
            <a:ext cx="324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Учебная задача № </a:t>
            </a:r>
            <a:r>
              <a:rPr lang="ru-RU" sz="2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2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Сортировка массива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01638" y="819150"/>
            <a:ext cx="8440737" cy="95410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57188" indent="-357188" eaLnBrk="1" hangingPunct="1">
              <a:defRPr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Сортировка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это расстановка элементов массива в заданном порядке.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01637" y="1720840"/>
            <a:ext cx="88423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Сортировка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массива –под сортировкой массива понимается процесс перестановки элементов массива с целью упорядочивания их в соответствии с каким либо критерием.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Задача сортировки распространена в информационных системах и часто используется как предварительный этап задачи поиска, т.к. поиск в упорядоченном (отсортированном) массиве можно выполнить значительнее быстрее, чем 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неупорядоченном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44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Сортировка массива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6914" y="902209"/>
            <a:ext cx="8742362" cy="538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Алгоритмы:</a:t>
            </a:r>
          </a:p>
          <a:p>
            <a:pPr marL="1028700" lvl="1" indent="-5715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простые и понятные</a:t>
            </a:r>
          </a:p>
          <a:p>
            <a:pPr marL="1371600" lvl="2" indent="-457200">
              <a:lnSpc>
                <a:spcPct val="9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пузырька</a:t>
            </a:r>
          </a:p>
          <a:p>
            <a:pPr marL="1371600" lvl="2" indent="-457200">
              <a:lnSpc>
                <a:spcPct val="9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прямого выбора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сложные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но эффективные</a:t>
            </a:r>
          </a:p>
          <a:p>
            <a:pPr marL="1371600" lvl="2" indent="-457200">
              <a:lnSpc>
                <a:spcPct val="9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«быстрая сортировка» (</a:t>
            </a:r>
            <a:r>
              <a:rPr lang="ru-RU" alt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371600" lvl="2" indent="-457200">
              <a:lnSpc>
                <a:spcPct val="9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сортировка «кучей» (</a:t>
            </a:r>
            <a:r>
              <a:rPr lang="ru-RU" alt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HeapSort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371600" lvl="2" indent="-457200">
              <a:lnSpc>
                <a:spcPct val="9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сортировка слиянием (</a:t>
            </a:r>
            <a:r>
              <a:rPr lang="ru-RU" alt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371600" lvl="2" indent="-457200">
              <a:lnSpc>
                <a:spcPct val="9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пирамидальная сортировка</a:t>
            </a:r>
          </a:p>
          <a:p>
            <a:pPr marL="1257300" lvl="2" indent="-342900">
              <a:lnSpc>
                <a:spcPct val="90000"/>
              </a:lnSpc>
              <a:spcBef>
                <a:spcPts val="600"/>
              </a:spcBef>
              <a:buFont typeface="+mj-lt"/>
              <a:buAutoNum type="alphaLcParenR"/>
            </a:pPr>
            <a:endParaRPr lang="ru-RU" alt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Сортировка массива. Пузырек.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306" y="902209"/>
            <a:ext cx="87423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Для массивов</a:t>
            </a:r>
            <a:r>
              <a:rPr lang="ru-RU" altLang="ru-RU" sz="4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alt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самый маленький</a:t>
            </a:r>
            <a:r>
              <a:rPr lang="ru-RU" alt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alt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перемещается 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вверх.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34047"/>
              </p:ext>
            </p:extLst>
          </p:nvPr>
        </p:nvGraphicFramePr>
        <p:xfrm>
          <a:off x="593725" y="3248025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58255"/>
              </p:ext>
            </p:extLst>
          </p:nvPr>
        </p:nvGraphicFramePr>
        <p:xfrm>
          <a:off x="1549400" y="3249613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779778"/>
              </p:ext>
            </p:extLst>
          </p:nvPr>
        </p:nvGraphicFramePr>
        <p:xfrm>
          <a:off x="2505075" y="3240088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78155"/>
              </p:ext>
            </p:extLst>
          </p:nvPr>
        </p:nvGraphicFramePr>
        <p:xfrm>
          <a:off x="4418013" y="3249613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rrowheads="1"/>
          </p:cNvSpPr>
          <p:nvPr/>
        </p:nvSpPr>
        <p:spPr bwMode="auto">
          <a:xfrm>
            <a:off x="407988" y="4462463"/>
            <a:ext cx="804862" cy="739775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3" name="Oval 101"/>
          <p:cNvSpPr>
            <a:spLocks noChangeArrowheads="1"/>
          </p:cNvSpPr>
          <p:nvPr/>
        </p:nvSpPr>
        <p:spPr bwMode="auto">
          <a:xfrm>
            <a:off x="1370013" y="4068763"/>
            <a:ext cx="804862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4" name="Oval 102"/>
          <p:cNvSpPr>
            <a:spLocks noChangeArrowheads="1"/>
          </p:cNvSpPr>
          <p:nvPr/>
        </p:nvSpPr>
        <p:spPr bwMode="auto">
          <a:xfrm>
            <a:off x="2333625" y="3673475"/>
            <a:ext cx="804863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5" name="Text Box 107"/>
          <p:cNvSpPr txBox="1">
            <a:spLocks noChangeArrowheads="1"/>
          </p:cNvSpPr>
          <p:nvPr/>
        </p:nvSpPr>
        <p:spPr bwMode="auto">
          <a:xfrm>
            <a:off x="5065713" y="2779713"/>
            <a:ext cx="3797300" cy="29702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 dirty="0"/>
              <a:t>сравниваем </a:t>
            </a:r>
            <a:r>
              <a:rPr lang="ru-RU" altLang="ru-RU" sz="2200" dirty="0">
                <a:solidFill>
                  <a:srgbClr val="0070C0"/>
                </a:solidFill>
              </a:rPr>
              <a:t>два соседних </a:t>
            </a:r>
            <a:r>
              <a:rPr lang="ru-RU" altLang="ru-RU" sz="2200" dirty="0"/>
              <a:t>элемента; если они стоят «неправильно», меняем их местами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200" dirty="0"/>
              <a:t>за 1 проход по массиву </a:t>
            </a:r>
            <a:r>
              <a:rPr lang="ru-RU" altLang="ru-RU" sz="2200" dirty="0">
                <a:solidFill>
                  <a:srgbClr val="0070C0"/>
                </a:solidFill>
              </a:rPr>
              <a:t>один</a:t>
            </a:r>
            <a:r>
              <a:rPr lang="ru-RU" altLang="ru-RU" sz="2200" dirty="0"/>
              <a:t> элемент (самый маленький) становится на свое место</a:t>
            </a:r>
          </a:p>
        </p:txBody>
      </p:sp>
      <p:sp>
        <p:nvSpPr>
          <p:cNvPr id="16" name="Rectangle 153"/>
          <p:cNvSpPr>
            <a:spLocks noChangeArrowheads="1"/>
          </p:cNvSpPr>
          <p:nvPr/>
        </p:nvSpPr>
        <p:spPr bwMode="auto">
          <a:xfrm>
            <a:off x="369888" y="2603500"/>
            <a:ext cx="2336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/>
              <a:t>1-й проход</a:t>
            </a:r>
            <a:r>
              <a:rPr lang="en-US" altLang="ru-RU" sz="2400" b="1" dirty="0"/>
              <a:t>:</a:t>
            </a:r>
            <a:endParaRPr lang="ru-RU" altLang="ru-RU" sz="2400" b="1" dirty="0"/>
          </a:p>
        </p:txBody>
      </p:sp>
      <p:graphicFrame>
        <p:nvGraphicFramePr>
          <p:cNvPr id="17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92646"/>
              </p:ext>
            </p:extLst>
          </p:nvPr>
        </p:nvGraphicFramePr>
        <p:xfrm>
          <a:off x="3462338" y="3249613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val 102"/>
          <p:cNvSpPr>
            <a:spLocks noChangeArrowheads="1"/>
          </p:cNvSpPr>
          <p:nvPr/>
        </p:nvSpPr>
        <p:spPr bwMode="auto">
          <a:xfrm>
            <a:off x="3295650" y="3279775"/>
            <a:ext cx="804863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</p:spTree>
    <p:extLst>
      <p:ext uri="{BB962C8B-B14F-4D97-AF65-F5344CB8AC3E}">
        <p14:creationId xmlns:p14="http://schemas.microsoft.com/office/powerpoint/2010/main" val="35608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build="p" autoUpdateAnimBg="0"/>
      <p:bldP spid="16" grpId="0" autoUpdateAnimBg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Сортировка массива. Пузырек.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Group 185"/>
          <p:cNvGraphicFramePr>
            <a:graphicFrameLocks noGrp="1"/>
          </p:cNvGraphicFramePr>
          <p:nvPr/>
        </p:nvGraphicFramePr>
        <p:xfrm>
          <a:off x="547688" y="1322388"/>
          <a:ext cx="434975" cy="1987551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val 122"/>
          <p:cNvSpPr>
            <a:spLocks noChangeArrowheads="1"/>
          </p:cNvSpPr>
          <p:nvPr/>
        </p:nvSpPr>
        <p:spPr bwMode="auto">
          <a:xfrm>
            <a:off x="373063" y="2551113"/>
            <a:ext cx="804862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21" name="Group 186"/>
          <p:cNvGraphicFramePr>
            <a:graphicFrameLocks noGrp="1"/>
          </p:cNvGraphicFramePr>
          <p:nvPr/>
        </p:nvGraphicFramePr>
        <p:xfrm>
          <a:off x="1395413" y="1322388"/>
          <a:ext cx="434975" cy="1987551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Group 187"/>
          <p:cNvGraphicFramePr>
            <a:graphicFrameLocks noGrp="1"/>
          </p:cNvGraphicFramePr>
          <p:nvPr/>
        </p:nvGraphicFramePr>
        <p:xfrm>
          <a:off x="2244725" y="1322388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val 151"/>
          <p:cNvSpPr>
            <a:spLocks noChangeArrowheads="1"/>
          </p:cNvSpPr>
          <p:nvPr/>
        </p:nvSpPr>
        <p:spPr bwMode="auto">
          <a:xfrm>
            <a:off x="1214438" y="2144713"/>
            <a:ext cx="804862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4" name="Rectangle 154"/>
          <p:cNvSpPr>
            <a:spLocks noChangeArrowheads="1"/>
          </p:cNvSpPr>
          <p:nvPr/>
        </p:nvSpPr>
        <p:spPr bwMode="auto">
          <a:xfrm>
            <a:off x="373063" y="790575"/>
            <a:ext cx="22510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/>
              <a:t>2-й проход</a:t>
            </a:r>
            <a:r>
              <a:rPr lang="en-US" altLang="ru-RU" sz="2400" b="1" dirty="0"/>
              <a:t>:</a:t>
            </a:r>
            <a:endParaRPr lang="ru-RU" altLang="ru-RU" sz="2400" b="1" dirty="0"/>
          </a:p>
        </p:txBody>
      </p:sp>
      <p:sp>
        <p:nvSpPr>
          <p:cNvPr id="25" name="Rectangle 155"/>
          <p:cNvSpPr>
            <a:spLocks noChangeArrowheads="1"/>
          </p:cNvSpPr>
          <p:nvPr/>
        </p:nvSpPr>
        <p:spPr bwMode="auto">
          <a:xfrm>
            <a:off x="4070350" y="819150"/>
            <a:ext cx="22510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/>
              <a:t>3-й проход</a:t>
            </a:r>
            <a:r>
              <a:rPr lang="en-US" altLang="ru-RU" sz="2400" b="1" dirty="0"/>
              <a:t>:</a:t>
            </a:r>
            <a:endParaRPr lang="ru-RU" altLang="ru-RU" sz="2400" b="1" dirty="0"/>
          </a:p>
        </p:txBody>
      </p:sp>
      <p:graphicFrame>
        <p:nvGraphicFramePr>
          <p:cNvPr id="26" name="Group 188"/>
          <p:cNvGraphicFramePr>
            <a:graphicFrameLocks noGrp="1"/>
          </p:cNvGraphicFramePr>
          <p:nvPr/>
        </p:nvGraphicFramePr>
        <p:xfrm>
          <a:off x="4279900" y="1290638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Group 189"/>
          <p:cNvGraphicFramePr>
            <a:graphicFrameLocks noGrp="1"/>
          </p:cNvGraphicFramePr>
          <p:nvPr/>
        </p:nvGraphicFramePr>
        <p:xfrm>
          <a:off x="6027738" y="1292225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val 180"/>
          <p:cNvSpPr>
            <a:spLocks noChangeArrowheads="1"/>
          </p:cNvSpPr>
          <p:nvPr/>
        </p:nvSpPr>
        <p:spPr bwMode="auto">
          <a:xfrm>
            <a:off x="4089400" y="2522538"/>
            <a:ext cx="804863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29" name="Group 187"/>
          <p:cNvGraphicFramePr>
            <a:graphicFrameLocks noGrp="1"/>
          </p:cNvGraphicFramePr>
          <p:nvPr/>
        </p:nvGraphicFramePr>
        <p:xfrm>
          <a:off x="3092450" y="1322388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val 151"/>
          <p:cNvSpPr>
            <a:spLocks noChangeArrowheads="1"/>
          </p:cNvSpPr>
          <p:nvPr/>
        </p:nvSpPr>
        <p:spPr bwMode="auto">
          <a:xfrm>
            <a:off x="2057400" y="1747838"/>
            <a:ext cx="804863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1" name="Rectangle 155"/>
          <p:cNvSpPr>
            <a:spLocks noChangeArrowheads="1"/>
          </p:cNvSpPr>
          <p:nvPr/>
        </p:nvSpPr>
        <p:spPr bwMode="auto">
          <a:xfrm>
            <a:off x="6667500" y="819150"/>
            <a:ext cx="22510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/>
              <a:t>4</a:t>
            </a:r>
            <a:r>
              <a:rPr lang="ru-RU" altLang="ru-RU" sz="2400" b="1"/>
              <a:t>-й проход</a:t>
            </a:r>
            <a:r>
              <a:rPr lang="en-US" altLang="ru-RU" sz="2400" b="1"/>
              <a:t>:</a:t>
            </a:r>
            <a:endParaRPr lang="ru-RU" altLang="ru-RU" sz="2400" b="1"/>
          </a:p>
        </p:txBody>
      </p:sp>
      <p:graphicFrame>
        <p:nvGraphicFramePr>
          <p:cNvPr id="32" name="Group 188"/>
          <p:cNvGraphicFramePr>
            <a:graphicFrameLocks noGrp="1"/>
          </p:cNvGraphicFramePr>
          <p:nvPr/>
        </p:nvGraphicFramePr>
        <p:xfrm>
          <a:off x="7234238" y="1290638"/>
          <a:ext cx="434975" cy="1987551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Group 189"/>
          <p:cNvGraphicFramePr>
            <a:graphicFrameLocks noGrp="1"/>
          </p:cNvGraphicFramePr>
          <p:nvPr/>
        </p:nvGraphicFramePr>
        <p:xfrm>
          <a:off x="8039100" y="1290638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Oval 180"/>
          <p:cNvSpPr>
            <a:spLocks noChangeArrowheads="1"/>
          </p:cNvSpPr>
          <p:nvPr/>
        </p:nvSpPr>
        <p:spPr bwMode="auto">
          <a:xfrm>
            <a:off x="7061200" y="2505075"/>
            <a:ext cx="804863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35" name="Group 188"/>
          <p:cNvGraphicFramePr>
            <a:graphicFrameLocks noGrp="1"/>
          </p:cNvGraphicFramePr>
          <p:nvPr/>
        </p:nvGraphicFramePr>
        <p:xfrm>
          <a:off x="5148263" y="1290638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Oval 180"/>
          <p:cNvSpPr>
            <a:spLocks noChangeArrowheads="1"/>
          </p:cNvSpPr>
          <p:nvPr/>
        </p:nvSpPr>
        <p:spPr bwMode="auto">
          <a:xfrm>
            <a:off x="4976813" y="2120900"/>
            <a:ext cx="804862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pSp>
        <p:nvGrpSpPr>
          <p:cNvPr id="37" name="Group 55"/>
          <p:cNvGrpSpPr>
            <a:grpSpLocks/>
          </p:cNvGrpSpPr>
          <p:nvPr/>
        </p:nvGrpSpPr>
        <p:grpSpPr bwMode="auto">
          <a:xfrm>
            <a:off x="420688" y="3657600"/>
            <a:ext cx="8064500" cy="1306513"/>
            <a:chOff x="433" y="3902"/>
            <a:chExt cx="5080" cy="823"/>
          </a:xfrm>
        </p:grpSpPr>
        <p:sp>
          <p:nvSpPr>
            <p:cNvPr id="38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4786" cy="75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82563" indent="-182563">
                <a:spcBef>
                  <a:spcPct val="50000"/>
                </a:spcBef>
                <a:defRPr/>
              </a:pP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  Для сортировки массива из </a:t>
              </a:r>
              <a:r>
                <a:rPr lang="en-US" sz="2400" b="1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элементов нужен 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b="1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ru-RU" sz="2400" b="1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 проход  (достаточно поставить на свои места </a:t>
              </a:r>
              <a:r>
                <a:rPr lang="en-US" sz="2400" b="1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N-1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элементов).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6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utoUpdateAnimBg="0"/>
      <p:bldP spid="25" grpId="0" autoUpdateAnimBg="0"/>
      <p:bldP spid="28" grpId="0" animBg="1"/>
      <p:bldP spid="30" grpId="0" animBg="1"/>
      <p:bldP spid="31" grpId="0" autoUpdateAnimBg="0"/>
      <p:bldP spid="34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Сортировка массива. Пузырек.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Объект 2"/>
          <p:cNvSpPr txBox="1">
            <a:spLocks/>
          </p:cNvSpPr>
          <p:nvPr/>
        </p:nvSpPr>
        <p:spPr>
          <a:xfrm>
            <a:off x="374065" y="902209"/>
            <a:ext cx="8183262" cy="3982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1 ..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 -1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1 ..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 -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текущий элемент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следующего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меняем 2 элемента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конец если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конец цикла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конец цикла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Объект 2"/>
          <p:cNvSpPr>
            <a:spLocks noGrp="1"/>
          </p:cNvSpPr>
          <p:nvPr>
            <p:ph idx="1"/>
          </p:nvPr>
        </p:nvSpPr>
        <p:spPr>
          <a:xfrm>
            <a:off x="152692" y="4674111"/>
            <a:ext cx="9570042" cy="10713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Написать программу сортировки пузырьком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Оптимизировать алгоритм сортировки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52692" y="4114808"/>
            <a:ext cx="324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Учебная задача № </a:t>
            </a:r>
            <a:r>
              <a:rPr lang="ru-RU" sz="2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2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Сортировка массива. Прямой выбор.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5114" y="1168427"/>
            <a:ext cx="91452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1.	Просматривая массив от первого элемента, найти необходимый элемент и поместить его на место первого элемента, а первый - на место искомого (поменять элементы местами).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2.	Просматривая массив от второго элемента, найти необходимый элемент и поместить его на место второго, а второй – на место искомого.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3.	Повторить описанные действия для всех (кроме последнего) оставшихся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8698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103869"/>
            <a:ext cx="9906000" cy="66048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97550" y="677776"/>
            <a:ext cx="8924241" cy="2088507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это группа переменных одного типа, расположенных в памяти рядом (в соседних ячейках) и имеющих общее имя. Каждая ячейка в массиве имеет уникальный номер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49021"/>
              </p:ext>
            </p:extLst>
          </p:nvPr>
        </p:nvGraphicFramePr>
        <p:xfrm>
          <a:off x="4057840" y="2679651"/>
          <a:ext cx="4806780" cy="1901364"/>
        </p:xfrm>
        <a:graphic>
          <a:graphicData uri="http://schemas.openxmlformats.org/drawingml/2006/table">
            <a:tbl>
              <a:tblPr/>
              <a:tblGrid>
                <a:gridCol w="93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14938"/>
                  </a:ext>
                </a:extLst>
              </a:tr>
              <a:tr h="633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A[0]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A[1]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A[2]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A[3]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A[4]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7934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4555"/>
              </p:ext>
            </p:extLst>
          </p:nvPr>
        </p:nvGraphicFramePr>
        <p:xfrm>
          <a:off x="386340" y="2433207"/>
          <a:ext cx="2559393" cy="2394252"/>
        </p:xfrm>
        <a:graphic>
          <a:graphicData uri="http://schemas.openxmlformats.org/drawingml/2006/table">
            <a:tbl>
              <a:tblPr/>
              <a:tblGrid>
                <a:gridCol w="2559393">
                  <a:extLst>
                    <a:ext uri="{9D8B030D-6E8A-4147-A177-3AD203B41FA5}">
                      <a16:colId xmlns:a16="http://schemas.microsoft.com/office/drawing/2014/main" val="864727206"/>
                    </a:ext>
                  </a:extLst>
                </a:gridCol>
              </a:tblGrid>
              <a:tr h="926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Номер элемента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(индекс)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3869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Значение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Элемента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9897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Обращение к элементу массива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265256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2945733" y="2939144"/>
            <a:ext cx="1112107" cy="24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8" idx="1"/>
          </p:cNvCxnSpPr>
          <p:nvPr/>
        </p:nvCxnSpPr>
        <p:spPr>
          <a:xfrm flipV="1">
            <a:off x="2945733" y="3630333"/>
            <a:ext cx="1112107" cy="74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2945733" y="4310744"/>
            <a:ext cx="1112107" cy="172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6"/>
          <p:cNvSpPr>
            <a:spLocks noChangeArrowheads="1"/>
          </p:cNvSpPr>
          <p:nvPr/>
        </p:nvSpPr>
        <p:spPr bwMode="auto">
          <a:xfrm>
            <a:off x="1679241" y="5204122"/>
            <a:ext cx="168751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4000" b="1" dirty="0" smtClean="0">
                <a:latin typeface="Courier New" panose="02070309020205020404" pitchFamily="49" charset="0"/>
              </a:rPr>
              <a:t>A[</a:t>
            </a:r>
            <a:r>
              <a:rPr lang="ru-RU" altLang="ru-RU" sz="4000" b="1" dirty="0" smtClean="0">
                <a:latin typeface="Courier New" panose="02070309020205020404" pitchFamily="49" charset="0"/>
              </a:rPr>
              <a:t>1</a:t>
            </a:r>
            <a:r>
              <a:rPr lang="en-US" altLang="ru-RU" sz="4000" b="1" dirty="0" smtClean="0">
                <a:latin typeface="Courier New" panose="02070309020205020404" pitchFamily="49" charset="0"/>
              </a:rPr>
              <a:t>]</a:t>
            </a:r>
            <a:endParaRPr lang="ru-RU" altLang="ru-RU" sz="4000" b="1" dirty="0">
              <a:latin typeface="Courier New" panose="02070309020205020404" pitchFamily="49" charset="0"/>
            </a:endParaRPr>
          </a:p>
        </p:txBody>
      </p:sp>
      <p:sp>
        <p:nvSpPr>
          <p:cNvPr id="14" name="AutoShape 67"/>
          <p:cNvSpPr>
            <a:spLocks noChangeArrowheads="1"/>
          </p:cNvSpPr>
          <p:nvPr/>
        </p:nvSpPr>
        <p:spPr bwMode="auto">
          <a:xfrm>
            <a:off x="5045995" y="4743364"/>
            <a:ext cx="2840038" cy="801688"/>
          </a:xfrm>
          <a:prstGeom prst="wedgeRoundRectCallout">
            <a:avLst>
              <a:gd name="adj1" fmla="val -112979"/>
              <a:gd name="adj2" fmla="val 6807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НОМЕР (ИНДЕКС)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элемента массива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68"/>
          <p:cNvSpPr>
            <a:spLocks noChangeArrowheads="1"/>
          </p:cNvSpPr>
          <p:nvPr/>
        </p:nvSpPr>
        <p:spPr bwMode="auto">
          <a:xfrm>
            <a:off x="5045995" y="5605084"/>
            <a:ext cx="2941638" cy="714375"/>
          </a:xfrm>
          <a:prstGeom prst="wedgeRoundRectCallout">
            <a:avLst>
              <a:gd name="adj1" fmla="val -111816"/>
              <a:gd name="adj2" fmla="val -3043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элемента массива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10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1695116" y="5193009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</p:spTree>
    <p:extLst>
      <p:ext uri="{BB962C8B-B14F-4D97-AF65-F5344CB8AC3E}">
        <p14:creationId xmlns:p14="http://schemas.microsoft.com/office/powerpoint/2010/main" val="33402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Сортировка массива. Прямой выбор.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00191"/>
              </p:ext>
            </p:extLst>
          </p:nvPr>
        </p:nvGraphicFramePr>
        <p:xfrm>
          <a:off x="563245" y="1557927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37160"/>
              </p:ext>
            </p:extLst>
          </p:nvPr>
        </p:nvGraphicFramePr>
        <p:xfrm>
          <a:off x="4196329" y="1557925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val 100"/>
          <p:cNvSpPr>
            <a:spLocks noChangeArrowheads="1"/>
          </p:cNvSpPr>
          <p:nvPr/>
        </p:nvSpPr>
        <p:spPr bwMode="auto">
          <a:xfrm>
            <a:off x="364808" y="1803196"/>
            <a:ext cx="804862" cy="739775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0" name="Oval 102"/>
          <p:cNvSpPr>
            <a:spLocks noChangeArrowheads="1"/>
          </p:cNvSpPr>
          <p:nvPr/>
        </p:nvSpPr>
        <p:spPr bwMode="auto">
          <a:xfrm>
            <a:off x="2150171" y="2542971"/>
            <a:ext cx="804863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" name="Rectangle 153"/>
          <p:cNvSpPr>
            <a:spLocks noChangeArrowheads="1"/>
          </p:cNvSpPr>
          <p:nvPr/>
        </p:nvSpPr>
        <p:spPr bwMode="auto">
          <a:xfrm>
            <a:off x="339408" y="913402"/>
            <a:ext cx="2336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/>
              <a:t>1-й проход</a:t>
            </a:r>
            <a:r>
              <a:rPr lang="en-US" altLang="ru-RU" sz="2400" b="1" dirty="0"/>
              <a:t>:</a:t>
            </a:r>
            <a:endParaRPr lang="ru-RU" altLang="ru-RU" sz="2400" b="1" dirty="0"/>
          </a:p>
        </p:txBody>
      </p:sp>
      <p:graphicFrame>
        <p:nvGraphicFramePr>
          <p:cNvPr id="14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88302"/>
              </p:ext>
            </p:extLst>
          </p:nvPr>
        </p:nvGraphicFramePr>
        <p:xfrm>
          <a:off x="1471516" y="1557927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val 101"/>
          <p:cNvSpPr>
            <a:spLocks noChangeArrowheads="1"/>
          </p:cNvSpPr>
          <p:nvPr/>
        </p:nvSpPr>
        <p:spPr bwMode="auto">
          <a:xfrm>
            <a:off x="1274445" y="2181020"/>
            <a:ext cx="804862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15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41969"/>
              </p:ext>
            </p:extLst>
          </p:nvPr>
        </p:nvGraphicFramePr>
        <p:xfrm>
          <a:off x="2379787" y="1557927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14184"/>
              </p:ext>
            </p:extLst>
          </p:nvPr>
        </p:nvGraphicFramePr>
        <p:xfrm>
          <a:off x="3288058" y="1557927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val 102"/>
          <p:cNvSpPr>
            <a:spLocks noChangeArrowheads="1"/>
          </p:cNvSpPr>
          <p:nvPr/>
        </p:nvSpPr>
        <p:spPr bwMode="auto">
          <a:xfrm>
            <a:off x="3115242" y="2912858"/>
            <a:ext cx="804863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17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71226"/>
              </p:ext>
            </p:extLst>
          </p:nvPr>
        </p:nvGraphicFramePr>
        <p:xfrm>
          <a:off x="5510142" y="1557925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val 100"/>
          <p:cNvSpPr>
            <a:spLocks noChangeArrowheads="1"/>
          </p:cNvSpPr>
          <p:nvPr/>
        </p:nvSpPr>
        <p:spPr bwMode="auto">
          <a:xfrm>
            <a:off x="5301672" y="2181018"/>
            <a:ext cx="804862" cy="739775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1" name="Rectangle 153"/>
          <p:cNvSpPr>
            <a:spLocks noChangeArrowheads="1"/>
          </p:cNvSpPr>
          <p:nvPr/>
        </p:nvSpPr>
        <p:spPr bwMode="auto">
          <a:xfrm>
            <a:off x="5424859" y="902209"/>
            <a:ext cx="2336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/>
              <a:t>2-й </a:t>
            </a:r>
            <a:r>
              <a:rPr lang="ru-RU" altLang="ru-RU" sz="2400" b="1" dirty="0"/>
              <a:t>проход</a:t>
            </a:r>
            <a:r>
              <a:rPr lang="en-US" altLang="ru-RU" sz="2400" b="1" dirty="0"/>
              <a:t>:</a:t>
            </a:r>
            <a:endParaRPr lang="ru-RU" altLang="ru-RU" sz="2400" b="1" dirty="0"/>
          </a:p>
        </p:txBody>
      </p:sp>
      <p:graphicFrame>
        <p:nvGraphicFramePr>
          <p:cNvPr id="22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16835"/>
              </p:ext>
            </p:extLst>
          </p:nvPr>
        </p:nvGraphicFramePr>
        <p:xfrm>
          <a:off x="6418413" y="1557925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val 101"/>
          <p:cNvSpPr>
            <a:spLocks noChangeArrowheads="1"/>
          </p:cNvSpPr>
          <p:nvPr/>
        </p:nvSpPr>
        <p:spPr bwMode="auto">
          <a:xfrm>
            <a:off x="6230127" y="2642345"/>
            <a:ext cx="804862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24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858"/>
              </p:ext>
            </p:extLst>
          </p:nvPr>
        </p:nvGraphicFramePr>
        <p:xfrm>
          <a:off x="7326684" y="1557925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97705"/>
              </p:ext>
            </p:extLst>
          </p:nvPr>
        </p:nvGraphicFramePr>
        <p:xfrm>
          <a:off x="8234955" y="1557925"/>
          <a:ext cx="434975" cy="19859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val 102"/>
          <p:cNvSpPr>
            <a:spLocks noChangeArrowheads="1"/>
          </p:cNvSpPr>
          <p:nvPr/>
        </p:nvSpPr>
        <p:spPr bwMode="auto">
          <a:xfrm>
            <a:off x="7136046" y="3012232"/>
            <a:ext cx="804863" cy="73977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7" name="Rectangle 153"/>
          <p:cNvSpPr>
            <a:spLocks noChangeArrowheads="1"/>
          </p:cNvSpPr>
          <p:nvPr/>
        </p:nvSpPr>
        <p:spPr bwMode="auto">
          <a:xfrm>
            <a:off x="364808" y="3974453"/>
            <a:ext cx="2336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/>
              <a:t>Остальные </a:t>
            </a:r>
            <a:r>
              <a:rPr lang="en-US" altLang="ru-RU" sz="2400" b="1" dirty="0" smtClean="0"/>
              <a:t>N-1 </a:t>
            </a:r>
            <a:r>
              <a:rPr lang="ru-RU" altLang="ru-RU" sz="2400" b="1" dirty="0" smtClean="0"/>
              <a:t>проходов аналогично</a:t>
            </a:r>
            <a:endParaRPr lang="ru-RU" altLang="ru-RU" sz="2400" b="1" dirty="0"/>
          </a:p>
        </p:txBody>
      </p:sp>
      <p:sp>
        <p:nvSpPr>
          <p:cNvPr id="30" name="Объект 2"/>
          <p:cNvSpPr>
            <a:spLocks noGrp="1"/>
          </p:cNvSpPr>
          <p:nvPr>
            <p:ph idx="1"/>
          </p:nvPr>
        </p:nvSpPr>
        <p:spPr>
          <a:xfrm>
            <a:off x="152692" y="5084115"/>
            <a:ext cx="9570042" cy="10713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Написать программу сортировки выбора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Оптимизировать алгоритм сортировки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52692" y="4524812"/>
            <a:ext cx="324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Учебная задача № </a:t>
            </a:r>
            <a:r>
              <a:rPr lang="ru-RU" sz="2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2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utoUpdateAnimBg="0"/>
      <p:bldP spid="9" grpId="0" animBg="1"/>
      <p:bldP spid="13" grpId="0" animBg="1"/>
      <p:bldP spid="19" grpId="0" animBg="1"/>
      <p:bldP spid="21" grpId="0" autoUpdateAnimBg="0"/>
      <p:bldP spid="23" grpId="0" animBg="1"/>
      <p:bldP spid="20" grpId="0" animBg="1"/>
      <p:bldP spid="2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Двумерные массивы.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74550"/>
              </p:ext>
            </p:extLst>
          </p:nvPr>
        </p:nvGraphicFramePr>
        <p:xfrm>
          <a:off x="960120" y="2873586"/>
          <a:ext cx="6604000" cy="296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90642736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7455678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3863286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210840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884365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561103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994122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50561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14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6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4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6054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61620" y="902209"/>
            <a:ext cx="87096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defRPr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Матрица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— это прямоугольная таблица, составленная из элементов одного типа (чисел, строк и т.д.). Каждый элемент матрицы имеет два индекса – номера строки и столбца.</a:t>
            </a:r>
          </a:p>
        </p:txBody>
      </p:sp>
    </p:spTree>
    <p:extLst>
      <p:ext uri="{BB962C8B-B14F-4D97-AF65-F5344CB8AC3E}">
        <p14:creationId xmlns:p14="http://schemas.microsoft.com/office/powerpoint/2010/main" val="1350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Двумерные массивы.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90273"/>
              </p:ext>
            </p:extLst>
          </p:nvPr>
        </p:nvGraphicFramePr>
        <p:xfrm>
          <a:off x="3840480" y="2717073"/>
          <a:ext cx="5611224" cy="3205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403">
                  <a:extLst>
                    <a:ext uri="{9D8B030D-6E8A-4147-A177-3AD203B41FA5}">
                      <a16:colId xmlns:a16="http://schemas.microsoft.com/office/drawing/2014/main" val="3906427363"/>
                    </a:ext>
                  </a:extLst>
                </a:gridCol>
                <a:gridCol w="701403">
                  <a:extLst>
                    <a:ext uri="{9D8B030D-6E8A-4147-A177-3AD203B41FA5}">
                      <a16:colId xmlns:a16="http://schemas.microsoft.com/office/drawing/2014/main" val="3574556784"/>
                    </a:ext>
                  </a:extLst>
                </a:gridCol>
                <a:gridCol w="701403">
                  <a:extLst>
                    <a:ext uri="{9D8B030D-6E8A-4147-A177-3AD203B41FA5}">
                      <a16:colId xmlns:a16="http://schemas.microsoft.com/office/drawing/2014/main" val="2438632868"/>
                    </a:ext>
                  </a:extLst>
                </a:gridCol>
                <a:gridCol w="701403">
                  <a:extLst>
                    <a:ext uri="{9D8B030D-6E8A-4147-A177-3AD203B41FA5}">
                      <a16:colId xmlns:a16="http://schemas.microsoft.com/office/drawing/2014/main" val="4221084094"/>
                    </a:ext>
                  </a:extLst>
                </a:gridCol>
                <a:gridCol w="701403">
                  <a:extLst>
                    <a:ext uri="{9D8B030D-6E8A-4147-A177-3AD203B41FA5}">
                      <a16:colId xmlns:a16="http://schemas.microsoft.com/office/drawing/2014/main" val="4088436579"/>
                    </a:ext>
                  </a:extLst>
                </a:gridCol>
                <a:gridCol w="701403">
                  <a:extLst>
                    <a:ext uri="{9D8B030D-6E8A-4147-A177-3AD203B41FA5}">
                      <a16:colId xmlns:a16="http://schemas.microsoft.com/office/drawing/2014/main" val="1955611035"/>
                    </a:ext>
                  </a:extLst>
                </a:gridCol>
                <a:gridCol w="701403">
                  <a:extLst>
                    <a:ext uri="{9D8B030D-6E8A-4147-A177-3AD203B41FA5}">
                      <a16:colId xmlns:a16="http://schemas.microsoft.com/office/drawing/2014/main" val="4199412251"/>
                    </a:ext>
                  </a:extLst>
                </a:gridCol>
                <a:gridCol w="701403">
                  <a:extLst>
                    <a:ext uri="{9D8B030D-6E8A-4147-A177-3AD203B41FA5}">
                      <a16:colId xmlns:a16="http://schemas.microsoft.com/office/drawing/2014/main" val="3850561739"/>
                    </a:ext>
                  </a:extLst>
                </a:gridCol>
              </a:tblGrid>
              <a:tr h="457914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148779"/>
                  </a:ext>
                </a:extLst>
              </a:tr>
              <a:tr h="4579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1897"/>
                  </a:ext>
                </a:extLst>
              </a:tr>
              <a:tr h="4579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69695"/>
                  </a:ext>
                </a:extLst>
              </a:tr>
              <a:tr h="4579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1067"/>
                  </a:ext>
                </a:extLst>
              </a:tr>
              <a:tr h="4579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47355"/>
                  </a:ext>
                </a:extLst>
              </a:tr>
              <a:tr h="4579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81300"/>
                  </a:ext>
                </a:extLst>
              </a:tr>
              <a:tr h="4579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260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65826" y="684495"/>
            <a:ext cx="87096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[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 = q</a:t>
            </a:r>
          </a:p>
          <a:p>
            <a:pPr marL="361950" indent="-361950">
              <a:defRPr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двумерный массив, размерности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361950" indent="-361950"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строк</a:t>
            </a:r>
          </a:p>
          <a:p>
            <a:pPr marL="361950" indent="-361950"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столбцов</a:t>
            </a:r>
          </a:p>
          <a:p>
            <a:pPr marL="361950" indent="-361950">
              <a:defRPr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индекс строки</a:t>
            </a:r>
          </a:p>
          <a:p>
            <a:pPr marL="361950" indent="-361950"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индекс столбца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5826" y="3486363"/>
            <a:ext cx="87096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defRPr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массив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M=6 (0..5)</a:t>
            </a:r>
          </a:p>
          <a:p>
            <a:pPr marL="361950" indent="-361950"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N=7  (0..6)</a:t>
            </a:r>
          </a:p>
          <a:p>
            <a:pPr marL="361950" indent="-361950"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A[3,5]=5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Двумерные массивы. Относительная адресация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63574"/>
              </p:ext>
            </p:extLst>
          </p:nvPr>
        </p:nvGraphicFramePr>
        <p:xfrm>
          <a:off x="3640184" y="2299061"/>
          <a:ext cx="5811520" cy="3623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3906427363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3574556784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2438632868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4221084094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4088436579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1955611035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4199412251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3850561739"/>
                    </a:ext>
                  </a:extLst>
                </a:gridCol>
              </a:tblGrid>
              <a:tr h="51763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148779"/>
                  </a:ext>
                </a:extLst>
              </a:tr>
              <a:tr h="5176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1897"/>
                  </a:ext>
                </a:extLst>
              </a:tr>
              <a:tr h="5176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69695"/>
                  </a:ext>
                </a:extLst>
              </a:tr>
              <a:tr h="5176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1067"/>
                  </a:ext>
                </a:extLst>
              </a:tr>
              <a:tr h="5176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47355"/>
                  </a:ext>
                </a:extLst>
              </a:tr>
              <a:tr h="5176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81300"/>
                  </a:ext>
                </a:extLst>
              </a:tr>
              <a:tr h="5176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260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65826" y="684495"/>
            <a:ext cx="87096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defRPr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EV3 Basic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двумерных массивов нет, но можно работать с одномерным массивом или файлом</a:t>
            </a:r>
          </a:p>
          <a:p>
            <a:pPr marL="361950" indent="-361950">
              <a:defRPr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Координата в одномерном массиве находится по формуле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>
              <a:defRPr/>
            </a:pP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Place=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N+j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5826" y="2537128"/>
            <a:ext cx="87096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defRPr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массив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M=6 (0..5)</a:t>
            </a:r>
          </a:p>
          <a:p>
            <a:pPr marL="361950" indent="-361950"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N=7  (0..6)</a:t>
            </a:r>
          </a:p>
          <a:p>
            <a:pPr marL="361950" indent="-361950"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A[3,5]=5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1950" indent="-361950"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Place = 3*7+5=26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72720" y="902209"/>
            <a:ext cx="92760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памяти</a:t>
            </a:r>
          </a:p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Робот может записывать и хранить данные следующим образом: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Кратковременная (оперативная) память. Хранит информацию при включенном микрокомпьютере, при выключении стирается. В качестве хранилищ используются </a:t>
            </a:r>
            <a:r>
              <a:rPr lang="ru-RU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  <a:endParaRPr 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Долговременная (постоянная) память. Хранит информацию даже при выключенном микрокомпьютере, при выключении не стирается. В качестве хранилищ используются </a:t>
            </a: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файлы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EV3 Basic.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EV3 Basic.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Порядок работы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66420" y="1052493"/>
            <a:ext cx="868934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Открыть файл </a:t>
            </a:r>
            <a:r>
              <a:rPr lang="ru-RU" sz="3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(или создать, если его нет)</a:t>
            </a: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Обработать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ru-RU" sz="3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(записать/считать информацию)</a:t>
            </a: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Закрыть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</a:p>
          <a:p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Наличие таких команд и в таком порядке обязательно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EV3 Basic.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Порядок работы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11807" t="38904" r="45242" b="43948"/>
          <a:stretch/>
        </p:blipFill>
        <p:spPr>
          <a:xfrm>
            <a:off x="536026" y="1115043"/>
            <a:ext cx="8416439" cy="26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EV3 Basic.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3360" y="1123692"/>
            <a:ext cx="9470571" cy="4431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Задание. Использование файлов разными программами</a:t>
            </a:r>
          </a:p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1.Создайте программу «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Write_file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»: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Заполнить числовой массив вручную в программе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Записать массив в файл</a:t>
            </a:r>
          </a:p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2.Создайте программу «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Read_file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»: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Считать все элементы массива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Вывести все элементы массива на экран</a:t>
            </a:r>
          </a:p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3.Выполните следующие действия: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Запустить программу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Write_fileи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дождаться завершения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Запустить программу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Read_file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выполнено, если при выполнении программы </a:t>
            </a:r>
            <a:r>
              <a:rPr lang="ru-RU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Read_fileна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экране отобразился массив чисел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3360" y="782118"/>
            <a:ext cx="324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Учебная задача № </a:t>
            </a:r>
            <a:r>
              <a:rPr lang="ru-RU" sz="2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2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EV3 Basic.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3360" y="1123692"/>
            <a:ext cx="987552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Считать роботом индикаторы,</a:t>
            </a:r>
          </a:p>
          <a:p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записать в массив, вывести его на экран,</a:t>
            </a:r>
          </a:p>
          <a:p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Записать в файл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Задание выполнено, если при выполнении программы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Read_fileна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экране отобразился массив чисел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3360" y="782118"/>
            <a:ext cx="324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Учебная задача № </a:t>
            </a:r>
            <a:r>
              <a:rPr lang="ru-RU" sz="2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2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EV3 Basic.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2400" y="2499646"/>
            <a:ext cx="9522823" cy="20621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Проехать по листочку с линиями (Черными и белыми) и считать данные с датчика цвета и записать значения в файл. Открыть файл в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построить диаграмму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400" y="1931650"/>
            <a:ext cx="324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Учебная задача № </a:t>
            </a:r>
            <a:r>
              <a:rPr lang="ru-RU" sz="2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2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797960"/>
            <a:ext cx="9875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Файлы можно использовать для сбора и анализа данных с датчиков и </a:t>
            </a:r>
            <a:r>
              <a:rPr lang="ru-RU" sz="3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энкодеров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0" y="190110"/>
            <a:ext cx="9906000" cy="74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rgbClr val="424242"/>
                </a:solidFill>
                <a:latin typeface="Elektra Text Pro" panose="02000503030000020004" pitchFamily="2" charset="-52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массива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631663" y="1130505"/>
            <a:ext cx="8183262" cy="3345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SB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динамические, то есть объявлять количество элементов не нужно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получить доступ к элементу массива, необходимо указать имя массива и индекс элемента. В качестве индекса следует использовать выражение целого типа (в простейшем случае-константу или переменную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Элементы массива могут быть пронумерованы с нуля, с единицы или с другого целого числа. Выбор нумерации зависит от решаемой задачи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операции, которые можно выполнять над переменными, можно выполнять и над элементами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22324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Чтение элемента массива из файла.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EV3 Basic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39777" y="902209"/>
            <a:ext cx="86690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ff1</a:t>
            </a:r>
            <a:r>
              <a:rPr lang="en-US" sz="28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EV3File</a:t>
            </a:r>
            <a:r>
              <a:rPr lang="en-US" sz="28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OpenRead</a:t>
            </a:r>
            <a:r>
              <a:rPr lang="en-US" sz="28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smtClean="0">
                <a:solidFill>
                  <a:srgbClr val="CC6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"1.in"</a:t>
            </a:r>
            <a:r>
              <a:rPr lang="en-US" sz="28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2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ru-RU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EV3File</a:t>
            </a:r>
            <a:r>
              <a:rPr lang="en-US" sz="28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OpenWrite</a:t>
            </a:r>
            <a:r>
              <a:rPr lang="en-US" sz="28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CC6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800" dirty="0" smtClean="0">
                <a:solidFill>
                  <a:srgbClr val="CC6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1.out"</a:t>
            </a:r>
            <a:r>
              <a:rPr lang="en-US" sz="28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EV3File.ReadLine(ff1,ms[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EV3File.ReadByte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ff1,ms[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EV3File.ReadNumberArray (ff1, size)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Объект 2"/>
          <p:cNvSpPr>
            <a:spLocks noGrp="1"/>
          </p:cNvSpPr>
          <p:nvPr>
            <p:ph idx="1"/>
          </p:nvPr>
        </p:nvSpPr>
        <p:spPr>
          <a:xfrm>
            <a:off x="239777" y="3753906"/>
            <a:ext cx="8183262" cy="2376928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Открыть файл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Input8.txt (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выложен в облаке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Считать значения из файла различным способом, вывести на экран в виде таблицы. Выбрать оптимальный </a:t>
            </a:r>
          </a:p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Чем отличается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кажжый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EV3File.ReadLine(ff1,ms[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EV3File.ReadByte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ff1,ms[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EV3File.ReadNumberArray (ff1, size)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9777" y="3118200"/>
            <a:ext cx="324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Учебная задача № </a:t>
            </a:r>
            <a:r>
              <a:rPr lang="ru-RU" sz="2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0" y="162111"/>
            <a:ext cx="9906000" cy="74009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Зачетное задание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Объект 2"/>
          <p:cNvSpPr>
            <a:spLocks noGrp="1"/>
          </p:cNvSpPr>
          <p:nvPr>
            <p:ph idx="1"/>
          </p:nvPr>
        </p:nvSpPr>
        <p:spPr>
          <a:xfrm>
            <a:off x="239777" y="1126541"/>
            <a:ext cx="9592200" cy="2376928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Используя робота считать массив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или два массива индикаторов, вывести на экран результат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Определить фермы и места посадки деревьев в каждой, вывести на экран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29671" y="671376"/>
            <a:ext cx="324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Учебная задача № </a:t>
            </a:r>
            <a:r>
              <a:rPr lang="ru-RU" sz="2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89F401D-CAF4-4941-8D22-7C4186FA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6CFEB0-60DE-40E4-A10F-3B8E9C635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93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6CCA38-AF33-4B20-8912-47CB3F8A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611B174-DEE8-403F-8DAE-0B72353D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FF79DB4-37BF-44E2-8DDC-5EE067DD4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6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0" y="190110"/>
            <a:ext cx="9144000" cy="74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rgbClr val="424242"/>
                </a:solidFill>
                <a:latin typeface="Elektra Text Pro" panose="02000503030000020004" pitchFamily="2" charset="-52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и вывод массива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9634" y="1214310"/>
            <a:ext cx="8865325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university.innopolis.ru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 операцией ввода массива понимается процесс ввода значений всех его элементов. Ввести значения элементов массива можно «вручную» или считав показания с нужного датчика.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 выводом массива понимается вывод на экран значений всех элементов массива.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Рассмотрим пример алгоритма ввода массива «вручную» и дальнейший его вывод на экран  </a:t>
            </a:r>
            <a:r>
              <a:rPr lang="ru-RU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контроллера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52" y="734921"/>
            <a:ext cx="6810102" cy="5596743"/>
          </a:xfrm>
          <a:prstGeom prst="rect">
            <a:avLst/>
          </a:prstGeom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0" y="190110"/>
            <a:ext cx="9906000" cy="74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rgbClr val="424242"/>
                </a:solidFill>
                <a:latin typeface="Elektra Text Pro" panose="02000503030000020004" pitchFamily="2" charset="-52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и вывод массива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0" y="190110"/>
            <a:ext cx="9906000" cy="74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rgbClr val="424242"/>
                </a:solidFill>
                <a:latin typeface="Elektra Text Pro" panose="02000503030000020004" pitchFamily="2" charset="-52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и вывод массива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EV3 Basic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1663" y="1264114"/>
            <a:ext cx="85933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[0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]=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    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заполнение в ручную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]=2</a:t>
            </a:r>
          </a:p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[2]=4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LCD.Clear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LCD.Text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(1,10,10,2,ms[0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LCD.Text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(1,10,20,2,ms[1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LCD.Text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(1,10,30,2,ms[2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0" y="190110"/>
            <a:ext cx="9906000" cy="74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rgbClr val="424242"/>
                </a:solidFill>
                <a:latin typeface="Elektra Text Pro" panose="02000503030000020004" pitchFamily="2" charset="-52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и вывод массива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EV3 Basic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180139" y="824683"/>
            <a:ext cx="6217801" cy="4837067"/>
            <a:chOff x="3180139" y="824683"/>
            <a:chExt cx="6217801" cy="483706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3608" y="824683"/>
              <a:ext cx="4463401" cy="2735400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0139" y="3560083"/>
              <a:ext cx="6217801" cy="2101667"/>
            </a:xfrm>
            <a:prstGeom prst="rect">
              <a:avLst/>
            </a:prstGeom>
          </p:spPr>
        </p:pic>
      </p:grpSp>
      <p:sp>
        <p:nvSpPr>
          <p:cNvPr id="6" name="Прямоугольник 5"/>
          <p:cNvSpPr/>
          <p:nvPr/>
        </p:nvSpPr>
        <p:spPr>
          <a:xfrm>
            <a:off x="159948" y="1269053"/>
            <a:ext cx="4953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Наиболее просто вывести массив можно при помощи инструкции счетчика циклов для доступа к элементам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39344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0" y="190110"/>
            <a:ext cx="9906000" cy="74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rgbClr val="424242"/>
                </a:solidFill>
                <a:latin typeface="Elektra Text Pro" panose="02000503030000020004" pitchFamily="2" charset="-52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и вывод массива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EV3 Basic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544010" y="4934149"/>
            <a:ext cx="9757458" cy="174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Цикл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// параметрический цикл по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прямой проход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 // считывание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элемента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Конец цикла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1663" y="1264114"/>
            <a:ext cx="67630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[0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]=1</a:t>
            </a: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[1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]=2</a:t>
            </a: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[2]=4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LCD.Clear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=0 To 2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LCD.Text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(1,10,i*10,2,ms[0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EndFor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0" y="190110"/>
            <a:ext cx="9906000" cy="74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rgbClr val="424242"/>
                </a:solidFill>
                <a:latin typeface="Elektra Text Pro" panose="02000503030000020004" pitchFamily="2" charset="-52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и вывод массива.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Обратный проход.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19896" y="2754093"/>
            <a:ext cx="9368114" cy="167204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Заполнить массив на 8 элементов случайными числами в диапазоне от -10 до 50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/>
              <a:t>Math.GetRandomNumber</a:t>
            </a:r>
            <a:r>
              <a:rPr lang="en-US" dirty="0"/>
              <a:t> ()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Написать программу для вывода всех элементов этого массива в одном цикле в одну строчку в прямом и обратном порядке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19896" y="930208"/>
            <a:ext cx="8824104" cy="108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=N To 1 step -1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параметрический цикл обратный проход</a:t>
            </a: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EndFor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9896" y="2120815"/>
            <a:ext cx="324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Учебная задача № 1</a:t>
            </a:r>
          </a:p>
        </p:txBody>
      </p:sp>
    </p:spTree>
    <p:extLst>
      <p:ext uri="{BB962C8B-B14F-4D97-AF65-F5344CB8AC3E}">
        <p14:creationId xmlns:p14="http://schemas.microsoft.com/office/powerpoint/2010/main" val="5818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12065</TotalTime>
  <Words>1464</Words>
  <Application>Microsoft Office PowerPoint</Application>
  <PresentationFormat>Лист A4 (210x297 мм)</PresentationFormat>
  <Paragraphs>412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Arial Black</vt:lpstr>
      <vt:lpstr>Calibri</vt:lpstr>
      <vt:lpstr>Courier New</vt:lpstr>
      <vt:lpstr>Elektra Text Pro</vt:lpstr>
      <vt:lpstr>Тема Office</vt:lpstr>
      <vt:lpstr>Массивы. Файлы. Сортировка.  </vt:lpstr>
      <vt:lpstr>Массивы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Операции с массивами EV3 Basic</vt:lpstr>
      <vt:lpstr>Презентация PowerPoint</vt:lpstr>
      <vt:lpstr>Поиск максимального элемента EV3 Basic</vt:lpstr>
      <vt:lpstr>Обработка массива EV3 Basic</vt:lpstr>
      <vt:lpstr>Сортировка массива</vt:lpstr>
      <vt:lpstr>Сортировка массива</vt:lpstr>
      <vt:lpstr>Сортировка массива. Пузырек.</vt:lpstr>
      <vt:lpstr>Сортировка массива. Пузырек.</vt:lpstr>
      <vt:lpstr>Сортировка массива. Пузырек.</vt:lpstr>
      <vt:lpstr>Сортировка массива. Прямой выбор.</vt:lpstr>
      <vt:lpstr>Сортировка массива. Прямой выбор.</vt:lpstr>
      <vt:lpstr>Двумерные массивы.</vt:lpstr>
      <vt:lpstr>Двумерные массивы.</vt:lpstr>
      <vt:lpstr>Двумерные массивы. Относительная адресация</vt:lpstr>
      <vt:lpstr>Файлы. EV3 Basic.</vt:lpstr>
      <vt:lpstr>Файлы. EV3 Basic. Порядок работы</vt:lpstr>
      <vt:lpstr>Файлы. EV3 Basic. Порядок работы</vt:lpstr>
      <vt:lpstr>Файлы. EV3 Basic.</vt:lpstr>
      <vt:lpstr>Файлы. EV3 Basic.</vt:lpstr>
      <vt:lpstr>Файлы. EV3 Basic.</vt:lpstr>
      <vt:lpstr>Чтение элемента массива из файла. EV3 Basic</vt:lpstr>
      <vt:lpstr>Зачетное задание</vt:lpstr>
      <vt:lpstr>Спасибо за внимание!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Рустам Кагапов</dc:creator>
  <cp:lastModifiedBy>Пользователь Windows</cp:lastModifiedBy>
  <cp:revision>1087</cp:revision>
  <dcterms:created xsi:type="dcterms:W3CDTF">2015-04-27T13:42:06Z</dcterms:created>
  <dcterms:modified xsi:type="dcterms:W3CDTF">2018-01-28T11:18:24Z</dcterms:modified>
</cp:coreProperties>
</file>