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0831-2B1C-4422-99C4-3ED5096E5483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B89A-D822-48FE-995E-6D42ABE2C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97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DB89A-D822-48FE-995E-6D42ABE2C6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57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4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64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835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30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6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1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9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9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3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95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1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1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1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6E0281-41AA-4CFD-86C9-2CF1B34766ED}" type="datetimeFigureOut">
              <a:rPr lang="ru-RU" smtClean="0"/>
              <a:t>26.06.2020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7B51-2E9D-4AE8-8976-8767A6464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2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itcoinwiki.org/wiki/Peer-to-pe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mooscle.com/boss-napster-dazhe-20-ot-20-milliardnogo-rynka-eto-4-milliarda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er.ua/neskolko-sposobov-ostavatsya-anonimnym-v-seti/" TargetMode="External"/><Relationship Id="rId5" Type="http://schemas.openxmlformats.org/officeDocument/2006/relationships/hyperlink" Target="http://nerohelp.info/1897-jf-gnutella.html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gnghe102.com/p/p2p-la-gi-mang-ngang-hang-p2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25424E-D382-4E9A-9077-432A0DA4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00" y="2730237"/>
            <a:ext cx="8825658" cy="1708603"/>
          </a:xfrm>
        </p:spPr>
        <p:txBody>
          <a:bodyPr/>
          <a:lstStyle/>
          <a:p>
            <a:pPr algn="ctr"/>
            <a:r>
              <a:rPr lang="ru-RU" sz="6600" dirty="0"/>
              <a:t>Одноранговые</a:t>
            </a:r>
            <a:br>
              <a:rPr lang="en-US" sz="6600" dirty="0"/>
            </a:br>
            <a:r>
              <a:rPr lang="ru-RU" sz="6600" dirty="0"/>
              <a:t>(</a:t>
            </a:r>
            <a:r>
              <a:rPr lang="ru-RU" sz="6600" dirty="0" err="1"/>
              <a:t>peer-to-peer</a:t>
            </a:r>
            <a:r>
              <a:rPr lang="ru-RU" sz="6600" dirty="0"/>
              <a:t>) сети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0EF73FF-CE6A-4933-8A25-909F5EDB3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520" y="4881580"/>
            <a:ext cx="4528959" cy="1797471"/>
          </a:xfrm>
        </p:spPr>
        <p:txBody>
          <a:bodyPr>
            <a:noAutofit/>
          </a:bodyPr>
          <a:lstStyle/>
          <a:p>
            <a:pPr algn="r"/>
            <a:r>
              <a:rPr lang="ru-RU" sz="1400" b="1" dirty="0"/>
              <a:t>Выполнил обучающийся группы БИ 4110</a:t>
            </a:r>
          </a:p>
          <a:p>
            <a:pPr algn="r"/>
            <a:r>
              <a:rPr lang="ru-RU" sz="1400" b="1" dirty="0" err="1"/>
              <a:t>ИЦЭиИТ</a:t>
            </a:r>
            <a:r>
              <a:rPr lang="ru-RU" sz="1400" b="1" dirty="0"/>
              <a:t> факультета</a:t>
            </a:r>
          </a:p>
          <a:p>
            <a:pPr algn="r"/>
            <a:r>
              <a:rPr lang="ru-RU" sz="1400" b="1" dirty="0"/>
              <a:t>Хоанг Хай.</a:t>
            </a:r>
          </a:p>
          <a:p>
            <a:pPr algn="r"/>
            <a:r>
              <a:rPr lang="ru-RU" sz="1400" b="1" dirty="0"/>
              <a:t>Научный руководитель:</a:t>
            </a:r>
          </a:p>
          <a:p>
            <a:pPr algn="r"/>
            <a:r>
              <a:rPr lang="ru-RU" sz="1400" b="1" dirty="0"/>
              <a:t>Волков Денис Владимирович</a:t>
            </a:r>
            <a:endParaRPr lang="en-US" sz="1400" b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875483D-19C9-46DB-9277-78AC6E794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8658" y="492815"/>
            <a:ext cx="1794682" cy="17946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</p:pic>
    </p:spTree>
    <p:extLst>
      <p:ext uri="{BB962C8B-B14F-4D97-AF65-F5344CB8AC3E}">
        <p14:creationId xmlns:p14="http://schemas.microsoft.com/office/powerpoint/2010/main" val="173428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E3921-04BB-4091-8566-C76411C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50710"/>
            <a:ext cx="9404723" cy="956581"/>
          </a:xfrm>
        </p:spPr>
        <p:txBody>
          <a:bodyPr/>
          <a:lstStyle/>
          <a:p>
            <a:pPr algn="ctr"/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6368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0D8B43-E776-4AE9-AF9B-2CC5B62F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91C9E7-744D-43CA-B3EF-71FD0544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4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96C088-85E8-49D9-B269-81F64660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Цель и </a:t>
            </a:r>
            <a:r>
              <a:rPr lang="ru-RU" dirty="0"/>
              <a:t>Задачи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05CE2E-1498-488B-905F-5D37E2DF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366"/>
            <a:ext cx="10042909" cy="4861033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Целью работы – это понять определение одноранговой сети. Понять преимущества и недостатки одноранговой сети. Знать, как классифицировать одноранговые сети. Понять, почему одноранговые сети важны для развития Интернета.</a:t>
            </a:r>
          </a:p>
          <a:p>
            <a:pPr algn="just"/>
            <a:r>
              <a:rPr lang="ru-RU" sz="2400" dirty="0"/>
              <a:t>Задачи работы: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ru-RU" sz="2000" dirty="0"/>
              <a:t>Разъяснить определение и функционирование одноранговых сетей, тем самым помогая зрителя четко понять, как работают одноранговые сети.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ru-RU" sz="2000" dirty="0"/>
              <a:t>Проанализировать преимущества и недостатки видов одноранговой сети, уточнить приложения и пользы одноранговой сети, особенно в двух областях обмена файлами и торговли криптовалютами.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575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B114D1-1176-49C5-BCF7-4FA4EA84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742"/>
            <a:ext cx="9404723" cy="1400530"/>
          </a:xfrm>
        </p:spPr>
        <p:txBody>
          <a:bodyPr/>
          <a:lstStyle/>
          <a:p>
            <a:r>
              <a:rPr lang="ru-RU" dirty="0"/>
              <a:t>Что такое Одноранговая сеть P2P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569150-38F6-4BF5-A5D2-CCFA924D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94277"/>
            <a:ext cx="8946541" cy="4195481"/>
          </a:xfrm>
        </p:spPr>
        <p:txBody>
          <a:bodyPr/>
          <a:lstStyle/>
          <a:p>
            <a:r>
              <a:rPr lang="ru-RU" dirty="0"/>
              <a:t>Работа зависит от вычислительной мощности и пропускной способности всех участвующих машин</a:t>
            </a:r>
            <a:r>
              <a:rPr lang="en-US" dirty="0"/>
              <a:t>.</a:t>
            </a:r>
          </a:p>
          <a:p>
            <a:r>
              <a:rPr lang="ru-RU" dirty="0"/>
              <a:t>Сети полезны для ряда целей, таких как обмен файлами контента, поиск ресурсов и т. Д.</a:t>
            </a:r>
            <a:r>
              <a:rPr lang="en-US" dirty="0"/>
              <a:t>.</a:t>
            </a:r>
            <a:endParaRPr lang="ru-RU" dirty="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1D1DC135-8A14-481F-8782-48CEDD15A308}"/>
              </a:ext>
            </a:extLst>
          </p:cNvPr>
          <p:cNvGrpSpPr/>
          <p:nvPr/>
        </p:nvGrpSpPr>
        <p:grpSpPr>
          <a:xfrm>
            <a:off x="1588097" y="2657037"/>
            <a:ext cx="9055046" cy="4074536"/>
            <a:chOff x="643467" y="716364"/>
            <a:chExt cx="10960774" cy="5425271"/>
          </a:xfrm>
        </p:grpSpPr>
        <p:pic>
          <p:nvPicPr>
            <p:cNvPr id="5" name="Hình ảnh 4" descr="Ảnh có chứa ảnh chụp màn hình, ảnh, tủ lạnh, cửa&#10;&#10;Mô tả được tạo tự động">
              <a:extLst>
                <a:ext uri="{FF2B5EF4-FFF2-40B4-BE49-F238E27FC236}">
                  <a16:creationId xmlns:a16="http://schemas.microsoft.com/office/drawing/2014/main" id="{40E20846-DEE3-452A-8CE5-B3F3C5C3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716364"/>
              <a:ext cx="10905066" cy="5425271"/>
            </a:xfrm>
            <a:prstGeom prst="rect">
              <a:avLst/>
            </a:prstGeom>
          </p:spPr>
        </p:pic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804ACC50-F481-445D-88C5-0C0C2CCC20D6}"/>
                </a:ext>
              </a:extLst>
            </p:cNvPr>
            <p:cNvSpPr txBox="1"/>
            <p:nvPr/>
          </p:nvSpPr>
          <p:spPr>
            <a:xfrm>
              <a:off x="714677" y="1045769"/>
              <a:ext cx="5350931" cy="531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СИСТЕМА КЛИЕНТ - СЕВЕР</a:t>
              </a: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BDA7FE34-5880-4DC4-8EE9-8100D6A7AA7A}"/>
                </a:ext>
              </a:extLst>
            </p:cNvPr>
            <p:cNvSpPr txBox="1"/>
            <p:nvPr/>
          </p:nvSpPr>
          <p:spPr>
            <a:xfrm>
              <a:off x="6060187" y="1083720"/>
              <a:ext cx="5544054" cy="531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СИСТЕМА P2P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71168594-9F87-4160-A89B-5662405846A9}"/>
                </a:ext>
              </a:extLst>
            </p:cNvPr>
            <p:cNvSpPr txBox="1"/>
            <p:nvPr/>
          </p:nvSpPr>
          <p:spPr>
            <a:xfrm>
              <a:off x="5838274" y="5331517"/>
              <a:ext cx="1459923" cy="778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b="1" dirty="0" err="1">
                  <a:solidFill>
                    <a:schemeClr val="bg1"/>
                  </a:solidFill>
                </a:rPr>
                <a:t>Peer</a:t>
              </a:r>
              <a:endParaRPr lang="ru-RU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ru-RU" sz="1600" b="1" dirty="0">
                  <a:solidFill>
                    <a:schemeClr val="bg1"/>
                  </a:solidFill>
                </a:rPr>
                <a:t>(</a:t>
              </a:r>
              <a:r>
                <a:rPr lang="ru-RU" sz="1600" b="1" dirty="0" err="1">
                  <a:solidFill>
                    <a:schemeClr val="bg1"/>
                  </a:solidFill>
                </a:rPr>
                <a:t>узлел</a:t>
              </a:r>
              <a:r>
                <a:rPr lang="ru-RU" sz="1600" b="1" dirty="0">
                  <a:solidFill>
                    <a:schemeClr val="bg1"/>
                  </a:solidFill>
                </a:rPr>
                <a:t>)</a:t>
              </a:r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F4D3AB5E-C0F6-4CE6-B514-7DEA4762F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0735" y="5181600"/>
              <a:ext cx="442452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FB703B3-9F0E-43E3-BF1A-0FDC95DF8D97}"/>
              </a:ext>
            </a:extLst>
          </p:cNvPr>
          <p:cNvSpPr txBox="1"/>
          <p:nvPr/>
        </p:nvSpPr>
        <p:spPr>
          <a:xfrm>
            <a:off x="1775388" y="6175256"/>
            <a:ext cx="4163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https://ru.bitcoinwiki.org/wiki/Peer-to-peer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71256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Джастин Франкел: Gnutella">
            <a:extLst>
              <a:ext uri="{FF2B5EF4-FFF2-40B4-BE49-F238E27FC236}">
                <a16:creationId xmlns:a16="http://schemas.microsoft.com/office/drawing/2014/main" id="{F563B74E-67E7-4FAB-BA45-4B2587B6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2309678"/>
            <a:ext cx="3517119" cy="223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Босс Napster: «Даже 20% от 20 миллиардного рынка — это 4 миллиарда»">
            <a:extLst>
              <a:ext uri="{FF2B5EF4-FFF2-40B4-BE49-F238E27FC236}">
                <a16:creationId xmlns:a16="http://schemas.microsoft.com/office/drawing/2014/main" id="{8C3177BE-8961-4FB5-82A3-9F770968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572" y="2484709"/>
            <a:ext cx="3537345" cy="18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Несколько способов оставаться анонимным в сети - Marketer">
            <a:extLst>
              <a:ext uri="{FF2B5EF4-FFF2-40B4-BE49-F238E27FC236}">
                <a16:creationId xmlns:a16="http://schemas.microsoft.com/office/drawing/2014/main" id="{E6BBB82F-862A-41F3-949A-BE630A9C4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068" y="2437226"/>
            <a:ext cx="3517120" cy="19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E143C26-F2D0-45CB-8972-BC82DCFF5FBC}"/>
              </a:ext>
            </a:extLst>
          </p:cNvPr>
          <p:cNvSpPr txBox="1"/>
          <p:nvPr/>
        </p:nvSpPr>
        <p:spPr>
          <a:xfrm>
            <a:off x="1116371" y="818221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Чистая P2P-сеть </a:t>
            </a: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A57F027C-900A-4B70-96DC-1B84FE47C029}"/>
              </a:ext>
            </a:extLst>
          </p:cNvPr>
          <p:cNvSpPr txBox="1"/>
          <p:nvPr/>
        </p:nvSpPr>
        <p:spPr>
          <a:xfrm>
            <a:off x="8237035" y="4910631"/>
            <a:ext cx="34424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Интегрированная</a:t>
            </a:r>
          </a:p>
          <a:p>
            <a:pPr algn="ctr"/>
            <a:r>
              <a:rPr lang="ru-RU" sz="2800" dirty="0"/>
              <a:t>модель</a:t>
            </a:r>
          </a:p>
        </p:txBody>
      </p:sp>
      <p:sp>
        <p:nvSpPr>
          <p:cNvPr id="53" name="Hộp Văn bản 52">
            <a:extLst>
              <a:ext uri="{FF2B5EF4-FFF2-40B4-BE49-F238E27FC236}">
                <a16:creationId xmlns:a16="http://schemas.microsoft.com/office/drawing/2014/main" id="{D2EB4CD6-BF6D-40F1-9052-49A31DE095C3}"/>
              </a:ext>
            </a:extLst>
          </p:cNvPr>
          <p:cNvSpPr txBox="1"/>
          <p:nvPr/>
        </p:nvSpPr>
        <p:spPr>
          <a:xfrm>
            <a:off x="333779" y="4721946"/>
            <a:ext cx="3785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http://nerohelp.info/1897-jf-gnutella.html</a:t>
            </a:r>
            <a:endParaRPr lang="ru-RU" sz="1400" dirty="0"/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8FC60F90-D39A-4984-B58F-6A9F2BFC4A80}"/>
              </a:ext>
            </a:extLst>
          </p:cNvPr>
          <p:cNvSpPr txBox="1"/>
          <p:nvPr/>
        </p:nvSpPr>
        <p:spPr>
          <a:xfrm>
            <a:off x="4203432" y="4741844"/>
            <a:ext cx="3785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https://marketer.ua/neskolko-sposobov-ostavatsya-anonimnym-v-seti/</a:t>
            </a:r>
            <a:endParaRPr lang="ru-RU" sz="1200" dirty="0"/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2F222FC4-4D6D-492D-9952-17205C86AF88}"/>
              </a:ext>
            </a:extLst>
          </p:cNvPr>
          <p:cNvSpPr txBox="1"/>
          <p:nvPr/>
        </p:nvSpPr>
        <p:spPr>
          <a:xfrm>
            <a:off x="8378183" y="4408490"/>
            <a:ext cx="312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https://mooscle.com/boss-napster-dazhe-20-ot-20-milliardnogo-rynka-eto-4-milliarda/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35540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eer to Peer File Sharing Through WCF - CodeProject">
            <a:extLst>
              <a:ext uri="{FF2B5EF4-FFF2-40B4-BE49-F238E27FC236}">
                <a16:creationId xmlns:a16="http://schemas.microsoft.com/office/drawing/2014/main" id="{084B5DDE-C100-4184-BB65-0C4FAC10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10" y="1250847"/>
            <a:ext cx="5257800" cy="4857750"/>
          </a:xfrm>
          <a:prstGeom prst="roundRect">
            <a:avLst/>
          </a:prstGeom>
          <a:ln>
            <a:noFill/>
          </a:ln>
          <a:effectLst>
            <a:outerShdw blurRad="190500" dist="50800" dir="2700000" sx="108000" sy="108000" algn="tl" rotWithShape="0">
              <a:srgbClr val="333333">
                <a:alpha val="9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êu đề 1">
            <a:extLst>
              <a:ext uri="{FF2B5EF4-FFF2-40B4-BE49-F238E27FC236}">
                <a16:creationId xmlns:a16="http://schemas.microsoft.com/office/drawing/2014/main" id="{10AF7F5E-6876-4098-AB21-2342B0A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5742"/>
            <a:ext cx="9404723" cy="1400530"/>
          </a:xfrm>
        </p:spPr>
        <p:txBody>
          <a:bodyPr/>
          <a:lstStyle/>
          <a:p>
            <a:r>
              <a:rPr lang="ru-RU" dirty="0"/>
              <a:t>Как работает одноранговая сеть?</a:t>
            </a:r>
          </a:p>
        </p:txBody>
      </p:sp>
      <p:sp>
        <p:nvSpPr>
          <p:cNvPr id="21" name="Chỗ dành sẵn cho Nội dung 2">
            <a:extLst>
              <a:ext uri="{FF2B5EF4-FFF2-40B4-BE49-F238E27FC236}">
                <a16:creationId xmlns:a16="http://schemas.microsoft.com/office/drawing/2014/main" id="{74315F0F-7EC6-4415-9D80-B1B578C6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239" y="1764760"/>
            <a:ext cx="4925962" cy="4195481"/>
          </a:xfrm>
        </p:spPr>
        <p:txBody>
          <a:bodyPr>
            <a:normAutofit/>
          </a:bodyPr>
          <a:lstStyle/>
          <a:p>
            <a:r>
              <a:rPr lang="ru-RU" dirty="0"/>
              <a:t>«Улицу с двусторонним движением»</a:t>
            </a:r>
          </a:p>
          <a:p>
            <a:r>
              <a:rPr lang="ru-RU" dirty="0"/>
              <a:t>Процесс «</a:t>
            </a:r>
            <a:r>
              <a:rPr lang="ru-RU" dirty="0" err="1"/>
              <a:t>Seeding</a:t>
            </a:r>
            <a:r>
              <a:rPr lang="ru-RU" dirty="0"/>
              <a:t>» - «</a:t>
            </a:r>
            <a:r>
              <a:rPr lang="ru-RU" dirty="0" err="1"/>
              <a:t>leeching</a:t>
            </a:r>
            <a:r>
              <a:rPr lang="ru-RU" dirty="0"/>
              <a:t>».</a:t>
            </a:r>
          </a:p>
          <a:p>
            <a:r>
              <a:rPr lang="ru-RU" dirty="0"/>
              <a:t>Производительность снижается, если пользователей больше.</a:t>
            </a:r>
          </a:p>
          <a:p>
            <a:r>
              <a:rPr lang="ru-RU" dirty="0"/>
              <a:t>Чем больше пользователей создадут определенный файл, доступный с их жесткого </a:t>
            </a:r>
            <a:r>
              <a:rPr lang="ru-RU" dirty="0" err="1"/>
              <a:t>диска,тем</a:t>
            </a:r>
            <a:r>
              <a:rPr lang="ru-RU" dirty="0"/>
              <a:t> легче будет его получить.</a:t>
            </a:r>
          </a:p>
          <a:p>
            <a:endParaRPr lang="ru-RU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C9F6F8E9-0516-45EA-B0DD-DDB79B7CFF36}"/>
              </a:ext>
            </a:extLst>
          </p:cNvPr>
          <p:cNvSpPr txBox="1"/>
          <p:nvPr/>
        </p:nvSpPr>
        <p:spPr>
          <a:xfrm>
            <a:off x="2151550" y="6280835"/>
            <a:ext cx="31282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https://congnghe102.com/p/p2p-la-gi-mang-ngang-hang-p2p.html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3742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7DEBA14-FDA2-45EF-9928-4F56DAB2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6994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4" name="Picture 8" descr="RIAA выиграла иск против крупнейшего P2P-сервиса США LimeWire ...">
            <a:extLst>
              <a:ext uri="{FF2B5EF4-FFF2-40B4-BE49-F238E27FC236}">
                <a16:creationId xmlns:a16="http://schemas.microsoft.com/office/drawing/2014/main" id="{7908FEFC-86F1-416B-A2A9-67EFE40E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283" y="910215"/>
            <a:ext cx="888009" cy="3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29562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581B7DD-04B3-4856-8C61-59D7A3F65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5" y="283766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EB2088F-2F1B-43DE-957F-CF2F16D53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28369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417D09-0122-4227-8FDD-2C4C19C6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604258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4934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6" name="Picture 10" descr="BearShare - Wikipedia">
            <a:extLst>
              <a:ext uri="{FF2B5EF4-FFF2-40B4-BE49-F238E27FC236}">
                <a16:creationId xmlns:a16="http://schemas.microsoft.com/office/drawing/2014/main" id="{0918FC53-8226-44D3-8500-A2C65581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8342" y="899278"/>
            <a:ext cx="1644158" cy="16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cquisition P2P (for Mac OS X)">
            <a:extLst>
              <a:ext uri="{FF2B5EF4-FFF2-40B4-BE49-F238E27FC236}">
                <a16:creationId xmlns:a16="http://schemas.microsoft.com/office/drawing/2014/main" id="{1BADD183-640A-4872-BEB0-A621E866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283" y="3522714"/>
            <a:ext cx="2036959" cy="20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1600" y="3243308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0BB3AA0-7026-46CD-BD7D-384E80412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553" y="3490898"/>
            <a:ext cx="3155695" cy="1238610"/>
          </a:xfrm>
          <a:prstGeom prst="rect">
            <a:avLst/>
          </a:prstGeom>
        </p:spPr>
      </p:pic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419A395-0EE8-465E-9AAC-375DF289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3205" y="631297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8" name="Picture 12" descr="Morpheus TV APK 1.67 [32MB] | Download for Android, iOS, PC ...">
            <a:extLst>
              <a:ext uri="{FF2B5EF4-FFF2-40B4-BE49-F238E27FC236}">
                <a16:creationId xmlns:a16="http://schemas.microsoft.com/office/drawing/2014/main" id="{AAB3DBB9-5C67-4506-B478-BFE90976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8151" y="1830279"/>
            <a:ext cx="3181990" cy="31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AB75F24B-9C1F-4AC8-A62F-CD811F3CB13F}"/>
              </a:ext>
            </a:extLst>
          </p:cNvPr>
          <p:cNvSpPr txBox="1"/>
          <p:nvPr/>
        </p:nvSpPr>
        <p:spPr>
          <a:xfrm>
            <a:off x="3232407" y="5671234"/>
            <a:ext cx="43742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Популярные P2P –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8662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E03E234-8E4C-45FF-B4B8-35E0B9AD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ru-RU" sz="2900" dirty="0"/>
              <a:t>Классификация одноранговых сетей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F7C578-6752-4C62-8CC5-51CD401A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b="1"/>
              <a:t>Неструктурированные одноранговые сети</a:t>
            </a:r>
            <a:endParaRPr lang="en-US" sz="1700" b="1"/>
          </a:p>
          <a:p>
            <a:pPr lvl="1">
              <a:lnSpc>
                <a:spcPct val="90000"/>
              </a:lnSpc>
            </a:pPr>
            <a:r>
              <a:rPr lang="ru-RU" sz="1700"/>
              <a:t>Участники случайным образом общаются друг с другом. </a:t>
            </a:r>
            <a:endParaRPr lang="en-US" sz="1700"/>
          </a:p>
          <a:p>
            <a:pPr lvl="1">
              <a:lnSpc>
                <a:spcPct val="90000"/>
              </a:lnSpc>
            </a:pPr>
            <a:r>
              <a:rPr lang="ru-RU" sz="1700"/>
              <a:t>Обладают сильной способностью отбиваться от действий уходящих пользователей 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ru-RU" sz="1700" b="1"/>
              <a:t>Структурированные одноранговые сети</a:t>
            </a:r>
            <a:endParaRPr lang="en-US" sz="1700" b="1"/>
          </a:p>
          <a:p>
            <a:pPr lvl="1">
              <a:lnSpc>
                <a:spcPct val="90000"/>
              </a:lnSpc>
            </a:pPr>
            <a:r>
              <a:rPr lang="ru-RU" sz="1700"/>
              <a:t>Узлы в P2P-сетях имеют организованную архитектуру, которая позволяет узлам эффективно искать файлы, даже если контент не является широко доступным. 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ru-RU" sz="1700" b="1"/>
              <a:t>Одноранговый гибрид</a:t>
            </a:r>
            <a:endParaRPr lang="en-US" sz="1700" b="1"/>
          </a:p>
          <a:p>
            <a:pPr lvl="1">
              <a:lnSpc>
                <a:spcPct val="90000"/>
              </a:lnSpc>
            </a:pPr>
            <a:r>
              <a:rPr lang="ru-RU" sz="1700"/>
              <a:t>преодолеть недостатки двух одноранговых сетевых структур, был создан одноранговый гибрид</a:t>
            </a:r>
            <a:endParaRPr lang="en-US" sz="1700"/>
          </a:p>
          <a:p>
            <a:pPr lvl="1">
              <a:lnSpc>
                <a:spcPct val="90000"/>
              </a:lnSpc>
            </a:pPr>
            <a:r>
              <a:rPr lang="ru-RU" sz="1700"/>
              <a:t>может создать центральный сервер для создания соединений между одноранговыми компьютерами в сети.</a:t>
            </a:r>
          </a:p>
        </p:txBody>
      </p:sp>
    </p:spTree>
    <p:extLst>
      <p:ext uri="{BB962C8B-B14F-4D97-AF65-F5344CB8AC3E}">
        <p14:creationId xmlns:p14="http://schemas.microsoft.com/office/powerpoint/2010/main" val="3364070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est Torrent Sites | CYBERPUNK">
            <a:extLst>
              <a:ext uri="{FF2B5EF4-FFF2-40B4-BE49-F238E27FC236}">
                <a16:creationId xmlns:a16="http://schemas.microsoft.com/office/drawing/2014/main" id="{7CE0BAE5-992D-42AD-881E-873DB620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0813"/>
            <a:ext cx="1219199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Блокчейн: начало революции - CoinRevolution.com">
            <a:extLst>
              <a:ext uri="{FF2B5EF4-FFF2-40B4-BE49-F238E27FC236}">
                <a16:creationId xmlns:a16="http://schemas.microsoft.com/office/drawing/2014/main" id="{13CD0A29-E44F-4301-81EF-D6BF1805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35"/>
            <a:ext cx="12192000" cy="38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20ADA56-CC16-4816-8D2A-D7CEF2FD7B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iêu đề 1">
            <a:extLst>
              <a:ext uri="{FF2B5EF4-FFF2-40B4-BE49-F238E27FC236}">
                <a16:creationId xmlns:a16="http://schemas.microsoft.com/office/drawing/2014/main" id="{30E984CA-A591-4B77-BB29-AC1D3D4B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86" y="3004178"/>
            <a:ext cx="11379715" cy="869619"/>
          </a:xfrm>
        </p:spPr>
        <p:txBody>
          <a:bodyPr/>
          <a:lstStyle/>
          <a:p>
            <a:pPr algn="ctr"/>
            <a:r>
              <a:rPr lang="ru-RU" sz="4400" b="1" dirty="0"/>
              <a:t>Применение одноранговых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33792777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72B8B5-28C0-4CE6-A203-7A8CC96D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67054"/>
            <a:ext cx="9404723" cy="718694"/>
          </a:xfrm>
        </p:spPr>
        <p:txBody>
          <a:bodyPr/>
          <a:lstStyle/>
          <a:p>
            <a:pPr algn="ctr"/>
            <a:r>
              <a:rPr lang="ru-RU" sz="4000" dirty="0"/>
              <a:t>Список использованных источников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A697A1-D44A-4464-A0AD-3701EE62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63729"/>
            <a:ext cx="10437047" cy="435236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Peer-to-peer / </a:t>
            </a:r>
            <a:r>
              <a:rPr lang="ru-RU" sz="1200" dirty="0"/>
              <a:t>Википедия - Электрон. дан. - Режим доступа: </a:t>
            </a:r>
            <a:r>
              <a:rPr lang="en-US" sz="1200" dirty="0"/>
              <a:t>https://en.wikipedia.org/wiki/Peer-to-peer (</a:t>
            </a:r>
            <a:r>
              <a:rPr lang="ru-RU" sz="1200" dirty="0"/>
              <a:t>Дата обращения: 14.06.2020)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Одноранговая сеть / Википедия - Электрон. дан. - Режим доступа: </a:t>
            </a:r>
            <a:r>
              <a:rPr lang="en-US" sz="1200" dirty="0"/>
              <a:t>https://ru.wikipedia.org/wiki/%D0%9E%D0%B4%D0%BD%D0%BE%D1%80%D0%B0%D0%BD%D0%B3%D0%BE%D0%B2%D0%B0%D1%8F_%D1%81%D0%B5%D1%82%D1%8C (</a:t>
            </a:r>
            <a:r>
              <a:rPr lang="ru-RU" sz="1200" dirty="0"/>
              <a:t>Дата обращения: 28.11.2019)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Одноранговая компьютерная сеть / Автор24 - © 2020 - Электрон. дан. – Режим доступа: </a:t>
            </a:r>
            <a:r>
              <a:rPr lang="en-US" sz="1200" dirty="0"/>
              <a:t>https://spravochnick.ru/informacionnye_tehnologii/organizaciya_kompyuternyh_setey/odnorangovaya_kompyuternaya_set/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Пиринговые сети. Что такое </a:t>
            </a:r>
            <a:r>
              <a:rPr lang="en-US" sz="1200" dirty="0"/>
              <a:t>Peer-to-peer? / </a:t>
            </a:r>
            <a:r>
              <a:rPr lang="en-US" sz="1200" dirty="0" err="1"/>
              <a:t>ArtisMedia</a:t>
            </a:r>
            <a:r>
              <a:rPr lang="en-US" sz="1200" dirty="0"/>
              <a:t> - </a:t>
            </a:r>
            <a:r>
              <a:rPr lang="ru-RU" sz="1200" dirty="0"/>
              <a:t>Электрон. дан. - Режим доступа: </a:t>
            </a:r>
            <a:r>
              <a:rPr lang="en-US" sz="1200" dirty="0"/>
              <a:t>http://artismedia.by/blog/chto-takoe-peer-to-peer/ (</a:t>
            </a:r>
            <a:r>
              <a:rPr lang="ru-RU" sz="1200" dirty="0"/>
              <a:t>Дата обращения: 11.09.2018)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P2P — </a:t>
            </a:r>
            <a:r>
              <a:rPr lang="ru-RU" sz="1200" dirty="0"/>
              <a:t>Следующий этап развития информационных систем / </a:t>
            </a:r>
            <a:r>
              <a:rPr lang="en-US" sz="1200" dirty="0" err="1"/>
              <a:t>Shifttstas</a:t>
            </a:r>
            <a:r>
              <a:rPr lang="en-US" sz="1200" dirty="0"/>
              <a:t> - © 2006 – 2020 «TM» - </a:t>
            </a:r>
            <a:r>
              <a:rPr lang="ru-RU" sz="1200" dirty="0"/>
              <a:t>Электрон. дан. - Режим доступа: </a:t>
            </a:r>
            <a:r>
              <a:rPr lang="en-US" sz="1200" dirty="0"/>
              <a:t>https://habr.com/ru/post/239225/ (</a:t>
            </a:r>
            <a:r>
              <a:rPr lang="ru-RU" sz="1200" dirty="0"/>
              <a:t>Дата обращения: 06.10.2014)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Peer-to-Peer Networks Explained - </a:t>
            </a:r>
            <a:r>
              <a:rPr lang="ru-RU" sz="1200" dirty="0"/>
              <a:t>Электрон. дан. -  Режим доступа: </a:t>
            </a:r>
            <a:r>
              <a:rPr lang="en-US" sz="1200" dirty="0"/>
              <a:t>https://academy.binance.com/blockchain/peer-to-peer-networks-explained (</a:t>
            </a:r>
            <a:r>
              <a:rPr lang="ru-RU" sz="1200" dirty="0"/>
              <a:t>Дата обращения: 01.07.2020)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What Is a Peer-to-Peer Network? - © 2020 Indeed - </a:t>
            </a:r>
            <a:r>
              <a:rPr lang="ru-RU" sz="1200" dirty="0"/>
              <a:t>Электрон. дан. -  Режим доступа: </a:t>
            </a:r>
            <a:r>
              <a:rPr lang="en-US" sz="1200" dirty="0"/>
              <a:t>https://www.indeed.com/career-advice/career-development/what-is-a-peer-to-peer-network (</a:t>
            </a:r>
            <a:r>
              <a:rPr lang="ru-RU" sz="1200" dirty="0"/>
              <a:t>Дата обращения: 07.10.2019)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Peer-to-Peer (P2P) Service / JIM CHAPPELOW - </a:t>
            </a:r>
            <a:r>
              <a:rPr lang="ru-RU" sz="1200" dirty="0"/>
              <a:t>Электрон. дан. -  Режим доступа: </a:t>
            </a:r>
            <a:r>
              <a:rPr lang="en-US" sz="1200" dirty="0"/>
              <a:t>https://www.investopedia.com/terms/p/peertopeer-p2p-service.asp (</a:t>
            </a:r>
            <a:r>
              <a:rPr lang="ru-RU" sz="1200" dirty="0"/>
              <a:t>Дата обращения: 11.10.2019)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Peer-to-peer networks / Guillermo </a:t>
            </a:r>
            <a:r>
              <a:rPr lang="en-US" sz="1200" dirty="0" err="1"/>
              <a:t>Escobero</a:t>
            </a:r>
            <a:r>
              <a:rPr lang="en-US" sz="1200" dirty="0"/>
              <a:t> - © 2018 </a:t>
            </a:r>
            <a:r>
              <a:rPr lang="en-US" sz="1200" dirty="0" err="1"/>
              <a:t>Teldat</a:t>
            </a:r>
            <a:r>
              <a:rPr lang="en-US" sz="1200" dirty="0"/>
              <a:t> Group - </a:t>
            </a:r>
            <a:r>
              <a:rPr lang="ru-RU" sz="1200" dirty="0"/>
              <a:t>Электрон. дан. -  Режим доступа: </a:t>
            </a:r>
            <a:r>
              <a:rPr lang="en-US" sz="1200" dirty="0"/>
              <a:t>https://www.teldat.com/blog/en/peer-to-peer-network-blockchain-bitcoin/ (</a:t>
            </a:r>
            <a:r>
              <a:rPr lang="ru-RU" sz="1200" dirty="0"/>
              <a:t>Дата обращения: 13.11.2019)</a:t>
            </a:r>
          </a:p>
          <a:p>
            <a:pPr marL="457200" indent="-457200">
              <a:buFont typeface="+mj-lt"/>
              <a:buAutoNum type="arabicPeriod"/>
            </a:pPr>
            <a:endParaRPr lang="ru-RU" sz="1200" dirty="0"/>
          </a:p>
          <a:p>
            <a:pPr marL="457200" indent="-457200">
              <a:buFont typeface="+mj-lt"/>
              <a:buAutoNum type="arabicPeriod"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71407490"/>
      </p:ext>
    </p:extLst>
  </p:cSld>
  <p:clrMapOvr>
    <a:masterClrMapping/>
  </p:clrMapOvr>
  <p:transition spd="slow">
    <p:push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709</Words>
  <Application>Microsoft Office PowerPoint</Application>
  <PresentationFormat>Màn hình rộng</PresentationFormat>
  <Paragraphs>54</Paragraphs>
  <Slides>11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Одноранговые (peer-to-peer) сети</vt:lpstr>
      <vt:lpstr>Цель и Задачи работы </vt:lpstr>
      <vt:lpstr>Что такое Одноранговая сеть P2P</vt:lpstr>
      <vt:lpstr>Bản trình bày PowerPoint</vt:lpstr>
      <vt:lpstr>Как работает одноранговая сеть?</vt:lpstr>
      <vt:lpstr>Bản trình bày PowerPoint</vt:lpstr>
      <vt:lpstr>Классификация одноранговых сетей</vt:lpstr>
      <vt:lpstr>Применение одноранговых сетей</vt:lpstr>
      <vt:lpstr>Список использованных источников </vt:lpstr>
      <vt:lpstr>СПАСИБО ЗА ВНИМАНИЕ!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Одноранговые (peer-to-peer) сети</dc:title>
  <dc:creator>Хай Хоанг</dc:creator>
  <cp:lastModifiedBy>Хай Хоанг</cp:lastModifiedBy>
  <cp:revision>11</cp:revision>
  <dcterms:created xsi:type="dcterms:W3CDTF">2020-06-26T08:29:11Z</dcterms:created>
  <dcterms:modified xsi:type="dcterms:W3CDTF">2020-06-26T17:58:51Z</dcterms:modified>
</cp:coreProperties>
</file>