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3" r:id="rId2"/>
  </p:sldMasterIdLst>
  <p:notesMasterIdLst>
    <p:notesMasterId r:id="rId32"/>
  </p:notesMasterIdLst>
  <p:sldIdLst>
    <p:sldId id="275" r:id="rId3"/>
    <p:sldId id="311" r:id="rId4"/>
    <p:sldId id="294" r:id="rId5"/>
    <p:sldId id="312" r:id="rId6"/>
    <p:sldId id="313" r:id="rId7"/>
    <p:sldId id="300" r:id="rId8"/>
    <p:sldId id="302" r:id="rId9"/>
    <p:sldId id="295" r:id="rId10"/>
    <p:sldId id="301" r:id="rId11"/>
    <p:sldId id="296" r:id="rId12"/>
    <p:sldId id="297" r:id="rId13"/>
    <p:sldId id="298" r:id="rId14"/>
    <p:sldId id="303" r:id="rId15"/>
    <p:sldId id="299" r:id="rId16"/>
    <p:sldId id="315" r:id="rId17"/>
    <p:sldId id="265" r:id="rId18"/>
    <p:sldId id="314" r:id="rId19"/>
    <p:sldId id="308" r:id="rId20"/>
    <p:sldId id="292" r:id="rId21"/>
    <p:sldId id="290" r:id="rId22"/>
    <p:sldId id="272" r:id="rId23"/>
    <p:sldId id="268" r:id="rId24"/>
    <p:sldId id="269" r:id="rId25"/>
    <p:sldId id="293" r:id="rId26"/>
    <p:sldId id="305" r:id="rId27"/>
    <p:sldId id="285" r:id="rId28"/>
    <p:sldId id="306" r:id="rId29"/>
    <p:sldId id="307" r:id="rId30"/>
    <p:sldId id="287" r:id="rId3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3081F0-E416-4EF9-90BA-84062C7F1629}" type="datetimeFigureOut">
              <a:rPr lang="ru-RU"/>
              <a:pPr>
                <a:defRPr/>
              </a:pPr>
              <a:t>07.10.2019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14290F5-B96A-48D5-937C-4C6F1899CE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863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9CC5DEF-C297-4D75-83CA-EE3255074E84}" type="slidenum">
              <a:rPr lang="ru-RU" altLang="ru-RU" smtClean="0">
                <a:solidFill>
                  <a:srgbClr val="000000"/>
                </a:solidFill>
              </a:rPr>
              <a:pPr/>
              <a:t>2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05D16F-BABF-4257-B2D4-6A0CCE82382B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DCA4A9-0F5E-467C-8696-5E3BA9C23F6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6B8666-6CCC-47A5-ADC9-F57FA9A6C722}" type="slidenum">
              <a:rPr lang="ru-RU" altLang="ru-RU" smtClean="0">
                <a:solidFill>
                  <a:srgbClr val="000000"/>
                </a:solidFill>
              </a:rPr>
              <a:pPr/>
              <a:t>3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6B8666-6CCC-47A5-ADC9-F57FA9A6C722}" type="slidenum">
              <a:rPr lang="ru-RU" altLang="ru-RU" smtClean="0">
                <a:solidFill>
                  <a:srgbClr val="000000"/>
                </a:solidFill>
              </a:rPr>
              <a:pPr/>
              <a:t>8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6B8666-6CCC-47A5-ADC9-F57FA9A6C722}" type="slidenum">
              <a:rPr lang="ru-RU" altLang="ru-RU" smtClean="0">
                <a:solidFill>
                  <a:srgbClr val="000000"/>
                </a:solidFill>
              </a:rPr>
              <a:pPr/>
              <a:t>10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6B8666-6CCC-47A5-ADC9-F57FA9A6C722}" type="slidenum">
              <a:rPr lang="ru-RU" altLang="ru-RU" smtClean="0">
                <a:solidFill>
                  <a:srgbClr val="000000"/>
                </a:solidFill>
              </a:rPr>
              <a:pPr/>
              <a:t>11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6B8666-6CCC-47A5-ADC9-F57FA9A6C722}" type="slidenum">
              <a:rPr lang="ru-RU" altLang="ru-RU" smtClean="0">
                <a:solidFill>
                  <a:srgbClr val="000000"/>
                </a:solidFill>
              </a:rPr>
              <a:pPr/>
              <a:t>12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4290F5-B96A-48D5-937C-4C6F1899CE35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225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6EF531-FB33-4559-9FB9-4D85C049D051}" type="slidenum">
              <a:rPr 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2D9DF2-1A10-4689-8DCF-91895651C5F7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0" y="-30163"/>
            <a:ext cx="9067800" cy="6889751"/>
            <a:chOff x="0" y="-30477"/>
            <a:chExt cx="9067800" cy="6889273"/>
          </a:xfrm>
        </p:grpSpPr>
        <p:cxnSp>
          <p:nvCxnSpPr>
            <p:cNvPr id="5" name="Straight Connector 109"/>
            <p:cNvCxnSpPr/>
            <p:nvPr/>
          </p:nvCxnSpPr>
          <p:spPr>
            <a:xfrm rot="16200000" flipH="1">
              <a:off x="-1447562" y="3352246"/>
              <a:ext cx="6857524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6"/>
            <p:cNvCxnSpPr/>
            <p:nvPr/>
          </p:nvCxnSpPr>
          <p:spPr>
            <a:xfrm rot="16200000" flipH="1">
              <a:off x="-1638062" y="3237946"/>
              <a:ext cx="6857524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77"/>
            <p:cNvCxnSpPr/>
            <p:nvPr/>
          </p:nvCxnSpPr>
          <p:spPr>
            <a:xfrm rot="5400000">
              <a:off x="-1485662" y="3237946"/>
              <a:ext cx="6857524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80"/>
            <p:cNvCxnSpPr/>
            <p:nvPr/>
          </p:nvCxnSpPr>
          <p:spPr>
            <a:xfrm rot="5400000">
              <a:off x="-3238262" y="3314146"/>
              <a:ext cx="6857524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81"/>
            <p:cNvCxnSpPr/>
            <p:nvPr/>
          </p:nvCxnSpPr>
          <p:spPr>
            <a:xfrm rot="16200000" flipH="1">
              <a:off x="-3314462" y="3314146"/>
              <a:ext cx="6857524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82"/>
            <p:cNvCxnSpPr/>
            <p:nvPr/>
          </p:nvCxnSpPr>
          <p:spPr>
            <a:xfrm rot="16200000" flipH="1">
              <a:off x="-1371362" y="2971246"/>
              <a:ext cx="6857524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3"/>
            <p:cNvCxnSpPr/>
            <p:nvPr/>
          </p:nvCxnSpPr>
          <p:spPr>
            <a:xfrm rot="16200000" flipH="1">
              <a:off x="-2819162" y="3199846"/>
              <a:ext cx="6857524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84"/>
            <p:cNvCxnSpPr/>
            <p:nvPr/>
          </p:nvCxnSpPr>
          <p:spPr>
            <a:xfrm rot="5400000">
              <a:off x="-2704862" y="3237946"/>
              <a:ext cx="6857524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85"/>
            <p:cNvCxnSpPr/>
            <p:nvPr/>
          </p:nvCxnSpPr>
          <p:spPr>
            <a:xfrm rot="16200000" flipH="1">
              <a:off x="-2133362" y="3199846"/>
              <a:ext cx="6857524" cy="457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86"/>
            <p:cNvCxnSpPr/>
            <p:nvPr/>
          </p:nvCxnSpPr>
          <p:spPr>
            <a:xfrm rot="16200000" flipH="1">
              <a:off x="-3123962" y="3276046"/>
              <a:ext cx="6857524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87"/>
            <p:cNvCxnSpPr/>
            <p:nvPr/>
          </p:nvCxnSpPr>
          <p:spPr>
            <a:xfrm rot="16200000" flipH="1">
              <a:off x="-1828562" y="3352246"/>
              <a:ext cx="6857524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88"/>
            <p:cNvCxnSpPr/>
            <p:nvPr/>
          </p:nvCxnSpPr>
          <p:spPr>
            <a:xfrm rot="16200000" flipH="1">
              <a:off x="-2819162" y="3352246"/>
              <a:ext cx="6857524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89"/>
            <p:cNvCxnSpPr/>
            <p:nvPr/>
          </p:nvCxnSpPr>
          <p:spPr>
            <a:xfrm rot="16200000" flipH="1">
              <a:off x="-2438162" y="3123646"/>
              <a:ext cx="6857524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64"/>
            <p:cNvCxnSpPr/>
            <p:nvPr/>
          </p:nvCxnSpPr>
          <p:spPr>
            <a:xfrm rot="5400000">
              <a:off x="-1731724" y="2722008"/>
              <a:ext cx="6857524" cy="1412875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65"/>
            <p:cNvCxnSpPr/>
            <p:nvPr/>
          </p:nvCxnSpPr>
          <p:spPr>
            <a:xfrm rot="5400000">
              <a:off x="-1141968" y="3276840"/>
              <a:ext cx="6857524" cy="303212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68"/>
            <p:cNvCxnSpPr/>
            <p:nvPr/>
          </p:nvCxnSpPr>
          <p:spPr>
            <a:xfrm rot="5400000">
              <a:off x="-914162" y="3276046"/>
              <a:ext cx="6857524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72"/>
            <p:cNvCxnSpPr/>
            <p:nvPr/>
          </p:nvCxnSpPr>
          <p:spPr>
            <a:xfrm rot="5400000">
              <a:off x="-1855549" y="3226833"/>
              <a:ext cx="6857524" cy="4032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20"/>
            <p:cNvCxnSpPr/>
            <p:nvPr/>
          </p:nvCxnSpPr>
          <p:spPr>
            <a:xfrm rot="16200000" flipH="1">
              <a:off x="-2642949" y="3252233"/>
              <a:ext cx="6857524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44"/>
            <p:cNvCxnSpPr/>
            <p:nvPr/>
          </p:nvCxnSpPr>
          <p:spPr>
            <a:xfrm rot="16200000" flipH="1">
              <a:off x="-1953974" y="3325258"/>
              <a:ext cx="6857524" cy="206375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07"/>
            <p:cNvCxnSpPr/>
            <p:nvPr/>
          </p:nvCxnSpPr>
          <p:spPr>
            <a:xfrm rot="16200000" flipH="1">
              <a:off x="-2361962" y="3352246"/>
              <a:ext cx="6857524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08"/>
            <p:cNvCxnSpPr/>
            <p:nvPr/>
          </p:nvCxnSpPr>
          <p:spPr>
            <a:xfrm rot="16200000" flipH="1">
              <a:off x="-2133362" y="3352246"/>
              <a:ext cx="6857524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09"/>
            <p:cNvCxnSpPr/>
            <p:nvPr/>
          </p:nvCxnSpPr>
          <p:spPr>
            <a:xfrm rot="16200000" flipH="1">
              <a:off x="1067038" y="3352246"/>
              <a:ext cx="6857524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10"/>
            <p:cNvCxnSpPr/>
            <p:nvPr/>
          </p:nvCxnSpPr>
          <p:spPr>
            <a:xfrm rot="16200000" flipH="1">
              <a:off x="876538" y="3237946"/>
              <a:ext cx="6857524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11"/>
            <p:cNvCxnSpPr/>
            <p:nvPr/>
          </p:nvCxnSpPr>
          <p:spPr>
            <a:xfrm rot="5400000">
              <a:off x="1028938" y="3237946"/>
              <a:ext cx="6857524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12"/>
            <p:cNvCxnSpPr/>
            <p:nvPr/>
          </p:nvCxnSpPr>
          <p:spPr>
            <a:xfrm rot="5400000">
              <a:off x="-723662" y="3314146"/>
              <a:ext cx="6857524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13"/>
            <p:cNvCxnSpPr/>
            <p:nvPr/>
          </p:nvCxnSpPr>
          <p:spPr>
            <a:xfrm rot="16200000" flipH="1">
              <a:off x="-799862" y="3314146"/>
              <a:ext cx="6857524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14"/>
            <p:cNvCxnSpPr/>
            <p:nvPr/>
          </p:nvCxnSpPr>
          <p:spPr>
            <a:xfrm rot="5400000">
              <a:off x="-152161" y="3428446"/>
              <a:ext cx="6857524" cy="3175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15"/>
            <p:cNvCxnSpPr/>
            <p:nvPr/>
          </p:nvCxnSpPr>
          <p:spPr>
            <a:xfrm rot="16200000" flipH="1">
              <a:off x="-304562" y="3199846"/>
              <a:ext cx="6857524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16"/>
            <p:cNvCxnSpPr/>
            <p:nvPr/>
          </p:nvCxnSpPr>
          <p:spPr>
            <a:xfrm rot="5400000">
              <a:off x="-190262" y="3237946"/>
              <a:ext cx="6857524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17"/>
            <p:cNvCxnSpPr/>
            <p:nvPr/>
          </p:nvCxnSpPr>
          <p:spPr>
            <a:xfrm rot="16200000" flipH="1">
              <a:off x="381238" y="3199846"/>
              <a:ext cx="6857524" cy="457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18"/>
            <p:cNvCxnSpPr/>
            <p:nvPr/>
          </p:nvCxnSpPr>
          <p:spPr>
            <a:xfrm rot="16200000" flipH="1">
              <a:off x="-609362" y="3276046"/>
              <a:ext cx="6857524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219"/>
            <p:cNvCxnSpPr/>
            <p:nvPr/>
          </p:nvCxnSpPr>
          <p:spPr>
            <a:xfrm rot="16200000" flipH="1">
              <a:off x="686038" y="3352246"/>
              <a:ext cx="6857524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220"/>
            <p:cNvCxnSpPr/>
            <p:nvPr/>
          </p:nvCxnSpPr>
          <p:spPr>
            <a:xfrm rot="16200000" flipH="1">
              <a:off x="-304562" y="3352246"/>
              <a:ext cx="6857524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21"/>
            <p:cNvCxnSpPr/>
            <p:nvPr/>
          </p:nvCxnSpPr>
          <p:spPr>
            <a:xfrm rot="5400000">
              <a:off x="-1028462" y="3314146"/>
              <a:ext cx="6857524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22"/>
            <p:cNvCxnSpPr/>
            <p:nvPr/>
          </p:nvCxnSpPr>
          <p:spPr>
            <a:xfrm rot="5400000">
              <a:off x="782876" y="2722008"/>
              <a:ext cx="6857524" cy="1412875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23"/>
            <p:cNvCxnSpPr/>
            <p:nvPr/>
          </p:nvCxnSpPr>
          <p:spPr>
            <a:xfrm rot="5400000">
              <a:off x="1372632" y="3276840"/>
              <a:ext cx="6857524" cy="303212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224"/>
            <p:cNvCxnSpPr/>
            <p:nvPr/>
          </p:nvCxnSpPr>
          <p:spPr>
            <a:xfrm rot="5400000">
              <a:off x="1600438" y="3352246"/>
              <a:ext cx="6857524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25"/>
            <p:cNvCxnSpPr/>
            <p:nvPr/>
          </p:nvCxnSpPr>
          <p:spPr>
            <a:xfrm rot="5400000">
              <a:off x="659051" y="3226833"/>
              <a:ext cx="6857524" cy="4032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26"/>
            <p:cNvCxnSpPr/>
            <p:nvPr/>
          </p:nvCxnSpPr>
          <p:spPr>
            <a:xfrm rot="16200000" flipH="1">
              <a:off x="-128349" y="3252233"/>
              <a:ext cx="6857524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227"/>
            <p:cNvCxnSpPr/>
            <p:nvPr/>
          </p:nvCxnSpPr>
          <p:spPr>
            <a:xfrm rot="16200000" flipH="1">
              <a:off x="560626" y="3325258"/>
              <a:ext cx="6857524" cy="20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228"/>
            <p:cNvCxnSpPr/>
            <p:nvPr/>
          </p:nvCxnSpPr>
          <p:spPr>
            <a:xfrm rot="16200000" flipH="1">
              <a:off x="152638" y="3352246"/>
              <a:ext cx="6857524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29"/>
            <p:cNvCxnSpPr/>
            <p:nvPr/>
          </p:nvCxnSpPr>
          <p:spPr>
            <a:xfrm rot="16200000" flipH="1">
              <a:off x="381238" y="3352246"/>
              <a:ext cx="6857524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36"/>
            <p:cNvCxnSpPr/>
            <p:nvPr/>
          </p:nvCxnSpPr>
          <p:spPr>
            <a:xfrm rot="16200000" flipH="1">
              <a:off x="2743438" y="3352246"/>
              <a:ext cx="6857524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237"/>
            <p:cNvCxnSpPr/>
            <p:nvPr/>
          </p:nvCxnSpPr>
          <p:spPr>
            <a:xfrm rot="16200000" flipH="1">
              <a:off x="2095738" y="3237946"/>
              <a:ext cx="6857524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38"/>
            <p:cNvCxnSpPr/>
            <p:nvPr/>
          </p:nvCxnSpPr>
          <p:spPr>
            <a:xfrm rot="5400000">
              <a:off x="2705338" y="3237946"/>
              <a:ext cx="6857524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39"/>
            <p:cNvCxnSpPr/>
            <p:nvPr/>
          </p:nvCxnSpPr>
          <p:spPr>
            <a:xfrm rot="5400000">
              <a:off x="1829038" y="3276046"/>
              <a:ext cx="6857524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240"/>
            <p:cNvCxnSpPr/>
            <p:nvPr/>
          </p:nvCxnSpPr>
          <p:spPr>
            <a:xfrm rot="16200000" flipH="1">
              <a:off x="1067038" y="3199846"/>
              <a:ext cx="6857524" cy="457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241"/>
            <p:cNvCxnSpPr/>
            <p:nvPr/>
          </p:nvCxnSpPr>
          <p:spPr>
            <a:xfrm rot="16200000" flipH="1">
              <a:off x="2362438" y="3352246"/>
              <a:ext cx="6857524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42"/>
            <p:cNvCxnSpPr/>
            <p:nvPr/>
          </p:nvCxnSpPr>
          <p:spPr>
            <a:xfrm rot="5400000">
              <a:off x="2646601" y="2722008"/>
              <a:ext cx="6857524" cy="1412875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243"/>
            <p:cNvCxnSpPr/>
            <p:nvPr/>
          </p:nvCxnSpPr>
          <p:spPr>
            <a:xfrm rot="5400000">
              <a:off x="3049032" y="3276840"/>
              <a:ext cx="6857524" cy="303212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244"/>
            <p:cNvCxnSpPr/>
            <p:nvPr/>
          </p:nvCxnSpPr>
          <p:spPr>
            <a:xfrm rot="5400000">
              <a:off x="2895838" y="3276046"/>
              <a:ext cx="6857524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45"/>
            <p:cNvCxnSpPr/>
            <p:nvPr/>
          </p:nvCxnSpPr>
          <p:spPr>
            <a:xfrm rot="5400000">
              <a:off x="2389426" y="3226833"/>
              <a:ext cx="6857524" cy="4032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246"/>
            <p:cNvCxnSpPr/>
            <p:nvPr/>
          </p:nvCxnSpPr>
          <p:spPr>
            <a:xfrm rot="16200000" flipH="1">
              <a:off x="2237026" y="3325258"/>
              <a:ext cx="6857524" cy="20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247"/>
            <p:cNvCxnSpPr/>
            <p:nvPr/>
          </p:nvCxnSpPr>
          <p:spPr>
            <a:xfrm rot="16200000" flipH="1">
              <a:off x="1752838" y="3352246"/>
              <a:ext cx="6857524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248"/>
            <p:cNvCxnSpPr/>
            <p:nvPr/>
          </p:nvCxnSpPr>
          <p:spPr>
            <a:xfrm rot="16200000" flipH="1">
              <a:off x="1981438" y="3352246"/>
              <a:ext cx="6857524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249"/>
            <p:cNvCxnSpPr/>
            <p:nvPr/>
          </p:nvCxnSpPr>
          <p:spPr>
            <a:xfrm rot="5400000">
              <a:off x="3467338" y="3314146"/>
              <a:ext cx="6857524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250"/>
            <p:cNvCxnSpPr/>
            <p:nvPr/>
          </p:nvCxnSpPr>
          <p:spPr>
            <a:xfrm rot="16200000" flipH="1">
              <a:off x="3467338" y="3314146"/>
              <a:ext cx="6857524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251"/>
            <p:cNvCxnSpPr/>
            <p:nvPr/>
          </p:nvCxnSpPr>
          <p:spPr>
            <a:xfrm rot="5400000">
              <a:off x="4038839" y="3428446"/>
              <a:ext cx="6857524" cy="3175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252"/>
            <p:cNvCxnSpPr/>
            <p:nvPr/>
          </p:nvCxnSpPr>
          <p:spPr>
            <a:xfrm rot="16200000" flipH="1">
              <a:off x="3886438" y="3199846"/>
              <a:ext cx="6857524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253"/>
            <p:cNvCxnSpPr/>
            <p:nvPr/>
          </p:nvCxnSpPr>
          <p:spPr>
            <a:xfrm rot="5400000">
              <a:off x="4000738" y="3237946"/>
              <a:ext cx="6857524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254"/>
            <p:cNvCxnSpPr/>
            <p:nvPr/>
          </p:nvCxnSpPr>
          <p:spPr>
            <a:xfrm rot="16200000" flipH="1">
              <a:off x="4572238" y="3199846"/>
              <a:ext cx="6857524" cy="457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256"/>
            <p:cNvCxnSpPr/>
            <p:nvPr/>
          </p:nvCxnSpPr>
          <p:spPr>
            <a:xfrm rot="16200000" flipH="1">
              <a:off x="3734038" y="3352246"/>
              <a:ext cx="6857524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257"/>
            <p:cNvCxnSpPr/>
            <p:nvPr/>
          </p:nvCxnSpPr>
          <p:spPr>
            <a:xfrm rot="5400000">
              <a:off x="3619738" y="3314146"/>
              <a:ext cx="6857524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258"/>
            <p:cNvCxnSpPr/>
            <p:nvPr/>
          </p:nvCxnSpPr>
          <p:spPr>
            <a:xfrm rot="16200000" flipH="1">
              <a:off x="4215051" y="3252233"/>
              <a:ext cx="6857524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259"/>
            <p:cNvCxnSpPr/>
            <p:nvPr/>
          </p:nvCxnSpPr>
          <p:spPr>
            <a:xfrm rot="16200000" flipH="1">
              <a:off x="4751626" y="3325258"/>
              <a:ext cx="6857524" cy="20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260"/>
            <p:cNvCxnSpPr/>
            <p:nvPr/>
          </p:nvCxnSpPr>
          <p:spPr>
            <a:xfrm rot="16200000" flipH="1">
              <a:off x="4343638" y="3352246"/>
              <a:ext cx="6857524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261"/>
            <p:cNvCxnSpPr/>
            <p:nvPr/>
          </p:nvCxnSpPr>
          <p:spPr>
            <a:xfrm rot="16200000" flipH="1">
              <a:off x="4572238" y="3352246"/>
              <a:ext cx="6857524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263"/>
            <p:cNvCxnSpPr/>
            <p:nvPr/>
          </p:nvCxnSpPr>
          <p:spPr>
            <a:xfrm rot="16200000" flipH="1">
              <a:off x="5258038" y="3352246"/>
              <a:ext cx="6857524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264"/>
            <p:cNvCxnSpPr/>
            <p:nvPr/>
          </p:nvCxnSpPr>
          <p:spPr>
            <a:xfrm rot="16200000" flipH="1">
              <a:off x="5067538" y="3237946"/>
              <a:ext cx="6857524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265"/>
            <p:cNvCxnSpPr/>
            <p:nvPr/>
          </p:nvCxnSpPr>
          <p:spPr>
            <a:xfrm rot="5400000">
              <a:off x="5219938" y="3237946"/>
              <a:ext cx="6857524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266"/>
            <p:cNvCxnSpPr/>
            <p:nvPr/>
          </p:nvCxnSpPr>
          <p:spPr>
            <a:xfrm rot="16200000" flipH="1">
              <a:off x="4877038" y="3352246"/>
              <a:ext cx="6857524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267"/>
            <p:cNvCxnSpPr/>
            <p:nvPr/>
          </p:nvCxnSpPr>
          <p:spPr>
            <a:xfrm rot="5400000">
              <a:off x="5528707" y="3318116"/>
              <a:ext cx="6887685" cy="1905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269"/>
            <p:cNvCxnSpPr/>
            <p:nvPr/>
          </p:nvCxnSpPr>
          <p:spPr>
            <a:xfrm rot="5400000">
              <a:off x="4850051" y="3226833"/>
              <a:ext cx="6857524" cy="403225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270"/>
            <p:cNvCxnSpPr/>
            <p:nvPr/>
          </p:nvCxnSpPr>
          <p:spPr>
            <a:xfrm rot="16200000" flipH="1">
              <a:off x="4751626" y="3325258"/>
              <a:ext cx="6857524" cy="20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277"/>
            <p:cNvCxnSpPr/>
            <p:nvPr/>
          </p:nvCxnSpPr>
          <p:spPr>
            <a:xfrm rot="5400000">
              <a:off x="5562839" y="3428446"/>
              <a:ext cx="6857524" cy="3175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282"/>
            <p:cNvCxnSpPr/>
            <p:nvPr/>
          </p:nvCxnSpPr>
          <p:spPr>
            <a:xfrm rot="5400000">
              <a:off x="2552938" y="3390346"/>
              <a:ext cx="6857524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288"/>
            <p:cNvCxnSpPr/>
            <p:nvPr/>
          </p:nvCxnSpPr>
          <p:spPr>
            <a:xfrm rot="16200000" flipH="1">
              <a:off x="3048238" y="3352246"/>
              <a:ext cx="6857524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291"/>
            <p:cNvCxnSpPr/>
            <p:nvPr/>
          </p:nvCxnSpPr>
          <p:spPr>
            <a:xfrm rot="16200000" flipH="1">
              <a:off x="3238738" y="3237946"/>
              <a:ext cx="6857524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293"/>
            <p:cNvCxnSpPr/>
            <p:nvPr/>
          </p:nvCxnSpPr>
          <p:spPr>
            <a:xfrm rot="5400000">
              <a:off x="2133838" y="3276046"/>
              <a:ext cx="6857524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297"/>
            <p:cNvCxnSpPr/>
            <p:nvPr/>
          </p:nvCxnSpPr>
          <p:spPr>
            <a:xfrm rot="16200000" flipH="1">
              <a:off x="3148251" y="3252233"/>
              <a:ext cx="6857524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298"/>
            <p:cNvCxnSpPr/>
            <p:nvPr/>
          </p:nvCxnSpPr>
          <p:spPr>
            <a:xfrm rot="5400000">
              <a:off x="3772138" y="3237946"/>
              <a:ext cx="6857524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301"/>
            <p:cNvCxnSpPr/>
            <p:nvPr/>
          </p:nvCxnSpPr>
          <p:spPr>
            <a:xfrm rot="5400000">
              <a:off x="4229338" y="2933146"/>
              <a:ext cx="6857524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306"/>
            <p:cNvCxnSpPr/>
            <p:nvPr/>
          </p:nvCxnSpPr>
          <p:spPr>
            <a:xfrm rot="16200000" flipH="1">
              <a:off x="1371044" y="3200640"/>
              <a:ext cx="6859112" cy="457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9" name="Group 93"/>
          <p:cNvGrpSpPr>
            <a:grpSpLocks/>
          </p:cNvGrpSpPr>
          <p:nvPr/>
        </p:nvGrpSpPr>
        <p:grpSpPr bwMode="auto">
          <a:xfrm>
            <a:off x="0" y="2057400"/>
            <a:ext cx="4802188" cy="2820988"/>
            <a:chOff x="0" y="2057400"/>
            <a:chExt cx="4801394" cy="2820988"/>
          </a:xfrm>
        </p:grpSpPr>
        <p:cxnSp>
          <p:nvCxnSpPr>
            <p:cNvPr id="90" name="Straight Connector 116"/>
            <p:cNvCxnSpPr/>
            <p:nvPr/>
          </p:nvCxnSpPr>
          <p:spPr>
            <a:xfrm>
              <a:off x="0" y="2057400"/>
              <a:ext cx="4799806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117"/>
            <p:cNvCxnSpPr/>
            <p:nvPr/>
          </p:nvCxnSpPr>
          <p:spPr>
            <a:xfrm>
              <a:off x="0" y="4876800"/>
              <a:ext cx="4799806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119"/>
            <p:cNvCxnSpPr/>
            <p:nvPr/>
          </p:nvCxnSpPr>
          <p:spPr>
            <a:xfrm rot="5400000">
              <a:off x="3391694" y="3467100"/>
              <a:ext cx="2817812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/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FB18493-C983-4C24-8C7B-58F51195FF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20C408F-2B6F-494A-981F-0C8585BE9F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0A03423-B819-4819-8EC0-7FAB6EB472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 rtlCol="0">
            <a:normAutofit/>
          </a:bodyPr>
          <a:lstStyle/>
          <a:p>
            <a:pPr lv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78563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78563"/>
            <a:ext cx="2895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78563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6903F05-3E83-43AA-B9B4-0D5D34DCF6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advT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08395-D45B-4F24-9ED0-127EA5B1E3E8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00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3BA86-B356-4D25-9A43-6D6B2A4B5287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275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61325-B902-4C9F-80D7-BDD172678AAE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11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F98E6-9B47-46D8-AE45-2CB281D48A40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550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3DF77-2BE9-44E0-B201-1257D91B92F2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0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A54ED-BFF5-460C-B83D-63F77908F799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15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F3F75-326B-4B2F-B110-DF71B58B0FC7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5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6090FA4-DA8C-4D89-AB6D-292442E346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8BA02-CCFA-489D-B4F0-83010635C0E0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76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0677D-129B-4952-A7EE-3588F41225C9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76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3F223-B1D9-4D04-A6D1-85F85A2FE76D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37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74541-56DF-4FAE-94C0-817F765616EF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6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0" y="-30163"/>
            <a:ext cx="9067800" cy="4846638"/>
            <a:chOff x="1" y="-30477"/>
            <a:chExt cx="9067799" cy="4526277"/>
          </a:xfrm>
        </p:grpSpPr>
        <p:cxnSp>
          <p:nvCxnSpPr>
            <p:cNvPr id="5" name="Straight Connector 7"/>
            <p:cNvCxnSpPr/>
            <p:nvPr/>
          </p:nvCxnSpPr>
          <p:spPr>
            <a:xfrm rot="16200000" flipH="1">
              <a:off x="-271560" y="2166840"/>
              <a:ext cx="450552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8"/>
            <p:cNvCxnSpPr/>
            <p:nvPr/>
          </p:nvCxnSpPr>
          <p:spPr>
            <a:xfrm rot="16200000" flipH="1">
              <a:off x="-462060" y="2052540"/>
              <a:ext cx="450552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9"/>
            <p:cNvCxnSpPr/>
            <p:nvPr/>
          </p:nvCxnSpPr>
          <p:spPr>
            <a:xfrm rot="5400000">
              <a:off x="-309660" y="2052540"/>
              <a:ext cx="450552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5400000">
              <a:off x="-2062260" y="2128740"/>
              <a:ext cx="450552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1"/>
            <p:cNvCxnSpPr/>
            <p:nvPr/>
          </p:nvCxnSpPr>
          <p:spPr>
            <a:xfrm rot="16200000" flipH="1">
              <a:off x="-2138460" y="2128740"/>
              <a:ext cx="450552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2"/>
            <p:cNvCxnSpPr/>
            <p:nvPr/>
          </p:nvCxnSpPr>
          <p:spPr>
            <a:xfrm rot="16200000" flipH="1">
              <a:off x="-195360" y="1785840"/>
              <a:ext cx="450552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3"/>
            <p:cNvCxnSpPr/>
            <p:nvPr/>
          </p:nvCxnSpPr>
          <p:spPr>
            <a:xfrm rot="16200000" flipH="1">
              <a:off x="-1643160" y="2014440"/>
              <a:ext cx="450552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4"/>
            <p:cNvCxnSpPr/>
            <p:nvPr/>
          </p:nvCxnSpPr>
          <p:spPr>
            <a:xfrm rot="5400000">
              <a:off x="-1528860" y="2052540"/>
              <a:ext cx="450552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5"/>
            <p:cNvCxnSpPr/>
            <p:nvPr/>
          </p:nvCxnSpPr>
          <p:spPr>
            <a:xfrm rot="16200000" flipH="1">
              <a:off x="-957360" y="2014440"/>
              <a:ext cx="4505521" cy="457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/>
            <p:cNvCxnSpPr/>
            <p:nvPr/>
          </p:nvCxnSpPr>
          <p:spPr>
            <a:xfrm rot="16200000" flipH="1">
              <a:off x="-1947960" y="2090640"/>
              <a:ext cx="450552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7"/>
            <p:cNvCxnSpPr/>
            <p:nvPr/>
          </p:nvCxnSpPr>
          <p:spPr>
            <a:xfrm rot="16200000" flipH="1">
              <a:off x="-652560" y="2166840"/>
              <a:ext cx="450552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8"/>
            <p:cNvCxnSpPr/>
            <p:nvPr/>
          </p:nvCxnSpPr>
          <p:spPr>
            <a:xfrm rot="16200000" flipH="1">
              <a:off x="-1643160" y="2166840"/>
              <a:ext cx="450552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 rot="16200000" flipH="1">
              <a:off x="-1790370" y="2019629"/>
              <a:ext cx="4495143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/>
            <p:nvPr/>
          </p:nvCxnSpPr>
          <p:spPr>
            <a:xfrm rot="5400000">
              <a:off x="-555722" y="1536602"/>
              <a:ext cx="4505521" cy="1412875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1"/>
            <p:cNvCxnSpPr/>
            <p:nvPr/>
          </p:nvCxnSpPr>
          <p:spPr>
            <a:xfrm rot="5400000">
              <a:off x="34034" y="2091434"/>
              <a:ext cx="4505521" cy="303212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22"/>
            <p:cNvCxnSpPr/>
            <p:nvPr/>
          </p:nvCxnSpPr>
          <p:spPr>
            <a:xfrm rot="5400000">
              <a:off x="261840" y="2090640"/>
              <a:ext cx="450552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3"/>
            <p:cNvCxnSpPr/>
            <p:nvPr/>
          </p:nvCxnSpPr>
          <p:spPr>
            <a:xfrm rot="5400000">
              <a:off x="-679547" y="2041427"/>
              <a:ext cx="4505521" cy="4032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4"/>
            <p:cNvCxnSpPr/>
            <p:nvPr/>
          </p:nvCxnSpPr>
          <p:spPr>
            <a:xfrm rot="16200000" flipH="1">
              <a:off x="-1466947" y="2066827"/>
              <a:ext cx="450552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5"/>
            <p:cNvCxnSpPr/>
            <p:nvPr/>
          </p:nvCxnSpPr>
          <p:spPr>
            <a:xfrm rot="16200000" flipH="1">
              <a:off x="-777972" y="2139852"/>
              <a:ext cx="4505521" cy="20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6"/>
            <p:cNvCxnSpPr/>
            <p:nvPr/>
          </p:nvCxnSpPr>
          <p:spPr>
            <a:xfrm rot="16200000" flipH="1">
              <a:off x="-1185960" y="2166840"/>
              <a:ext cx="450552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7"/>
            <p:cNvCxnSpPr/>
            <p:nvPr/>
          </p:nvCxnSpPr>
          <p:spPr>
            <a:xfrm rot="16200000" flipH="1">
              <a:off x="-957360" y="2166840"/>
              <a:ext cx="450552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8"/>
            <p:cNvCxnSpPr/>
            <p:nvPr/>
          </p:nvCxnSpPr>
          <p:spPr>
            <a:xfrm rot="16200000" flipH="1">
              <a:off x="2243039" y="2166840"/>
              <a:ext cx="450552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9"/>
            <p:cNvCxnSpPr/>
            <p:nvPr/>
          </p:nvCxnSpPr>
          <p:spPr>
            <a:xfrm rot="16200000" flipH="1">
              <a:off x="2052539" y="2052540"/>
              <a:ext cx="450552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0"/>
            <p:cNvCxnSpPr/>
            <p:nvPr/>
          </p:nvCxnSpPr>
          <p:spPr>
            <a:xfrm rot="5400000">
              <a:off x="2204939" y="2052540"/>
              <a:ext cx="450552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31"/>
            <p:cNvCxnSpPr/>
            <p:nvPr/>
          </p:nvCxnSpPr>
          <p:spPr>
            <a:xfrm rot="5400000">
              <a:off x="452340" y="2128740"/>
              <a:ext cx="450552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2"/>
            <p:cNvCxnSpPr/>
            <p:nvPr/>
          </p:nvCxnSpPr>
          <p:spPr>
            <a:xfrm rot="16200000" flipH="1">
              <a:off x="376140" y="2128740"/>
              <a:ext cx="450552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3"/>
            <p:cNvCxnSpPr/>
            <p:nvPr/>
          </p:nvCxnSpPr>
          <p:spPr>
            <a:xfrm rot="5400000">
              <a:off x="1024634" y="2242246"/>
              <a:ext cx="450552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4"/>
            <p:cNvCxnSpPr/>
            <p:nvPr/>
          </p:nvCxnSpPr>
          <p:spPr>
            <a:xfrm rot="16200000" flipH="1">
              <a:off x="871440" y="2014440"/>
              <a:ext cx="450552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5"/>
            <p:cNvCxnSpPr/>
            <p:nvPr/>
          </p:nvCxnSpPr>
          <p:spPr>
            <a:xfrm rot="5400000">
              <a:off x="985740" y="2052540"/>
              <a:ext cx="450552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6"/>
            <p:cNvCxnSpPr/>
            <p:nvPr/>
          </p:nvCxnSpPr>
          <p:spPr>
            <a:xfrm rot="16200000" flipH="1">
              <a:off x="1557240" y="2014440"/>
              <a:ext cx="4505521" cy="457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7"/>
            <p:cNvCxnSpPr/>
            <p:nvPr/>
          </p:nvCxnSpPr>
          <p:spPr>
            <a:xfrm rot="16200000" flipH="1">
              <a:off x="566640" y="2090640"/>
              <a:ext cx="450552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8"/>
            <p:cNvCxnSpPr/>
            <p:nvPr/>
          </p:nvCxnSpPr>
          <p:spPr>
            <a:xfrm rot="16200000" flipH="1">
              <a:off x="1862040" y="2166840"/>
              <a:ext cx="450552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9"/>
            <p:cNvCxnSpPr/>
            <p:nvPr/>
          </p:nvCxnSpPr>
          <p:spPr>
            <a:xfrm rot="16200000" flipH="1">
              <a:off x="871440" y="2166840"/>
              <a:ext cx="450552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40"/>
            <p:cNvCxnSpPr/>
            <p:nvPr/>
          </p:nvCxnSpPr>
          <p:spPr>
            <a:xfrm rot="5400000">
              <a:off x="147540" y="2128740"/>
              <a:ext cx="450552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41"/>
            <p:cNvCxnSpPr/>
            <p:nvPr/>
          </p:nvCxnSpPr>
          <p:spPr>
            <a:xfrm rot="5400000">
              <a:off x="1958878" y="1536602"/>
              <a:ext cx="4505521" cy="1412875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42"/>
            <p:cNvCxnSpPr/>
            <p:nvPr/>
          </p:nvCxnSpPr>
          <p:spPr>
            <a:xfrm rot="5400000">
              <a:off x="2548633" y="2091434"/>
              <a:ext cx="4505521" cy="303212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3"/>
            <p:cNvCxnSpPr/>
            <p:nvPr/>
          </p:nvCxnSpPr>
          <p:spPr>
            <a:xfrm rot="5400000">
              <a:off x="2776439" y="2166840"/>
              <a:ext cx="450552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4"/>
            <p:cNvCxnSpPr/>
            <p:nvPr/>
          </p:nvCxnSpPr>
          <p:spPr>
            <a:xfrm rot="5400000">
              <a:off x="1835053" y="2041427"/>
              <a:ext cx="4505521" cy="4032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5"/>
            <p:cNvCxnSpPr/>
            <p:nvPr/>
          </p:nvCxnSpPr>
          <p:spPr>
            <a:xfrm rot="16200000" flipH="1">
              <a:off x="1047653" y="2066827"/>
              <a:ext cx="450552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6"/>
            <p:cNvCxnSpPr/>
            <p:nvPr/>
          </p:nvCxnSpPr>
          <p:spPr>
            <a:xfrm rot="16200000" flipH="1">
              <a:off x="1736628" y="2139852"/>
              <a:ext cx="4505521" cy="20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7"/>
            <p:cNvCxnSpPr/>
            <p:nvPr/>
          </p:nvCxnSpPr>
          <p:spPr>
            <a:xfrm rot="16200000" flipH="1">
              <a:off x="1328640" y="2166840"/>
              <a:ext cx="450552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8"/>
            <p:cNvCxnSpPr/>
            <p:nvPr/>
          </p:nvCxnSpPr>
          <p:spPr>
            <a:xfrm rot="16200000" flipH="1">
              <a:off x="1557240" y="2166840"/>
              <a:ext cx="450552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9"/>
            <p:cNvCxnSpPr/>
            <p:nvPr/>
          </p:nvCxnSpPr>
          <p:spPr>
            <a:xfrm rot="16200000" flipH="1">
              <a:off x="3919439" y="2166840"/>
              <a:ext cx="450552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50"/>
            <p:cNvCxnSpPr/>
            <p:nvPr/>
          </p:nvCxnSpPr>
          <p:spPr>
            <a:xfrm rot="16200000" flipH="1">
              <a:off x="3271739" y="2052540"/>
              <a:ext cx="450552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51"/>
            <p:cNvCxnSpPr/>
            <p:nvPr/>
          </p:nvCxnSpPr>
          <p:spPr>
            <a:xfrm rot="5400000">
              <a:off x="3881339" y="2052540"/>
              <a:ext cx="450552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52"/>
            <p:cNvCxnSpPr/>
            <p:nvPr/>
          </p:nvCxnSpPr>
          <p:spPr>
            <a:xfrm rot="5400000">
              <a:off x="3005039" y="2090640"/>
              <a:ext cx="4505521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3"/>
            <p:cNvCxnSpPr/>
            <p:nvPr/>
          </p:nvCxnSpPr>
          <p:spPr>
            <a:xfrm rot="16200000" flipH="1">
              <a:off x="2243039" y="2014440"/>
              <a:ext cx="4505521" cy="457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4"/>
            <p:cNvCxnSpPr/>
            <p:nvPr/>
          </p:nvCxnSpPr>
          <p:spPr>
            <a:xfrm rot="16200000" flipH="1">
              <a:off x="3538439" y="2166840"/>
              <a:ext cx="450552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5"/>
            <p:cNvCxnSpPr/>
            <p:nvPr/>
          </p:nvCxnSpPr>
          <p:spPr>
            <a:xfrm rot="5400000">
              <a:off x="3822602" y="1536602"/>
              <a:ext cx="4505521" cy="1412875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6"/>
            <p:cNvCxnSpPr/>
            <p:nvPr/>
          </p:nvCxnSpPr>
          <p:spPr>
            <a:xfrm rot="5400000">
              <a:off x="4225033" y="2091434"/>
              <a:ext cx="4505521" cy="303212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7"/>
            <p:cNvCxnSpPr/>
            <p:nvPr/>
          </p:nvCxnSpPr>
          <p:spPr>
            <a:xfrm rot="5400000">
              <a:off x="4071839" y="2090640"/>
              <a:ext cx="450552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8"/>
            <p:cNvCxnSpPr/>
            <p:nvPr/>
          </p:nvCxnSpPr>
          <p:spPr>
            <a:xfrm rot="5400000">
              <a:off x="3565427" y="2041427"/>
              <a:ext cx="4505521" cy="4032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9"/>
            <p:cNvCxnSpPr/>
            <p:nvPr/>
          </p:nvCxnSpPr>
          <p:spPr>
            <a:xfrm rot="16200000" flipH="1">
              <a:off x="3413027" y="2139852"/>
              <a:ext cx="4505521" cy="20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60"/>
            <p:cNvCxnSpPr/>
            <p:nvPr/>
          </p:nvCxnSpPr>
          <p:spPr>
            <a:xfrm rot="16200000" flipH="1">
              <a:off x="2928839" y="2166840"/>
              <a:ext cx="450552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61"/>
            <p:cNvCxnSpPr/>
            <p:nvPr/>
          </p:nvCxnSpPr>
          <p:spPr>
            <a:xfrm rot="16200000" flipH="1">
              <a:off x="3081239" y="2166840"/>
              <a:ext cx="450552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2"/>
            <p:cNvCxnSpPr/>
            <p:nvPr/>
          </p:nvCxnSpPr>
          <p:spPr>
            <a:xfrm rot="5400000">
              <a:off x="4643339" y="2128740"/>
              <a:ext cx="450552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3"/>
            <p:cNvCxnSpPr/>
            <p:nvPr/>
          </p:nvCxnSpPr>
          <p:spPr>
            <a:xfrm rot="16200000" flipH="1">
              <a:off x="4643339" y="2128740"/>
              <a:ext cx="450552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4"/>
            <p:cNvCxnSpPr/>
            <p:nvPr/>
          </p:nvCxnSpPr>
          <p:spPr>
            <a:xfrm rot="5400000">
              <a:off x="5215633" y="2242246"/>
              <a:ext cx="450552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5"/>
            <p:cNvCxnSpPr/>
            <p:nvPr/>
          </p:nvCxnSpPr>
          <p:spPr>
            <a:xfrm rot="16200000" flipH="1">
              <a:off x="5062439" y="2014440"/>
              <a:ext cx="450552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6"/>
            <p:cNvCxnSpPr/>
            <p:nvPr/>
          </p:nvCxnSpPr>
          <p:spPr>
            <a:xfrm rot="5400000">
              <a:off x="5176739" y="2052540"/>
              <a:ext cx="450552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7"/>
            <p:cNvCxnSpPr/>
            <p:nvPr/>
          </p:nvCxnSpPr>
          <p:spPr>
            <a:xfrm rot="16200000" flipH="1">
              <a:off x="5748239" y="2014440"/>
              <a:ext cx="4505521" cy="457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8"/>
            <p:cNvCxnSpPr/>
            <p:nvPr/>
          </p:nvCxnSpPr>
          <p:spPr>
            <a:xfrm rot="16200000" flipH="1">
              <a:off x="4910039" y="2166840"/>
              <a:ext cx="450552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/>
            <p:cNvCxnSpPr/>
            <p:nvPr/>
          </p:nvCxnSpPr>
          <p:spPr>
            <a:xfrm rot="5400000">
              <a:off x="4795739" y="2128740"/>
              <a:ext cx="450552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70"/>
            <p:cNvCxnSpPr/>
            <p:nvPr/>
          </p:nvCxnSpPr>
          <p:spPr>
            <a:xfrm rot="16200000" flipH="1">
              <a:off x="5391052" y="2066827"/>
              <a:ext cx="450552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71"/>
            <p:cNvCxnSpPr/>
            <p:nvPr/>
          </p:nvCxnSpPr>
          <p:spPr>
            <a:xfrm rot="16200000" flipH="1">
              <a:off x="5927627" y="2139852"/>
              <a:ext cx="4505521" cy="20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72"/>
            <p:cNvCxnSpPr/>
            <p:nvPr/>
          </p:nvCxnSpPr>
          <p:spPr>
            <a:xfrm rot="16200000" flipH="1">
              <a:off x="5519639" y="2166840"/>
              <a:ext cx="450552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3"/>
            <p:cNvCxnSpPr/>
            <p:nvPr/>
          </p:nvCxnSpPr>
          <p:spPr>
            <a:xfrm rot="16200000" flipH="1">
              <a:off x="5748239" y="2166840"/>
              <a:ext cx="450552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4"/>
            <p:cNvCxnSpPr/>
            <p:nvPr/>
          </p:nvCxnSpPr>
          <p:spPr>
            <a:xfrm rot="16200000" flipH="1">
              <a:off x="6434039" y="2166840"/>
              <a:ext cx="450552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5"/>
            <p:cNvCxnSpPr/>
            <p:nvPr/>
          </p:nvCxnSpPr>
          <p:spPr>
            <a:xfrm rot="16200000" flipH="1">
              <a:off x="6243539" y="2052540"/>
              <a:ext cx="450552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6"/>
            <p:cNvCxnSpPr/>
            <p:nvPr/>
          </p:nvCxnSpPr>
          <p:spPr>
            <a:xfrm rot="5400000">
              <a:off x="6395939" y="2052540"/>
              <a:ext cx="450552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7"/>
            <p:cNvCxnSpPr/>
            <p:nvPr/>
          </p:nvCxnSpPr>
          <p:spPr>
            <a:xfrm rot="16200000" flipH="1">
              <a:off x="6053039" y="2166840"/>
              <a:ext cx="450552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8"/>
            <p:cNvCxnSpPr/>
            <p:nvPr/>
          </p:nvCxnSpPr>
          <p:spPr>
            <a:xfrm rot="5400000">
              <a:off x="6709412" y="2137412"/>
              <a:ext cx="4526277" cy="1905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9"/>
            <p:cNvCxnSpPr/>
            <p:nvPr/>
          </p:nvCxnSpPr>
          <p:spPr>
            <a:xfrm rot="5400000">
              <a:off x="6026052" y="2041427"/>
              <a:ext cx="4505521" cy="403225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80"/>
            <p:cNvCxnSpPr/>
            <p:nvPr/>
          </p:nvCxnSpPr>
          <p:spPr>
            <a:xfrm rot="16200000" flipH="1">
              <a:off x="5927627" y="2139852"/>
              <a:ext cx="4505521" cy="20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81"/>
            <p:cNvCxnSpPr/>
            <p:nvPr/>
          </p:nvCxnSpPr>
          <p:spPr>
            <a:xfrm rot="5400000">
              <a:off x="6738840" y="2241452"/>
              <a:ext cx="4505521" cy="3175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82"/>
            <p:cNvCxnSpPr/>
            <p:nvPr/>
          </p:nvCxnSpPr>
          <p:spPr>
            <a:xfrm rot="5400000">
              <a:off x="3728939" y="2204940"/>
              <a:ext cx="450552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3"/>
            <p:cNvCxnSpPr/>
            <p:nvPr/>
          </p:nvCxnSpPr>
          <p:spPr>
            <a:xfrm rot="16200000" flipH="1">
              <a:off x="4224239" y="2166840"/>
              <a:ext cx="450552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4"/>
            <p:cNvCxnSpPr/>
            <p:nvPr/>
          </p:nvCxnSpPr>
          <p:spPr>
            <a:xfrm rot="16200000" flipH="1">
              <a:off x="4414739" y="2052540"/>
              <a:ext cx="450552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5"/>
            <p:cNvCxnSpPr/>
            <p:nvPr/>
          </p:nvCxnSpPr>
          <p:spPr>
            <a:xfrm rot="5400000">
              <a:off x="3309839" y="2090640"/>
              <a:ext cx="450552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6"/>
            <p:cNvCxnSpPr/>
            <p:nvPr/>
          </p:nvCxnSpPr>
          <p:spPr>
            <a:xfrm rot="16200000" flipH="1">
              <a:off x="4324252" y="2066827"/>
              <a:ext cx="450552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7"/>
            <p:cNvCxnSpPr/>
            <p:nvPr/>
          </p:nvCxnSpPr>
          <p:spPr>
            <a:xfrm rot="5400000">
              <a:off x="4948139" y="2052540"/>
              <a:ext cx="450552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8"/>
            <p:cNvCxnSpPr/>
            <p:nvPr/>
          </p:nvCxnSpPr>
          <p:spPr>
            <a:xfrm rot="5400000">
              <a:off x="5405339" y="1747740"/>
              <a:ext cx="450552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9"/>
            <p:cNvCxnSpPr/>
            <p:nvPr/>
          </p:nvCxnSpPr>
          <p:spPr>
            <a:xfrm rot="16200000" flipH="1">
              <a:off x="2547839" y="2014440"/>
              <a:ext cx="4505521" cy="457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93"/>
          <p:cNvSpPr/>
          <p:nvPr/>
        </p:nvSpPr>
        <p:spPr>
          <a:xfrm>
            <a:off x="0" y="4311650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9" name="Straight Connector 95"/>
          <p:cNvCxnSpPr/>
          <p:nvPr/>
        </p:nvCxnSpPr>
        <p:spPr>
          <a:xfrm>
            <a:off x="0" y="438785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96"/>
          <p:cNvCxnSpPr/>
          <p:nvPr/>
        </p:nvCxnSpPr>
        <p:spPr>
          <a:xfrm>
            <a:off x="0" y="6138863"/>
            <a:ext cx="9144000" cy="158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D364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D364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D364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FD87200-ECAA-4FF3-9146-CA464F855C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F6DA611-5EE4-480C-A326-6D025640B3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72B4832-C475-482E-B879-6A92E0A61A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D682BCB-CC9D-439F-8436-323B41FB87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784BB2-5DC6-4391-8B91-5A4DE97589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6"/>
          <p:cNvSpPr/>
          <p:nvPr/>
        </p:nvSpPr>
        <p:spPr>
          <a:xfrm>
            <a:off x="0" y="1563688"/>
            <a:ext cx="2762250" cy="33131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38"/>
          <p:cNvCxnSpPr/>
          <p:nvPr/>
        </p:nvCxnSpPr>
        <p:spPr>
          <a:xfrm rot="5400000">
            <a:off x="1127919" y="3221832"/>
            <a:ext cx="301783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40"/>
          <p:cNvCxnSpPr/>
          <p:nvPr/>
        </p:nvCxnSpPr>
        <p:spPr>
          <a:xfrm>
            <a:off x="0" y="1712913"/>
            <a:ext cx="2651125" cy="158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42"/>
          <p:cNvCxnSpPr/>
          <p:nvPr/>
        </p:nvCxnSpPr>
        <p:spPr>
          <a:xfrm>
            <a:off x="0" y="4733925"/>
            <a:ext cx="2651125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EF1C95B-73FC-48C8-9CBE-0E4683002E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"/>
          <p:cNvSpPr/>
          <p:nvPr/>
        </p:nvSpPr>
        <p:spPr>
          <a:xfrm>
            <a:off x="0" y="1563688"/>
            <a:ext cx="2762250" cy="33131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33"/>
          <p:cNvCxnSpPr/>
          <p:nvPr/>
        </p:nvCxnSpPr>
        <p:spPr>
          <a:xfrm rot="5400000">
            <a:off x="1127919" y="3221832"/>
            <a:ext cx="301783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4"/>
          <p:cNvCxnSpPr/>
          <p:nvPr/>
        </p:nvCxnSpPr>
        <p:spPr>
          <a:xfrm>
            <a:off x="0" y="1712913"/>
            <a:ext cx="2651125" cy="158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59"/>
          <p:cNvCxnSpPr/>
          <p:nvPr/>
        </p:nvCxnSpPr>
        <p:spPr>
          <a:xfrm>
            <a:off x="0" y="4733925"/>
            <a:ext cx="2651125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/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4CB27A2-1062-4E7F-86BD-EB314F30F1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225" y="136525"/>
            <a:ext cx="8869363" cy="658495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1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DFE6D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0513" y="6311900"/>
            <a:ext cx="348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FE6D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1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FE6D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1906559-7412-4148-B181-B1A511C3BE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3830638" algn="l"/>
        </a:tabLst>
        <a:defRPr sz="3600" b="1" kern="1200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rgbClr val="FEFEF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3830638" algn="l"/>
        </a:tabLst>
        <a:defRPr sz="3600" b="1">
          <a:solidFill>
            <a:srgbClr val="FEFEFE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3830638" algn="l"/>
        </a:tabLst>
        <a:defRPr sz="3600" b="1">
          <a:solidFill>
            <a:srgbClr val="FEFEFE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3830638" algn="l"/>
        </a:tabLst>
        <a:defRPr sz="3600" b="1">
          <a:solidFill>
            <a:srgbClr val="FEFEFE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3830638" algn="l"/>
        </a:tabLst>
        <a:defRPr sz="3600" b="1">
          <a:solidFill>
            <a:srgbClr val="FEFEFE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3830638" algn="l"/>
        </a:tabLst>
        <a:defRPr sz="3600" b="1">
          <a:solidFill>
            <a:srgbClr val="FEFEFE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3830638" algn="l"/>
        </a:tabLst>
        <a:defRPr sz="3600" b="1">
          <a:solidFill>
            <a:srgbClr val="FEFEFE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3830638" algn="l"/>
        </a:tabLst>
        <a:defRPr sz="3600" b="1">
          <a:solidFill>
            <a:srgbClr val="FEFEFE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3830638" algn="l"/>
        </a:tabLst>
        <a:defRPr sz="3600" b="1">
          <a:solidFill>
            <a:srgbClr val="FEFEFE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ACC2C9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7688" indent="-182563" algn="l" rtl="0" eaLnBrk="0" fontAlgn="base" hangingPunct="0">
        <a:spcBef>
          <a:spcPct val="20000"/>
        </a:spcBef>
        <a:spcAft>
          <a:spcPct val="0"/>
        </a:spcAft>
        <a:buClr>
          <a:srgbClr val="ACC2C9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99987F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rgbClr val="90AC97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FFCC0098-36D4-4E97-BBAB-1F7D8C34793E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40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9.xml"/><Relationship Id="rId4" Type="http://schemas.openxmlformats.org/officeDocument/2006/relationships/slide" Target="slid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9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1"/>
          <p:cNvSpPr>
            <a:spLocks noChangeArrowheads="1"/>
          </p:cNvSpPr>
          <p:nvPr/>
        </p:nvSpPr>
        <p:spPr bwMode="auto">
          <a:xfrm>
            <a:off x="428625" y="1714500"/>
            <a:ext cx="821531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dirty="0"/>
              <a:t>                     </a:t>
            </a:r>
            <a:r>
              <a:rPr lang="ru-RU" sz="5400" b="1" dirty="0">
                <a:solidFill>
                  <a:srgbClr val="FFC000"/>
                </a:solidFill>
                <a:cs typeface="Adobe Arabic" pitchFamily="18" charset="-78"/>
              </a:rPr>
              <a:t>А</a:t>
            </a:r>
            <a:r>
              <a:rPr lang="ru-RU" sz="5400" b="1" dirty="0">
                <a:solidFill>
                  <a:srgbClr val="FFC000"/>
                </a:solidFill>
                <a:latin typeface="GothicE" pitchFamily="2" charset="0"/>
                <a:ea typeface="GothicE" pitchFamily="2" charset="0"/>
                <a:cs typeface="Adobe Arabic" pitchFamily="18" charset="-78"/>
              </a:rPr>
              <a:t>варии </a:t>
            </a:r>
          </a:p>
          <a:p>
            <a:pPr algn="ctr"/>
            <a:r>
              <a:rPr lang="ru-RU" sz="5400" b="1" dirty="0">
                <a:solidFill>
                  <a:srgbClr val="FFC000"/>
                </a:solidFill>
                <a:latin typeface="GothicE" pitchFamily="2" charset="0"/>
                <a:ea typeface="GothicE" pitchFamily="2" charset="0"/>
                <a:cs typeface="Adobe Arabic" pitchFamily="18" charset="-78"/>
              </a:rPr>
              <a:t> на </a:t>
            </a:r>
            <a:r>
              <a:rPr lang="ru-RU" sz="5400" b="1" dirty="0" err="1">
                <a:solidFill>
                  <a:srgbClr val="FFC000"/>
                </a:solidFill>
                <a:latin typeface="GothicE" pitchFamily="2" charset="0"/>
                <a:ea typeface="GothicE" pitchFamily="2" charset="0"/>
                <a:cs typeface="Adobe Arabic" pitchFamily="18" charset="-78"/>
              </a:rPr>
              <a:t>радиационно</a:t>
            </a:r>
            <a:r>
              <a:rPr lang="ru-RU" sz="5400" b="1" dirty="0">
                <a:solidFill>
                  <a:srgbClr val="FFC000"/>
                </a:solidFill>
                <a:latin typeface="GothicE" pitchFamily="2" charset="0"/>
                <a:ea typeface="GothicE" pitchFamily="2" charset="0"/>
                <a:cs typeface="Adobe Arabic" pitchFamily="18" charset="-78"/>
              </a:rPr>
              <a:t> опасных объектах</a:t>
            </a:r>
            <a:endParaRPr lang="en-US" sz="5400" b="1" dirty="0">
              <a:solidFill>
                <a:srgbClr val="FFC000"/>
              </a:solidFill>
              <a:latin typeface="GothicE" pitchFamily="2" charset="0"/>
              <a:ea typeface="GothicE" pitchFamily="2" charset="0"/>
              <a:cs typeface="Adobe Arabic" pitchFamily="18" charset="-78"/>
            </a:endParaRPr>
          </a:p>
          <a:p>
            <a:pPr algn="r"/>
            <a:r>
              <a:rPr lang="ru-RU" sz="2400" b="1" dirty="0">
                <a:solidFill>
                  <a:srgbClr val="FFC000"/>
                </a:solidFill>
                <a:latin typeface="GothicE" pitchFamily="2" charset="0"/>
                <a:ea typeface="GothicE" pitchFamily="2" charset="0"/>
                <a:cs typeface="Adobe Arabic" pitchFamily="18" charset="-78"/>
              </a:rPr>
              <a:t>Выполнила:</a:t>
            </a:r>
          </a:p>
          <a:p>
            <a:pPr algn="r"/>
            <a:r>
              <a:rPr lang="ru-RU" sz="2400" b="1" dirty="0" err="1">
                <a:solidFill>
                  <a:srgbClr val="FFC000"/>
                </a:solidFill>
                <a:latin typeface="GothicE" pitchFamily="2" charset="0"/>
                <a:ea typeface="GothicE" pitchFamily="2" charset="0"/>
                <a:cs typeface="Adobe Arabic" pitchFamily="18" charset="-78"/>
              </a:rPr>
              <a:t>Шумская</a:t>
            </a:r>
            <a:r>
              <a:rPr lang="ru-RU" sz="2400" b="1" dirty="0">
                <a:solidFill>
                  <a:srgbClr val="FFC000"/>
                </a:solidFill>
                <a:latin typeface="GothicE" pitchFamily="2" charset="0"/>
                <a:ea typeface="GothicE" pitchFamily="2" charset="0"/>
                <a:cs typeface="Adobe Arabic" pitchFamily="18" charset="-78"/>
              </a:rPr>
              <a:t> Анна Эдуардовна</a:t>
            </a:r>
          </a:p>
          <a:p>
            <a:pPr algn="r"/>
            <a:r>
              <a:rPr lang="ru-RU" sz="2400" b="1" dirty="0">
                <a:solidFill>
                  <a:srgbClr val="FFC000"/>
                </a:solidFill>
                <a:latin typeface="GothicE" pitchFamily="2" charset="0"/>
                <a:ea typeface="GothicE" pitchFamily="2" charset="0"/>
                <a:cs typeface="Adobe Arabic" pitchFamily="18" charset="-78"/>
              </a:rPr>
              <a:t>Учитель ОБЖ и технологии </a:t>
            </a:r>
          </a:p>
          <a:p>
            <a:pPr algn="r"/>
            <a:r>
              <a:rPr lang="ru-RU" sz="2400" b="1">
                <a:solidFill>
                  <a:srgbClr val="FFC000"/>
                </a:solidFill>
                <a:latin typeface="GothicE" pitchFamily="2" charset="0"/>
                <a:ea typeface="GothicE" pitchFamily="2" charset="0"/>
                <a:cs typeface="Adobe Arabic" pitchFamily="18" charset="-78"/>
              </a:rPr>
              <a:t>НОЧУ </a:t>
            </a:r>
            <a:r>
              <a:rPr lang="ru-RU" sz="2400" b="1" dirty="0">
                <a:solidFill>
                  <a:srgbClr val="FFC000"/>
                </a:solidFill>
                <a:latin typeface="GothicE" pitchFamily="2" charset="0"/>
                <a:ea typeface="GothicE" pitchFamily="2" charset="0"/>
                <a:cs typeface="Adobe Arabic" pitchFamily="18" charset="-78"/>
              </a:rPr>
              <a:t>«Православная Классическая Гимназия «Ковчег»</a:t>
            </a:r>
          </a:p>
          <a:p>
            <a:pPr algn="r"/>
            <a:r>
              <a:rPr lang="ru-RU" sz="2400" b="1" dirty="0">
                <a:solidFill>
                  <a:srgbClr val="FFC000"/>
                </a:solidFill>
                <a:latin typeface="GothicE" pitchFamily="2" charset="0"/>
                <a:ea typeface="GothicE" pitchFamily="2" charset="0"/>
                <a:cs typeface="Adobe Arabic" pitchFamily="18" charset="-78"/>
              </a:rPr>
              <a:t>Московской </a:t>
            </a:r>
            <a:r>
              <a:rPr lang="ru-RU" sz="2400" b="1" dirty="0" err="1">
                <a:solidFill>
                  <a:srgbClr val="FFC000"/>
                </a:solidFill>
                <a:latin typeface="GothicE" pitchFamily="2" charset="0"/>
                <a:ea typeface="GothicE" pitchFamily="2" charset="0"/>
                <a:cs typeface="Adobe Arabic" pitchFamily="18" charset="-78"/>
              </a:rPr>
              <a:t>области,Щелковского</a:t>
            </a:r>
            <a:r>
              <a:rPr lang="ru-RU" sz="2400" b="1" dirty="0">
                <a:solidFill>
                  <a:srgbClr val="FFC000"/>
                </a:solidFill>
                <a:latin typeface="GothicE" pitchFamily="2" charset="0"/>
                <a:ea typeface="GothicE" pitchFamily="2" charset="0"/>
                <a:cs typeface="Adobe Arabic" pitchFamily="18" charset="-78"/>
              </a:rPr>
              <a:t> </a:t>
            </a:r>
            <a:r>
              <a:rPr lang="ru-RU" sz="2400" b="1" dirty="0" err="1">
                <a:solidFill>
                  <a:srgbClr val="FFC000"/>
                </a:solidFill>
                <a:latin typeface="GothicE" pitchFamily="2" charset="0"/>
                <a:ea typeface="GothicE" pitchFamily="2" charset="0"/>
                <a:cs typeface="Adobe Arabic" pitchFamily="18" charset="-78"/>
              </a:rPr>
              <a:t>района,д.Душоново</a:t>
            </a:r>
            <a:endParaRPr lang="ru-RU" sz="2400" b="1" dirty="0">
              <a:solidFill>
                <a:srgbClr val="FFC000"/>
              </a:solidFill>
              <a:latin typeface="GothicE" pitchFamily="2" charset="0"/>
              <a:ea typeface="GothicE" pitchFamily="2" charset="0"/>
              <a:cs typeface="Adobe Arabic" pitchFamily="18" charset="-78"/>
            </a:endParaRPr>
          </a:p>
          <a:p>
            <a:pPr algn="ctr"/>
            <a:endParaRPr lang="en-US" sz="5400" b="1" dirty="0">
              <a:solidFill>
                <a:srgbClr val="FFC000"/>
              </a:solidFill>
              <a:latin typeface="GothicE" pitchFamily="2" charset="0"/>
              <a:ea typeface="GothicE" pitchFamily="2" charset="0"/>
              <a:cs typeface="Adobe Arabic" pitchFamily="18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Прямоугольник 2"/>
          <p:cNvSpPr>
            <a:spLocks noChangeArrowheads="1"/>
          </p:cNvSpPr>
          <p:nvPr/>
        </p:nvSpPr>
        <p:spPr bwMode="auto">
          <a:xfrm>
            <a:off x="3419475" y="6184900"/>
            <a:ext cx="52006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altLang="ru-RU" sz="180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14480" y="214290"/>
            <a:ext cx="5857916" cy="40011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rgbClr val="FFAD1C"/>
                </a:solidFill>
                <a:latin typeface="Times New Roman" pitchFamily="18" charset="0"/>
                <a:cs typeface="Times New Roman" pitchFamily="18" charset="0"/>
              </a:rPr>
              <a:t>К числу таких объектов относятся: 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928670"/>
            <a:ext cx="728667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3786183" y="5786454"/>
            <a:ext cx="2786081" cy="571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prstClr val="black"/>
                </a:solidFill>
              </a:rPr>
              <a:t> научно-исследовательские и проектные организации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Прямоугольник 2"/>
          <p:cNvSpPr>
            <a:spLocks noChangeArrowheads="1"/>
          </p:cNvSpPr>
          <p:nvPr/>
        </p:nvSpPr>
        <p:spPr bwMode="auto">
          <a:xfrm>
            <a:off x="3419475" y="6184900"/>
            <a:ext cx="52006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altLang="ru-RU" sz="180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43108" y="285728"/>
            <a:ext cx="5616575" cy="40005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rgbClr val="FFAD1C"/>
                </a:solidFill>
                <a:latin typeface="Times New Roman" pitchFamily="18" charset="0"/>
                <a:cs typeface="Times New Roman" pitchFamily="18" charset="0"/>
              </a:rPr>
              <a:t>К числу таких объектов относятся: </a:t>
            </a: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1785917" y="5772150"/>
            <a:ext cx="6072230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prstClr val="black"/>
                </a:solidFill>
              </a:rPr>
              <a:t>Предприятия  и места по захоронению радиоактивных отходов 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000108"/>
            <a:ext cx="700092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Прямоугольник 2"/>
          <p:cNvSpPr>
            <a:spLocks noChangeArrowheads="1"/>
          </p:cNvSpPr>
          <p:nvPr/>
        </p:nvSpPr>
        <p:spPr bwMode="auto">
          <a:xfrm>
            <a:off x="3419475" y="6184900"/>
            <a:ext cx="52006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altLang="ru-RU" sz="180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28794" y="214290"/>
            <a:ext cx="5616575" cy="40005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rgbClr val="FFAD1C"/>
                </a:solidFill>
                <a:latin typeface="Times New Roman" pitchFamily="18" charset="0"/>
                <a:cs typeface="Times New Roman" pitchFamily="18" charset="0"/>
              </a:rPr>
              <a:t>К числу таких объектов относятся: 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14422"/>
            <a:ext cx="392909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3479800" y="5772150"/>
            <a:ext cx="2630488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prstClr val="black"/>
                </a:solidFill>
              </a:rPr>
              <a:t>ядерные энергетические установки на транспорте.</a:t>
            </a:r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285860"/>
            <a:ext cx="407196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Стена ВКонтакт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5214974" cy="3071834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5786446" y="357166"/>
            <a:ext cx="2857520" cy="714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prstClr val="black"/>
                </a:solidFill>
              </a:rPr>
              <a:t>Атомный ледокол «Россия»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28596" y="5643578"/>
            <a:ext cx="2500330" cy="714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prstClr val="black"/>
                </a:solidFill>
              </a:rPr>
              <a:t>Атомный подводная лодка «Нерпа»</a:t>
            </a:r>
          </a:p>
        </p:txBody>
      </p:sp>
      <p:pic>
        <p:nvPicPr>
          <p:cNvPr id="57352" name="Picture 8" descr="Приговор по делу &quot;Нерпы&quot; не устроил прокуратуру ТОФ. Екатеринбург - Деловой квартал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643314"/>
            <a:ext cx="5857916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28794" y="214290"/>
            <a:ext cx="5616575" cy="40005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rgbClr val="FFAD1C"/>
                </a:solidFill>
                <a:latin typeface="Times New Roman" pitchFamily="18" charset="0"/>
                <a:cs typeface="Times New Roman" pitchFamily="18" charset="0"/>
              </a:rPr>
              <a:t>К числу таких объектов относятся: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00232" y="5643578"/>
            <a:ext cx="5643602" cy="714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prstClr val="black"/>
                </a:solidFill>
              </a:rPr>
              <a:t>Ядерные боеприпасы и склады для их хранения</a:t>
            </a:r>
          </a:p>
        </p:txBody>
      </p:sp>
      <p:pic>
        <p:nvPicPr>
          <p:cNvPr id="1026" name="Picture 2" descr="http://im1-tub-ru.yandex.net/i?id=1fc7b2cd00e71778086a377522527d80-08-144&amp;n=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14422"/>
            <a:ext cx="6715172" cy="392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A40194-FF58-4EB2-BF95-385F417F1233}"/>
              </a:ext>
            </a:extLst>
          </p:cNvPr>
          <p:cNvSpPr/>
          <p:nvPr/>
        </p:nvSpPr>
        <p:spPr>
          <a:xfrm>
            <a:off x="2698082" y="3069139"/>
            <a:ext cx="3747835" cy="719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4400" dirty="0"/>
              <a:t>PAGEBREAK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75211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861" y="219074"/>
            <a:ext cx="5020671" cy="3281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4302759" y="219075"/>
            <a:ext cx="4733032" cy="14773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При аварии на РАО может произойти облучение ионизирующим излучением или радиоактивное загрязнение людей,  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179388" y="3789363"/>
            <a:ext cx="4321175" cy="666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сельскохозяйственных животных и растений, 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4716463" y="3789363"/>
            <a:ext cx="4300537" cy="6746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 также  окружающей природной среды.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725" y="4557713"/>
            <a:ext cx="3184525" cy="211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06825" y="4557713"/>
            <a:ext cx="1385888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163" y="4557713"/>
            <a:ext cx="3402012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Последствия       радиации</a:t>
            </a:r>
          </a:p>
        </p:txBody>
      </p:sp>
      <p:pic>
        <p:nvPicPr>
          <p:cNvPr id="5" name="Picture 2" descr="Лечение болезней Здоровье, быт, увлечения, отношения - Part …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20879"/>
            <a:ext cx="8229600" cy="4289367"/>
          </a:xfrm>
          <a:prstGeom prst="rect">
            <a:avLst/>
          </a:prstGeom>
          <a:noFill/>
        </p:spPr>
      </p:pic>
    </p:spTree>
  </p:cSld>
  <p:clrMapOvr>
    <a:masterClrMapping/>
  </p:clrMapOvr>
  <p:transition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4348" y="714356"/>
            <a:ext cx="778674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>
                <a:solidFill>
                  <a:schemeClr val="bg1"/>
                </a:solidFill>
              </a:rPr>
              <a:t>Лучевая болезнь возникает при воздействии на </a:t>
            </a:r>
          </a:p>
          <a:p>
            <a:r>
              <a:rPr lang="ru-RU" altLang="ru-RU" sz="2000" dirty="0">
                <a:solidFill>
                  <a:schemeClr val="bg1"/>
                </a:solidFill>
              </a:rPr>
              <a:t>организм ионизирующих излучений в дозах, </a:t>
            </a:r>
            <a:r>
              <a:rPr lang="ru-RU" altLang="ru-RU" sz="2000" dirty="0" err="1">
                <a:solidFill>
                  <a:schemeClr val="bg1"/>
                </a:solidFill>
              </a:rPr>
              <a:t>превыша</a:t>
            </a:r>
            <a:r>
              <a:rPr lang="ru-RU" altLang="ru-RU" sz="2000" dirty="0">
                <a:solidFill>
                  <a:schemeClr val="bg1"/>
                </a:solidFill>
              </a:rPr>
              <a:t>-</a:t>
            </a:r>
          </a:p>
          <a:p>
            <a:r>
              <a:rPr lang="ru-RU" altLang="ru-RU" sz="2000" dirty="0" err="1">
                <a:solidFill>
                  <a:schemeClr val="bg1"/>
                </a:solidFill>
              </a:rPr>
              <a:t>ющих</a:t>
            </a:r>
            <a:r>
              <a:rPr lang="ru-RU" altLang="ru-RU" sz="2000" dirty="0">
                <a:solidFill>
                  <a:schemeClr val="bg1"/>
                </a:solidFill>
              </a:rPr>
              <a:t> предельно допустимых.</a:t>
            </a:r>
            <a:endParaRPr lang="en-US" altLang="ru-RU" sz="2000" dirty="0">
              <a:solidFill>
                <a:schemeClr val="bg1"/>
              </a:solidFill>
            </a:endParaRPr>
          </a:p>
          <a:p>
            <a:endParaRPr lang="ru-RU" altLang="ru-RU" sz="2000" dirty="0">
              <a:solidFill>
                <a:schemeClr val="bg1"/>
              </a:solidFill>
            </a:endParaRPr>
          </a:p>
          <a:p>
            <a:r>
              <a:rPr lang="ru-RU" altLang="ru-RU" sz="2000" dirty="0">
                <a:solidFill>
                  <a:schemeClr val="bg1"/>
                </a:solidFill>
              </a:rPr>
              <a:t>Острая лучевая болезнь лёгкой(</a:t>
            </a:r>
            <a:r>
              <a:rPr lang="en-US" altLang="ru-RU" sz="2000" dirty="0">
                <a:solidFill>
                  <a:schemeClr val="bg1"/>
                </a:solidFill>
              </a:rPr>
              <a:t>I)</a:t>
            </a:r>
            <a:r>
              <a:rPr lang="ru-RU" altLang="ru-RU" sz="2000" dirty="0">
                <a:solidFill>
                  <a:schemeClr val="bg1"/>
                </a:solidFill>
              </a:rPr>
              <a:t> степени развивается при кратковременном облучении всего тела в дозе, превышающей 100бэр. Она сопровождается головокружением, редко – тошнотой, отмечается через 2-3ч после облучения.</a:t>
            </a:r>
            <a:endParaRPr lang="en-US" altLang="ru-RU" sz="2000" dirty="0">
              <a:solidFill>
                <a:schemeClr val="bg1"/>
              </a:solidFill>
            </a:endParaRPr>
          </a:p>
          <a:p>
            <a:endParaRPr lang="ru-RU" altLang="ru-RU" sz="2000" dirty="0">
              <a:solidFill>
                <a:schemeClr val="bg1"/>
              </a:solidFill>
            </a:endParaRPr>
          </a:p>
          <a:p>
            <a:r>
              <a:rPr lang="ru-RU" altLang="ru-RU" sz="2000" dirty="0">
                <a:solidFill>
                  <a:schemeClr val="bg1"/>
                </a:solidFill>
              </a:rPr>
              <a:t>Острая лучевая болезнь(</a:t>
            </a:r>
            <a:r>
              <a:rPr lang="en-US" altLang="ru-RU" sz="2000" dirty="0">
                <a:solidFill>
                  <a:schemeClr val="bg1"/>
                </a:solidFill>
              </a:rPr>
              <a:t>II)</a:t>
            </a:r>
            <a:r>
              <a:rPr lang="ru-RU" altLang="ru-RU" sz="2000" dirty="0">
                <a:solidFill>
                  <a:schemeClr val="bg1"/>
                </a:solidFill>
              </a:rPr>
              <a:t> степени развивается при воздействии ионизирующего излучения в дозе от 200 до 400бэр. Первичная реакция (головная боль, тошнота, иногда, иногда рвота) возникает через 1-2ч.</a:t>
            </a:r>
            <a:endParaRPr lang="en-US" altLang="ru-RU" sz="2000" dirty="0">
              <a:solidFill>
                <a:schemeClr val="bg1"/>
              </a:solidFill>
            </a:endParaRPr>
          </a:p>
          <a:p>
            <a:endParaRPr lang="ru-RU" altLang="ru-RU" sz="2000" dirty="0">
              <a:solidFill>
                <a:schemeClr val="bg1"/>
              </a:solidFill>
            </a:endParaRPr>
          </a:p>
          <a:p>
            <a:r>
              <a:rPr lang="ru-RU" altLang="ru-RU" sz="2000" dirty="0">
                <a:solidFill>
                  <a:schemeClr val="bg1"/>
                </a:solidFill>
              </a:rPr>
              <a:t>Острая лучевая болезнь тяжёлой(</a:t>
            </a:r>
            <a:r>
              <a:rPr lang="en-US" altLang="ru-RU" sz="2000" dirty="0">
                <a:solidFill>
                  <a:schemeClr val="bg1"/>
                </a:solidFill>
              </a:rPr>
              <a:t>III)</a:t>
            </a:r>
            <a:r>
              <a:rPr lang="ru-RU" altLang="ru-RU" sz="2000" dirty="0">
                <a:solidFill>
                  <a:schemeClr val="bg1"/>
                </a:solidFill>
              </a:rPr>
              <a:t> степени</a:t>
            </a:r>
            <a:r>
              <a:rPr lang="en-US" altLang="ru-RU" sz="2000" dirty="0">
                <a:solidFill>
                  <a:schemeClr val="bg1"/>
                </a:solidFill>
              </a:rPr>
              <a:t> </a:t>
            </a:r>
            <a:r>
              <a:rPr lang="ru-RU" altLang="ru-RU" sz="2000" dirty="0">
                <a:solidFill>
                  <a:schemeClr val="bg1"/>
                </a:solidFill>
              </a:rPr>
              <a:t>развивается при воздействии ионизирующего излучения в дозе от </a:t>
            </a:r>
            <a:r>
              <a:rPr lang="en-US" altLang="ru-RU" sz="2000" dirty="0">
                <a:solidFill>
                  <a:schemeClr val="bg1"/>
                </a:solidFill>
              </a:rPr>
              <a:t>4</a:t>
            </a:r>
            <a:r>
              <a:rPr lang="ru-RU" altLang="ru-RU" sz="2000" dirty="0">
                <a:solidFill>
                  <a:schemeClr val="bg1"/>
                </a:solidFill>
              </a:rPr>
              <a:t>00 до </a:t>
            </a:r>
            <a:r>
              <a:rPr lang="en-US" altLang="ru-RU" sz="2000" dirty="0">
                <a:solidFill>
                  <a:schemeClr val="bg1"/>
                </a:solidFill>
              </a:rPr>
              <a:t>6</a:t>
            </a:r>
            <a:r>
              <a:rPr lang="ru-RU" altLang="ru-RU" sz="2000" dirty="0">
                <a:solidFill>
                  <a:schemeClr val="bg1"/>
                </a:solidFill>
              </a:rPr>
              <a:t>00бэр. Первичная реакция</a:t>
            </a:r>
            <a:r>
              <a:rPr lang="en-US" altLang="ru-RU" sz="2000" dirty="0">
                <a:solidFill>
                  <a:schemeClr val="bg1"/>
                </a:solidFill>
              </a:rPr>
              <a:t> </a:t>
            </a:r>
            <a:r>
              <a:rPr lang="ru-RU" altLang="ru-RU" sz="2000" dirty="0">
                <a:solidFill>
                  <a:schemeClr val="bg1"/>
                </a:solidFill>
              </a:rPr>
              <a:t>возникает через 30-60мин и резко выражена (повторная рвота, повышение температуры тела, головная боль).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{1050A855-ED3A-4226-A7EA-7DBDCEBF61EA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2265"/>
            <a:ext cx="5499276" cy="412445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83568" y="4374364"/>
            <a:ext cx="82939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C000"/>
                </a:solidFill>
              </a:rPr>
              <a:t>Лучевая болезнь возникает при воздействии на организм ионизирующих излучений в дозах, превышающих предель­но допустимы.</a:t>
            </a:r>
          </a:p>
          <a:p>
            <a:r>
              <a:rPr lang="ru-RU" sz="2400" b="1" dirty="0">
                <a:solidFill>
                  <a:srgbClr val="FFC000"/>
                </a:solidFill>
              </a:rPr>
              <a:t>В настоящее время хорошо изучены последствия однократного об­лучения человека и выделено несколько степеней лучевого поражения.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364568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42910" y="5286388"/>
            <a:ext cx="7786742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Радиационно</a:t>
            </a:r>
            <a:r>
              <a:rPr lang="ru-RU" sz="1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– опасный объект – это объект, на котором храня</a:t>
            </a:r>
            <a:r>
              <a:rPr lang="en-US" sz="1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ru-RU" sz="1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разрабатывают и используют </a:t>
            </a:r>
            <a:r>
              <a:rPr lang="ru-RU" sz="18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радиоктивные</a:t>
            </a:r>
            <a:r>
              <a:rPr lang="ru-RU" sz="1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вещества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00042"/>
            <a:ext cx="264320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3357562"/>
            <a:ext cx="292895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0364" y="2000240"/>
            <a:ext cx="292895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50126"/>
              </p:ext>
            </p:extLst>
          </p:nvPr>
        </p:nvGraphicFramePr>
        <p:xfrm>
          <a:off x="683568" y="1268758"/>
          <a:ext cx="7920880" cy="5184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8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3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Доза, бэр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Последствия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&lt;50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Отсутствие клинических симптомов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2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50-100</a:t>
                      </a:r>
                      <a:endParaRPr lang="ru-RU" sz="2000" b="1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Незначительное недомогание, которое обычно быстро проходит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100-200</a:t>
                      </a:r>
                      <a:endParaRPr lang="ru-RU" sz="2000" b="1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Легкая степень лучевой болезни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200-400</a:t>
                      </a:r>
                      <a:endParaRPr lang="ru-RU" sz="2000" b="1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Средняя степень лучевой болезни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400-600</a:t>
                      </a:r>
                      <a:endParaRPr lang="ru-RU" sz="2000" b="1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Тяжелая степень лучевой болезни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8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&gt;600</a:t>
                      </a:r>
                      <a:endParaRPr lang="ru-RU" sz="2000" b="1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В большинстве случаев наступает смерть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899592" y="309944"/>
            <a:ext cx="7632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FFC000"/>
                </a:solidFill>
              </a:rPr>
              <a:t>Последствия однократного общего облучения</a:t>
            </a:r>
          </a:p>
        </p:txBody>
      </p:sp>
    </p:spTree>
    <p:extLst>
      <p:ext uri="{BB962C8B-B14F-4D97-AF65-F5344CB8AC3E}">
        <p14:creationId xmlns:p14="http://schemas.microsoft.com/office/powerpoint/2010/main" val="961348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1913" y="203200"/>
            <a:ext cx="5903912" cy="44608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ru-RU" sz="2000" b="1" dirty="0">
                <a:solidFill>
                  <a:prstClr val="white"/>
                </a:solidFill>
                <a:latin typeface="+mn-lt"/>
                <a:ea typeface="Calibri"/>
                <a:cs typeface="Times New Roman"/>
              </a:rPr>
              <a:t>Радиационные аварии подразделяются на 3 типа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8313" y="1268413"/>
            <a:ext cx="2303462" cy="576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локальная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32138" y="1268413"/>
            <a:ext cx="2303462" cy="576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местная 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084888" y="1268413"/>
            <a:ext cx="2303462" cy="576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общая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8313" y="2133600"/>
            <a:ext cx="2303462" cy="4248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нарушение в работе РОО (радиационно опасного объекта), при котором не произошел выход радиоактивных продуктов или ионизирующих излучений за предусмотренные границы оборудования, технологических систем, зданий и сооружений в количествах, превышающих установленные для нормальной эксплуатации предприятия значения;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32138" y="2133600"/>
            <a:ext cx="2303462" cy="4248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нарушение в работе РОО, при котором произошел выход радиоактивных продуктов в пределах санитарно-защитной зоны и в количествах, превышающих установленные для данного предприятия;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062663" y="2133600"/>
            <a:ext cx="2305050" cy="4248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нарушение в работе РОО, при котором произошел выход радиоактивных продуктов за границу санитарно-защитной зоны и в количествах, приводящих к радиоактивному загрязнению прилегающей территории и возможному облучению проживающего на ней населения выше установленных норм.</a:t>
            </a:r>
          </a:p>
        </p:txBody>
      </p:sp>
      <p:cxnSp>
        <p:nvCxnSpPr>
          <p:cNvPr id="11" name="Прямая со стрелкой 10"/>
          <p:cNvCxnSpPr>
            <a:stCxn id="3" idx="2"/>
            <a:endCxn id="4" idx="0"/>
          </p:cNvCxnSpPr>
          <p:nvPr/>
        </p:nvCxnSpPr>
        <p:spPr>
          <a:xfrm flipH="1">
            <a:off x="1619250" y="649288"/>
            <a:ext cx="2665413" cy="619125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3" idx="2"/>
            <a:endCxn id="5" idx="0"/>
          </p:cNvCxnSpPr>
          <p:nvPr/>
        </p:nvCxnSpPr>
        <p:spPr>
          <a:xfrm>
            <a:off x="4284663" y="649288"/>
            <a:ext cx="0" cy="619125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3" idx="2"/>
            <a:endCxn id="6" idx="0"/>
          </p:cNvCxnSpPr>
          <p:nvPr/>
        </p:nvCxnSpPr>
        <p:spPr>
          <a:xfrm>
            <a:off x="4284663" y="649288"/>
            <a:ext cx="2951162" cy="619125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75" y="163513"/>
            <a:ext cx="5149850" cy="42545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txBody>
          <a:bodyPr>
            <a:spAutoFit/>
          </a:bodyPr>
          <a:lstStyle/>
          <a:p>
            <a:pPr algn="ctr"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ru-RU" sz="2000" b="1" dirty="0">
                <a:solidFill>
                  <a:prstClr val="white"/>
                </a:solidFill>
                <a:latin typeface="+mn-lt"/>
                <a:ea typeface="Calibri"/>
                <a:cs typeface="Times New Roman"/>
              </a:rPr>
              <a:t>Различают несколько видов радиации:</a:t>
            </a:r>
          </a:p>
        </p:txBody>
      </p:sp>
      <p:sp>
        <p:nvSpPr>
          <p:cNvPr id="3" name="Овал 2"/>
          <p:cNvSpPr/>
          <p:nvPr/>
        </p:nvSpPr>
        <p:spPr>
          <a:xfrm>
            <a:off x="1214438" y="642938"/>
            <a:ext cx="2341562" cy="22098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bg1"/>
                </a:solidFill>
              </a:rPr>
              <a:t>Альфа-частицы — это относительно тяжелые частицы, заряженные положительно, представляют собой ядра гелия.</a:t>
            </a:r>
          </a:p>
        </p:txBody>
      </p:sp>
      <p:sp>
        <p:nvSpPr>
          <p:cNvPr id="4" name="Овал 3"/>
          <p:cNvSpPr/>
          <p:nvPr/>
        </p:nvSpPr>
        <p:spPr>
          <a:xfrm>
            <a:off x="3286125" y="714375"/>
            <a:ext cx="2286000" cy="201612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bg1"/>
                </a:solidFill>
              </a:rPr>
              <a:t>Бета-частицы — обычные электроны.</a:t>
            </a:r>
          </a:p>
        </p:txBody>
      </p:sp>
      <p:sp>
        <p:nvSpPr>
          <p:cNvPr id="5" name="Овал 4"/>
          <p:cNvSpPr/>
          <p:nvPr/>
        </p:nvSpPr>
        <p:spPr>
          <a:xfrm>
            <a:off x="2428875" y="4500563"/>
            <a:ext cx="2403475" cy="200025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bg1"/>
                </a:solidFill>
              </a:rPr>
              <a:t>Гамма-излучение — имеет ту же природу, что и видимый свет, однако гораздо большую проникающую способность.</a:t>
            </a:r>
          </a:p>
        </p:txBody>
      </p:sp>
      <p:sp>
        <p:nvSpPr>
          <p:cNvPr id="6" name="Овал 5"/>
          <p:cNvSpPr/>
          <p:nvPr/>
        </p:nvSpPr>
        <p:spPr>
          <a:xfrm>
            <a:off x="5148263" y="330200"/>
            <a:ext cx="3671887" cy="285432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bg1"/>
                </a:solidFill>
              </a:rPr>
              <a:t>Рентгеновские лучи — похожи на гамма-излучение, но имеют меньшую энергию. Кстати, Солнце — один из естественных источников таких лучей, но защиту от солнечной радиации обеспечивает атмосфера Земли.</a:t>
            </a:r>
          </a:p>
        </p:txBody>
      </p:sp>
      <p:sp>
        <p:nvSpPr>
          <p:cNvPr id="7" name="Овал 6"/>
          <p:cNvSpPr/>
          <p:nvPr/>
        </p:nvSpPr>
        <p:spPr>
          <a:xfrm>
            <a:off x="214313" y="2643188"/>
            <a:ext cx="3143250" cy="242887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bg1"/>
                </a:solidFill>
              </a:rPr>
              <a:t>Нейтроны — это электрически нейтральные частицы, возникающие в основном рядом с работающим атомным реактором, доступ туда должен быть ограничен.</a:t>
            </a:r>
          </a:p>
        </p:txBody>
      </p:sp>
      <p:pic>
        <p:nvPicPr>
          <p:cNvPr id="266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5" y="2928938"/>
            <a:ext cx="3819525" cy="366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388" y="188913"/>
            <a:ext cx="8785225" cy="199072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txBody>
          <a:bodyPr>
            <a:spAutoFit/>
          </a:bodyPr>
          <a:lstStyle/>
          <a:p>
            <a:pPr algn="ctr"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ru-RU" sz="2000" b="1" dirty="0">
                <a:solidFill>
                  <a:prstClr val="white"/>
                </a:solidFill>
                <a:latin typeface="+mn-lt"/>
                <a:ea typeface="Calibri"/>
                <a:cs typeface="Times New Roman"/>
              </a:rPr>
              <a:t>Наиболее опасно для человека Альфа, Бета и Гамма излучение, которое может привести к серьезным заболеваниям, генетическим нарушения и даже смерти. </a:t>
            </a:r>
          </a:p>
          <a:p>
            <a:pPr algn="ctr"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ru-RU" sz="2000" b="1" dirty="0">
                <a:solidFill>
                  <a:prstClr val="white"/>
                </a:solidFill>
                <a:latin typeface="+mn-lt"/>
                <a:ea typeface="Calibri"/>
                <a:cs typeface="Times New Roman"/>
              </a:rPr>
              <a:t>Степень влияния радиации на здоровье человека зависит от вида излучения, времени и частоты.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388" y="2349500"/>
            <a:ext cx="8785225" cy="150812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txBody>
          <a:bodyPr>
            <a:spAutoFit/>
          </a:bodyPr>
          <a:lstStyle/>
          <a:p>
            <a:pPr algn="ctr"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ru-RU" sz="2000" b="1" dirty="0">
                <a:solidFill>
                  <a:prstClr val="white"/>
                </a:solidFill>
                <a:latin typeface="+mn-lt"/>
                <a:ea typeface="Calibri"/>
                <a:cs typeface="Times New Roman"/>
              </a:rPr>
              <a:t>Последствия радиации, которые могут привести к фатальным случаям, бывают как при однократном пребывании у сильнейшего источника излучения (естественного или искусственного), так и при хранении слаборадиоактивных предметов у себя дома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63713" y="4005263"/>
            <a:ext cx="4752975" cy="5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Это могут быть: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4000" y="4700588"/>
            <a:ext cx="2376488" cy="511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bg1"/>
                </a:solidFill>
              </a:rPr>
              <a:t>антиквариат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30488" y="4711700"/>
            <a:ext cx="2376487" cy="500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bg1"/>
                </a:solidFill>
              </a:rPr>
              <a:t>драгоценные камни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927600" y="4711700"/>
            <a:ext cx="3959225" cy="500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bg1"/>
                </a:solidFill>
              </a:rPr>
              <a:t>изделия из радиоактивного пластика</a:t>
            </a:r>
          </a:p>
        </p:txBody>
      </p:sp>
      <p:pic>
        <p:nvPicPr>
          <p:cNvPr id="276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3038" y="5245100"/>
            <a:ext cx="16811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3"/>
          <p:cNvPicPr>
            <a:picLocks noChangeAspect="1" noChangeArrowheads="1"/>
          </p:cNvPicPr>
          <p:nvPr/>
        </p:nvPicPr>
        <p:blipFill>
          <a:blip r:embed="rId4" cstate="print"/>
          <a:srcRect t="7336"/>
          <a:stretch>
            <a:fillRect/>
          </a:stretch>
        </p:blipFill>
        <p:spPr bwMode="auto">
          <a:xfrm>
            <a:off x="269875" y="5245100"/>
            <a:ext cx="2360613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59063" y="5245100"/>
            <a:ext cx="1265237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79863" y="5245100"/>
            <a:ext cx="1184275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0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5245100"/>
            <a:ext cx="1952625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Radiacia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" r="16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5" descr="{08C53A3D-C782-41DD-9954-1D121ACA6A80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AutoShape 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096000"/>
            <a:ext cx="533400" cy="533400"/>
          </a:xfrm>
          <a:prstGeom prst="actionButtonReturn">
            <a:avLst/>
          </a:prstGeom>
          <a:solidFill>
            <a:schemeClr val="bg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65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285884"/>
          </a:xfrm>
        </p:spPr>
        <p:txBody>
          <a:bodyPr>
            <a:normAutofit fontScale="90000"/>
          </a:bodyPr>
          <a:lstStyle/>
          <a:p>
            <a:pPr algn="ctr"/>
            <a:br>
              <a:rPr lang="ru-RU" altLang="ru-RU" dirty="0"/>
            </a:br>
            <a:br>
              <a:rPr lang="ru-RU" alt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59394" name="Picture 2" descr="Действия после выхода из зоны химического заражения - Фото 1…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234" y="1664010"/>
            <a:ext cx="7786742" cy="4786346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1785918" y="357166"/>
            <a:ext cx="59293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3200" dirty="0"/>
              <a:t>Действия при оповещении о радиационной аварии</a:t>
            </a:r>
            <a:endParaRPr lang="ru-RU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Radiacia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" r="16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1752600" y="228600"/>
            <a:ext cx="5867400" cy="1066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3200" b="1">
                <a:solidFill>
                  <a:srgbClr val="000000"/>
                </a:solidFill>
              </a:rPr>
              <a:t>Если ваш дом попал в зону радиоактивного заражения</a:t>
            </a:r>
          </a:p>
        </p:txBody>
      </p:sp>
      <p:pic>
        <p:nvPicPr>
          <p:cNvPr id="7172" name="Picture 7" descr="{55FE17F1-1123-4EDA-AC18-C100F72C4D2C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629400" cy="49720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172200"/>
            <a:ext cx="533400" cy="533400"/>
          </a:xfrm>
          <a:prstGeom prst="actionButtonReturn">
            <a:avLst/>
          </a:prstGeom>
          <a:solidFill>
            <a:schemeClr val="bg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87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54230"/>
          </a:xfrm>
        </p:spPr>
        <p:txBody>
          <a:bodyPr/>
          <a:lstStyle/>
          <a:p>
            <a:r>
              <a:rPr lang="ru-RU" altLang="ru-RU" sz="2400" b="1" dirty="0">
                <a:solidFill>
                  <a:srgbClr val="000000"/>
                </a:solidFill>
                <a:latin typeface="Arial" charset="0"/>
              </a:rPr>
              <a:t>Проведите йодную профилактику. Принимайте в течение 7 дней по одной таблетке (0,125г) йодистого калия, детям до 2-х лет – ¼ таблетки (0,04г) или йодистый раствор: 3-5 капель 5% раствора йода на стакан воды, детям – 1-2 капли. </a:t>
            </a:r>
            <a:br>
              <a:rPr lang="ru-RU" altLang="ru-RU" b="1" dirty="0">
                <a:solidFill>
                  <a:srgbClr val="000000"/>
                </a:solidFill>
                <a:latin typeface="Arial" charset="0"/>
              </a:rPr>
            </a:br>
            <a:endParaRPr lang="ru-RU" dirty="0"/>
          </a:p>
        </p:txBody>
      </p:sp>
      <p:pic>
        <p:nvPicPr>
          <p:cNvPr id="60418" name="Picture 2" descr="Радиационно-опасные объекты - Радиация - Фото по ОБЖ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357430"/>
            <a:ext cx="4371975" cy="3495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4164"/>
          </a:xfrm>
        </p:spPr>
        <p:txBody>
          <a:bodyPr/>
          <a:lstStyle/>
          <a:p>
            <a:r>
              <a:rPr lang="ru-RU" altLang="ru-RU" sz="2400" b="1" dirty="0">
                <a:solidFill>
                  <a:srgbClr val="000000"/>
                </a:solidFill>
                <a:latin typeface="Arial" charset="0"/>
              </a:rPr>
              <a:t>Находясь на улице, немедленно защитите органы дыхания и поспешите в укрытие. Для защиты органов дыхания используйте респиратор, ватно-марлевую повязку (ВМП) или подручные изделия из ткани, смоченные водой.</a:t>
            </a:r>
            <a:br>
              <a:rPr lang="ru-RU" altLang="ru-RU" sz="2400" b="1" dirty="0">
                <a:solidFill>
                  <a:srgbClr val="000000"/>
                </a:solidFill>
                <a:latin typeface="Arial" charset="0"/>
              </a:rPr>
            </a:br>
            <a:endParaRPr lang="ru-RU" sz="2400" dirty="0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lum bright="6000" contrast="6000"/>
          </a:blip>
          <a:srcRect/>
          <a:stretch>
            <a:fillRect/>
          </a:stretch>
        </p:blipFill>
        <p:spPr bwMode="auto">
          <a:xfrm>
            <a:off x="2643174" y="2071678"/>
            <a:ext cx="378621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Radiacia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" r="16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533400" y="2209800"/>
            <a:ext cx="47244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1800" b="1">
                <a:solidFill>
                  <a:srgbClr val="000000"/>
                </a:solidFill>
              </a:rPr>
              <a:t>находиться в средствах индивидуальной защиты органов дыхания и кожи;</a:t>
            </a:r>
          </a:p>
          <a:p>
            <a:pPr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1800" b="1">
                <a:solidFill>
                  <a:srgbClr val="000000"/>
                </a:solidFill>
              </a:rPr>
              <a:t>без надобности не садиться и не прикасаться к местным предметам;</a:t>
            </a:r>
          </a:p>
          <a:p>
            <a:pPr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1800" b="1">
                <a:solidFill>
                  <a:srgbClr val="000000"/>
                </a:solidFill>
              </a:rPr>
              <a:t>избегать движения по высокой траве и кустарнику;</a:t>
            </a:r>
          </a:p>
          <a:p>
            <a:pPr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1800" b="1">
                <a:solidFill>
                  <a:srgbClr val="000000"/>
                </a:solidFill>
              </a:rPr>
              <a:t>не принимать пищу, не пить, не курить;</a:t>
            </a:r>
          </a:p>
          <a:p>
            <a:pPr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1800" b="1">
                <a:solidFill>
                  <a:srgbClr val="000000"/>
                </a:solidFill>
              </a:rPr>
              <a:t>не поднимать пыль и не ставить вещи на землю.</a:t>
            </a:r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990600" y="533400"/>
            <a:ext cx="716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ru-RU" altLang="ru-RU" sz="1800">
              <a:solidFill>
                <a:srgbClr val="000000"/>
              </a:solidFill>
            </a:endParaRP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304800" y="381000"/>
            <a:ext cx="8382000" cy="9461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>
                <a:solidFill>
                  <a:srgbClr val="000000"/>
                </a:solidFill>
              </a:rPr>
              <a:t>Движение по зараженной радиоактивными веществами местности</a:t>
            </a:r>
          </a:p>
        </p:txBody>
      </p:sp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09800"/>
            <a:ext cx="3581400" cy="24780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 Box 10"/>
          <p:cNvSpPr txBox="1">
            <a:spLocks noChangeArrowheads="1"/>
          </p:cNvSpPr>
          <p:nvPr/>
        </p:nvSpPr>
        <p:spPr bwMode="auto">
          <a:xfrm>
            <a:off x="533400" y="54102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0000"/>
                </a:solidFill>
              </a:rPr>
              <a:t>Находясь в зоне радиоактивного заражения, человек облучается и в результате у него может возникнуть  </a:t>
            </a:r>
            <a:r>
              <a:rPr lang="ru-RU" altLang="ru-RU" sz="1800" b="1" u="sng">
                <a:solidFill>
                  <a:srgbClr val="000000"/>
                </a:solidFill>
              </a:rPr>
              <a:t>лучевая болезнь.</a:t>
            </a:r>
            <a:endParaRPr lang="ru-RU" altLang="ru-RU" sz="1800" b="1">
              <a:solidFill>
                <a:srgbClr val="000000"/>
              </a:solidFill>
            </a:endParaRPr>
          </a:p>
        </p:txBody>
      </p:sp>
      <p:sp>
        <p:nvSpPr>
          <p:cNvPr id="9224" name="Text Box 11"/>
          <p:cNvSpPr txBox="1">
            <a:spLocks noChangeArrowheads="1"/>
          </p:cNvSpPr>
          <p:nvPr/>
        </p:nvSpPr>
        <p:spPr bwMode="auto">
          <a:xfrm>
            <a:off x="533400" y="1371600"/>
            <a:ext cx="792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u="sng">
                <a:solidFill>
                  <a:srgbClr val="000000"/>
                </a:solidFill>
              </a:rPr>
              <a:t>При движении по зараженной радиоактивными веществами местности необходимо</a:t>
            </a:r>
            <a:endParaRPr lang="ru-RU" altLang="ru-RU" sz="1800" b="1">
              <a:solidFill>
                <a:srgbClr val="000000"/>
              </a:solidFill>
            </a:endParaRPr>
          </a:p>
        </p:txBody>
      </p:sp>
      <p:sp>
        <p:nvSpPr>
          <p:cNvPr id="9225" name="AutoShape 1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6172200"/>
            <a:ext cx="533400" cy="457200"/>
          </a:xfrm>
          <a:prstGeom prst="actionButtonReturn">
            <a:avLst/>
          </a:prstGeom>
          <a:solidFill>
            <a:schemeClr val="bg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8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Прямоугольник 2"/>
          <p:cNvSpPr>
            <a:spLocks noChangeArrowheads="1"/>
          </p:cNvSpPr>
          <p:nvPr/>
        </p:nvSpPr>
        <p:spPr bwMode="auto">
          <a:xfrm>
            <a:off x="3419475" y="6184900"/>
            <a:ext cx="52006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altLang="ru-RU" sz="180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85918" y="285728"/>
            <a:ext cx="5616575" cy="40005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rgbClr val="FFAD1C"/>
                </a:solidFill>
                <a:latin typeface="Times New Roman" pitchFamily="18" charset="0"/>
                <a:cs typeface="Times New Roman" pitchFamily="18" charset="0"/>
              </a:rPr>
              <a:t>К числу таких объектов относятся: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857232"/>
            <a:ext cx="728667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-857288" y="7643842"/>
            <a:ext cx="10358510" cy="12858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Атомные станции (атомные электрические станции (АЭС), атомные теплоэлектроцентрали (АТЭЦ), атомные станции теплоснабжения (АТС)</a:t>
            </a: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371600" y="5857892"/>
            <a:ext cx="6400800" cy="785818"/>
          </a:xfrm>
        </p:spPr>
        <p:txBody>
          <a:bodyPr/>
          <a:lstStyle/>
          <a:p>
            <a:r>
              <a:rPr lang="ru-RU" dirty="0"/>
              <a:t>Атомная электростанция (АЭС)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upload.wikimedia.org/wikipedia/commons/thumb/2/22/PressurizedWaterReactor_ru.gif/400px-PressurizedWaterReactor_ru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857232"/>
            <a:ext cx="735811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https://upload.wikimedia.org/wikipedia/commons/thumb/f/f0/BalakovoNPP_sw.jpg/1280px-BalakovoNPP_s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8358214" cy="5429288"/>
          </a:xfrm>
          <a:prstGeom prst="rect">
            <a:avLst/>
          </a:prstGeom>
          <a:noFill/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6517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Открыто</a:t>
            </a:r>
            <a:r>
              <a:rPr lang="en-US" dirty="0"/>
              <a:t> </a:t>
            </a:r>
            <a:r>
              <a:rPr lang="ru-RU" dirty="0"/>
              <a:t> расположенное электрооборудование</a:t>
            </a:r>
          </a:p>
        </p:txBody>
      </p:sp>
      <p:sp>
        <p:nvSpPr>
          <p:cNvPr id="4" name="Рисунок SmartArt 3"/>
          <p:cNvSpPr>
            <a:spLocks noGrp="1"/>
          </p:cNvSpPr>
          <p:nvPr>
            <p:ph type="dgm" idx="1"/>
          </p:nvPr>
        </p:nvSpPr>
        <p:spPr/>
      </p:sp>
    </p:spTree>
  </p:cSld>
  <p:clrMapOvr>
    <a:masterClrMapping/>
  </p:clrMapOvr>
  <p:transition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57224" y="357166"/>
            <a:ext cx="600077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altLang="ru-RU" sz="3200" dirty="0">
                <a:solidFill>
                  <a:srgbClr val="FF0000"/>
                </a:solidFill>
              </a:rPr>
              <a:t>В Российской Федерации восемь из десяти действую-</a:t>
            </a:r>
          </a:p>
          <a:p>
            <a:pPr marL="342900" indent="-342900"/>
            <a:r>
              <a:rPr lang="ru-RU" altLang="ru-RU" sz="3200" dirty="0" err="1">
                <a:solidFill>
                  <a:srgbClr val="FF0000"/>
                </a:solidFill>
              </a:rPr>
              <a:t>щих</a:t>
            </a:r>
            <a:r>
              <a:rPr lang="ru-RU" altLang="ru-RU" sz="3200" dirty="0">
                <a:solidFill>
                  <a:srgbClr val="FF0000"/>
                </a:solidFill>
              </a:rPr>
              <a:t> АЭС:</a:t>
            </a:r>
          </a:p>
          <a:p>
            <a:pPr marL="342900" indent="-342900">
              <a:buFontTx/>
              <a:buAutoNum type="arabicPeriod"/>
            </a:pPr>
            <a:r>
              <a:rPr lang="ru-RU" altLang="ru-RU" sz="3200" dirty="0" err="1">
                <a:solidFill>
                  <a:srgbClr val="000000"/>
                </a:solidFill>
              </a:rPr>
              <a:t>Обнинская</a:t>
            </a:r>
            <a:r>
              <a:rPr lang="en-US" altLang="ru-RU" sz="3200" dirty="0">
                <a:solidFill>
                  <a:srgbClr val="000000"/>
                </a:solidFill>
              </a:rPr>
              <a:t> </a:t>
            </a:r>
            <a:r>
              <a:rPr lang="ru-RU" altLang="ru-RU" sz="3200" dirty="0">
                <a:solidFill>
                  <a:srgbClr val="000000"/>
                </a:solidFill>
              </a:rPr>
              <a:t>(Калужская область).</a:t>
            </a:r>
          </a:p>
          <a:p>
            <a:pPr marL="342900" indent="-342900"/>
            <a:r>
              <a:rPr lang="ru-RU" altLang="ru-RU" sz="3200" dirty="0">
                <a:solidFill>
                  <a:srgbClr val="000000"/>
                </a:solidFill>
              </a:rPr>
              <a:t>2.Ленинградская.</a:t>
            </a:r>
          </a:p>
          <a:p>
            <a:pPr marL="342900" indent="-342900"/>
            <a:r>
              <a:rPr lang="ru-RU" altLang="ru-RU" sz="3200" dirty="0">
                <a:solidFill>
                  <a:srgbClr val="000000"/>
                </a:solidFill>
              </a:rPr>
              <a:t>3.Курская.</a:t>
            </a:r>
          </a:p>
          <a:p>
            <a:pPr marL="342900" indent="-342900"/>
            <a:r>
              <a:rPr lang="ru-RU" altLang="ru-RU" sz="3200" dirty="0">
                <a:solidFill>
                  <a:srgbClr val="000000"/>
                </a:solidFill>
              </a:rPr>
              <a:t>4.Смоленская.</a:t>
            </a:r>
          </a:p>
          <a:p>
            <a:pPr marL="342900" indent="-342900"/>
            <a:r>
              <a:rPr lang="ru-RU" altLang="ru-RU" sz="3200" dirty="0">
                <a:solidFill>
                  <a:srgbClr val="000000"/>
                </a:solidFill>
              </a:rPr>
              <a:t>5.Калининская.</a:t>
            </a:r>
          </a:p>
          <a:p>
            <a:pPr marL="342900" indent="-342900"/>
            <a:r>
              <a:rPr lang="ru-RU" altLang="ru-RU" sz="3200" dirty="0">
                <a:solidFill>
                  <a:srgbClr val="000000"/>
                </a:solidFill>
              </a:rPr>
              <a:t>6.Нововоронежская.</a:t>
            </a:r>
          </a:p>
          <a:p>
            <a:pPr marL="342900" indent="-342900"/>
            <a:r>
              <a:rPr lang="ru-RU" altLang="ru-RU" sz="3200" dirty="0">
                <a:solidFill>
                  <a:srgbClr val="000000"/>
                </a:solidFill>
              </a:rPr>
              <a:t>7.Балаклавская(Саратовская область).</a:t>
            </a:r>
          </a:p>
          <a:p>
            <a:pPr marL="342900" indent="-342900"/>
            <a:r>
              <a:rPr lang="ru-RU" altLang="ru-RU" sz="3200" dirty="0">
                <a:solidFill>
                  <a:srgbClr val="000000"/>
                </a:solidFill>
              </a:rPr>
              <a:t>8.Ростовская.</a:t>
            </a:r>
            <a:r>
              <a:rPr lang="ru-RU" altLang="ru-RU" sz="3200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Атомная энергетика в Росси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8501122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Прямоугольник 2"/>
          <p:cNvSpPr>
            <a:spLocks noChangeArrowheads="1"/>
          </p:cNvSpPr>
          <p:nvPr/>
        </p:nvSpPr>
        <p:spPr bwMode="auto">
          <a:xfrm>
            <a:off x="3419475" y="6184900"/>
            <a:ext cx="52006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altLang="ru-RU" sz="180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28794" y="285728"/>
            <a:ext cx="5616575" cy="40005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rgbClr val="FFAD1C"/>
                </a:solidFill>
                <a:latin typeface="Times New Roman" pitchFamily="18" charset="0"/>
                <a:cs typeface="Times New Roman" pitchFamily="18" charset="0"/>
              </a:rPr>
              <a:t>К числу таких объектов относятся: 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928670"/>
            <a:ext cx="735811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1428728" y="5786454"/>
            <a:ext cx="6786609" cy="714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prstClr val="black"/>
                </a:solidFill>
              </a:rPr>
              <a:t>Предприятия по переработке или изготовлению ядерного топлива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4348" y="642918"/>
            <a:ext cx="77867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На сегодняшний день заводы по переработке ОЯТ действуют лишь в четырех странах мира — России, Франции, Великобритании и Японии. 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Единственный действующий завод в России — РТ-1 на ПО «Маяк» — имеет проектную производительность 400 тонн ОЯТ в год, хотя сейчас его загрузка не превышает 150 тонн в год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аркет">
  <a:themeElements>
    <a:clrScheme name="Паркет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ркет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аркет">
    <a:dk1>
      <a:sysClr val="windowText" lastClr="000000"/>
    </a:dk1>
    <a:lt1>
      <a:sysClr val="window" lastClr="FFFFFF"/>
    </a:lt1>
    <a:dk2>
      <a:srgbClr val="1D3641"/>
    </a:dk2>
    <a:lt2>
      <a:srgbClr val="DFE6D0"/>
    </a:lt2>
    <a:accent1>
      <a:srgbClr val="759AA5"/>
    </a:accent1>
    <a:accent2>
      <a:srgbClr val="CFC60D"/>
    </a:accent2>
    <a:accent3>
      <a:srgbClr val="99987F"/>
    </a:accent3>
    <a:accent4>
      <a:srgbClr val="90AC97"/>
    </a:accent4>
    <a:accent5>
      <a:srgbClr val="FFAD1C"/>
    </a:accent5>
    <a:accent6>
      <a:srgbClr val="B9AB6F"/>
    </a:accent6>
    <a:hlink>
      <a:srgbClr val="66AACD"/>
    </a:hlink>
    <a:folHlink>
      <a:srgbClr val="809DB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927</Words>
  <Application>Microsoft Office PowerPoint</Application>
  <PresentationFormat>On-screen Show (4:3)</PresentationFormat>
  <Paragraphs>120</Paragraphs>
  <Slides>29</Slides>
  <Notes>11</Notes>
  <HiddenSlides>12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Unicode MS</vt:lpstr>
      <vt:lpstr>Calibri</vt:lpstr>
      <vt:lpstr>GothicE</vt:lpstr>
      <vt:lpstr>Times New Roman</vt:lpstr>
      <vt:lpstr>Tw Cen MT</vt:lpstr>
      <vt:lpstr>Паркет</vt:lpstr>
      <vt:lpstr>1_Оформление по умолчанию</vt:lpstr>
      <vt:lpstr>PowerPoint Presentation</vt:lpstr>
      <vt:lpstr>PowerPoint Presentation</vt:lpstr>
      <vt:lpstr>PowerPoint Presentation</vt:lpstr>
      <vt:lpstr>PowerPoint Presentation</vt:lpstr>
      <vt:lpstr>Открыто  расположенное электрооборудование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Последствия       радиации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</vt:lpstr>
      <vt:lpstr>PowerPoint Presentation</vt:lpstr>
      <vt:lpstr>Проведите йодную профилактику. Принимайте в течение 7 дней по одной таблетке (0,125г) йодистого калия, детям до 2-х лет – ¼ таблетки (0,04г) или йодистый раствор: 3-5 капель 5% раствора йода на стакан воды, детям – 1-2 капли.  </vt:lpstr>
      <vt:lpstr>Находясь на улице, немедленно защитите органы дыхания и поспешите в укрытие. Для защиты органов дыхания используйте респиратор, ватно-марлевую повязку (ВМП) или подручные изделия из ткани, смоченные водой.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Леонид</dc:creator>
  <cp:lastModifiedBy>Hai Hoang</cp:lastModifiedBy>
  <cp:revision>136</cp:revision>
  <dcterms:created xsi:type="dcterms:W3CDTF">2011-09-11T00:22:24Z</dcterms:created>
  <dcterms:modified xsi:type="dcterms:W3CDTF">2019-10-07T15:44:39Z</dcterms:modified>
</cp:coreProperties>
</file>