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1" r:id="rId5"/>
    <p:sldId id="258"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1" d="100"/>
          <a:sy n="61" d="100"/>
        </p:scale>
        <p:origin x="10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B0048F9-5438-49D2-91F3-FD09DDF3EAB8}" type="datetimeFigureOut">
              <a:rPr lang="vi-VN" smtClean="0"/>
              <a:t>18/12/2019</a:t>
            </a:fld>
            <a:endParaRPr lang="vi-V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vi-V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CD54DBA-AEDA-4FDA-8532-D8686C02A2B7}" type="slidenum">
              <a:rPr lang="vi-VN" smtClean="0"/>
              <a:t>‹#›</a:t>
            </a:fld>
            <a:endParaRPr lang="vi-V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904081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048F9-5438-49D2-91F3-FD09DDF3EAB8}" type="datetimeFigureOut">
              <a:rPr lang="vi-VN" smtClean="0"/>
              <a:t>18/12/2019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52588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B0048F9-5438-49D2-91F3-FD09DDF3EAB8}" type="datetimeFigureOut">
              <a:rPr lang="vi-VN" smtClean="0"/>
              <a:t>18/12/2019</a:t>
            </a:fld>
            <a:endParaRPr lang="vi-VN"/>
          </a:p>
        </p:txBody>
      </p:sp>
      <p:sp>
        <p:nvSpPr>
          <p:cNvPr id="5" name="Footer Placeholder 4"/>
          <p:cNvSpPr>
            <a:spLocks noGrp="1"/>
          </p:cNvSpPr>
          <p:nvPr>
            <p:ph type="ftr" sz="quarter" idx="11"/>
          </p:nvPr>
        </p:nvSpPr>
        <p:spPr>
          <a:xfrm>
            <a:off x="2933699" y="6296615"/>
            <a:ext cx="5959577" cy="365125"/>
          </a:xfrm>
        </p:spPr>
        <p:txBody>
          <a:bodyPr/>
          <a:lstStyle/>
          <a:p>
            <a:endParaRPr lang="vi-V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CD54DBA-AEDA-4FDA-8532-D8686C02A2B7}" type="slidenum">
              <a:rPr lang="vi-VN" smtClean="0"/>
              <a:t>‹#›</a:t>
            </a:fld>
            <a:endParaRPr lang="vi-V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2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048F9-5438-49D2-91F3-FD09DDF3EAB8}" type="datetimeFigureOut">
              <a:rPr lang="vi-VN" smtClean="0"/>
              <a:t>18/12/2019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49452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B0048F9-5438-49D2-91F3-FD09DDF3EAB8}" type="datetimeFigureOut">
              <a:rPr lang="vi-VN" smtClean="0"/>
              <a:t>18/12/2019</a:t>
            </a:fld>
            <a:endParaRPr lang="vi-V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vi-V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CD54DBA-AEDA-4FDA-8532-D8686C02A2B7}" type="slidenum">
              <a:rPr lang="vi-VN" smtClean="0"/>
              <a:t>‹#›</a:t>
            </a:fld>
            <a:endParaRPr lang="vi-V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146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048F9-5438-49D2-91F3-FD09DDF3EAB8}" type="datetimeFigureOut">
              <a:rPr lang="vi-VN" smtClean="0"/>
              <a:t>18/12/2019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204995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048F9-5438-49D2-91F3-FD09DDF3EAB8}" type="datetimeFigureOut">
              <a:rPr lang="vi-VN" smtClean="0"/>
              <a:t>18/12/2019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258848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048F9-5438-49D2-91F3-FD09DDF3EAB8}" type="datetimeFigureOut">
              <a:rPr lang="vi-VN" smtClean="0"/>
              <a:t>18/12/2019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415922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B0048F9-5438-49D2-91F3-FD09DDF3EAB8}" type="datetimeFigureOut">
              <a:rPr lang="vi-VN" smtClean="0"/>
              <a:t>18/12/2019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CD54DBA-AEDA-4FDA-8532-D8686C02A2B7}" type="slidenum">
              <a:rPr lang="vi-VN" smtClean="0"/>
              <a:t>‹#›</a:t>
            </a:fld>
            <a:endParaRPr lang="vi-VN"/>
          </a:p>
        </p:txBody>
      </p:sp>
    </p:spTree>
    <p:extLst>
      <p:ext uri="{BB962C8B-B14F-4D97-AF65-F5344CB8AC3E}">
        <p14:creationId xmlns:p14="http://schemas.microsoft.com/office/powerpoint/2010/main" val="41837688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B0048F9-5438-49D2-91F3-FD09DDF3EAB8}" type="datetimeFigureOut">
              <a:rPr lang="vi-VN" smtClean="0"/>
              <a:t>18/12/2019</a:t>
            </a:fld>
            <a:endParaRPr lang="vi-V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vi-V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CD54DBA-AEDA-4FDA-8532-D8686C02A2B7}" type="slidenum">
              <a:rPr lang="vi-VN" smtClean="0"/>
              <a:t>‹#›</a:t>
            </a:fld>
            <a:endParaRPr lang="vi-VN"/>
          </a:p>
        </p:txBody>
      </p:sp>
    </p:spTree>
    <p:extLst>
      <p:ext uri="{BB962C8B-B14F-4D97-AF65-F5344CB8AC3E}">
        <p14:creationId xmlns:p14="http://schemas.microsoft.com/office/powerpoint/2010/main" val="181966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B0048F9-5438-49D2-91F3-FD09DDF3EAB8}" type="datetimeFigureOut">
              <a:rPr lang="vi-VN" smtClean="0"/>
              <a:t>18/12/2019</a:t>
            </a:fld>
            <a:endParaRPr lang="vi-V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vi-V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CD54DBA-AEDA-4FDA-8532-D8686C02A2B7}" type="slidenum">
              <a:rPr lang="vi-VN" smtClean="0"/>
              <a:t>‹#›</a:t>
            </a:fld>
            <a:endParaRPr lang="vi-VN"/>
          </a:p>
        </p:txBody>
      </p:sp>
    </p:spTree>
    <p:extLst>
      <p:ext uri="{BB962C8B-B14F-4D97-AF65-F5344CB8AC3E}">
        <p14:creationId xmlns:p14="http://schemas.microsoft.com/office/powerpoint/2010/main" val="36273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B0048F9-5438-49D2-91F3-FD09DDF3EAB8}" type="datetimeFigureOut">
              <a:rPr lang="vi-VN" smtClean="0"/>
              <a:t>18/12/2019</a:t>
            </a:fld>
            <a:endParaRPr lang="vi-V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vi-V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CD54DBA-AEDA-4FDA-8532-D8686C02A2B7}" type="slidenum">
              <a:rPr lang="vi-VN" smtClean="0"/>
              <a:t>‹#›</a:t>
            </a:fld>
            <a:endParaRPr lang="vi-V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739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2D7F-E72B-4309-8576-1F1EC567DB6E}"/>
              </a:ext>
            </a:extLst>
          </p:cNvPr>
          <p:cNvSpPr>
            <a:spLocks noGrp="1"/>
          </p:cNvSpPr>
          <p:nvPr>
            <p:ph type="ctrTitle"/>
          </p:nvPr>
        </p:nvSpPr>
        <p:spPr>
          <a:xfrm>
            <a:off x="7920752" y="1440370"/>
            <a:ext cx="4102926" cy="2516635"/>
          </a:xfrm>
        </p:spPr>
        <p:txBody>
          <a:bodyPr>
            <a:normAutofit/>
          </a:bodyPr>
          <a:lstStyle/>
          <a:p>
            <a:pPr algn="ctr"/>
            <a:r>
              <a:rPr lang="ru-RU" sz="3600" dirty="0"/>
              <a:t>ПРАВИЛА ПРИВЕТСТВИЯ В ДЕЛОВОМ ОБЩЕНИИ</a:t>
            </a:r>
            <a:endParaRPr lang="vi-VN" sz="3600" dirty="0"/>
          </a:p>
        </p:txBody>
      </p:sp>
      <p:sp>
        <p:nvSpPr>
          <p:cNvPr id="3" name="Subtitle 2">
            <a:extLst>
              <a:ext uri="{FF2B5EF4-FFF2-40B4-BE49-F238E27FC236}">
                <a16:creationId xmlns:a16="http://schemas.microsoft.com/office/drawing/2014/main" id="{2C091BA4-301B-4ECC-B53A-668C8871F4DB}"/>
              </a:ext>
            </a:extLst>
          </p:cNvPr>
          <p:cNvSpPr>
            <a:spLocks noGrp="1"/>
          </p:cNvSpPr>
          <p:nvPr>
            <p:ph type="subTitle" idx="1"/>
          </p:nvPr>
        </p:nvSpPr>
        <p:spPr/>
        <p:txBody>
          <a:bodyPr>
            <a:normAutofit fontScale="92500" lnSpcReduction="20000"/>
          </a:bodyPr>
          <a:lstStyle/>
          <a:p>
            <a:pPr>
              <a:lnSpc>
                <a:spcPct val="100000"/>
              </a:lnSpc>
            </a:pPr>
            <a:r>
              <a:rPr lang="ru-RU" dirty="0"/>
              <a:t>Выполнили студенты</a:t>
            </a:r>
          </a:p>
          <a:p>
            <a:pPr>
              <a:lnSpc>
                <a:spcPct val="100000"/>
              </a:lnSpc>
            </a:pPr>
            <a:r>
              <a:rPr lang="ru-RU" dirty="0"/>
              <a:t>группы БИ 4110:</a:t>
            </a:r>
          </a:p>
          <a:p>
            <a:pPr>
              <a:lnSpc>
                <a:spcPct val="100000"/>
              </a:lnSpc>
            </a:pPr>
            <a:r>
              <a:rPr lang="ru-RU" b="1" dirty="0"/>
              <a:t>Хоанг Хай </a:t>
            </a:r>
            <a:r>
              <a:rPr lang="en-US" b="1" dirty="0"/>
              <a:t>&amp; </a:t>
            </a:r>
            <a:r>
              <a:rPr lang="ru-RU" b="1" dirty="0"/>
              <a:t>Нгуен Дык Тхйен</a:t>
            </a:r>
          </a:p>
          <a:p>
            <a:pPr>
              <a:lnSpc>
                <a:spcPct val="100000"/>
              </a:lnSpc>
            </a:pPr>
            <a:endParaRPr lang="ru-RU" dirty="0"/>
          </a:p>
          <a:p>
            <a:pPr>
              <a:lnSpc>
                <a:spcPct val="100000"/>
              </a:lnSpc>
            </a:pPr>
            <a:endParaRPr lang="ru-RU" dirty="0"/>
          </a:p>
          <a:p>
            <a:pPr>
              <a:lnSpc>
                <a:spcPct val="100000"/>
              </a:lnSpc>
            </a:pPr>
            <a:endParaRPr lang="vi-VN" dirty="0"/>
          </a:p>
          <a:p>
            <a:endParaRPr lang="vi-VN" dirty="0"/>
          </a:p>
        </p:txBody>
      </p:sp>
      <p:pic>
        <p:nvPicPr>
          <p:cNvPr id="4" name="Рисунок 4">
            <a:extLst>
              <a:ext uri="{FF2B5EF4-FFF2-40B4-BE49-F238E27FC236}">
                <a16:creationId xmlns:a16="http://schemas.microsoft.com/office/drawing/2014/main" id="{5881F385-167F-46B6-86EA-C0226BA7C1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3896" y="751380"/>
            <a:ext cx="1858724" cy="1732829"/>
          </a:xfrm>
          <a:prstGeom prst="rect">
            <a:avLst/>
          </a:prstGeom>
        </p:spPr>
      </p:pic>
      <p:pic>
        <p:nvPicPr>
          <p:cNvPr id="1028" name="Picture 4" descr="Kết quả hình ảnh cho Правила приветствия в деловом общении">
            <a:extLst>
              <a:ext uri="{FF2B5EF4-FFF2-40B4-BE49-F238E27FC236}">
                <a16:creationId xmlns:a16="http://schemas.microsoft.com/office/drawing/2014/main" id="{B1DD2D00-7457-4391-A20D-D64A387C5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04" y="3146658"/>
            <a:ext cx="5083803" cy="24437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8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C89E-0B8F-4BCC-8299-E26E91277DA7}"/>
              </a:ext>
            </a:extLst>
          </p:cNvPr>
          <p:cNvSpPr>
            <a:spLocks noGrp="1"/>
          </p:cNvSpPr>
          <p:nvPr>
            <p:ph type="title"/>
          </p:nvPr>
        </p:nvSpPr>
        <p:spPr>
          <a:xfrm>
            <a:off x="2933700" y="1407885"/>
            <a:ext cx="8770571" cy="721175"/>
          </a:xfrm>
        </p:spPr>
        <p:txBody>
          <a:bodyPr>
            <a:normAutofit fontScale="90000"/>
          </a:bodyPr>
          <a:lstStyle/>
          <a:p>
            <a:r>
              <a:rPr lang="ru-RU" dirty="0"/>
              <a:t>Список Лит.:</a:t>
            </a:r>
            <a:endParaRPr lang="vi-VN" dirty="0"/>
          </a:p>
        </p:txBody>
      </p:sp>
      <p:sp>
        <p:nvSpPr>
          <p:cNvPr id="3" name="Content Placeholder 2">
            <a:extLst>
              <a:ext uri="{FF2B5EF4-FFF2-40B4-BE49-F238E27FC236}">
                <a16:creationId xmlns:a16="http://schemas.microsoft.com/office/drawing/2014/main" id="{1E6272F4-3E40-434F-A8CC-3051DA3A38B6}"/>
              </a:ext>
            </a:extLst>
          </p:cNvPr>
          <p:cNvSpPr>
            <a:spLocks noGrp="1"/>
          </p:cNvSpPr>
          <p:nvPr>
            <p:ph idx="1"/>
          </p:nvPr>
        </p:nvSpPr>
        <p:spPr/>
        <p:txBody>
          <a:bodyPr/>
          <a:lstStyle/>
          <a:p>
            <a:pPr>
              <a:buFont typeface="Wingdings" panose="05000000000000000000" pitchFamily="2" charset="2"/>
              <a:buChar char="§"/>
            </a:pPr>
            <a:endParaRPr lang="ru-RU" dirty="0"/>
          </a:p>
          <a:p>
            <a:pPr>
              <a:buFont typeface="Wingdings" panose="05000000000000000000" pitchFamily="2" charset="2"/>
              <a:buChar char="§"/>
            </a:pPr>
            <a:r>
              <a:rPr lang="ru-RU" dirty="0"/>
              <a:t>https://www.training-partner.ru/staty/etiket-kak-pravilno-zdorovatsya-i-proshhatsya.html</a:t>
            </a:r>
          </a:p>
          <a:p>
            <a:pPr>
              <a:buFont typeface="Wingdings" panose="05000000000000000000" pitchFamily="2" charset="2"/>
              <a:buChar char="§"/>
            </a:pPr>
            <a:r>
              <a:rPr lang="ru-RU" dirty="0"/>
              <a:t>https://etiketo.ru/rechevoj-etiket/privetstvie-po-etiketu</a:t>
            </a:r>
          </a:p>
          <a:p>
            <a:pPr>
              <a:buFont typeface="Wingdings" panose="05000000000000000000" pitchFamily="2" charset="2"/>
              <a:buChar char="§"/>
            </a:pPr>
            <a:endParaRPr lang="vi-VN" dirty="0"/>
          </a:p>
        </p:txBody>
      </p:sp>
    </p:spTree>
    <p:extLst>
      <p:ext uri="{BB962C8B-B14F-4D97-AF65-F5344CB8AC3E}">
        <p14:creationId xmlns:p14="http://schemas.microsoft.com/office/powerpoint/2010/main" val="2026877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BA42-3DAC-47B6-9CB1-153CC9614F5C}"/>
              </a:ext>
            </a:extLst>
          </p:cNvPr>
          <p:cNvSpPr>
            <a:spLocks noGrp="1"/>
          </p:cNvSpPr>
          <p:nvPr>
            <p:ph type="title"/>
          </p:nvPr>
        </p:nvSpPr>
        <p:spPr>
          <a:xfrm>
            <a:off x="0" y="0"/>
            <a:ext cx="12192000" cy="6858000"/>
          </a:xfrm>
          <a:solidFill>
            <a:schemeClr val="bg1"/>
          </a:solidFill>
        </p:spPr>
        <p:txBody>
          <a:bodyPr>
            <a:noAutofit/>
          </a:bodyPr>
          <a:lstStyle/>
          <a:p>
            <a:pPr algn="ctr"/>
            <a:br>
              <a:rPr lang="ru-RU" sz="7200" b="1" dirty="0"/>
            </a:br>
            <a:r>
              <a:rPr lang="ru-RU" sz="7200" b="1" dirty="0"/>
              <a:t>СПАСИБО</a:t>
            </a:r>
            <a:br>
              <a:rPr lang="ru-RU" sz="7200" b="1" dirty="0"/>
            </a:br>
            <a:r>
              <a:rPr lang="ru-RU" sz="7200" b="1" dirty="0"/>
              <a:t>ЗА</a:t>
            </a:r>
            <a:br>
              <a:rPr lang="ru-RU" sz="7200" b="1" dirty="0"/>
            </a:br>
            <a:r>
              <a:rPr lang="ru-RU" sz="7200" b="1" dirty="0"/>
              <a:t>ВНИМАНИЕ!</a:t>
            </a:r>
            <a:endParaRPr lang="vi-VN" sz="7200" b="1" dirty="0"/>
          </a:p>
        </p:txBody>
      </p:sp>
    </p:spTree>
    <p:extLst>
      <p:ext uri="{BB962C8B-B14F-4D97-AF65-F5344CB8AC3E}">
        <p14:creationId xmlns:p14="http://schemas.microsoft.com/office/powerpoint/2010/main" val="3830831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Kết quả hình ảnh cho посмотреть в глаза своему визави, улыбнуться и назвать человека по имени">
            <a:extLst>
              <a:ext uri="{FF2B5EF4-FFF2-40B4-BE49-F238E27FC236}">
                <a16:creationId xmlns:a16="http://schemas.microsoft.com/office/drawing/2014/main" id="{64220703-D033-476D-AF67-893BAB764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17" y="265367"/>
            <a:ext cx="3906024" cy="30715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Kết quả hình ảnh cho Правила приветствия в деловом общении">
            <a:extLst>
              <a:ext uri="{FF2B5EF4-FFF2-40B4-BE49-F238E27FC236}">
                <a16:creationId xmlns:a16="http://schemas.microsoft.com/office/drawing/2014/main" id="{64DA484A-0730-4915-98C8-8196B2ED5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140" y="265367"/>
            <a:ext cx="5179893" cy="34532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Kết quả hình ảnh cho Правила приветствия в деловом общении">
            <a:extLst>
              <a:ext uri="{FF2B5EF4-FFF2-40B4-BE49-F238E27FC236}">
                <a16:creationId xmlns:a16="http://schemas.microsoft.com/office/drawing/2014/main" id="{49F061A1-EBB9-4707-988D-77EDFBA1F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43" y="3336923"/>
            <a:ext cx="5591972" cy="31463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0" name="Picture 8" descr="Kết quả hình ảnh cho приветствие">
            <a:extLst>
              <a:ext uri="{FF2B5EF4-FFF2-40B4-BE49-F238E27FC236}">
                <a16:creationId xmlns:a16="http://schemas.microsoft.com/office/drawing/2014/main" id="{4B881993-6509-41A4-97FA-E1FB278A0E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4140" y="3887008"/>
            <a:ext cx="4456488" cy="29709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748D83-6205-4468-970F-1039BEA8AECA}"/>
              </a:ext>
            </a:extLst>
          </p:cNvPr>
          <p:cNvSpPr/>
          <p:nvPr/>
        </p:nvSpPr>
        <p:spPr>
          <a:xfrm>
            <a:off x="438150" y="1019397"/>
            <a:ext cx="11315700" cy="5016758"/>
          </a:xfrm>
          <a:prstGeom prst="rect">
            <a:avLst/>
          </a:prstGeom>
          <a:solidFill>
            <a:schemeClr val="bg1"/>
          </a:solidFill>
        </p:spPr>
        <p:txBody>
          <a:bodyPr wrap="square">
            <a:spAutoFit/>
          </a:bodyPr>
          <a:lstStyle/>
          <a:p>
            <a:pPr algn="just"/>
            <a:r>
              <a:rPr lang="ru-RU" sz="4000" dirty="0"/>
              <a:t>	Многие люди не помнят, а, возможно, и не знают о правилах делового этикета, касающихся статусных различий, а также не произносят слова приветствия достаточно четко и громко. Нередко в момент приветствия мы забываем посмотреть в глаза своему визави, улыбнуться и назвать человека по имени. Кроме того, важно уметь правильно попрощаться.</a:t>
            </a:r>
            <a:endParaRPr lang="vi-VN" sz="4000" dirty="0"/>
          </a:p>
        </p:txBody>
      </p:sp>
      <p:sp>
        <p:nvSpPr>
          <p:cNvPr id="5" name="Star: 5 Points 4">
            <a:extLst>
              <a:ext uri="{FF2B5EF4-FFF2-40B4-BE49-F238E27FC236}">
                <a16:creationId xmlns:a16="http://schemas.microsoft.com/office/drawing/2014/main" id="{ED42468D-F708-4A2B-AE29-9D9BF8B8A300}"/>
              </a:ext>
            </a:extLst>
          </p:cNvPr>
          <p:cNvSpPr/>
          <p:nvPr/>
        </p:nvSpPr>
        <p:spPr>
          <a:xfrm>
            <a:off x="11408229" y="6408479"/>
            <a:ext cx="350028" cy="3116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52758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Kết quả hình ảnh cho равнодушное лицо">
            <a:extLst>
              <a:ext uri="{FF2B5EF4-FFF2-40B4-BE49-F238E27FC236}">
                <a16:creationId xmlns:a16="http://schemas.microsoft.com/office/drawing/2014/main" id="{22059F99-E8F1-4D67-9772-48D990C25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914" y="913455"/>
            <a:ext cx="5031087" cy="50310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4" descr="Kết quả hình ảnh cho bitchy resting face la gi">
            <a:extLst>
              <a:ext uri="{FF2B5EF4-FFF2-40B4-BE49-F238E27FC236}">
                <a16:creationId xmlns:a16="http://schemas.microsoft.com/office/drawing/2014/main" id="{D70A8021-9DC1-4632-9514-4AD8D5A33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13" y="1600199"/>
            <a:ext cx="6849641" cy="3657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33ABA4-3C1E-424B-B54F-3097CD4E06F5}"/>
              </a:ext>
            </a:extLst>
          </p:cNvPr>
          <p:cNvSpPr/>
          <p:nvPr/>
        </p:nvSpPr>
        <p:spPr>
          <a:xfrm>
            <a:off x="381000" y="335845"/>
            <a:ext cx="11315700" cy="6186309"/>
          </a:xfrm>
          <a:prstGeom prst="rect">
            <a:avLst/>
          </a:prstGeom>
          <a:solidFill>
            <a:schemeClr val="bg1"/>
          </a:solidFill>
        </p:spPr>
        <p:txBody>
          <a:bodyPr wrap="square">
            <a:spAutoFit/>
          </a:bodyPr>
          <a:lstStyle/>
          <a:p>
            <a:pPr algn="just"/>
            <a:r>
              <a:rPr lang="ru-RU" sz="3600" dirty="0"/>
              <a:t>Главная задача в процессе делового общения – продемонстрировать уважение и интерес к партнеру. Правильное приветствие (особенно при первой встрече) может стать основанием для дальнейшего развития знакомства, делового и личного.</a:t>
            </a:r>
          </a:p>
          <a:p>
            <a:pPr algn="just"/>
            <a:r>
              <a:rPr lang="ru-RU" sz="3600" dirty="0"/>
              <a:t>Важно дать понять человеку, что мы ему рады и настроены на продолжение общения. Постараемся словами и улыбкой выразить свою радость, но не перестарайтесь – чрезмерная любезность может повредить нашему авторитету. Надо быть естественны и демонстрируйте дружелюбие</a:t>
            </a:r>
          </a:p>
        </p:txBody>
      </p:sp>
      <p:sp>
        <p:nvSpPr>
          <p:cNvPr id="10" name="Star: 5 Points 9">
            <a:extLst>
              <a:ext uri="{FF2B5EF4-FFF2-40B4-BE49-F238E27FC236}">
                <a16:creationId xmlns:a16="http://schemas.microsoft.com/office/drawing/2014/main" id="{2B43C1D9-A552-4429-A38B-86C127F930D8}"/>
              </a:ext>
            </a:extLst>
          </p:cNvPr>
          <p:cNvSpPr/>
          <p:nvPr/>
        </p:nvSpPr>
        <p:spPr>
          <a:xfrm>
            <a:off x="11408229" y="6408479"/>
            <a:ext cx="350028" cy="3116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4932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Kết quả hình ảnh cho чрезмерная любезность ">
            <a:extLst>
              <a:ext uri="{FF2B5EF4-FFF2-40B4-BE49-F238E27FC236}">
                <a16:creationId xmlns:a16="http://schemas.microsoft.com/office/drawing/2014/main" id="{ED350D32-3B31-40F3-A0F2-90A49A881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50" y="2438400"/>
            <a:ext cx="6238260" cy="42036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4" descr="Kết quả hình ảnh cho дурак">
            <a:extLst>
              <a:ext uri="{FF2B5EF4-FFF2-40B4-BE49-F238E27FC236}">
                <a16:creationId xmlns:a16="http://schemas.microsoft.com/office/drawing/2014/main" id="{BAE32834-7E6F-47A6-ADED-DDBF52276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458" y="279133"/>
            <a:ext cx="5407292" cy="39855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97C10F-6140-45CB-9220-7A0EA86AB2ED}"/>
              </a:ext>
            </a:extLst>
          </p:cNvPr>
          <p:cNvSpPr/>
          <p:nvPr/>
        </p:nvSpPr>
        <p:spPr>
          <a:xfrm>
            <a:off x="2481943" y="1541026"/>
            <a:ext cx="4847771" cy="584775"/>
          </a:xfrm>
          <a:prstGeom prst="rect">
            <a:avLst/>
          </a:prstGeom>
        </p:spPr>
        <p:txBody>
          <a:bodyPr wrap="square">
            <a:spAutoFit/>
          </a:bodyPr>
          <a:lstStyle/>
          <a:p>
            <a:r>
              <a:rPr lang="ru-RU" sz="3200" dirty="0">
                <a:solidFill>
                  <a:schemeClr val="bg1"/>
                </a:solidFill>
                <a:latin typeface="Book Antiqua" panose="02040602050305030304" pitchFamily="18" charset="0"/>
              </a:rPr>
              <a:t>«не перестарайтесь» </a:t>
            </a:r>
            <a:endParaRPr lang="vi-VN" sz="3200" dirty="0">
              <a:solidFill>
                <a:schemeClr val="bg1"/>
              </a:solidFill>
            </a:endParaRPr>
          </a:p>
        </p:txBody>
      </p:sp>
      <p:sp>
        <p:nvSpPr>
          <p:cNvPr id="9" name="Rectangle 8">
            <a:extLst>
              <a:ext uri="{FF2B5EF4-FFF2-40B4-BE49-F238E27FC236}">
                <a16:creationId xmlns:a16="http://schemas.microsoft.com/office/drawing/2014/main" id="{71FA06FC-6E52-4753-95B8-A18849C74A29}"/>
              </a:ext>
            </a:extLst>
          </p:cNvPr>
          <p:cNvSpPr/>
          <p:nvPr/>
        </p:nvSpPr>
        <p:spPr>
          <a:xfrm>
            <a:off x="6840218" y="4869718"/>
            <a:ext cx="4847771" cy="1384995"/>
          </a:xfrm>
          <a:prstGeom prst="rect">
            <a:avLst/>
          </a:prstGeom>
        </p:spPr>
        <p:txBody>
          <a:bodyPr wrap="square">
            <a:spAutoFit/>
          </a:bodyPr>
          <a:lstStyle/>
          <a:p>
            <a:r>
              <a:rPr lang="ru-RU" sz="2800" dirty="0">
                <a:solidFill>
                  <a:schemeClr val="bg1"/>
                </a:solidFill>
                <a:latin typeface="Book Antiqua" panose="02040602050305030304" pitchFamily="18" charset="0"/>
              </a:rPr>
              <a:t>«Чрезмерная любезность может повредить нашему авторитету»</a:t>
            </a:r>
            <a:endParaRPr lang="vi-VN" sz="2800" dirty="0">
              <a:solidFill>
                <a:schemeClr val="bg1"/>
              </a:solidFill>
            </a:endParaRPr>
          </a:p>
        </p:txBody>
      </p:sp>
    </p:spTree>
    <p:extLst>
      <p:ext uri="{BB962C8B-B14F-4D97-AF65-F5344CB8AC3E}">
        <p14:creationId xmlns:p14="http://schemas.microsoft.com/office/powerpoint/2010/main" val="4205311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7EF281F-9A11-40A4-94EF-D213F379205C}"/>
              </a:ext>
            </a:extLst>
          </p:cNvPr>
          <p:cNvGraphicFramePr>
            <a:graphicFrameLocks noGrp="1"/>
          </p:cNvGraphicFramePr>
          <p:nvPr>
            <p:extLst>
              <p:ext uri="{D42A27DB-BD31-4B8C-83A1-F6EECF244321}">
                <p14:modId xmlns:p14="http://schemas.microsoft.com/office/powerpoint/2010/main" val="744848541"/>
              </p:ext>
            </p:extLst>
          </p:nvPr>
        </p:nvGraphicFramePr>
        <p:xfrm>
          <a:off x="160654" y="199552"/>
          <a:ext cx="11897989" cy="6671777"/>
        </p:xfrm>
        <a:graphic>
          <a:graphicData uri="http://schemas.openxmlformats.org/drawingml/2006/table">
            <a:tbl>
              <a:tblPr/>
              <a:tblGrid>
                <a:gridCol w="5969942">
                  <a:extLst>
                    <a:ext uri="{9D8B030D-6E8A-4147-A177-3AD203B41FA5}">
                      <a16:colId xmlns:a16="http://schemas.microsoft.com/office/drawing/2014/main" val="1734810791"/>
                    </a:ext>
                  </a:extLst>
                </a:gridCol>
                <a:gridCol w="5928047">
                  <a:extLst>
                    <a:ext uri="{9D8B030D-6E8A-4147-A177-3AD203B41FA5}">
                      <a16:colId xmlns:a16="http://schemas.microsoft.com/office/drawing/2014/main" val="741650021"/>
                    </a:ext>
                  </a:extLst>
                </a:gridCol>
              </a:tblGrid>
              <a:tr h="409580">
                <a:tc>
                  <a:txBody>
                    <a:bodyPr/>
                    <a:lstStyle/>
                    <a:p>
                      <a:pPr algn="ctr" fontAlgn="t"/>
                      <a:r>
                        <a:rPr lang="ru-RU" sz="1800" b="1" dirty="0">
                          <a:effectLst/>
                          <a:latin typeface="Book Antiqua" panose="02040602050305030304" pitchFamily="18" charset="0"/>
                        </a:rPr>
                        <a:t>Рекомендуется</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tc>
                  <a:txBody>
                    <a:bodyPr/>
                    <a:lstStyle/>
                    <a:p>
                      <a:pPr algn="ctr" fontAlgn="t"/>
                      <a:r>
                        <a:rPr lang="ru-RU" sz="1800" b="1" dirty="0">
                          <a:effectLst/>
                          <a:latin typeface="Book Antiqua" panose="02040602050305030304" pitchFamily="18" charset="0"/>
                        </a:rPr>
                        <a:t>НЕ рекомендуется</a:t>
                      </a:r>
                      <a:endParaRPr lang="ru-RU" sz="1800" dirty="0">
                        <a:effectLst/>
                        <a:latin typeface="Book Antiqua" panose="02040602050305030304" pitchFamily="18" charset="0"/>
                      </a:endParaRP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extLst>
                  <a:ext uri="{0D108BD9-81ED-4DB2-BD59-A6C34878D82A}">
                    <a16:rowId xmlns:a16="http://schemas.microsoft.com/office/drawing/2014/main" val="2068046019"/>
                  </a:ext>
                </a:extLst>
              </a:tr>
              <a:tr h="1219101">
                <a:tc>
                  <a:txBody>
                    <a:bodyPr/>
                    <a:lstStyle/>
                    <a:p>
                      <a:pPr fontAlgn="t"/>
                      <a:r>
                        <a:rPr lang="ru-RU" sz="1800" dirty="0">
                          <a:effectLst/>
                          <a:latin typeface="Book Antiqua" panose="02040602050305030304" pitchFamily="18" charset="0"/>
                        </a:rPr>
                        <a:t>Всегда первым  независимо от своего статуса, возраста и пола приветствовать присутствующих, когда входите в любое помещение.</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fontAlgn="t"/>
                      <a:r>
                        <a:rPr lang="ru-RU" sz="1800">
                          <a:effectLst/>
                          <a:latin typeface="Book Antiqua" panose="02040602050305030304" pitchFamily="18" charset="0"/>
                        </a:rPr>
                        <a:t>Ждать когда присутствующие поприветствуют вас.</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945210054"/>
                  </a:ext>
                </a:extLst>
              </a:tr>
              <a:tr h="599514">
                <a:tc>
                  <a:txBody>
                    <a:bodyPr/>
                    <a:lstStyle/>
                    <a:p>
                      <a:pPr fontAlgn="t"/>
                      <a:r>
                        <a:rPr lang="ru-RU" sz="1800" dirty="0">
                          <a:effectLst/>
                          <a:latin typeface="Book Antiqua" panose="02040602050305030304" pitchFamily="18" charset="0"/>
                        </a:rPr>
                        <a:t>Приветствуя человека, встать, если вы сидите за столом или в кресле.</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tc>
                  <a:txBody>
                    <a:bodyPr/>
                    <a:lstStyle/>
                    <a:p>
                      <a:pPr fontAlgn="t"/>
                      <a:r>
                        <a:rPr lang="ru-RU" sz="1800">
                          <a:effectLst/>
                          <a:latin typeface="Book Antiqua" panose="02040602050305030304" pitchFamily="18" charset="0"/>
                        </a:rPr>
                        <a:t>Оставаться в положении сидя, приветствуя человека.</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extLst>
                  <a:ext uri="{0D108BD9-81ED-4DB2-BD59-A6C34878D82A}">
                    <a16:rowId xmlns:a16="http://schemas.microsoft.com/office/drawing/2014/main" val="2000074906"/>
                  </a:ext>
                </a:extLst>
              </a:tr>
              <a:tr h="1219101">
                <a:tc>
                  <a:txBody>
                    <a:bodyPr/>
                    <a:lstStyle/>
                    <a:p>
                      <a:pPr fontAlgn="t"/>
                      <a:r>
                        <a:rPr lang="ru-RU" sz="1800" dirty="0">
                          <a:effectLst/>
                          <a:latin typeface="Book Antiqua" panose="02040602050305030304" pitchFamily="18" charset="0"/>
                        </a:rPr>
                        <a:t>Всегда присоединяться к  приветствию человека, в обществе которого вы находитесь и которому доверяете, когда он с кем-то здоровается.</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fontAlgn="t"/>
                      <a:r>
                        <a:rPr lang="ru-RU" sz="1800" dirty="0">
                          <a:effectLst/>
                          <a:latin typeface="Book Antiqua" panose="02040602050305030304" pitchFamily="18" charset="0"/>
                        </a:rPr>
                        <a:t>Не поздороваться с человеком, которого приветствует ваш спутник, считая, что раз вы не знакомы, то и здороваться не следует.</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903616317"/>
                  </a:ext>
                </a:extLst>
              </a:tr>
              <a:tr h="1219101">
                <a:tc>
                  <a:txBody>
                    <a:bodyPr/>
                    <a:lstStyle/>
                    <a:p>
                      <a:pPr fontAlgn="t"/>
                      <a:r>
                        <a:rPr lang="ru-RU" sz="1800">
                          <a:effectLst/>
                          <a:latin typeface="Book Antiqua" panose="02040602050305030304" pitchFamily="18" charset="0"/>
                        </a:rPr>
                        <a:t>Здороваться с человеком один раз в день и помнить, кого вы уже поприветствовали.</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tc>
                  <a:txBody>
                    <a:bodyPr/>
                    <a:lstStyle/>
                    <a:p>
                      <a:pPr fontAlgn="t"/>
                      <a:r>
                        <a:rPr lang="ru-RU" sz="1800" dirty="0">
                          <a:effectLst/>
                          <a:latin typeface="Book Antiqua" panose="02040602050305030304" pitchFamily="18" charset="0"/>
                        </a:rPr>
                        <a:t>Забывать с кем вы уже поздоровались в течение дня, иначе человек может расценить это, как будто в первый раз вы его даже не заметили.</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extLst>
                  <a:ext uri="{0D108BD9-81ED-4DB2-BD59-A6C34878D82A}">
                    <a16:rowId xmlns:a16="http://schemas.microsoft.com/office/drawing/2014/main" val="1977623282"/>
                  </a:ext>
                </a:extLst>
              </a:tr>
              <a:tr h="806042">
                <a:tc>
                  <a:txBody>
                    <a:bodyPr/>
                    <a:lstStyle/>
                    <a:p>
                      <a:pPr fontAlgn="t"/>
                      <a:r>
                        <a:rPr lang="ru-RU" sz="1800">
                          <a:effectLst/>
                          <a:latin typeface="Book Antiqua" panose="02040602050305030304" pitchFamily="18" charset="0"/>
                        </a:rPr>
                        <a:t>Здороваться независимо от того, симпатизируете вы своему знакомому или нет.</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fontAlgn="t"/>
                      <a:r>
                        <a:rPr lang="ru-RU" sz="1800" dirty="0">
                          <a:effectLst/>
                          <a:latin typeface="Book Antiqua" panose="02040602050305030304" pitchFamily="18" charset="0"/>
                        </a:rPr>
                        <a:t>Делать вид, что вы не заметили кого-то из своих знакомых, которых вы недолюбливаете.</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509130873"/>
                  </a:ext>
                </a:extLst>
              </a:tr>
              <a:tr h="1012572">
                <a:tc>
                  <a:txBody>
                    <a:bodyPr/>
                    <a:lstStyle/>
                    <a:p>
                      <a:pPr fontAlgn="t"/>
                      <a:r>
                        <a:rPr lang="ru-RU" sz="1800">
                          <a:effectLst/>
                          <a:latin typeface="Book Antiqua" panose="02040602050305030304" pitchFamily="18" charset="0"/>
                        </a:rPr>
                        <a:t>Смотреть человеку прямо в глаза и легко улыбаться.</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tc>
                  <a:txBody>
                    <a:bodyPr/>
                    <a:lstStyle/>
                    <a:p>
                      <a:pPr fontAlgn="t"/>
                      <a:r>
                        <a:rPr lang="ru-RU" sz="1800" dirty="0">
                          <a:effectLst/>
                          <a:latin typeface="Book Antiqua" panose="02040602050305030304" pitchFamily="18" charset="0"/>
                        </a:rPr>
                        <a:t>Отводить взгляд в момент приветствия, здороваться с «каменным» лицом или использовать широкую улыбку.</a:t>
                      </a:r>
                    </a:p>
                  </a:txBody>
                  <a:tcPr marL="215210" marR="215210" marT="93225" marB="9322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AFAFA"/>
                    </a:solidFill>
                  </a:tcPr>
                </a:tc>
                <a:extLst>
                  <a:ext uri="{0D108BD9-81ED-4DB2-BD59-A6C34878D82A}">
                    <a16:rowId xmlns:a16="http://schemas.microsoft.com/office/drawing/2014/main" val="2552633710"/>
                  </a:ext>
                </a:extLst>
              </a:tr>
            </a:tbl>
          </a:graphicData>
        </a:graphic>
      </p:graphicFrame>
    </p:spTree>
    <p:extLst>
      <p:ext uri="{BB962C8B-B14F-4D97-AF65-F5344CB8AC3E}">
        <p14:creationId xmlns:p14="http://schemas.microsoft.com/office/powerpoint/2010/main" val="2922389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ết quả hình ảnh cho saying bye">
            <a:extLst>
              <a:ext uri="{FF2B5EF4-FFF2-40B4-BE49-F238E27FC236}">
                <a16:creationId xmlns:a16="http://schemas.microsoft.com/office/drawing/2014/main" id="{BE839885-55CD-4BE4-AFD5-7FEB897887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32"/>
          <a:stretch/>
        </p:blipFill>
        <p:spPr bwMode="auto">
          <a:xfrm>
            <a:off x="235680" y="1587500"/>
            <a:ext cx="5623684" cy="3695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A917C99-FD81-48F3-8382-6C527DD929AA}"/>
              </a:ext>
            </a:extLst>
          </p:cNvPr>
          <p:cNvSpPr>
            <a:spLocks noGrp="1"/>
          </p:cNvSpPr>
          <p:nvPr>
            <p:ph idx="1"/>
          </p:nvPr>
        </p:nvSpPr>
        <p:spPr>
          <a:xfrm>
            <a:off x="6096000" y="232228"/>
            <a:ext cx="5600700" cy="6429829"/>
          </a:xfrm>
          <a:solidFill>
            <a:schemeClr val="bg1"/>
          </a:solidFill>
        </p:spPr>
        <p:txBody>
          <a:bodyPr>
            <a:normAutofit/>
          </a:bodyPr>
          <a:lstStyle/>
          <a:p>
            <a:pPr marL="0" indent="536575" algn="just">
              <a:buNone/>
            </a:pPr>
            <a:r>
              <a:rPr lang="ru-RU" sz="2400" dirty="0"/>
              <a:t>Противоположностью приветствия является прощание. Последние слова в конце встречи так же важны, поэтому следует правильно попрощаться.</a:t>
            </a:r>
          </a:p>
          <a:p>
            <a:pPr marL="0" indent="536575" algn="just">
              <a:buNone/>
            </a:pPr>
            <a:r>
              <a:rPr lang="ru-RU" sz="2400" dirty="0"/>
              <a:t>В этом случае действуют основные правила:</a:t>
            </a:r>
          </a:p>
          <a:p>
            <a:pPr marL="812800" indent="-276225" algn="just">
              <a:buFont typeface="+mj-lt"/>
              <a:buAutoNum type="arabicPeriod"/>
            </a:pPr>
            <a:r>
              <a:rPr lang="ru-RU" sz="2400" dirty="0"/>
              <a:t>Независимо от статуса, возраста и пола уходящий первым прощается с остающимися.</a:t>
            </a:r>
          </a:p>
          <a:p>
            <a:pPr marL="812800" indent="-276225" algn="just">
              <a:buFont typeface="+mj-lt"/>
              <a:buAutoNum type="arabicPeriod"/>
            </a:pPr>
            <a:r>
              <a:rPr lang="ru-RU" sz="2400" dirty="0"/>
              <a:t>Гость первым прощается с хозяином.</a:t>
            </a:r>
          </a:p>
          <a:p>
            <a:pPr marL="0" indent="536575" algn="just">
              <a:buNone/>
            </a:pPr>
            <a:r>
              <a:rPr lang="ru-RU" sz="2400" dirty="0"/>
              <a:t>Формальные слова прощания:</a:t>
            </a:r>
          </a:p>
          <a:p>
            <a:pPr marL="0" indent="536575" algn="just">
              <a:buNone/>
            </a:pPr>
            <a:r>
              <a:rPr lang="ru-RU" sz="2400" b="1" dirty="0"/>
              <a:t>«До свидания», «Всего хорошего», «Всего доброго».</a:t>
            </a:r>
          </a:p>
          <a:p>
            <a:pPr algn="just"/>
            <a:endParaRPr lang="vi-VN" sz="2400" dirty="0"/>
          </a:p>
        </p:txBody>
      </p:sp>
    </p:spTree>
    <p:extLst>
      <p:ext uri="{BB962C8B-B14F-4D97-AF65-F5344CB8AC3E}">
        <p14:creationId xmlns:p14="http://schemas.microsoft.com/office/powerpoint/2010/main" val="558569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6BD3-B115-4AA9-81C5-F502BD706045}"/>
              </a:ext>
            </a:extLst>
          </p:cNvPr>
          <p:cNvSpPr>
            <a:spLocks noGrp="1"/>
          </p:cNvSpPr>
          <p:nvPr>
            <p:ph type="title"/>
          </p:nvPr>
        </p:nvSpPr>
        <p:spPr/>
        <p:txBody>
          <a:bodyPr/>
          <a:lstStyle/>
          <a:p>
            <a:r>
              <a:rPr lang="ru-RU" dirty="0"/>
              <a:t>Аксессуары во время приветствия</a:t>
            </a:r>
            <a:endParaRPr lang="vi-VN" dirty="0"/>
          </a:p>
        </p:txBody>
      </p:sp>
      <p:sp>
        <p:nvSpPr>
          <p:cNvPr id="5" name="Content Placeholder 4">
            <a:extLst>
              <a:ext uri="{FF2B5EF4-FFF2-40B4-BE49-F238E27FC236}">
                <a16:creationId xmlns:a16="http://schemas.microsoft.com/office/drawing/2014/main" id="{0D1B2FC2-0EB9-43F5-AAF9-670E0A63E514}"/>
              </a:ext>
            </a:extLst>
          </p:cNvPr>
          <p:cNvSpPr>
            <a:spLocks noGrp="1"/>
          </p:cNvSpPr>
          <p:nvPr>
            <p:ph idx="1"/>
          </p:nvPr>
        </p:nvSpPr>
        <p:spPr/>
        <p:txBody>
          <a:bodyPr>
            <a:normAutofit lnSpcReduction="10000"/>
          </a:bodyPr>
          <a:lstStyle/>
          <a:p>
            <a:pPr algn="just"/>
            <a:r>
              <a:rPr lang="ru-RU" dirty="0"/>
              <a:t>Приветствуя даму, мужчина приподнимает шляпу. Такое правило этикета не касается спортивных вязаных шапок или головных уборов из меха.</a:t>
            </a:r>
          </a:p>
          <a:p>
            <a:pPr algn="just"/>
            <a:r>
              <a:rPr lang="ru-RU" dirty="0"/>
              <a:t>Военный не снимает с головы фуражку. Чтобы поприветствовать знакомого, прикладывает руку к козырьку.</a:t>
            </a:r>
          </a:p>
          <a:p>
            <a:pPr algn="just"/>
            <a:r>
              <a:rPr lang="ru-RU" dirty="0"/>
              <a:t>Правила этикета поясняют, как здороваться, если на руках перчатки. Мужчины, здороваясь друг с другом, могут не снимать перчатки. Но если один собеседник, чтобы приветствовать при встрече, протягивает руку без перчатки, то другой должен поступить так же. Женщине позволено не снимать перчатки во время рукопожатия. Недопустимо протягивать в перчатке руку даме, которая совсем без них.</a:t>
            </a:r>
          </a:p>
          <a:p>
            <a:pPr algn="just"/>
            <a:endParaRPr lang="vi-VN" dirty="0"/>
          </a:p>
        </p:txBody>
      </p:sp>
      <p:pic>
        <p:nvPicPr>
          <p:cNvPr id="6" name="Picture 5" descr="джентльмен здоровается">
            <a:extLst>
              <a:ext uri="{FF2B5EF4-FFF2-40B4-BE49-F238E27FC236}">
                <a16:creationId xmlns:a16="http://schemas.microsoft.com/office/drawing/2014/main" id="{3BB3CB8C-4136-439D-BDB8-915224BBFA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36660" y="177435"/>
            <a:ext cx="2860040" cy="1903095"/>
          </a:xfrm>
          <a:prstGeom prst="rect">
            <a:avLst/>
          </a:prstGeom>
          <a:noFill/>
          <a:ln>
            <a:noFill/>
          </a:ln>
        </p:spPr>
      </p:pic>
    </p:spTree>
    <p:extLst>
      <p:ext uri="{BB962C8B-B14F-4D97-AF65-F5344CB8AC3E}">
        <p14:creationId xmlns:p14="http://schemas.microsoft.com/office/powerpoint/2010/main" val="3597579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6272-CD39-43EA-8A0E-60268AD3B1BE}"/>
              </a:ext>
            </a:extLst>
          </p:cNvPr>
          <p:cNvSpPr>
            <a:spLocks noGrp="1"/>
          </p:cNvSpPr>
          <p:nvPr>
            <p:ph type="title"/>
          </p:nvPr>
        </p:nvSpPr>
        <p:spPr>
          <a:xfrm>
            <a:off x="4586514" y="1407885"/>
            <a:ext cx="7117757" cy="721175"/>
          </a:xfrm>
        </p:spPr>
        <p:txBody>
          <a:bodyPr>
            <a:normAutofit fontScale="90000"/>
          </a:bodyPr>
          <a:lstStyle/>
          <a:p>
            <a:pPr algn="ctr"/>
            <a:r>
              <a:rPr lang="ru-RU" dirty="0"/>
              <a:t>Рукопожатие</a:t>
            </a:r>
            <a:endParaRPr lang="vi-VN" dirty="0"/>
          </a:p>
        </p:txBody>
      </p:sp>
      <p:sp>
        <p:nvSpPr>
          <p:cNvPr id="3" name="Content Placeholder 2">
            <a:extLst>
              <a:ext uri="{FF2B5EF4-FFF2-40B4-BE49-F238E27FC236}">
                <a16:creationId xmlns:a16="http://schemas.microsoft.com/office/drawing/2014/main" id="{63AEB051-69C7-4B84-A29C-541F28E750F7}"/>
              </a:ext>
            </a:extLst>
          </p:cNvPr>
          <p:cNvSpPr>
            <a:spLocks noGrp="1"/>
          </p:cNvSpPr>
          <p:nvPr>
            <p:ph idx="1"/>
          </p:nvPr>
        </p:nvSpPr>
        <p:spPr>
          <a:xfrm>
            <a:off x="4586514" y="2438399"/>
            <a:ext cx="7117757" cy="4193635"/>
          </a:xfrm>
        </p:spPr>
        <p:txBody>
          <a:bodyPr>
            <a:normAutofit/>
          </a:bodyPr>
          <a:lstStyle/>
          <a:p>
            <a:pPr algn="just"/>
            <a:r>
              <a:rPr lang="ru-RU" dirty="0"/>
              <a:t>Рукопожатие – это древнейший ритуал для приветствия. Важно знать, как правильно здороваться по этикету при помощи рукопожатия.</a:t>
            </a:r>
          </a:p>
          <a:p>
            <a:pPr algn="just"/>
            <a:r>
              <a:rPr lang="ru-RU" dirty="0"/>
              <a:t>Любопытна история, почему мужчины здороваются за руку. Протянутая собеседнику рука – символ миролюбия. В прошлом этот жест говорил об отсутствии оружия.</a:t>
            </a:r>
          </a:p>
          <a:p>
            <a:pPr algn="just"/>
            <a:r>
              <a:rPr lang="ru-RU" dirty="0"/>
              <a:t>Крепкое рукопожатие, сопровождающееся прямым взглядом в глаза и открытой улыбкой, вызывает доверие собеседника.</a:t>
            </a:r>
          </a:p>
          <a:p>
            <a:pPr algn="just"/>
            <a:endParaRPr lang="vi-VN" dirty="0"/>
          </a:p>
        </p:txBody>
      </p:sp>
      <p:pic>
        <p:nvPicPr>
          <p:cNvPr id="4" name="Picture 3" descr="встреча и рукопожатие">
            <a:extLst>
              <a:ext uri="{FF2B5EF4-FFF2-40B4-BE49-F238E27FC236}">
                <a16:creationId xmlns:a16="http://schemas.microsoft.com/office/drawing/2014/main" id="{0AFDCA4F-C2A7-4FA4-AF78-829880EC82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999" y="225965"/>
            <a:ext cx="4205515" cy="3203035"/>
          </a:xfrm>
          <a:prstGeom prst="rect">
            <a:avLst/>
          </a:prstGeom>
          <a:ln>
            <a:noFill/>
          </a:ln>
          <a:effectLst>
            <a:softEdge rad="112500"/>
          </a:effectLst>
        </p:spPr>
      </p:pic>
      <p:pic>
        <p:nvPicPr>
          <p:cNvPr id="5" name="Picture 2" descr="Kết quả hình ảnh cho здороваться">
            <a:extLst>
              <a:ext uri="{FF2B5EF4-FFF2-40B4-BE49-F238E27FC236}">
                <a16:creationId xmlns:a16="http://schemas.microsoft.com/office/drawing/2014/main" id="{CD86DE09-FB7A-49A4-87D2-1C1B0705D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94374"/>
            <a:ext cx="4205514" cy="32420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63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6308-ED24-402C-8FE3-B34C2178ECFC}"/>
              </a:ext>
            </a:extLst>
          </p:cNvPr>
          <p:cNvSpPr>
            <a:spLocks noGrp="1"/>
          </p:cNvSpPr>
          <p:nvPr>
            <p:ph type="title"/>
          </p:nvPr>
        </p:nvSpPr>
        <p:spPr>
          <a:xfrm>
            <a:off x="4418461" y="1407885"/>
            <a:ext cx="7285810" cy="721175"/>
          </a:xfrm>
        </p:spPr>
        <p:txBody>
          <a:bodyPr>
            <a:normAutofit fontScale="90000"/>
          </a:bodyPr>
          <a:lstStyle/>
          <a:p>
            <a:pPr algn="ctr"/>
            <a:r>
              <a:rPr lang="ru-RU" dirty="0"/>
              <a:t>Когда можно не здороваться</a:t>
            </a:r>
            <a:endParaRPr lang="vi-VN" dirty="0"/>
          </a:p>
        </p:txBody>
      </p:sp>
      <p:sp>
        <p:nvSpPr>
          <p:cNvPr id="3" name="Content Placeholder 2">
            <a:extLst>
              <a:ext uri="{FF2B5EF4-FFF2-40B4-BE49-F238E27FC236}">
                <a16:creationId xmlns:a16="http://schemas.microsoft.com/office/drawing/2014/main" id="{3B3ACF69-8F68-49AB-9EBD-DEEC83D930AE}"/>
              </a:ext>
            </a:extLst>
          </p:cNvPr>
          <p:cNvSpPr>
            <a:spLocks noGrp="1"/>
          </p:cNvSpPr>
          <p:nvPr>
            <p:ph idx="1"/>
          </p:nvPr>
        </p:nvSpPr>
        <p:spPr>
          <a:xfrm>
            <a:off x="4418461" y="2438400"/>
            <a:ext cx="7285810" cy="3848100"/>
          </a:xfrm>
        </p:spPr>
        <p:txBody>
          <a:bodyPr>
            <a:normAutofit fontScale="92500" lnSpcReduction="10000"/>
          </a:bodyPr>
          <a:lstStyle/>
          <a:p>
            <a:pPr marL="0" indent="0" algn="just">
              <a:buNone/>
            </a:pPr>
            <a:r>
              <a:rPr lang="ru-RU" sz="2400" dirty="0"/>
              <a:t>В ряде случаев можно не поздороваться по этикету. Так поступают, проявляя уважение, когда боятся побеспокоить знакомого:</a:t>
            </a:r>
          </a:p>
          <a:p>
            <a:pPr algn="just"/>
            <a:r>
              <a:rPr lang="ru-RU" sz="2400" dirty="0"/>
              <a:t>Если кто-либо пришел с опозданием на спектакль, концерт или лекцию, то входит в зал тихо, не привлекая к себе внимание. Приветствовать знакомых можно кивком головы, а поздороваться в перерыв.</a:t>
            </a:r>
          </a:p>
          <a:p>
            <a:pPr algn="just"/>
            <a:r>
              <a:rPr lang="ru-RU" sz="2400" dirty="0"/>
              <a:t>Если сотрудники одного офиса встречаются в коридоре несколько раз, то можно каждый раз не здороваться, а ограничиться улыбкой или легким кивком головы.</a:t>
            </a:r>
          </a:p>
          <a:p>
            <a:pPr algn="just"/>
            <a:endParaRPr lang="vi-VN" sz="2400" dirty="0"/>
          </a:p>
        </p:txBody>
      </p:sp>
      <p:pic>
        <p:nvPicPr>
          <p:cNvPr id="9218" name="Picture 2" descr="Kết quả hình ảnh cho улыбка">
            <a:extLst>
              <a:ext uri="{FF2B5EF4-FFF2-40B4-BE49-F238E27FC236}">
                <a16:creationId xmlns:a16="http://schemas.microsoft.com/office/drawing/2014/main" id="{5377934C-765E-42D7-9C2C-6A8FA70D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64" y="3656687"/>
            <a:ext cx="4207277" cy="26167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25973C3-CAC9-4967-BF96-8D47B25E7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4" y="1288591"/>
            <a:ext cx="4207277" cy="2368096"/>
          </a:xfrm>
          <a:prstGeom prst="rect">
            <a:avLst/>
          </a:prstGeom>
          <a:ln>
            <a:noFill/>
          </a:ln>
          <a:effectLst>
            <a:softEdge rad="112500"/>
          </a:effectLst>
        </p:spPr>
      </p:pic>
    </p:spTree>
    <p:extLst>
      <p:ext uri="{BB962C8B-B14F-4D97-AF65-F5344CB8AC3E}">
        <p14:creationId xmlns:p14="http://schemas.microsoft.com/office/powerpoint/2010/main" val="899640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67</TotalTime>
  <Words>701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 Antiqua</vt:lpstr>
      <vt:lpstr>Calibri</vt:lpstr>
      <vt:lpstr>Century Schoolbook</vt:lpstr>
      <vt:lpstr>Corbel</vt:lpstr>
      <vt:lpstr>Times New Roman</vt:lpstr>
      <vt:lpstr>Wingdings</vt:lpstr>
      <vt:lpstr>Feathered</vt:lpstr>
      <vt:lpstr>ПРАВИЛА ПРИВЕТСТВИЯ В ДЕЛОВОМ ОБЩЕНИИ</vt:lpstr>
      <vt:lpstr>PowerPoint Presentation</vt:lpstr>
      <vt:lpstr>PowerPoint Presentation</vt:lpstr>
      <vt:lpstr>PowerPoint Presentation</vt:lpstr>
      <vt:lpstr>PowerPoint Presentation</vt:lpstr>
      <vt:lpstr>PowerPoint Presentation</vt:lpstr>
      <vt:lpstr>Аксессуары во время приветствия</vt:lpstr>
      <vt:lpstr>Рукопожатие</vt:lpstr>
      <vt:lpstr>Когда можно не здороваться</vt:lpstr>
      <vt:lpstr>Список Лит.:</vt:lpstr>
      <vt:lpstr> 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ПРАВИЛА ПРИВЕТСТВИЯ В ДЕЛОВОМ ОБЩЕНИИ</dc:title>
  <dc:creator>Hai Hoang</dc:creator>
  <cp:lastModifiedBy>Hai Hoang</cp:lastModifiedBy>
  <cp:revision>36</cp:revision>
  <dcterms:created xsi:type="dcterms:W3CDTF">2019-12-18T07:32:28Z</dcterms:created>
  <dcterms:modified xsi:type="dcterms:W3CDTF">2019-12-18T08:39:39Z</dcterms:modified>
</cp:coreProperties>
</file>