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4" r:id="rId13"/>
    <p:sldId id="275" r:id="rId14"/>
    <p:sldId id="272" r:id="rId15"/>
    <p:sldId id="273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гуен Суан Тхань" initials="НСТ" lastIdx="2" clrIdx="0">
    <p:extLst>
      <p:ext uri="{19B8F6BF-5375-455C-9EA6-DF929625EA0E}">
        <p15:presenceInfo xmlns:p15="http://schemas.microsoft.com/office/powerpoint/2012/main" userId="Нгуен Суан Тхан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660"/>
  </p:normalViewPr>
  <p:slideViewPr>
    <p:cSldViewPr>
      <p:cViewPr varScale="1">
        <p:scale>
          <a:sx n="67" d="100"/>
          <a:sy n="67" d="100"/>
        </p:scale>
        <p:origin x="4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Международные рейтинг России   </a:t>
            </a:r>
            <a:r>
              <a:rPr lang="ru-RU" baseline="0" dirty="0"/>
              <a:t> в 2016 году</a:t>
            </a:r>
            <a:r>
              <a:rPr lang="en-US" dirty="0"/>
              <a:t> </a:t>
            </a:r>
            <a:r>
              <a:rPr lang="en-US" baseline="0" dirty="0"/>
              <a:t> </a:t>
            </a:r>
            <a:endParaRPr lang="ru-RU" dirty="0"/>
          </a:p>
        </c:rich>
      </c:tx>
      <c:layout>
        <c:manualLayout>
          <c:xMode val="edge"/>
          <c:yMode val="edge"/>
          <c:x val="0.10591432724289822"/>
          <c:y val="5.555555555555555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Международные рейтинги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miter lim="800000"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1-9156-4D4A-904B-5BA38E91F3D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/>
                </a:solidFill>
                <a:miter lim="800000"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3-9156-4D4A-904B-5BA38E91F3D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miter lim="800000"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5-9156-4D4A-904B-5BA38E91F3D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miter lim="800000"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7-9156-4D4A-904B-5BA38E91F3D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E-GRI</c:v>
                </c:pt>
                <c:pt idx="1">
                  <c:v>E-P</c:v>
                </c:pt>
                <c:pt idx="2">
                  <c:v>ITC DI</c:v>
                </c:pt>
                <c:pt idx="3">
                  <c:v>NRI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35</c:v>
                </c:pt>
                <c:pt idx="1">
                  <c:v>32</c:v>
                </c:pt>
                <c:pt idx="2">
                  <c:v>43</c:v>
                </c:pt>
                <c:pt idx="3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FF-4B60-9937-D538A1A17E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359672303"/>
        <c:axId val="247337775"/>
      </c:barChart>
      <c:catAx>
        <c:axId val="35967230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7337775"/>
        <c:auto val="1"/>
        <c:lblAlgn val="ctr"/>
        <c:lblOffset val="100"/>
        <c:noMultiLvlLbl val="0"/>
      </c:catAx>
      <c:valAx>
        <c:axId val="24733777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9672303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ru-RU"/>
              <a:t>Основные индексы, входящие в рейтинг электронного правительства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OSI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Лист1!$A$2:$A$5</c15:sqref>
                  </c15:fullRef>
                </c:ext>
              </c:extLst>
              <c:f>Лист1!$A$2:$A$4</c:f>
              <c:numCache>
                <c:formatCode>General</c:formatCode>
                <c:ptCount val="3"/>
                <c:pt idx="0">
                  <c:v>2012</c:v>
                </c:pt>
                <c:pt idx="1">
                  <c:v>2014</c:v>
                </c:pt>
                <c:pt idx="2">
                  <c:v>2016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Лист1!$B$2:$B$5</c15:sqref>
                  </c15:fullRef>
                </c:ext>
              </c:extLst>
              <c:f>Лист1!$B$2:$B$4</c:f>
              <c:numCache>
                <c:formatCode>General</c:formatCode>
                <c:ptCount val="3"/>
                <c:pt idx="0">
                  <c:v>0.66010000000000002</c:v>
                </c:pt>
                <c:pt idx="1">
                  <c:v>0.7087</c:v>
                </c:pt>
                <c:pt idx="2">
                  <c:v>0.7319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4D-43CA-B880-36D03B6148C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TII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Лист1!$A$2:$A$5</c15:sqref>
                  </c15:fullRef>
                </c:ext>
              </c:extLst>
              <c:f>Лист1!$A$2:$A$4</c:f>
              <c:numCache>
                <c:formatCode>General</c:formatCode>
                <c:ptCount val="3"/>
                <c:pt idx="0">
                  <c:v>2012</c:v>
                </c:pt>
                <c:pt idx="1">
                  <c:v>2014</c:v>
                </c:pt>
                <c:pt idx="2">
                  <c:v>2016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Лист1!$C$2:$C$5</c15:sqref>
                  </c15:fullRef>
                </c:ext>
              </c:extLst>
              <c:f>Лист1!$C$2:$C$4</c:f>
              <c:numCache>
                <c:formatCode>General</c:formatCode>
                <c:ptCount val="3"/>
                <c:pt idx="0">
                  <c:v>0.6583</c:v>
                </c:pt>
                <c:pt idx="1">
                  <c:v>0.64129999999999998</c:v>
                </c:pt>
                <c:pt idx="2">
                  <c:v>0.83879999999999999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4D-43CA-B880-36D03B614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7"/>
        <c:axId val="243488495"/>
        <c:axId val="360487967"/>
      </c:barChart>
      <c:barChart>
        <c:barDir val="col"/>
        <c:grouping val="clustered"/>
        <c:varyColors val="0"/>
        <c:ser>
          <c:idx val="2"/>
          <c:order val="2"/>
          <c:tx>
            <c:strRef>
              <c:f>Лист1!$D$1</c:f>
              <c:strCache>
                <c:ptCount val="1"/>
                <c:pt idx="0">
                  <c:v>HCI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Лист1!$A$2:$A$5</c15:sqref>
                  </c15:fullRef>
                </c:ext>
              </c:extLst>
              <c:f>Лист1!$A$2:$A$4</c:f>
              <c:numCache>
                <c:formatCode>General</c:formatCode>
                <c:ptCount val="3"/>
                <c:pt idx="0">
                  <c:v>2012</c:v>
                </c:pt>
                <c:pt idx="1">
                  <c:v>2014</c:v>
                </c:pt>
                <c:pt idx="2">
                  <c:v>2016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Лист1!$D$2:$D$5</c15:sqref>
                  </c15:fullRef>
                </c:ext>
              </c:extLst>
              <c:f>Лист1!$D$2:$D$4</c:f>
              <c:numCache>
                <c:formatCode>General</c:formatCode>
                <c:ptCount val="3"/>
                <c:pt idx="0">
                  <c:v>0.88500000000000001</c:v>
                </c:pt>
                <c:pt idx="1">
                  <c:v>0.83879999999999999</c:v>
                </c:pt>
                <c:pt idx="2">
                  <c:v>0.82340000000000002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4D-43CA-B880-36D03B614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248400383"/>
        <c:axId val="360488799"/>
      </c:barChart>
      <c:catAx>
        <c:axId val="24348849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0487967"/>
        <c:crosses val="autoZero"/>
        <c:auto val="1"/>
        <c:lblAlgn val="ctr"/>
        <c:lblOffset val="100"/>
        <c:noMultiLvlLbl val="0"/>
      </c:catAx>
      <c:valAx>
        <c:axId val="360487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3488495"/>
        <c:crosses val="autoZero"/>
        <c:crossBetween val="between"/>
      </c:valAx>
      <c:valAx>
        <c:axId val="360488799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8400383"/>
        <c:crosses val="max"/>
        <c:crossBetween val="between"/>
      </c:valAx>
      <c:catAx>
        <c:axId val="24840038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604887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 descr="blue_binary_code_1024_768 cop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34A-CF2C-45FE-95F5-4CEDDB188513}" type="datetimeFigureOut">
              <a:rPr lang="es-ES" smtClean="0"/>
              <a:pPr/>
              <a:t>26/10/2019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14E6-5758-4A59-A7E4-D640BEDA7C8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34A-CF2C-45FE-95F5-4CEDDB188513}" type="datetimeFigureOut">
              <a:rPr lang="es-ES" smtClean="0"/>
              <a:pPr/>
              <a:t>26/10/2019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14E6-5758-4A59-A7E4-D640BEDA7C8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34A-CF2C-45FE-95F5-4CEDDB188513}" type="datetimeFigureOut">
              <a:rPr lang="es-ES" smtClean="0"/>
              <a:pPr/>
              <a:t>26/10/2019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14E6-5758-4A59-A7E4-D640BEDA7C8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34A-CF2C-45FE-95F5-4CEDDB188513}" type="datetimeFigureOut">
              <a:rPr lang="es-ES" smtClean="0"/>
              <a:pPr/>
              <a:t>26/10/2019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14E6-5758-4A59-A7E4-D640BEDA7C8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34A-CF2C-45FE-95F5-4CEDDB188513}" type="datetimeFigureOut">
              <a:rPr lang="es-ES" smtClean="0"/>
              <a:pPr/>
              <a:t>26/10/2019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14E6-5758-4A59-A7E4-D640BEDA7C8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34A-CF2C-45FE-95F5-4CEDDB188513}" type="datetimeFigureOut">
              <a:rPr lang="es-ES" smtClean="0"/>
              <a:pPr/>
              <a:t>26/10/2019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14E6-5758-4A59-A7E4-D640BEDA7C8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34A-CF2C-45FE-95F5-4CEDDB188513}" type="datetimeFigureOut">
              <a:rPr lang="es-ES" smtClean="0"/>
              <a:pPr/>
              <a:t>26/10/2019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14E6-5758-4A59-A7E4-D640BEDA7C8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34A-CF2C-45FE-95F5-4CEDDB188513}" type="datetimeFigureOut">
              <a:rPr lang="es-ES" smtClean="0"/>
              <a:pPr/>
              <a:t>26/10/2019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14E6-5758-4A59-A7E4-D640BEDA7C8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34A-CF2C-45FE-95F5-4CEDDB188513}" type="datetimeFigureOut">
              <a:rPr lang="es-ES" smtClean="0"/>
              <a:pPr/>
              <a:t>26/10/2019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14E6-5758-4A59-A7E4-D640BEDA7C8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34A-CF2C-45FE-95F5-4CEDDB188513}" type="datetimeFigureOut">
              <a:rPr lang="es-ES" smtClean="0"/>
              <a:pPr/>
              <a:t>26/10/2019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14E6-5758-4A59-A7E4-D640BEDA7C8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34A-CF2C-45FE-95F5-4CEDDB188513}" type="datetimeFigureOut">
              <a:rPr lang="es-ES" smtClean="0"/>
              <a:pPr/>
              <a:t>26/10/2019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14E6-5758-4A59-A7E4-D640BEDA7C8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FF34A-CF2C-45FE-95F5-4CEDDB188513}" type="datetimeFigureOut">
              <a:rPr lang="es-ES" smtClean="0"/>
              <a:pPr/>
              <a:t>26/10/2019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014E6-5758-4A59-A7E4-D640BEDA7C85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zakonbase.ru/content/part/702910" TargetMode="External"/><Relationship Id="rId2" Type="http://schemas.openxmlformats.org/officeDocument/2006/relationships/hyperlink" Target="https://rg.ru/2008/02/16/informacia-strategia-dok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yberleninka.ru/article/n/uroven-razvitiya-informatsionnogo-obschestva-v-rossii-po-pokazatelyam-mezhdunarodnyh-reytingov" TargetMode="External"/><Relationship Id="rId4" Type="http://schemas.openxmlformats.org/officeDocument/2006/relationships/hyperlink" Target="https://applied-research.ru/ru/article/view?id=1138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59971" y="1783959"/>
            <a:ext cx="3483937" cy="2889114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2800" dirty="0">
                <a:solidFill>
                  <a:schemeClr val="bg1"/>
                </a:solidFill>
              </a:rPr>
              <a:t>Цели и задачи государства в области регулирования развития информационного общества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59970" y="4750893"/>
            <a:ext cx="3483937" cy="1147863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ru-RU" sz="1700" dirty="0">
                <a:solidFill>
                  <a:schemeClr val="bg1"/>
                </a:solidFill>
              </a:rPr>
              <a:t>Подготовил : студент первого курса ИЦЭиИТ Бизнес-информатика</a:t>
            </a:r>
          </a:p>
          <a:p>
            <a:pPr algn="l"/>
            <a:r>
              <a:rPr lang="ru-RU" sz="1700" dirty="0">
                <a:solidFill>
                  <a:schemeClr val="bg1"/>
                </a:solidFill>
              </a:rPr>
              <a:t>Тхань Нгуен</a:t>
            </a:r>
          </a:p>
          <a:p>
            <a:pPr algn="l"/>
            <a:r>
              <a:rPr lang="ru-RU" sz="1700" dirty="0">
                <a:solidFill>
                  <a:schemeClr val="bg1"/>
                </a:solidFill>
              </a:rPr>
              <a:t>Группа419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8115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374DE1-0519-4F85-AA02-91D7188BEB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6" y="1329788"/>
            <a:ext cx="3035882" cy="28302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9144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84E5A-D4FB-4ECB-A4F1-CCDBA1331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20689"/>
            <a:ext cx="8892480" cy="3676990"/>
          </a:xfrm>
        </p:spPr>
        <p:txBody>
          <a:bodyPr anchor="ctr">
            <a:noAutofit/>
          </a:bodyPr>
          <a:lstStyle/>
          <a:p>
            <a:r>
              <a:rPr lang="ru-RU" sz="4000" dirty="0"/>
              <a:t>Противодействие использованию потенциала информационных и телекоммуникационных технологий в целях угрозы национальным интересам России.</a:t>
            </a:r>
            <a:endParaRPr lang="ru-RU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738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1DEB374-A1D0-48A1-B178-959E6F243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2" y="-478"/>
            <a:ext cx="4783621" cy="6858478"/>
          </a:xfrm>
          <a:custGeom>
            <a:avLst/>
            <a:gdLst>
              <a:gd name="connsiteX0" fmla="*/ 0 w 6378162"/>
              <a:gd name="connsiteY0" fmla="*/ 6858478 h 6858478"/>
              <a:gd name="connsiteX1" fmla="*/ 6378162 w 6378162"/>
              <a:gd name="connsiteY1" fmla="*/ 6858478 h 6858478"/>
              <a:gd name="connsiteX2" fmla="*/ 3201787 w 6378162"/>
              <a:gd name="connsiteY2" fmla="*/ 0 h 6858478"/>
              <a:gd name="connsiteX3" fmla="*/ 3196210 w 6378162"/>
              <a:gd name="connsiteY3" fmla="*/ 0 h 6858478"/>
              <a:gd name="connsiteX4" fmla="*/ 2129982 w 6378162"/>
              <a:gd name="connsiteY4" fmla="*/ 0 h 6858478"/>
              <a:gd name="connsiteX5" fmla="*/ 0 w 6378162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8162" h="6858478">
                <a:moveTo>
                  <a:pt x="0" y="6858478"/>
                </a:moveTo>
                <a:lnTo>
                  <a:pt x="6378162" y="6858478"/>
                </a:lnTo>
                <a:lnTo>
                  <a:pt x="3201787" y="0"/>
                </a:lnTo>
                <a:lnTo>
                  <a:pt x="3196210" y="0"/>
                </a:lnTo>
                <a:lnTo>
                  <a:pt x="2129982" y="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>
              <a:lumMod val="85000"/>
              <a:lumOff val="15000"/>
              <a:alpha val="7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D92A3ED-9854-4AD9-88FB-0EC89C93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2" y="-478"/>
            <a:ext cx="4479257" cy="6858478"/>
          </a:xfrm>
          <a:custGeom>
            <a:avLst/>
            <a:gdLst>
              <a:gd name="connsiteX0" fmla="*/ 0 w 5972343"/>
              <a:gd name="connsiteY0" fmla="*/ 6858478 h 6858478"/>
              <a:gd name="connsiteX1" fmla="*/ 5972343 w 5972343"/>
              <a:gd name="connsiteY1" fmla="*/ 6858478 h 6858478"/>
              <a:gd name="connsiteX2" fmla="*/ 2795968 w 5972343"/>
              <a:gd name="connsiteY2" fmla="*/ 0 h 6858478"/>
              <a:gd name="connsiteX3" fmla="*/ 2790391 w 5972343"/>
              <a:gd name="connsiteY3" fmla="*/ 0 h 6858478"/>
              <a:gd name="connsiteX4" fmla="*/ 1724163 w 5972343"/>
              <a:gd name="connsiteY4" fmla="*/ 0 h 6858478"/>
              <a:gd name="connsiteX5" fmla="*/ 0 w 5972343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72343" h="6858478">
                <a:moveTo>
                  <a:pt x="0" y="6858478"/>
                </a:moveTo>
                <a:lnTo>
                  <a:pt x="5972343" y="6858478"/>
                </a:lnTo>
                <a:lnTo>
                  <a:pt x="2795968" y="0"/>
                </a:lnTo>
                <a:lnTo>
                  <a:pt x="2790391" y="0"/>
                </a:lnTo>
                <a:lnTo>
                  <a:pt x="1724163" y="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>
              <a:lumMod val="85000"/>
              <a:lumOff val="1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B8622AA9-CC5D-457C-9339-9D90F275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4" y="0"/>
            <a:ext cx="3528392" cy="5589240"/>
          </a:xfrm>
        </p:spPr>
        <p:txBody>
          <a:bodyPr>
            <a:normAutofit/>
          </a:bodyPr>
          <a:lstStyle/>
          <a:p>
            <a:pPr algn="l"/>
            <a:r>
              <a:rPr lang="ru-RU" sz="1600" dirty="0">
                <a:solidFill>
                  <a:schemeClr val="accent3">
                    <a:lumMod val="75000"/>
                  </a:schemeClr>
                </a:solidFill>
              </a:rPr>
              <a:t>Индекс готовности к электронному правительству </a:t>
            </a:r>
            <a:br>
              <a:rPr lang="en-US" sz="16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ru-RU" sz="16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E-Government Readiness Index)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Индекс электронного участия </a:t>
            </a:r>
            <a:b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(E-participation index)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ru-RU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Индекс развития ИКТ</a:t>
            </a:r>
            <a:b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ITC Development Index)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ru-RU" sz="1600" dirty="0">
                <a:solidFill>
                  <a:schemeClr val="accent6">
                    <a:lumMod val="75000"/>
                  </a:schemeClr>
                </a:solidFill>
              </a:rPr>
              <a:t>Индекс готовности к сетевому обществу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ru-RU" sz="16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Networked Readiness Index)</a:t>
            </a:r>
            <a:endParaRPr lang="ru-RU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4100B04D-D363-4DD4-BC6B-F5A54900A0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777712"/>
              </p:ext>
            </p:extLst>
          </p:nvPr>
        </p:nvGraphicFramePr>
        <p:xfrm>
          <a:off x="4355975" y="0"/>
          <a:ext cx="478362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8149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6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4085190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24B68-EDF6-4B98-A00D-856A1BAFD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9" y="1700808"/>
            <a:ext cx="2736304" cy="3384375"/>
          </a:xfrm>
        </p:spPr>
        <p:txBody>
          <a:bodyPr>
            <a:normAutofit/>
          </a:bodyPr>
          <a:lstStyle/>
          <a:p>
            <a:pPr algn="l"/>
            <a:r>
              <a:rPr lang="ru-RU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Электронные услуги</a:t>
            </a:r>
            <a:b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ru-RU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Online service Index)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ru-RU" sz="1600" dirty="0">
                <a:solidFill>
                  <a:schemeClr val="accent3">
                    <a:lumMod val="75000"/>
                  </a:schemeClr>
                </a:solidFill>
              </a:rPr>
              <a:t>ИКТ-инфраструктура</a:t>
            </a:r>
            <a:br>
              <a:rPr lang="en-US" sz="16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(Telecommunication Infrastructure Index)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ru-RU" sz="1600" dirty="0">
                <a:solidFill>
                  <a:schemeClr val="accent2">
                    <a:lumMod val="75000"/>
                  </a:schemeClr>
                </a:solidFill>
              </a:rPr>
              <a:t>Развитие человеческого идеала</a:t>
            </a:r>
            <a:br>
              <a:rPr lang="ru-RU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16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Human Capital Index)</a:t>
            </a:r>
            <a:endParaRPr lang="ru-RU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126F877-D1CE-4B0F-BF3C-A851E834DE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824800"/>
              </p:ext>
            </p:extLst>
          </p:nvPr>
        </p:nvGraphicFramePr>
        <p:xfrm>
          <a:off x="3923928" y="857250"/>
          <a:ext cx="5220072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4804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0" r="1260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2FB99-EF70-4B61-9E68-32B248A6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652" y="2060848"/>
            <a:ext cx="6264696" cy="2583027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ru-RU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Спасибо за внимание!</a:t>
            </a:r>
            <a:br>
              <a:rPr lang="ru-RU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36905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F7185-176B-488B-8D8D-FD305A74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Источники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D3BCCF-95EC-4472-9ECD-2825EB768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46" y="1628800"/>
            <a:ext cx="8229600" cy="51125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https://rg.ru/2008/02/16/informacia-strategia-dok.html</a:t>
            </a:r>
            <a:endParaRPr lang="ru-RU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https://zakonbase.ru/content/part/702910</a:t>
            </a:r>
            <a:endParaRPr lang="en-US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https://applied-research.ru/ru/article/view?id=11381</a:t>
            </a:r>
            <a:endParaRPr lang="ru-RU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600" dirty="0">
                <a:solidFill>
                  <a:schemeClr val="bg1"/>
                </a:solidFill>
              </a:rPr>
              <a:t>Учебное пособие. – М.: РЭУ им. Г.В. Плеханова, 2016. Институт развития информационного общества. Авторы: Евтюшкин А.В., Елизаров А.М., Ершова Т.В., Кристальный Б.В., Хохлов Ю.Е., </a:t>
            </a:r>
            <a:r>
              <a:rPr lang="ru-RU" sz="2600" dirty="0" err="1">
                <a:solidFill>
                  <a:schemeClr val="bg1"/>
                </a:solidFill>
              </a:rPr>
              <a:t>Шапошник</a:t>
            </a:r>
            <a:r>
              <a:rPr lang="ru-RU" sz="2600" dirty="0">
                <a:solidFill>
                  <a:schemeClr val="bg1"/>
                </a:solidFill>
              </a:rPr>
              <a:t> С.Б. </a:t>
            </a:r>
            <a:endParaRPr lang="en-US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https://cyberleninka.ru/article/n/uroven-razvitiya-informatsionnogo-obschestva-v-rossii-po-pokazatelyam-mezhdunarodnyh-reytingov</a:t>
            </a:r>
            <a:endParaRPr lang="ru-RU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36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935109"/>
            <a:ext cx="7776864" cy="134176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ru-RU" sz="3200" dirty="0">
                <a:solidFill>
                  <a:srgbClr val="FFFFFF"/>
                </a:solidFill>
              </a:rPr>
              <a:t> Целью формирования и развития информационного общества в РФ является</a:t>
            </a:r>
            <a:br>
              <a:rPr lang="ru-RU" sz="3200" dirty="0">
                <a:solidFill>
                  <a:srgbClr val="FFFFFF"/>
                </a:solidFill>
              </a:rPr>
            </a:b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FC84F9-4575-4BAF-90D1-5D23FBF2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411" y="2753936"/>
            <a:ext cx="7375161" cy="3844627"/>
          </a:xfrm>
        </p:spPr>
        <p:txBody>
          <a:bodyPr>
            <a:noAutofit/>
          </a:bodyPr>
          <a:lstStyle/>
          <a:p>
            <a:r>
              <a:rPr lang="ru-RU" sz="2400" dirty="0"/>
              <a:t>Повышение качества жизни граждан</a:t>
            </a:r>
          </a:p>
          <a:p>
            <a:r>
              <a:rPr lang="ru-RU" sz="2400" dirty="0"/>
              <a:t>Обеспечение конкурентоспособности России</a:t>
            </a:r>
          </a:p>
          <a:p>
            <a:r>
              <a:rPr lang="ru-RU" sz="2400" dirty="0"/>
              <a:t>Развитие экономической, социально-политической, культурной и духовной сфер жизни общества</a:t>
            </a:r>
          </a:p>
          <a:p>
            <a:r>
              <a:rPr lang="ru-RU" sz="2400" dirty="0"/>
              <a:t>Совершенствование системы государственного управления на основе использования информационных и телекоммуникационных технологий</a:t>
            </a:r>
            <a:br>
              <a:rPr lang="ru-RU" sz="2400" dirty="0"/>
            </a:br>
            <a:endParaRPr 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39FCB-0D12-4A11-836D-ED282184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2053641"/>
            <a:ext cx="3011821" cy="2760098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FFFFFF"/>
                </a:solidFill>
              </a:rPr>
              <a:t>Основные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C63CEF-1BD2-41B8-B424-41CBEE7AA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anchor="ctr">
            <a:normAutofit/>
          </a:bodyPr>
          <a:lstStyle/>
          <a:p>
            <a:br>
              <a:rPr lang="ru-RU" sz="2100" dirty="0">
                <a:solidFill>
                  <a:srgbClr val="000000"/>
                </a:solidFill>
              </a:rPr>
            </a:br>
            <a:endParaRPr lang="ru-RU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4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9144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9AA3A4-AA02-49BF-A349-AF09BF76F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04664"/>
            <a:ext cx="9036495" cy="4104456"/>
          </a:xfrm>
        </p:spPr>
        <p:txBody>
          <a:bodyPr anchor="ctr">
            <a:noAutofit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Повышение качества образования, медицинского обслуживания, социальной защиты населения на основе развития и использования информационных и телекоммуникационных технологий</a:t>
            </a:r>
            <a:r>
              <a:rPr lang="en-US" sz="4000" dirty="0">
                <a:solidFill>
                  <a:srgbClr val="FFFFFF"/>
                </a:solidFill>
              </a:rPr>
              <a:t>.</a:t>
            </a:r>
            <a:endParaRPr lang="ru-RU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489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9144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7694D5-97F9-4E8C-A02F-D1494582B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908720"/>
            <a:ext cx="9036496" cy="3388958"/>
          </a:xfrm>
        </p:spPr>
        <p:txBody>
          <a:bodyPr anchor="ctr">
            <a:noAutofit/>
          </a:bodyPr>
          <a:lstStyle/>
          <a:p>
            <a:r>
              <a:rPr lang="en-US" sz="4400" dirty="0"/>
              <a:t>C</a:t>
            </a:r>
            <a:r>
              <a:rPr lang="ru-RU" sz="4400" dirty="0"/>
              <a:t>овершенствование системы государственных гарантий конституционных прав человека и гражданина в информационной сфере</a:t>
            </a:r>
            <a:r>
              <a:rPr lang="en-US" sz="4400" dirty="0"/>
              <a:t>.</a:t>
            </a:r>
            <a:endParaRPr lang="ru-RU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829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9144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A71E44-6F3A-460D-AB63-93C4115D4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522235"/>
            <a:ext cx="8640960" cy="3565066"/>
          </a:xfrm>
        </p:spPr>
        <p:txBody>
          <a:bodyPr anchor="ctr">
            <a:normAutofit/>
          </a:bodyPr>
          <a:lstStyle/>
          <a:p>
            <a:r>
              <a:rPr lang="ru-RU" sz="4000" dirty="0"/>
              <a:t>Развитие экономики Российской Федерации на основе использования информационных и телекоммуникационных технологий</a:t>
            </a:r>
            <a:endParaRPr lang="ru-RU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903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9144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36044C-3390-45B5-88C9-B090FF85D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8520" y="915877"/>
            <a:ext cx="9036495" cy="3672408"/>
          </a:xfrm>
        </p:spPr>
        <p:txBody>
          <a:bodyPr anchor="ctr">
            <a:noAutofit/>
          </a:bodyPr>
          <a:lstStyle/>
          <a:p>
            <a:r>
              <a:rPr lang="ru-RU" sz="4000" dirty="0"/>
              <a:t>Повышение эффективности государственного управления и местного самоуправления, взаимодействия гражданского общества и бизнеса с органами государственной власти, качества и оперативности предоставления государственных услуг.</a:t>
            </a:r>
            <a:endParaRPr lang="ru-RU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667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9144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293ADB-A001-432F-AAFE-A96D50CE5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20688"/>
            <a:ext cx="9144000" cy="3960440"/>
          </a:xfrm>
        </p:spPr>
        <p:txBody>
          <a:bodyPr anchor="ctr">
            <a:normAutofit/>
          </a:bodyPr>
          <a:lstStyle/>
          <a:p>
            <a:r>
              <a:rPr lang="ru-RU" sz="4000" dirty="0"/>
              <a:t>Развитие науки, технологий и техники, подготовка квалифицированных кадров в сфере информационных и телекоммуникационных технологий</a:t>
            </a:r>
          </a:p>
          <a:p>
            <a:pPr marL="0" indent="0">
              <a:buNone/>
            </a:pPr>
            <a:endParaRPr lang="ru-RU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56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9144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D34017-8E10-4B90-9B33-DEFB2C679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9211" y="343407"/>
            <a:ext cx="9252520" cy="4248472"/>
          </a:xfrm>
        </p:spPr>
        <p:txBody>
          <a:bodyPr anchor="ctr">
            <a:noAutofit/>
          </a:bodyPr>
          <a:lstStyle/>
          <a:p>
            <a:r>
              <a:rPr lang="ru-RU" sz="4000" dirty="0"/>
              <a:t>Сохранение культуры многонационального народа Российской Федерации, укрепление нравственных и патриотических принципов в общественном сознании, развитие системы культурного и гуманитарного просвещения</a:t>
            </a:r>
            <a:endParaRPr lang="ru-RU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216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207E4A2-EF51-462B-98F3-1E1FED1558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312</Words>
  <Application>Microsoft Office PowerPoint</Application>
  <PresentationFormat>Экран (4:3)</PresentationFormat>
  <Paragraphs>29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Tema de Office</vt:lpstr>
      <vt:lpstr>Цели и задачи государства в области регулирования развития информационного общества</vt:lpstr>
      <vt:lpstr> Целью формирования и развития информационного общества в РФ является </vt:lpstr>
      <vt:lpstr>Основные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Индекс готовности к электронному правительству  (E-Government Readiness Index) Индекс электронного участия  (E-participation index) Индекс развития ИКТ (ITC Development Index) Индекс готовности к сетевому обществу (Networked Readiness Index)</vt:lpstr>
      <vt:lpstr>Электронные услуги (Online service Index) ИКТ-инфраструктура (Telecommunication Infrastructure Index) Развитие человеческого идеала (Human Capital Index)</vt:lpstr>
      <vt:lpstr>Спасибо за внимание! </vt:lpstr>
      <vt:lpstr>Источники информации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Цели и задачи государства в области регулирования развития информационного общества</dc:title>
  <dc:creator>Нгуен Суан Тхань</dc:creator>
  <cp:lastModifiedBy>Нгуен Суан Тхань</cp:lastModifiedBy>
  <cp:revision>4</cp:revision>
  <dcterms:created xsi:type="dcterms:W3CDTF">2019-10-25T22:30:07Z</dcterms:created>
  <dcterms:modified xsi:type="dcterms:W3CDTF">2019-10-25T22:55:21Z</dcterms:modified>
</cp:coreProperties>
</file>