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67" r:id="rId2"/>
    <p:sldId id="461" r:id="rId3"/>
    <p:sldId id="615" r:id="rId4"/>
    <p:sldId id="614" r:id="rId5"/>
    <p:sldId id="662" r:id="rId6"/>
    <p:sldId id="616" r:id="rId7"/>
    <p:sldId id="617" r:id="rId8"/>
    <p:sldId id="618" r:id="rId9"/>
    <p:sldId id="637" r:id="rId10"/>
    <p:sldId id="619" r:id="rId11"/>
    <p:sldId id="620" r:id="rId12"/>
    <p:sldId id="608" r:id="rId13"/>
    <p:sldId id="609" r:id="rId14"/>
    <p:sldId id="623" r:id="rId15"/>
    <p:sldId id="622" r:id="rId16"/>
    <p:sldId id="624" r:id="rId17"/>
    <p:sldId id="611" r:id="rId18"/>
    <p:sldId id="627" r:id="rId19"/>
    <p:sldId id="628" r:id="rId20"/>
    <p:sldId id="629" r:id="rId21"/>
    <p:sldId id="631" r:id="rId22"/>
    <p:sldId id="632" r:id="rId23"/>
    <p:sldId id="630" r:id="rId24"/>
    <p:sldId id="660" r:id="rId25"/>
    <p:sldId id="633" r:id="rId26"/>
    <p:sldId id="634" r:id="rId27"/>
    <p:sldId id="635" r:id="rId28"/>
    <p:sldId id="640" r:id="rId29"/>
    <p:sldId id="638" r:id="rId30"/>
    <p:sldId id="656" r:id="rId31"/>
    <p:sldId id="658" r:id="rId32"/>
    <p:sldId id="639" r:id="rId33"/>
    <p:sldId id="657" r:id="rId34"/>
    <p:sldId id="641" r:id="rId35"/>
    <p:sldId id="642" r:id="rId36"/>
    <p:sldId id="604" r:id="rId37"/>
    <p:sldId id="645" r:id="rId38"/>
    <p:sldId id="643" r:id="rId39"/>
    <p:sldId id="644" r:id="rId40"/>
    <p:sldId id="621" r:id="rId41"/>
    <p:sldId id="646" r:id="rId42"/>
    <p:sldId id="606" r:id="rId43"/>
    <p:sldId id="625" r:id="rId44"/>
    <p:sldId id="647" r:id="rId45"/>
    <p:sldId id="655" r:id="rId46"/>
    <p:sldId id="648" r:id="rId47"/>
    <p:sldId id="661" r:id="rId48"/>
    <p:sldId id="650" r:id="rId49"/>
    <p:sldId id="651" r:id="rId50"/>
    <p:sldId id="652" r:id="rId51"/>
    <p:sldId id="653" r:id="rId52"/>
    <p:sldId id="654" r:id="rId53"/>
    <p:sldId id="601" r:id="rId54"/>
    <p:sldId id="605" r:id="rId55"/>
    <p:sldId id="568" r:id="rId56"/>
    <p:sldId id="610" r:id="rId57"/>
    <p:sldId id="663" r:id="rId58"/>
    <p:sldId id="659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 horzBarState="maximized">
    <p:restoredLeft sz="34587" autoAdjust="0"/>
    <p:restoredTop sz="89114" autoAdjust="0"/>
  </p:normalViewPr>
  <p:slideViewPr>
    <p:cSldViewPr showGuides="1">
      <p:cViewPr varScale="1">
        <p:scale>
          <a:sx n="103" d="100"/>
          <a:sy n="103" d="100"/>
        </p:scale>
        <p:origin x="762" y="108"/>
      </p:cViewPr>
      <p:guideLst>
        <p:guide orient="horz" pos="2160"/>
        <p:guide pos="295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4676"/>
    </p:cViewPr>
  </p:sorterViewPr>
  <p:notesViewPr>
    <p:cSldViewPr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2EFAD-B7DE-4A99-B0F6-B61ED6327A28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BD02-C5E4-402E-B61C-090C923B807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332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E12B-07AF-451D-A7C4-D3FFF3E71F6F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FA891-0973-4AA8-B96B-694FB799C6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78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FA891-0973-4AA8-B96B-694FB799C6C5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20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/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9368" y="6381328"/>
            <a:ext cx="576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C4229080-D772-4D4A-AE71-F743D85A7F1C}" type="slidenum">
              <a:rPr lang="ru-RU" sz="1600" smtClean="0">
                <a:solidFill>
                  <a:srgbClr val="C00000"/>
                </a:solidFill>
              </a:rPr>
              <a:pPr algn="r"/>
              <a:t>‹#›</a:t>
            </a:fld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09550"/>
            <a:ext cx="7200031" cy="361950"/>
          </a:xfrm>
        </p:spPr>
        <p:txBody>
          <a:bodyPr>
            <a:noAutofit/>
          </a:bodyPr>
          <a:lstStyle>
            <a:lvl1pPr marL="0" indent="0">
              <a:buNone/>
              <a:defRPr lang="ru-RU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908720"/>
            <a:ext cx="8229600" cy="7245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7952-EEE3-4FCA-A4D5-FA13159D3ABC}" type="datetime1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42FF-CF5D-4CCE-B722-A75AEA51FF7B}" type="datetime1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671D-DE98-4322-BC54-0079934DA24E}" type="datetime1">
              <a:rPr lang="ru-RU" altLang="ru-RU" smtClean="0"/>
              <a:t>11.04.2020</a:t>
            </a:fld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6E462-606E-4EF9-A3D8-AAB446B949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314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98C1-28E7-418A-9916-88B6362103E0}" type="datetime1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C6D0-B89B-4209-A801-19728E6A43E1}" type="datetime1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5592-511A-4904-8A22-2D451A7EDDE3}" type="datetime1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937-A891-40DA-8A5D-E9FA9CF5B27C}" type="datetime1">
              <a:rPr lang="ru-RU" smtClean="0"/>
              <a:t>11.04.2020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2888-6643-4B5C-B09F-A460D3480B3A}" type="datetime1">
              <a:rPr lang="ru-RU" smtClean="0"/>
              <a:t>11.04.2020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A623-9E4F-4CFF-8457-026800297919}" type="datetime1">
              <a:rPr lang="ru-RU" smtClean="0"/>
              <a:t>11.04.2020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0D35-7F8F-43D3-B028-02FD287895B1}" type="datetime1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2645-0B16-401E-A8EA-7D55A8CBCA66}" type="datetime1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206084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D7A71-976C-4DE4-90F5-80D6FEF883D9}" type="datetime1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7884367" cy="692696"/>
          </a:xfrm>
        </p:spPr>
        <p:txBody>
          <a:bodyPr anchor="ctr"/>
          <a:lstStyle/>
          <a:p>
            <a:pPr algn="ctr"/>
            <a:r>
              <a:rPr lang="ru-RU" sz="28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Операционные системы</a:t>
            </a:r>
            <a:endParaRPr lang="ru-RU" sz="28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http://polinni.com.ua/project/images/bg_img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3999" cy="6165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78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7369" y="764704"/>
            <a:ext cx="88569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ввода-вывода зачастую состоят из </a:t>
            </a:r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механической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составляющих. Зачастую эти две составляющие удается разделить, чтобы получить модульную конструкцию и придать устройству более общий вид.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363" algn="just"/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Механический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представлен самим устройством.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5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7369" y="764704"/>
            <a:ext cx="88569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называется контроллером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адаптером.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363"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персональных компьютерах он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присутствует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265" y="2708920"/>
            <a:ext cx="42056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микросхемы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системной плате или печатной платы, вставляемой в слот расширения (PCI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://linchakin.com/files/word/1000/134/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67751"/>
            <a:ext cx="4620865" cy="43016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4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5" y="1340768"/>
            <a:ext cx="8555671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4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4380" y="785722"/>
            <a:ext cx="1407300" cy="267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://www.kombik.com/upload/iblock/9d3/9d393e60f79a7f5d30066d0e569d9a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2526735"/>
            <a:ext cx="5836223" cy="43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3" y="919229"/>
            <a:ext cx="8856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плате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обычно имеется разъем, к которому может быть подключен кабель, ведущий непосредственно к самому устройству.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184" y="2453702"/>
            <a:ext cx="38555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контроллеры способны управлять двумя, четырьмя или даже восемью одинаковыми устройствами.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4380" y="785722"/>
            <a:ext cx="1407300" cy="267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http://anlan.ru/images/D-Link/DXE-810T_A1_S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52" y="3113584"/>
            <a:ext cx="662728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3" y="919229"/>
            <a:ext cx="8856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между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контроллером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зачастую относится к интерфейсу очень низкого уровня. Задача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в преобразовании последовательного потока битов в блок байтов и коррекции ошибок в случае необходимости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5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4380" y="785722"/>
            <a:ext cx="1407300" cy="267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://www.c3000.ru/autocatalog/controllers_other/55801_main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66" y="3429000"/>
            <a:ext cx="5093659" cy="327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3" y="919229"/>
            <a:ext cx="8856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байтов обычно проходит первоначальную побитовую сборку в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входящем в состав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проверки контрольной суммы блока и объявления его не содержащим ошибок он может быть скопирован в оперативную память.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4380" y="785722"/>
            <a:ext cx="1407300" cy="267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https://www.iguides.ru/upload/iblock/c4b/c4bb2399b63fddb950964ebee76b06f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191" y="3645024"/>
            <a:ext cx="5316808" cy="32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553" y="795662"/>
            <a:ext cx="8856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 монитора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базе жидкокристаллического дисплея также работает как побитовое последовательное устройство на таком же низком уровне. Он считывает из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памяти байты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содержащие символы, которые должны быть отображены, и генерирует сигналы,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53" y="3645024"/>
            <a:ext cx="4146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изменения поляризации подсветки соответствующих пикселов на экране.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856357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каждого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связи с центральным процессором имеется несколько 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Путем записи в эти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 может давать устройству команды на выполнение каких-нибудь действий: предоставление данных, принятие данных, включение, выключение  и т.п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0363"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Считывая данные из этих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узнать о текущем состоянии устройства, о том, готово ли  оно принять новую команду, и т. д.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9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856357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дополнение к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управления у многих устройств имеется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данных, из  которого операционная система может считывать данные и в который она может их </a:t>
            </a: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записывать</a:t>
            </a:r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0363" algn="just"/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наиболее распространенный способ отображения компьютерами  пикселов на экране предусматривает наличие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видеопамяти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 сути является 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буфером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данных, куда операционная система может вести запись.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1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2050" name="Picture 2" descr="http://www.webcosmoforums.com/filedata/fetch?id=1010399&amp;d=1365584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44" y="3306693"/>
            <a:ext cx="46005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624" y="798314"/>
            <a:ext cx="88569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операции ввода-вывода требуется проводить обмен данными между оперативной памятью и буфером контроллера устройства. Если эту операцию будет выполнять центральный процессор, то он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непроизводительно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тратить свое время. Поэтому в современных компьютерах, для этой операции, используется схема,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624" y="3734394"/>
            <a:ext cx="4078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прямым доступом к памяти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6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2696"/>
            <a:ext cx="9144000" cy="1368152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tx1"/>
                </a:solidFill>
              </a:rPr>
              <a:t>Тема </a:t>
            </a:r>
            <a:r>
              <a:rPr lang="ru-RU" sz="4800" b="1" dirty="0" smtClean="0">
                <a:solidFill>
                  <a:schemeClr val="tx1"/>
                </a:solidFill>
              </a:rPr>
              <a:t>6. Управление вводом-выводом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sunhome.ru/UsersGallery/102007/28214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132857"/>
            <a:ext cx="7704856" cy="4694548"/>
          </a:xfrm>
          <a:prstGeom prst="rect">
            <a:avLst/>
          </a:prstGeom>
        </p:spPr>
      </p:pic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706842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Центральный процессор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обращается ко всем устройствам и к памяти посредством единой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системной шины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соединяющей центральный процессор, память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indent="4211638"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ввода-вывода.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706842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 показано, что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DMA-контроллер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 доступ к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независимо от центрального процессора.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6" name="Picture 2" descr="http://www.studfiles.ru/html/2706/131/html_tdXLvX7LJb.8PFI/htmlconvd-bm9Jit_html_m6d5f8f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510279" cy="44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5" name="Picture 4" descr="http://www.studfiles.ru/html/1967/253/html_JQTzkMiKcD.THCK/htmlconvd-eOWjcz_html_m5c894b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83" y="2358307"/>
            <a:ext cx="7151983" cy="445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624" y="2276872"/>
            <a:ext cx="351527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памяти, регистр счетчика байтов и один или несколько  регистров управления.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856357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DMA-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несколько регистров, доступных центральному процессору для чтения и записи. В том числе 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5" name="Picture 2" descr="http://www.yerelbt.com/wp-content/uploads/2015/02/d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852936"/>
            <a:ext cx="31718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624" y="3006765"/>
            <a:ext cx="5308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(побайтовая или пословная передача) и другая информация.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856357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регистрах управления указываются используемый порт ввода-вывода, направление передачи данных (чтение или запись),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единица передаваемой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856357"/>
            <a:ext cx="88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работу </a:t>
            </a:r>
            <a:r>
              <a:rPr lang="ru-RU" sz="36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DMA-контроллера</a:t>
            </a:r>
            <a:r>
              <a:rPr lang="ru-RU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примере чтения информации с дискового запоминающего устройства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://konspekta.net/lektsiiorgimg/baza4/2224943119271.files/image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0" y="2996952"/>
            <a:ext cx="8239271" cy="294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2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Принцип работы 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DMA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8" name="Picture 6" descr="http://www.studfiles.ru/html/2706/194/html_n9oesuR7K8.GV0i/htmlconvd-XBYyyD_html_7eab1b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" y="836712"/>
            <a:ext cx="9067930" cy="59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8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737476"/>
            <a:ext cx="88569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центральный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программирует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DMA-контроллер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устанавливая значения его регистров указывая, что и куда нужно передать (шаг 1). Он также выдает команду 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(шаг 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данных с диска во внутренний буфер контроллера.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последовательно побитно считывает блок (один или несколько секторов) с диска, пока весь блок не  окажется во внутреннем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контроллера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(шаг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он вычисляет контрольную сумму,  чтобы убедиться в отсутствии ошибок чтения. После того как в буфере контроллера окажутся достоверные данные, к работе может приступать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DMA-контроллер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инициирует передачу данных, выдавая по шине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 на чтение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буфера(шаг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856357"/>
            <a:ext cx="88569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 памяти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куда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надо перенести данные из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выставлен на адресных линиях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извлекает очередное слово из своего внутреннего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  знает, куда его следует записать. Запись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(шаг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запись завершается,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по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посылает  подтверждающий сигнал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DMA-контроллеру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(шаг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6).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DMA-контроллер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выставляет прерывание, чтобы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центральный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узнал о завершении  передачи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(шаг 7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когда к работе приступает операционная система, ей уже не нужно  копировать дисковый блок в память, потому что он уже там.</a:t>
            </a:r>
          </a:p>
        </p:txBody>
      </p:sp>
    </p:spTree>
    <p:extLst>
      <p:ext uri="{BB962C8B-B14F-4D97-AF65-F5344CB8AC3E}">
        <p14:creationId xmlns:p14="http://schemas.microsoft.com/office/powerpoint/2010/main" val="16886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733246"/>
            <a:ext cx="885698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 к ОС при обеспечении процесса ввода-вывода: 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независимость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конкретных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обработку ошибок выполнять на возможно нижнем уровне;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применять синхронный и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асинхронный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передачи данных;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 данных;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совместного использования и выделенные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31509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733246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Ключевая концепция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процесса ввода-вывода: </a:t>
            </a: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независимость </a:t>
            </a:r>
            <a:r>
              <a:rPr lang="ru-RU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 конкретных </a:t>
            </a: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ОС должна предоставить возможность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способных получить доступ к любому устройству  ввода-вывода без необходимости предварительного определения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конкретного устройства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26" name="Picture 2" descr="https://im2-tub-ru.yandex.net/i?id=0f910fc0504fb8903dd7a49bd026a3b5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4305686"/>
            <a:ext cx="5112569" cy="23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7369" y="764704"/>
            <a:ext cx="88569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процессами, адресным пространством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файлами,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управляет всеми устройствами ввода-вывода, подключенными к компьютеру. Она должна выдавать команды устройствам, перехватывать прерывания и обрабатывать ошибки. Также она должна предоставить простой и легкий в использовании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единообразный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независимый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конкретного устройства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интерфейс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устройствами и всей остальной системой.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733246"/>
            <a:ext cx="8856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5113" algn="just">
              <a:spcAft>
                <a:spcPts val="600"/>
              </a:spcAft>
            </a:pP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читающая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файл, должна иметь возможность читать его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жесткого диска,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 DVD, и с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флеш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-накопителя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программы под  каждое конкретное устройство.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://remrus.ru/assets/images/00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" y="4437112"/>
            <a:ext cx="2838778" cy="20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dn3.learn-myself.com/wp-content/uploads/1_5254fc80ea8115254fc80ea84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70897"/>
            <a:ext cx="2170030" cy="217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iles.nicwebsite.ru/rucenter50724/image/smartbuy_v-cut_silver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437112"/>
            <a:ext cx="256028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733246"/>
            <a:ext cx="885698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5113" algn="just">
              <a:spcAft>
                <a:spcPts val="600"/>
              </a:spcAf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каждого устройств имеется своя, отличная от другого устройства, последовательность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 для чтения или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записи. </a:t>
            </a:r>
          </a:p>
          <a:p>
            <a:pPr indent="265113" algn="just">
              <a:spcAft>
                <a:spcPts val="600"/>
              </a:spcAf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этой проблемы разнородности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возлагается на операционную систему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733246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осуществляться как можно ближе  к аппаратуре. Если контроллер обнаружил ошибку чтения, он должен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попытаться исправить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 самостоятельно. Если он не в состоянии с ней справиться,  то ее должен обработать драйвер устройства, возможно, путем повторной попытки чтения блока. </a:t>
            </a:r>
          </a:p>
        </p:txBody>
      </p:sp>
      <p:pic>
        <p:nvPicPr>
          <p:cNvPr id="2052" name="Picture 4" descr="https://im3-tub-ru.yandex.net/i?id=30e9feccc432b8fe901da56c8b58a845-l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59" y="4284761"/>
            <a:ext cx="3672408" cy="244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733246"/>
            <a:ext cx="88569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носят случайный характер,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ошибки чтения,  вызванные пылинками на головке 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зачастую исчезают при повторе операции.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многих случаях устранение  ошибки может быть выполнено на нижних уровнях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 и тогда верхние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 даже не узнают о ее существовании.</a:t>
            </a:r>
          </a:p>
        </p:txBody>
      </p:sp>
    </p:spTree>
    <p:extLst>
      <p:ext uri="{BB962C8B-B14F-4D97-AF65-F5344CB8AC3E}">
        <p14:creationId xmlns:p14="http://schemas.microsoft.com/office/powerpoint/2010/main" val="169490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733246"/>
            <a:ext cx="88569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данные, поступающие из устройства, не могут быть сохранены непосредственно  в конечном пункте своего назначения. К примеру, когда пакет данных приходит по сети,  операционная система не знает, куда его поместить, пока где-нибудь его не сохранит и не  проанализирует. К тому же некоторые устройства (к примеру, цифровые аудиоустройства) предъявляют жесткие требования к работе в реальном времени, поэтому данные  должны быть помещены в выходной буфер заранее, чтобы скорость получения данных  из буфера не зависела от скорости наполнения буфера, что позволит избежать его опустошения. </a:t>
            </a:r>
          </a:p>
        </p:txBody>
      </p:sp>
    </p:spTree>
    <p:extLst>
      <p:ext uri="{BB962C8B-B14F-4D97-AF65-F5344CB8AC3E}">
        <p14:creationId xmlns:p14="http://schemas.microsoft.com/office/powerpoint/2010/main" val="2969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733246"/>
            <a:ext cx="88569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совместного 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и выделенные устройства. </a:t>
            </a:r>
            <a:endParaRPr lang="ru-RU" sz="28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ввода-вывода, например диски, могут использоваться многими пользователями одновременно. Когда  многочисленные пользователи работают с открытыми файлами на одном и том же  диске в одно и то же время, проблем не возникает.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устройства,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принтеры, должны быть выделены только одному пользователю до тех пор, пока он  не завершит свою работу с этим устройством. После этого принтер может получить  другой пользователь.</a:t>
            </a:r>
          </a:p>
        </p:txBody>
      </p:sp>
    </p:spTree>
    <p:extLst>
      <p:ext uri="{BB962C8B-B14F-4D97-AF65-F5344CB8AC3E}">
        <p14:creationId xmlns:p14="http://schemas.microsoft.com/office/powerpoint/2010/main" val="35147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92696"/>
            <a:ext cx="8686800" cy="1152128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ввода-вывода делится на четыре слоя: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88840"/>
            <a:ext cx="8712968" cy="3384376"/>
          </a:xfrm>
        </p:spPr>
        <p:txBody>
          <a:bodyPr>
            <a:normAutofit lnSpcReduction="10000"/>
          </a:bodyPr>
          <a:lstStyle/>
          <a:p>
            <a:pPr marL="609600" indent="-609600">
              <a:buFontTx/>
              <a:buAutoNum type="arabicPeriod"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слой программного обеспечения, </a:t>
            </a:r>
          </a:p>
          <a:p>
            <a:pPr marL="609600" indent="-609600">
              <a:buFontTx/>
              <a:buAutoNum type="arabicPeriod"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Независимый от устройств слой операционной системы, </a:t>
            </a:r>
          </a:p>
          <a:p>
            <a:pPr marL="609600" indent="-609600">
              <a:buFontTx/>
              <a:buAutoNum type="arabicPeriod"/>
            </a:pPr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Драйверы </a:t>
            </a: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устройств, </a:t>
            </a:r>
          </a:p>
          <a:p>
            <a:pPr marL="609600" indent="-609600">
              <a:buFontTx/>
              <a:buAutoNum type="arabicPeriod"/>
            </a:pPr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прерываний.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</a:pP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6514" y="5259559"/>
            <a:ext cx="8712968" cy="156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уровня есть </a:t>
            </a:r>
            <a:r>
              <a:rPr lang="ru-RU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функция </a:t>
            </a:r>
            <a:r>
              <a:rPr lang="ru-RU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определенный </a:t>
            </a:r>
            <a:r>
              <a:rPr lang="ru-RU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 примыкающими к нему уровнями.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462-606E-4EF9-A3D8-AAB446B9493A}" type="slidenum">
              <a:rPr lang="ru-RU" altLang="ru-RU" smtClean="0"/>
              <a:pPr/>
              <a:t>36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33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836712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–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изменение естественного порядка выполнения программы, которое связано с необходимостью реакции системы на работу внешних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устройств. </a:t>
            </a:r>
          </a:p>
          <a:p>
            <a:pPr indent="360363"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прерывания обеспечивается соответствующими аппаратно-программными средствами компьютера.</a:t>
            </a:r>
          </a:p>
        </p:txBody>
      </p:sp>
      <p:pic>
        <p:nvPicPr>
          <p:cNvPr id="4100" name="Picture 4" descr="http://birmaga.ru/dostc/%D0%9E%D1%81%D0%BD%D0%BE%D0%B2%D0%BD%D1%8B%D0%B5%20%D0%BA%D0%BE%D0%BD%D1%86%D0%B5%D0%BF%D1%86%D0%B8%D0%B8%20%D1%81%D0%B8%D1%81%D1%82%D0%B5%D0%BC%20%D1%80%D0%B5%D0%B0%D0%BB%D1%8C%D0%BD%D0%BE%D0%B3%D0%BE%20%D0%B2%D1%80%D0%B5%D0%BC%D0%B5%D0%BD%D0%B8c/28349_html_21a5e7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76142"/>
            <a:ext cx="3333403" cy="229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9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38</a:t>
            </a:fld>
            <a:endParaRPr lang="ru-RU"/>
          </a:p>
        </p:txBody>
      </p:sp>
      <p:pic>
        <p:nvPicPr>
          <p:cNvPr id="5" name="Picture 8" descr="http://www.studfiles.ru/html/2706/130/html_VltfDUw5M9.zmBa/htmlconvd-Bqy1rM_html_1252a0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26" y="3356992"/>
            <a:ext cx="5806482" cy="336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624" y="836712"/>
            <a:ext cx="8856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возникновении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вызывается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специальная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</a:t>
            </a:r>
            <a:r>
              <a:rPr lang="ru-RU" sz="3200" dirty="0" smtClean="0"/>
              <a:t>–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обработчик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специфическая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каждой возникшей ситуации, после выполнения которой возобновляется работа прерванной программы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8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624" y="836712"/>
            <a:ext cx="88569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прерывания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возникают по сигналу какого-либо внешнего устройства например: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прерывание, которое информирует систему о том, что требуемый блок диска уже прочитан и его содержимое доступно программе;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прерывание, которое информирует систему о том, что завершилась печать символа на принтере и необходимо выдать следующий символ;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прерывания по нарушению питания;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нормальное завершение  некоторой операции ввода-вывода (например: нажатие клавиши на клавиатуре);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прерывание по таймеру.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pic>
        <p:nvPicPr>
          <p:cNvPr id="8194" name="Picture 2" descr="http://info4school.narod.ru/pl3-ko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1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4380" y="785722"/>
            <a:ext cx="1407300" cy="267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2420888"/>
            <a:ext cx="8712968" cy="4320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624" y="785722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прерывания обеспечивается соответствующими аппаратно-программными средствами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20292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856357"/>
            <a:ext cx="8856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 каждым подключенным к компьютеру устройством ввода-вывода требуется специальная программа, учитывающая его особенности. Эта программа называется: </a:t>
            </a: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устройства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41</a:t>
            </a:fld>
            <a:endParaRPr lang="ru-RU"/>
          </a:p>
        </p:txBody>
      </p:sp>
      <p:pic>
        <p:nvPicPr>
          <p:cNvPr id="5" name="Picture 10" descr="http://img2.postila.ru/storage/9280000/9254169/b196ae7143b92083e0024eda7cb03f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58390"/>
            <a:ext cx="4536504" cy="372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700808"/>
            <a:ext cx="8712968" cy="4365104"/>
          </a:xfrm>
        </p:spPr>
        <p:txBody>
          <a:bodyPr>
            <a:normAutofit fontScale="90000"/>
          </a:bodyPr>
          <a:lstStyle/>
          <a:p>
            <a:pPr indent="360363" algn="just"/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 зависимый от устройства код помещается в </a:t>
            </a:r>
            <a:r>
              <a:rPr 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устройства. Каждый </a:t>
            </a:r>
            <a:r>
              <a:rPr 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устройствами одного типа или, может быть, одного класса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операционной системе только </a:t>
            </a:r>
            <a:r>
              <a:rPr 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знает о конкретных особенностях 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устройства.</a:t>
            </a:r>
          </a:p>
        </p:txBody>
      </p:sp>
      <p:sp>
        <p:nvSpPr>
          <p:cNvPr id="3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836712"/>
            <a:ext cx="8610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устройства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856357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создается производителем устройства и поставляется вместе с этим устройством. Поскольку для каждой операционной системы нужны собственные </a:t>
            </a: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производитель устройства обычно поставляет </a:t>
            </a: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нескольких наиболее популярных операционных систем.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8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856357"/>
            <a:ext cx="88569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устройства обычно управляет одним типом устройства или как максимум одним классом родственных устройств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363" algn="just"/>
            <a:r>
              <a:rPr lang="ru-RU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мыши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воспринимать информацию от мыши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насколько  далеко она была перемещена и какие кнопки в данный момент были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нажаты. </a:t>
            </a:r>
          </a:p>
          <a:p>
            <a:pPr indent="360363"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диска должен знать все о секторах, дорожках, цилиндрах, головках,  перемещениях блока головок,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электроприводах 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 всех остальных механизмах, обеспечивающих нормальную работу диска. 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363"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Несомненно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эти </a:t>
            </a:r>
            <a:r>
              <a:rPr lang="ru-RU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будут сильно отличаться друг от друга.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5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pic>
        <p:nvPicPr>
          <p:cNvPr id="5122" name="Picture 2" descr="http://eos.ibi.spb.ru/umk/5_6/5/pict/2_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19" y="1628800"/>
            <a:ext cx="8872363" cy="426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735361"/>
            <a:ext cx="88569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устройства возлагается несколько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функций, такие как: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восприятие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абстрактных запросов на чтение и запись от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независимого от конкретных  устройств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слоя ОС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находящегося выше них по уровню, и отслеживание порядка их выполнения.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началом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данных может понадобиться  включить устройство или запустить его двигатель. Как только устройство включится  и будет готово к работе, им можно будет управлять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устройством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 выдачу в его адрес последовательности команд.  Именно </a:t>
            </a:r>
            <a:r>
              <a:rPr lang="ru-RU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драйвер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последовательность команд в зависимости от того, что  должно быть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сделано.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781527"/>
            <a:ext cx="8856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Независимый от устройств слой операционной </a:t>
            </a:r>
            <a:r>
              <a:rPr lang="ru-RU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системы. Функции: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8656" y="2204864"/>
            <a:ext cx="82809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унифицированного интерфейса для драйверов устройств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 об ошибках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и освобождение выделенных устройств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размера блока, независящего от конкретных устройств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624" y="836712"/>
            <a:ext cx="8856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роль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обеспечения, не зависящего от конкретного устройства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состоит в выполнении общих для всех устройств функций ввода-вывода и предоставлении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унифицированного интерфейса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программного обеспечения на уровне  пользователя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48</a:t>
            </a:fld>
            <a:endParaRPr lang="ru-RU" dirty="0"/>
          </a:p>
        </p:txBody>
      </p:sp>
      <p:pic>
        <p:nvPicPr>
          <p:cNvPr id="2050" name="Picture 2" descr="http://epizodsspace.airbase.ru/bibl/otkrytki/1972/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13076"/>
            <a:ext cx="5112567" cy="2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7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49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84149" y="2708920"/>
            <a:ext cx="6975702" cy="4005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624" y="836712"/>
            <a:ext cx="88569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острых проблем при создании операционных систем является придание всем  устройствам и драйверам ввода-вывода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однообразный вид.</a:t>
            </a:r>
          </a:p>
        </p:txBody>
      </p:sp>
    </p:spTree>
    <p:extLst>
      <p:ext uri="{BB962C8B-B14F-4D97-AF65-F5344CB8AC3E}">
        <p14:creationId xmlns:p14="http://schemas.microsoft.com/office/powerpoint/2010/main" val="218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8" name="Picture 4" descr="https://ar-print.ru/wp-content/uploads/2016/12/1-min-768x6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8" y="0"/>
            <a:ext cx="8642064" cy="685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107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50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20624" y="836712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слой программного обеспечения.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35" y="1913930"/>
            <a:ext cx="8638331" cy="48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51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20624" y="83671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Хотя основная часть программного обеспечения ввода-вывода относится к операционной системе, его небольшая часть, представленная библиотеками, прикомпонованными  к пользовательским программам, и даже целыми программами, работает за пределами  ядра.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вызовы,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относятся к операциям ввода-вывода, осуществляются с помощью библиотечных процедур.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52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20624" y="836712"/>
            <a:ext cx="88569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Еще одной важной категорией является  система подкачки данных. Подкачка данных, или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спулинг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spooling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является способом работы с выделяемыми устройствами ввода-вывода в многозадачных системах.</a:t>
            </a:r>
          </a:p>
          <a:p>
            <a:pPr indent="360363"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специальный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процесс, который называется демоном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daemon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 каталог, который называется каталогом спулинга.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вывода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на  печать процесс сначала создает весь выходной файл и помещает его в каталог спулинга.  Теперь распечаткой файла из каталога занимается демон — единственный процесс,  имеющий разрешение на использование специального файла принтера.</a:t>
            </a:r>
          </a:p>
        </p:txBody>
      </p:sp>
    </p:spTree>
    <p:extLst>
      <p:ext uri="{BB962C8B-B14F-4D97-AF65-F5344CB8AC3E}">
        <p14:creationId xmlns:p14="http://schemas.microsoft.com/office/powerpoint/2010/main" val="36417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r>
              <a:rPr lang="ru-RU" b="1">
                <a:cs typeface="Times New Roman" pitchFamily="18" charset="0"/>
              </a:rPr>
              <a:t>Главная задача </a:t>
            </a:r>
            <a:r>
              <a:rPr lang="ru-RU" b="1">
                <a:solidFill>
                  <a:srgbClr val="CC0099"/>
                </a:solidFill>
                <a:cs typeface="Times New Roman" pitchFamily="18" charset="0"/>
              </a:rPr>
              <a:t>спулинга</a:t>
            </a:r>
            <a:r>
              <a:rPr lang="ru-RU" b="1">
                <a:cs typeface="Times New Roman" pitchFamily="18" charset="0"/>
              </a:rPr>
              <a:t> – создать видимость параллельного разделения устройства ввода/вывода с последовательным доступом, которое должно быть монопольным и быть закрепленным.</a:t>
            </a:r>
            <a:endParaRPr lang="ru-RU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6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 descr="img00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8761" y="214290"/>
            <a:ext cx="578647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462-606E-4EF9-A3D8-AAB446B9493A}" type="slidenum">
              <a:rPr lang="ru-RU" altLang="ru-RU" smtClean="0"/>
              <a:pPr/>
              <a:t>54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66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2696"/>
            <a:ext cx="9144000" cy="220290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cs typeface="Times New Roman" pitchFamily="18" charset="0"/>
              </a:rPr>
              <a:t>Непосредственное обращение к внешним устройствам из пользовательских программ не разрешено по трем причинам:</a:t>
            </a:r>
            <a:endParaRPr lang="ru-RU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52800"/>
            <a:ext cx="9144000" cy="3505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b="1">
                <a:cs typeface="Times New Roman" pitchFamily="18" charset="0"/>
              </a:rPr>
              <a:t>возможные конфликты при доступе к устройствам ввода/вывода;</a:t>
            </a:r>
            <a:endParaRPr lang="ru-RU" b="1"/>
          </a:p>
          <a:p>
            <a:pPr marL="609600" indent="-609600">
              <a:buFontTx/>
              <a:buAutoNum type="arabicPeriod"/>
            </a:pPr>
            <a:r>
              <a:rPr lang="ru-RU" b="1">
                <a:cs typeface="Times New Roman" pitchFamily="18" charset="0"/>
              </a:rPr>
              <a:t>повышение эффективности использование этих ресурсов;</a:t>
            </a:r>
            <a:endParaRPr lang="ru-RU" b="1"/>
          </a:p>
          <a:p>
            <a:pPr marL="609600" indent="-609600">
              <a:buFontTx/>
              <a:buAutoNum type="arabicPeriod"/>
            </a:pPr>
            <a:r>
              <a:rPr lang="ru-RU" b="1">
                <a:cs typeface="Times New Roman" pitchFamily="18" charset="0"/>
              </a:rPr>
              <a:t>ошибки в программах ввода/вывода могут привести к разрушению системы</a:t>
            </a:r>
            <a:r>
              <a:rPr lang="ru-RU">
                <a:cs typeface="Times New Roman" pitchFamily="18" charset="0"/>
              </a:rPr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462-606E-4EF9-A3D8-AAB446B9493A}" type="slidenum">
              <a:rPr lang="ru-RU" altLang="ru-RU" smtClean="0"/>
              <a:pPr/>
              <a:t>55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12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12014"/>
            <a:ext cx="6768752" cy="608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15816" y="5301208"/>
            <a:ext cx="151216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Контроллер принтера</a:t>
            </a:r>
            <a:endParaRPr lang="ru-RU" sz="1400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3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Рассмотренные вопросы темы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51520" y="1412776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800" dirty="0"/>
              <a:t>Блочные и символьные устройства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dirty="0"/>
              <a:t>Контроллеры устройств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dirty="0"/>
              <a:t>Прямой доступ к памяти (DMA)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dirty="0"/>
              <a:t>Основные требования к ОС при обеспечении процесса ввода-вывода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dirty="0"/>
              <a:t>Четыре слоя программное обеспечение ввода-вывода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dirty="0"/>
              <a:t>Принцип работы обработчика прерывания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dirty="0"/>
              <a:t>Драйвер устройства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800" dirty="0"/>
              <a:t>Независимый от устройств слой операционной системы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8424" y="134076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(1/1)</a:t>
            </a:r>
            <a:endParaRPr lang="ru-RU" sz="1400" dirty="0"/>
          </a:p>
        </p:txBody>
      </p:sp>
      <p:sp>
        <p:nvSpPr>
          <p:cNvPr id="10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</p:spTree>
    <p:extLst>
      <p:ext uri="{BB962C8B-B14F-4D97-AF65-F5344CB8AC3E}">
        <p14:creationId xmlns:p14="http://schemas.microsoft.com/office/powerpoint/2010/main" val="424002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27809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  <a:endParaRPr lang="ru-RU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7369" y="764704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ввода-вывода можно условно разделить на две категории: </a:t>
            </a:r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блочные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устройства и </a:t>
            </a:r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символьные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устройства.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0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7369" y="764704"/>
            <a:ext cx="88569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блочным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относятся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хранят информацию в блоках фиксированной длины, у каждого из которых есть собственный адрес. Обычно размеры блоков варьируются от 512 до 65 536 байт.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обмен данными осуществляется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пакетами из одного или нескольких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Такое устройство способно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читать или записывать каждый блок независимо от всех других блоков.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363"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распространенных </a:t>
            </a:r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блочных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жесткие диски, приводы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-дисков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флеш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-накопители.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7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7369" y="764704"/>
            <a:ext cx="885698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Символьные</a:t>
            </a:r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устройства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выдают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воспринимают поток символов,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объединенные ни в какие блоки.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адресуемыми и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имеют никакой операции позиционирования.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363"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символьных устройств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могут рассматриваться принтеры, сетевые интерфейсы, мыши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 подобные устройства.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3"/>
          <p:cNvSpPr txBox="1">
            <a:spLocks/>
          </p:cNvSpPr>
          <p:nvPr/>
        </p:nvSpPr>
        <p:spPr>
          <a:xfrm>
            <a:off x="0" y="0"/>
            <a:ext cx="7884367" cy="69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Управление </a:t>
            </a:r>
            <a:r>
              <a: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вводом-выводом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" y="785722"/>
            <a:ext cx="8575241" cy="607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380" y="785722"/>
            <a:ext cx="1407300" cy="267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F61-FD3B-4967-BAED-6FD172EC5D7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7600</TotalTime>
  <Words>2256</Words>
  <Application>Microsoft Office PowerPoint</Application>
  <PresentationFormat>Экран (4:3)</PresentationFormat>
  <Paragraphs>218</Paragraphs>
  <Slides>58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3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Тема 6. Управление вводом-выводом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Программное обеспечение ввода-вывода делится на четыре слоя: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Весь зависимый от устройства код помещается в драйвер устройства. Каждый драйвер управляет устройствами одного типа или, может быть, одного класса.  В операционной системе только драйвер устройства знает о конкретных особенностях его устройства.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Главная задача спулинга – создать видимость параллельного разделения устройства ввода/вывода с последовательным доступом, которое должно быть монопольным и быть закрепленным.</vt:lpstr>
      <vt:lpstr>Презентация PowerPoint</vt:lpstr>
      <vt:lpstr>Непосредственное обращение к внешним устройствам из пользовательских программ не разрешено по трем причинам:</vt:lpstr>
      <vt:lpstr>Презентация PowerPoint</vt:lpstr>
      <vt:lpstr>Рассмотренные вопросы темы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</dc:title>
  <dc:creator>Synergy University</dc:creator>
  <cp:lastModifiedBy>Коньков М.Н.</cp:lastModifiedBy>
  <cp:revision>424</cp:revision>
  <dcterms:created xsi:type="dcterms:W3CDTF">2012-08-08T14:11:25Z</dcterms:created>
  <dcterms:modified xsi:type="dcterms:W3CDTF">2020-04-11T17:11:13Z</dcterms:modified>
</cp:coreProperties>
</file>